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89B2F7E" w14:textId="03B01586" w:rsidR="00640106" w:rsidRPr="00CD5E4B" w:rsidRDefault="00640106" w:rsidP="00CE2A82">
      <w:pPr>
        <w:pStyle w:val="Caption"/>
        <w:rPr>
          <w:lang w:val="en-GB"/>
        </w:rPr>
      </w:pPr>
    </w:p>
    <w:p w14:paraId="22C66AF9" w14:textId="77777777" w:rsidR="00021D9A" w:rsidRPr="00CD5E4B" w:rsidRDefault="00021D9A" w:rsidP="00021D9A"/>
    <w:p w14:paraId="4CA767A7" w14:textId="77777777" w:rsidR="00021D9A" w:rsidRPr="00CD5E4B" w:rsidRDefault="00021D9A" w:rsidP="00021D9A"/>
    <w:p w14:paraId="44799D89" w14:textId="77777777" w:rsidR="00640106" w:rsidRPr="00CD5E4B" w:rsidRDefault="00640106" w:rsidP="00DC07E0"/>
    <w:bookmarkStart w:id="0" w:name="_Toc380056496"/>
    <w:bookmarkStart w:id="1" w:name="_Toc380059747"/>
    <w:bookmarkStart w:id="2" w:name="_Toc380059784"/>
    <w:bookmarkStart w:id="3" w:name="_Toc396153635"/>
    <w:bookmarkStart w:id="4" w:name="_Toc396383862"/>
    <w:bookmarkStart w:id="5" w:name="_Toc396917295"/>
    <w:bookmarkStart w:id="6" w:name="_Toc396917344"/>
    <w:bookmarkStart w:id="7" w:name="_Toc396917406"/>
    <w:bookmarkStart w:id="8" w:name="_Toc396917459"/>
    <w:bookmarkStart w:id="9" w:name="_Toc396917626"/>
    <w:bookmarkStart w:id="10" w:name="_Toc396917641"/>
    <w:bookmarkStart w:id="11" w:name="_Toc396917746"/>
    <w:bookmarkStart w:id="12" w:name="_Toc78184686"/>
    <w:bookmarkStart w:id="13" w:name="_Toc88225862"/>
    <w:bookmarkStart w:id="14" w:name="_Toc98834788"/>
    <w:bookmarkStart w:id="15" w:name="_Toc100238035"/>
    <w:p w14:paraId="1F493C9B" w14:textId="1B92EBD4" w:rsidR="00E31904" w:rsidRPr="00CD5E4B" w:rsidRDefault="00E31904" w:rsidP="00E31904">
      <w:pPr>
        <w:pStyle w:val="coverpageReporttitledescription"/>
        <w:rPr>
          <w:lang w:val="en-GB"/>
        </w:rPr>
      </w:pPr>
      <w:r w:rsidRPr="001943D9">
        <w:rPr>
          <w:rFonts w:eastAsia="Calibri"/>
          <w:lang w:val="en-GB"/>
        </w:rPr>
        <w:fldChar w:fldCharType="begin">
          <w:ffData>
            <w:name w:val=""/>
            <w:enabled/>
            <w:calcOnExit w:val="0"/>
            <w:textInput>
              <w:default w:val="Report Title (Arial 12)"/>
            </w:textInput>
          </w:ffData>
        </w:fldChar>
      </w:r>
      <w:r w:rsidRPr="00CD5E4B">
        <w:rPr>
          <w:rFonts w:eastAsia="Calibri"/>
          <w:lang w:val="en-GB"/>
        </w:rPr>
        <w:instrText xml:space="preserve"> FORMTEXT </w:instrText>
      </w:r>
      <w:r w:rsidRPr="001943D9">
        <w:rPr>
          <w:rFonts w:eastAsia="Calibri"/>
          <w:lang w:val="en-GB"/>
        </w:rPr>
      </w:r>
      <w:r w:rsidRPr="001943D9">
        <w:rPr>
          <w:rFonts w:eastAsia="Calibri"/>
          <w:lang w:val="en-GB"/>
        </w:rPr>
        <w:fldChar w:fldCharType="separate"/>
      </w:r>
      <w:r w:rsidRPr="005E2651">
        <w:rPr>
          <w:lang w:val="en-GB"/>
        </w:rPr>
        <w:t>Analysis of the suitability and update of the regulatory technical conditions for 5G MFCN and AAS operation in the 2300-2400 MHz band</w:t>
      </w:r>
      <w:r w:rsidRPr="001943D9">
        <w:rPr>
          <w:rFonts w:eastAsia="Calibri"/>
          <w:lang w:val="en-GB"/>
        </w:rPr>
        <w:fldChar w:fldCharType="end"/>
      </w:r>
    </w:p>
    <w:p w14:paraId="663C014A" w14:textId="77777777" w:rsidR="0098321A" w:rsidRDefault="00C94769" w:rsidP="00C94769">
      <w:pPr>
        <w:pStyle w:val="coverpageapprovedDDMMYY"/>
        <w:rPr>
          <w:lang w:val="en-GB"/>
        </w:rPr>
      </w:pPr>
      <w:r w:rsidRPr="00CD5E4B">
        <w:rPr>
          <w:noProof/>
          <w:lang w:val="en-GB"/>
        </w:rPr>
        <mc:AlternateContent>
          <mc:Choice Requires="wpg">
            <w:drawing>
              <wp:anchor distT="0" distB="0" distL="114300" distR="114300" simplePos="0" relativeHeight="251658243" behindDoc="0" locked="1" layoutInCell="1" allowOverlap="1" wp14:anchorId="2A4AE361" wp14:editId="1601BAFC">
                <wp:simplePos x="0" y="0"/>
                <wp:positionH relativeFrom="page">
                  <wp:posOffset>0</wp:posOffset>
                </wp:positionH>
                <wp:positionV relativeFrom="page">
                  <wp:posOffset>1440180</wp:posOffset>
                </wp:positionV>
                <wp:extent cx="7560000" cy="1627200"/>
                <wp:effectExtent l="0" t="0" r="3175" b="0"/>
                <wp:wrapTopAndBottom/>
                <wp:docPr id="15" name="Gruppieren 15" descr="P6#y1"/>
                <wp:cNvGraphicFramePr/>
                <a:graphic xmlns:a="http://schemas.openxmlformats.org/drawingml/2006/main">
                  <a:graphicData uri="http://schemas.microsoft.com/office/word/2010/wordprocessingGroup">
                    <wpg:wgp>
                      <wpg:cNvGrpSpPr/>
                      <wpg:grpSpPr>
                        <a:xfrm>
                          <a:off x="0" y="0"/>
                          <a:ext cx="7560000" cy="1627200"/>
                          <a:chOff x="-1" y="0"/>
                          <a:chExt cx="7560635" cy="1628473"/>
                        </a:xfrm>
                      </wpg:grpSpPr>
                      <wps:wsp>
                        <wps:cNvPr id="14" name="Text Box 9"/>
                        <wps:cNvSpPr txBox="1">
                          <a:spLocks noChangeArrowheads="1"/>
                        </wps:cNvSpPr>
                        <wps:spPr bwMode="auto">
                          <a:xfrm>
                            <a:off x="-1" y="0"/>
                            <a:ext cx="7560635" cy="1628473"/>
                          </a:xfrm>
                          <a:prstGeom prst="rect">
                            <a:avLst/>
                          </a:prstGeom>
                          <a:solidFill>
                            <a:srgbClr val="887E6E"/>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41300FB" w14:textId="723DC62A" w:rsidR="00745A41" w:rsidRPr="00F7440E" w:rsidRDefault="00745A41" w:rsidP="00C94769">
                              <w:pPr>
                                <w:pStyle w:val="coverpageECCReport"/>
                                <w:shd w:val="clear" w:color="auto" w:fill="auto"/>
                              </w:pPr>
                              <w:r w:rsidRPr="00264464">
                                <w:t xml:space="preserve">ECC Report </w:t>
                              </w:r>
                              <w:r>
                                <w:rPr>
                                  <w:rStyle w:val="IntenseReference"/>
                                </w:rPr>
                                <w:t>347</w:t>
                              </w:r>
                            </w:p>
                          </w:txbxContent>
                        </wps:txbx>
                        <wps:bodyPr rot="0" vert="horz" wrap="square" lIns="2880000" tIns="540000" rIns="91440" bIns="45720" anchor="t" anchorCtr="0" upright="1">
                          <a:noAutofit/>
                        </wps:bodyPr>
                      </wps:wsp>
                      <wpg:grpSp>
                        <wpg:cNvPr id="8" name="Group 18"/>
                        <wpg:cNvGrpSpPr>
                          <a:grpSpLocks/>
                        </wpg:cNvGrpSpPr>
                        <wpg:grpSpPr bwMode="auto">
                          <a:xfrm>
                            <a:off x="828136" y="34505"/>
                            <a:ext cx="1703705" cy="1564640"/>
                            <a:chOff x="431" y="2744"/>
                            <a:chExt cx="2683" cy="2464"/>
                          </a:xfrm>
                        </wpg:grpSpPr>
                        <wps:wsp>
                          <wps:cNvPr id="9" name="Line 11"/>
                          <wps:cNvCnPr/>
                          <wps:spPr bwMode="auto">
                            <a:xfrm rot="2700000">
                              <a:off x="1265" y="2646"/>
                              <a:ext cx="14" cy="1682"/>
                            </a:xfrm>
                            <a:prstGeom prst="line">
                              <a:avLst/>
                            </a:prstGeom>
                            <a:noFill/>
                            <a:ln w="190500">
                              <a:solidFill>
                                <a:srgbClr val="D2232A"/>
                              </a:solidFill>
                              <a:round/>
                              <a:headEnd/>
                              <a:tailEnd/>
                            </a:ln>
                            <a:extLst>
                              <a:ext uri="{909E8E84-426E-40DD-AFC4-6F175D3DCCD1}">
                                <a14:hiddenFill xmlns:a14="http://schemas.microsoft.com/office/drawing/2010/main">
                                  <a:noFill/>
                                </a14:hiddenFill>
                              </a:ext>
                            </a:extLst>
                          </wps:spPr>
                          <wps:bodyPr/>
                        </wps:wsp>
                        <wps:wsp>
                          <wps:cNvPr id="10" name="Line 12"/>
                          <wps:cNvCnPr/>
                          <wps:spPr bwMode="auto">
                            <a:xfrm rot="2700000" flipH="1">
                              <a:off x="574" y="4478"/>
                              <a:ext cx="1431" cy="0"/>
                            </a:xfrm>
                            <a:prstGeom prst="line">
                              <a:avLst/>
                            </a:prstGeom>
                            <a:noFill/>
                            <a:ln w="190500">
                              <a:solidFill>
                                <a:srgbClr val="D2232A"/>
                              </a:solidFill>
                              <a:round/>
                              <a:headEnd/>
                              <a:tailEnd/>
                            </a:ln>
                            <a:extLst>
                              <a:ext uri="{909E8E84-426E-40DD-AFC4-6F175D3DCCD1}">
                                <a14:hiddenFill xmlns:a14="http://schemas.microsoft.com/office/drawing/2010/main">
                                  <a:noFill/>
                                </a14:hiddenFill>
                              </a:ext>
                            </a:extLst>
                          </wps:spPr>
                          <wps:bodyPr/>
                        </wps:wsp>
                        <wps:wsp>
                          <wps:cNvPr id="11" name="Line 13"/>
                          <wps:cNvCnPr/>
                          <wps:spPr bwMode="auto">
                            <a:xfrm rot="2700000" flipH="1">
                              <a:off x="2352" y="3653"/>
                              <a:ext cx="1" cy="1555"/>
                            </a:xfrm>
                            <a:prstGeom prst="line">
                              <a:avLst/>
                            </a:prstGeom>
                            <a:noFill/>
                            <a:ln w="190500">
                              <a:solidFill>
                                <a:srgbClr val="FFFFFF"/>
                              </a:solidFill>
                              <a:round/>
                              <a:headEnd/>
                              <a:tailEnd/>
                            </a:ln>
                            <a:extLst>
                              <a:ext uri="{909E8E84-426E-40DD-AFC4-6F175D3DCCD1}">
                                <a14:hiddenFill xmlns:a14="http://schemas.microsoft.com/office/drawing/2010/main">
                                  <a:noFill/>
                                </a14:hiddenFill>
                              </a:ext>
                            </a:extLst>
                          </wps:spPr>
                          <wps:bodyPr/>
                        </wps:wsp>
                        <wps:wsp>
                          <wps:cNvPr id="12" name="Line 14"/>
                          <wps:cNvCnPr/>
                          <wps:spPr bwMode="auto">
                            <a:xfrm rot="2700000" flipH="1">
                              <a:off x="1566" y="3520"/>
                              <a:ext cx="1548" cy="1"/>
                            </a:xfrm>
                            <a:prstGeom prst="line">
                              <a:avLst/>
                            </a:prstGeom>
                            <a:noFill/>
                            <a:ln w="190500">
                              <a:solidFill>
                                <a:srgbClr val="FFFFFF"/>
                              </a:solidFill>
                              <a:round/>
                              <a:headEnd/>
                              <a:tailEnd/>
                            </a:ln>
                            <a:extLst>
                              <a:ext uri="{909E8E84-426E-40DD-AFC4-6F175D3DCCD1}">
                                <a14:hiddenFill xmlns:a14="http://schemas.microsoft.com/office/drawing/2010/main">
                                  <a:noFill/>
                                </a14:hiddenFill>
                              </a:ext>
                            </a:extLst>
                          </wps:spPr>
                          <wps:bodyPr/>
                        </wps:wsp>
                        <wps:wsp>
                          <wps:cNvPr id="13" name="Line 15"/>
                          <wps:cNvCnPr/>
                          <wps:spPr bwMode="auto">
                            <a:xfrm>
                              <a:off x="1797" y="2744"/>
                              <a:ext cx="1" cy="2340"/>
                            </a:xfrm>
                            <a:prstGeom prst="line">
                              <a:avLst/>
                            </a:prstGeom>
                            <a:noFill/>
                            <a:ln w="196850">
                              <a:solidFill>
                                <a:srgbClr val="887E6E"/>
                              </a:solidFill>
                              <a:round/>
                              <a:headEnd/>
                              <a:tailEnd/>
                            </a:ln>
                            <a:extLst>
                              <a:ext uri="{909E8E84-426E-40DD-AFC4-6F175D3DCCD1}">
                                <a14:hiddenFill xmlns:a14="http://schemas.microsoft.com/office/drawing/2010/main">
                                  <a:noFill/>
                                </a14:hiddenFill>
                              </a:ext>
                            </a:extLst>
                          </wps:spPr>
                          <wps:bodyPr/>
                        </wps:wsp>
                      </wpg:grpSp>
                    </wpg:wgp>
                  </a:graphicData>
                </a:graphic>
                <wp14:sizeRelH relativeFrom="margin">
                  <wp14:pctWidth>0</wp14:pctWidth>
                </wp14:sizeRelH>
                <wp14:sizeRelV relativeFrom="margin">
                  <wp14:pctHeight>0</wp14:pctHeight>
                </wp14:sizeRelV>
              </wp:anchor>
            </w:drawing>
          </mc:Choice>
          <mc:Fallback>
            <w:pict>
              <v:group w14:anchorId="2A4AE361" id="Gruppieren 15" o:spid="_x0000_s1026" alt="P6#y1" style="position:absolute;left:0;text-align:left;margin-left:0;margin-top:113.4pt;width:595.3pt;height:128.15pt;z-index:251658243;mso-position-horizontal-relative:page;mso-position-vertical-relative:page;mso-width-relative:margin;mso-height-relative:margin" coordorigin="" coordsize="75606,162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nj926gMAANsOAAAOAAAAZHJzL2Uyb0RvYy54bWzsV1lv3DYQfi/Q/0DoPdZ9rOB14PpqAbcN&#10;kPQHcCXqQCVSJbnWOr++w6Gk1TpOirpGAgTdB60okUPyO2ao87eHviMPTKpW8K3jn3kOYbwQZcvr&#10;rfPHh9s3mUOUprykneBs6zwy5by9+PGH83HIWSAa0ZVMEgjCVT4OW6fReshdVxUN66k6EwPj8LIS&#10;sqcamrJ2S0lHiN53buB5iTsKWQ5SFEwpeHptXzoXGL+qWKF/ryrFNOm2DqxN41XidWeu7sU5zWtJ&#10;h6YtpmXQF6yipy2HSZdQ11RTspftJ6H6tpBCiUqfFaJ3RVW1BcM9wG5878lu7qTYD7iXOh/rYYEJ&#10;oH2C04vDFr893Mnh/fBOAhLjUAMW2DJ7OVSyN/+wSnJAyB4XyNhBkwIepnHiwc8hBbzzkyAFUiyo&#10;RQPIm3FvfIccBxbNzWpoEsbL0CxKQzPUnWd2T9YzDqAQdQRB/TcQ3jd0YIitygGEd5K0Jewgcgin&#10;PQj1g9nhT+JANmZNZnLoZXAi+gCPoSvyrYZ7UfypCBdXDeU1u5RSjA2jJSzPx92shto4ygTZjb+K&#10;Eqahey0w0BOwT0Fbo/1FyGg+SKXvmOiJudk6EhyA8enDvdIW3bmL4VaJri1v267Dhqx3V50kDxTc&#10;kmXpTXIzEXLSreOmMxdmmI1ongBbKjd7s7vUh91hAm4nykfYshTWfZAt4KYR8qNDRnDe1lF/7alk&#10;Dul+4QBbkGVWUhqbcWRbElsbP4pAbTtsRDHIzSGUFxBt6+j59kpbh+8H2dYNTGa54uIS0K5ahMGs&#10;1i5sWjpoa+UAe3sUBqQxqwv0JPEzq4raqGIykAEF3YOKMMAY/a7fr/T8jwLIgswPE3ROGMVebOaj&#10;+SwEP/XCFB5a28VJlAAq2GOxXRRa3wVpFM2vZusFSRbasQGMNG+/pek2M7b3LWfER9tMrrniU2Ky&#10;0noeNausIDU68VDsU8bygwQggtwTAEBPAASj25SVBSf7/8RBHSzqSw5afEDzjpMRxLbx4mkdJ7ZR&#10;a3ddB0EYXE4zn3SDnM9LpNKkkZvpXtO2s/fA1DN2s1I2RBrkJi1/jYQJ/rPGsOQhmC8nj1RdO/w8&#10;G3aiMU6BLGAxilK03coGKHLDI6p/EfH/JMKp6LkTxWeqHmSKNYlYhl+ZxCCMA5vNkhjjr1ic01iM&#10;We5rs3iLv+/AioDvmkXM66/Moh8nU02KofJillpKUhxBkcSc+i0S6nfDIhTmNYtoiX/DojkmzPUv&#10;3aS2/i1ngIWtqfyH9tzwqp5LstiW4ZO6dlL+Pn+4fLXyd/x6mE5i8AWF55zpa898oq3b2Ov4TXrx&#10;NwAAAP//AwBQSwMEFAAGAAgAAAAhALI6OhzgAAAACQEAAA8AAABkcnMvZG93bnJldi54bWxMj0FL&#10;w0AQhe+C/2EZwZvdJNXQxmxKKeqpCLaC9DbNTpPQ7GzIbpP037s96XF4w3vfl68m04qBetdYVhDP&#10;IhDEpdUNVwq+9+9PCxDOI2tsLZOCKzlYFfd3OWbajvxFw85XIpSwy1BB7X2XSenKmgy6me2IQ3ay&#10;vUEfzr6SuscxlJtWJlGUSoMNh4UaO9rUVJ53F6PgY8RxPY/fhu35tLke9i+fP9uYlHp8mNavIDxN&#10;/u8ZbvgBHYrAdLQX1k60CoKIV5AkaRC4xfEySkEcFTwv5jHIIpf/DYpfAAAA//8DAFBLAQItABQA&#10;BgAIAAAAIQC2gziS/gAAAOEBAAATAAAAAAAAAAAAAAAAAAAAAABbQ29udGVudF9UeXBlc10ueG1s&#10;UEsBAi0AFAAGAAgAAAAhADj9If/WAAAAlAEAAAsAAAAAAAAAAAAAAAAALwEAAF9yZWxzLy5yZWxz&#10;UEsBAi0AFAAGAAgAAAAhAPGeP3bqAwAA2w4AAA4AAAAAAAAAAAAAAAAALgIAAGRycy9lMm9Eb2Mu&#10;eG1sUEsBAi0AFAAGAAgAAAAhALI6OhzgAAAACQEAAA8AAAAAAAAAAAAAAAAARAYAAGRycy9kb3du&#10;cmV2LnhtbFBLBQYAAAAABAAEAPMAAABRBwAAAAA=&#10;">
                <v:shapetype id="_x0000_t202" coordsize="21600,21600" o:spt="202" path="m,l,21600r21600,l21600,xe">
                  <v:stroke joinstyle="miter"/>
                  <v:path gradientshapeok="t" o:connecttype="rect"/>
                </v:shapetype>
                <v:shape id="Text Box 9" o:spid="_x0000_s1027" type="#_x0000_t202" style="position:absolute;width:75606;height:162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IPxWwgAAANsAAAAPAAAAZHJzL2Rvd25yZXYueG1sRE9Na8JA&#10;EL0X/A/LCL01m1ppauoqEhCqFEpSDx6H7DQJzc6G7Jqk/94VhN7m8T5nvZ1MKwbqXWNZwXMUgyAu&#10;rW64UnD63j+9gXAeWWNrmRT8kYPtZvawxlTbkXMaCl+JEMIuRQW1910qpStrMugi2xEH7sf2Bn2A&#10;fSV1j2MIN61cxPGrNNhwaKixo6ym8re4GAXn1U5252OWJLn7XNDLYbB+/FLqcT7t3kF4mvy/+O7+&#10;0GH+Em6/hAPk5goAAP//AwBQSwECLQAUAAYACAAAACEA2+H2y+4AAACFAQAAEwAAAAAAAAAAAAAA&#10;AAAAAAAAW0NvbnRlbnRfVHlwZXNdLnhtbFBLAQItABQABgAIAAAAIQBa9CxbvwAAABUBAAALAAAA&#10;AAAAAAAAAAAAAB8BAABfcmVscy8ucmVsc1BLAQItABQABgAIAAAAIQCsIPxWwgAAANsAAAAPAAAA&#10;AAAAAAAAAAAAAAcCAABkcnMvZG93bnJldi54bWxQSwUGAAAAAAMAAwC3AAAA9gIAAAAA&#10;" fillcolor="#887e6e" stroked="f">
                  <v:textbox inset="80mm,15mm">
                    <w:txbxContent>
                      <w:p w14:paraId="241300FB" w14:textId="723DC62A" w:rsidR="00745A41" w:rsidRPr="00F7440E" w:rsidRDefault="00745A41" w:rsidP="00C94769">
                        <w:pPr>
                          <w:pStyle w:val="coverpageECCReport"/>
                          <w:shd w:val="clear" w:color="auto" w:fill="auto"/>
                        </w:pPr>
                        <w:r w:rsidRPr="00264464">
                          <w:t xml:space="preserve">ECC Report </w:t>
                        </w:r>
                        <w:r>
                          <w:rPr>
                            <w:rStyle w:val="IntenseReference"/>
                          </w:rPr>
                          <w:t>347</w:t>
                        </w:r>
                      </w:p>
                    </w:txbxContent>
                  </v:textbox>
                </v:shape>
                <v:group id="Group 18" o:spid="_x0000_s1028" style="position:absolute;left:8281;top:345;width:17037;height:15646" coordorigin="431,2744" coordsize="2683,246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2Cy2wQAAANoAAAAPAAAAZHJzL2Rvd25yZXYueG1sRE/LasJA&#10;FN0X/IfhCt3VSVoqEh2DiJUuQsEHiLtL5pqEZO6EzJjH33cWhS4P571JR9OInjpXWVYQLyIQxLnV&#10;FRcKrpevtxUI55E1NpZJwUQO0u3sZYOJtgOfqD/7QoQQdgkqKL1vEyldXpJBt7AtceAetjPoA+wK&#10;qTscQrhp5HsULaXBikNDiS3tS8rr89MoOA447D7iQ5/Vj/10v3z+3LKYlHqdj7s1CE+j/xf/ub+1&#10;grA1XAk3QG5/AQAA//8DAFBLAQItABQABgAIAAAAIQDb4fbL7gAAAIUBAAATAAAAAAAAAAAAAAAA&#10;AAAAAABbQ29udGVudF9UeXBlc10ueG1sUEsBAi0AFAAGAAgAAAAhAFr0LFu/AAAAFQEAAAsAAAAA&#10;AAAAAAAAAAAAHwEAAF9yZWxzLy5yZWxzUEsBAi0AFAAGAAgAAAAhANPYLLbBAAAA2gAAAA8AAAAA&#10;AAAAAAAAAAAABwIAAGRycy9kb3ducmV2LnhtbFBLBQYAAAAAAwADALcAAAD1AgAAAAA=&#10;">
                  <v:line id="Line 11" o:spid="_x0000_s1029" style="position:absolute;rotation:45;visibility:visible;mso-wrap-style:square" from="1265,2646" to="1279,43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NevkxAAAANoAAAAPAAAAZHJzL2Rvd25yZXYueG1sRI9Pa8JA&#10;FMTvhX6H5RW81U0rhhhdpRTFP3jRVrw+ss8kmH0bdleN394VCj0OM/MbZjLrTCOu5HxtWcFHPwFB&#10;XFhdc6ng92fxnoHwAVljY5kU3MnDbPr6MsFc2xvv6LoPpYgQ9jkqqEJocyl9UZFB37ctcfRO1hkM&#10;UbpSaoe3CDeN/EySVBqsOS5U2NJ3RcV5fzEKltl2nh6LUb1Bl2aHxWV93AyGSvXeuq8xiEBd+A//&#10;tVdawQieV+INkNMHAAAA//8DAFBLAQItABQABgAIAAAAIQDb4fbL7gAAAIUBAAATAAAAAAAAAAAA&#10;AAAAAAAAAABbQ29udGVudF9UeXBlc10ueG1sUEsBAi0AFAAGAAgAAAAhAFr0LFu/AAAAFQEAAAsA&#10;AAAAAAAAAAAAAAAAHwEAAF9yZWxzLy5yZWxzUEsBAi0AFAAGAAgAAAAhAJs16+TEAAAA2gAAAA8A&#10;AAAAAAAAAAAAAAAABwIAAGRycy9kb3ducmV2LnhtbFBLBQYAAAAAAwADALcAAAD4AgAAAAA=&#10;" strokecolor="#d2232a" strokeweight="15pt"/>
                  <v:line id="Line 12" o:spid="_x0000_s1030" style="position:absolute;rotation:-45;flip:x;visibility:visible;mso-wrap-style:square" from="574,4478" to="2005,447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hWANwQAAANsAAAAPAAAAZHJzL2Rvd25yZXYueG1sRI9Bi8JA&#10;DIXvgv9hiOBNpwrKUh1FBEFPuq4evMVObKudTOmMWv/95rCwt4T38t6X+bJ1lXpRE0rPBkbDBBRx&#10;5m3JuYHTz2bwBSpEZIuVZzLwoQDLRbczx9T6N3/T6xhzJSEcUjRQxFinWoesIIdh6Gti0W6+cRhl&#10;bXJtG3xLuKv0OEmm2mHJ0lBgTeuCssfx6QzQlc73GxEeJtPLxOUfvduEvTH9XruagYrUxn/z3/XW&#10;Cr7Qyy8ygF78AgAA//8DAFBLAQItABQABgAIAAAAIQDb4fbL7gAAAIUBAAATAAAAAAAAAAAAAAAA&#10;AAAAAABbQ29udGVudF9UeXBlc10ueG1sUEsBAi0AFAAGAAgAAAAhAFr0LFu/AAAAFQEAAAsAAAAA&#10;AAAAAAAAAAAAHwEAAF9yZWxzLy5yZWxzUEsBAi0AFAAGAAgAAAAhAMWFYA3BAAAA2wAAAA8AAAAA&#10;AAAAAAAAAAAABwIAAGRycy9kb3ducmV2LnhtbFBLBQYAAAAAAwADALcAAAD1AgAAAAA=&#10;" strokecolor="#d2232a" strokeweight="15pt"/>
                  <v:line id="Line 13" o:spid="_x0000_s1031" style="position:absolute;rotation:-45;flip:x;visibility:visible;mso-wrap-style:square" from="2352,3653" to="2353,52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nb/2wwAAANsAAAAPAAAAZHJzL2Rvd25yZXYueG1sRE9Na8JA&#10;EL0L/Q/LFHoRs7EFkTSrWKFFDwVji3gcstMkNDsbd9eY/vuuIHibx/ucfDmYVvTkfGNZwTRJQRCX&#10;VjdcKfj+ep/MQfiArLG1TAr+yMNy8TDKMdP2wgX1+1CJGMI+QwV1CF0mpS9rMugT2xFH7sc6gyFC&#10;V0nt8BLDTSuf03QmDTYcG2rsaF1T+bs/GwVnd0L3MX7Dw+6wCu3xpdj2n4VST4/D6hVEoCHcxTf3&#10;Rsf5U7j+Eg+Qi38AAAD//wMAUEsBAi0AFAAGAAgAAAAhANvh9svuAAAAhQEAABMAAAAAAAAAAAAA&#10;AAAAAAAAAFtDb250ZW50X1R5cGVzXS54bWxQSwECLQAUAAYACAAAACEAWvQsW78AAAAVAQAACwAA&#10;AAAAAAAAAAAAAAAfAQAAX3JlbHMvLnJlbHNQSwECLQAUAAYACAAAACEAjJ2/9sMAAADbAAAADwAA&#10;AAAAAAAAAAAAAAAHAgAAZHJzL2Rvd25yZXYueG1sUEsFBgAAAAADAAMAtwAAAPcCAAAAAA==&#10;" strokecolor="white" strokeweight="15pt"/>
                  <v:line id="Line 14" o:spid="_x0000_s1032" style="position:absolute;rotation:-45;flip:x;visibility:visible;mso-wrap-style:square" from="1566,3520" to="3114,352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TyGBwwAAANsAAAAPAAAAZHJzL2Rvd25yZXYueG1sRE9Na8JA&#10;EL0X/A/LCF6K2dSClDSraEFpD0Jji3gcstMkmJ2Nu2tM/71bEHqbx/ucfDmYVvTkfGNZwVOSgiAu&#10;rW64UvD9tZm+gPABWWNrmRT8koflYvSQY6btlQvq96ESMYR9hgrqELpMSl/WZNAntiOO3I91BkOE&#10;rpLa4TWGm1bO0nQuDTYcG2rs6K2m8rS/GAUXd0a3fVzj4fOwCu3xufjod4VSk/GwegURaAj/4rv7&#10;Xcf5M/j7JR4gFzcAAAD//wMAUEsBAi0AFAAGAAgAAAAhANvh9svuAAAAhQEAABMAAAAAAAAAAAAA&#10;AAAAAAAAAFtDb250ZW50X1R5cGVzXS54bWxQSwECLQAUAAYACAAAACEAWvQsW78AAAAVAQAACwAA&#10;AAAAAAAAAAAAAAAfAQAAX3JlbHMvLnJlbHNQSwECLQAUAAYACAAAACEAfE8hgcMAAADbAAAADwAA&#10;AAAAAAAAAAAAAAAHAgAAZHJzL2Rvd25yZXYueG1sUEsFBgAAAAADAAMAtwAAAPcCAAAAAA==&#10;" strokecolor="white" strokeweight="15pt"/>
                  <v:line id="Line 15" o:spid="_x0000_s1033" style="position:absolute;visibility:visible;mso-wrap-style:square" from="1797,2744" to="1798,508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c9OFwQAAANsAAAAPAAAAZHJzL2Rvd25yZXYueG1sRE9Na8JA&#10;EL0L/Q/LFHrTTS2ITV0lSAPetJrQ65CdZkOzs2l2TeK/dwuF3ubxPmezm2wrBup941jB8yIBQVw5&#10;3XCtoLjk8zUIH5A1to5JwY087LYPsw2m2o38QcM51CKGsE9RgQmhS6X0lSGLfuE64sh9ud5iiLCv&#10;pe5xjOG2lcskWUmLDccGgx3tDVXf56tVkGXJZ7svyvy41Ob9VP7g67heKfX0OGVvIAJN4V/85z7o&#10;OP8Ffn+JB8jtHQAA//8DAFBLAQItABQABgAIAAAAIQDb4fbL7gAAAIUBAAATAAAAAAAAAAAAAAAA&#10;AAAAAABbQ29udGVudF9UeXBlc10ueG1sUEsBAi0AFAAGAAgAAAAhAFr0LFu/AAAAFQEAAAsAAAAA&#10;AAAAAAAAAAAAHwEAAF9yZWxzLy5yZWxzUEsBAi0AFAAGAAgAAAAhAGtz04XBAAAA2wAAAA8AAAAA&#10;AAAAAAAAAAAABwIAAGRycy9kb3ducmV2LnhtbFBLBQYAAAAAAwADALcAAAD1AgAAAAA=&#10;" strokecolor="#887e6e" strokeweight="15.5pt"/>
                </v:group>
                <w10:wrap type="topAndBottom" anchorx="page" anchory="page"/>
                <w10:anchorlock/>
              </v:group>
            </w:pict>
          </mc:Fallback>
        </mc:AlternateContent>
      </w:r>
      <w:r w:rsidR="007B5DC1">
        <w:rPr>
          <w:lang w:val="en-GB"/>
        </w:rPr>
        <w:fldChar w:fldCharType="begin">
          <w:ffData>
            <w:name w:val="Text8"/>
            <w:enabled/>
            <w:calcOnExit w:val="0"/>
            <w:textInput>
              <w:default w:val="approved 18 November 2022 "/>
            </w:textInput>
          </w:ffData>
        </w:fldChar>
      </w:r>
      <w:r w:rsidR="007B5DC1">
        <w:rPr>
          <w:lang w:val="en-GB"/>
        </w:rPr>
        <w:instrText xml:space="preserve"> </w:instrText>
      </w:r>
      <w:bookmarkStart w:id="16" w:name="Text8"/>
      <w:r w:rsidR="007B5DC1">
        <w:rPr>
          <w:lang w:val="en-GB"/>
        </w:rPr>
        <w:instrText xml:space="preserve">FORMTEXT </w:instrText>
      </w:r>
      <w:r w:rsidR="007B5DC1">
        <w:rPr>
          <w:lang w:val="en-GB"/>
        </w:rPr>
      </w:r>
      <w:r w:rsidR="007B5DC1">
        <w:rPr>
          <w:lang w:val="en-GB"/>
        </w:rPr>
        <w:fldChar w:fldCharType="separate"/>
      </w:r>
      <w:r w:rsidR="007B5DC1">
        <w:rPr>
          <w:noProof/>
          <w:lang w:val="en-GB"/>
        </w:rPr>
        <w:t xml:space="preserve">approved 18 November 2022 </w:t>
      </w:r>
      <w:r w:rsidR="007B5DC1">
        <w:rPr>
          <w:lang w:val="en-GB"/>
        </w:rPr>
        <w:fldChar w:fldCharType="end"/>
      </w:r>
      <w:bookmarkEnd w:id="16"/>
    </w:p>
    <w:p w14:paraId="2CE4BA7D" w14:textId="573C1E0F" w:rsidR="00C94769" w:rsidRPr="00CD5E4B" w:rsidRDefault="00F2581E" w:rsidP="00F2581E">
      <w:pPr>
        <w:pStyle w:val="coverpageapprovedDDMMYY"/>
        <w:spacing w:before="60"/>
        <w:rPr>
          <w:lang w:val="en-GB"/>
        </w:rPr>
      </w:pPr>
      <w:r>
        <w:rPr>
          <w:lang w:val="en-GB"/>
        </w:rPr>
        <w:fldChar w:fldCharType="begin">
          <w:ffData>
            <w:name w:val=""/>
            <w:enabled/>
            <w:calcOnExit w:val="0"/>
            <w:textInput/>
          </w:ffData>
        </w:fldChar>
      </w:r>
      <w:r>
        <w:rPr>
          <w:lang w:val="en-GB"/>
        </w:rPr>
        <w:instrText xml:space="preserve"> FORMTEXT </w:instrText>
      </w:r>
      <w:r>
        <w:rPr>
          <w:lang w:val="en-GB"/>
        </w:rPr>
      </w:r>
      <w:r>
        <w:rPr>
          <w:lang w:val="en-GB"/>
        </w:rPr>
        <w:fldChar w:fldCharType="separate"/>
      </w:r>
      <w:r>
        <w:rPr>
          <w:noProof/>
          <w:lang w:val="en-GB"/>
        </w:rPr>
        <w:t> </w:t>
      </w:r>
      <w:r>
        <w:rPr>
          <w:noProof/>
          <w:lang w:val="en-GB"/>
        </w:rPr>
        <w:t> </w:t>
      </w:r>
      <w:r>
        <w:rPr>
          <w:noProof/>
          <w:lang w:val="en-GB"/>
        </w:rPr>
        <w:t> </w:t>
      </w:r>
      <w:r>
        <w:rPr>
          <w:noProof/>
          <w:lang w:val="en-GB"/>
        </w:rPr>
        <w:t> </w:t>
      </w:r>
      <w:r>
        <w:rPr>
          <w:noProof/>
          <w:lang w:val="en-GB"/>
        </w:rPr>
        <w:t> </w:t>
      </w:r>
      <w:r>
        <w:rPr>
          <w:lang w:val="en-GB"/>
        </w:rPr>
        <w:fldChar w:fldCharType="end"/>
      </w:r>
    </w:p>
    <w:p w14:paraId="5DD305D4" w14:textId="6F8F1553" w:rsidR="00C94769" w:rsidRPr="00CD5E4B" w:rsidRDefault="00C94769" w:rsidP="00C94769">
      <w:pPr>
        <w:pStyle w:val="coverpagelastupdatedDDMMYY"/>
        <w:rPr>
          <w:lang w:val="en-GB"/>
        </w:rPr>
      </w:pPr>
      <w:r w:rsidRPr="00CD5E4B">
        <w:rPr>
          <w:noProof/>
          <w:lang w:val="en-GB"/>
        </w:rPr>
        <mc:AlternateContent>
          <mc:Choice Requires="wps">
            <w:drawing>
              <wp:anchor distT="0" distB="0" distL="114300" distR="114300" simplePos="0" relativeHeight="251658242" behindDoc="0" locked="1" layoutInCell="1" allowOverlap="1" wp14:anchorId="5B6F189B" wp14:editId="500FE1F3">
                <wp:simplePos x="0" y="0"/>
                <wp:positionH relativeFrom="page">
                  <wp:posOffset>-1270</wp:posOffset>
                </wp:positionH>
                <wp:positionV relativeFrom="page">
                  <wp:posOffset>9803765</wp:posOffset>
                </wp:positionV>
                <wp:extent cx="7559675" cy="179705"/>
                <wp:effectExtent l="0" t="0" r="3175" b="0"/>
                <wp:wrapNone/>
                <wp:docPr id="5" name="Rectangle 8" descr="P8#y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59675" cy="179705"/>
                        </a:xfrm>
                        <a:prstGeom prst="rect">
                          <a:avLst/>
                        </a:prstGeom>
                        <a:solidFill>
                          <a:srgbClr val="887E6E"/>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54000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68E59FA" id="Rectangle 8" o:spid="_x0000_s1026" alt="P8#y1" style="position:absolute;margin-left:-.1pt;margin-top:771.95pt;width:595.25pt;height:14.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Jft7gEAALYDAAAOAAAAZHJzL2Uyb0RvYy54bWysU9uO0zAQfUfiHyy/0yRV07RR09Wqu4uQ&#10;FhZp4QNcx0ksEo8Zu03L1zN2L1vBGyIPlsfjOTPn+GR1dxh6tlfoNJiKZ5OUM2Uk1Nq0Ff/+7enD&#10;gjPnhalFD0ZV/Kgcv1u/f7cabamm0EFfK2QEYlw52op33tsySZzs1CDcBKwylGwAB+EpxDapUYyE&#10;PvTJNE3nyQhYWwSpnKPTh1OSryN+0yjpX5rGKc/6itNsPq4Y121Yk/VKlC0K22l5HkP8wxSD0Iaa&#10;XqEehBdsh/ovqEFLBAeNn0gYEmgaLVXkQGyy9A82r52wKnIhcZy9yuT+H6z8sn+1XzGM7uwzyB+O&#10;Gdh0wrTqHhHGToma2mVBqGS0rrwWhMBRKduOn6GmpxU7D1GDQ4NDACR27BClPl6lVgfPJB0Web6c&#10;FzlnknJZsSzSPLYQ5aXaovMfFQwsbCqO9JQRXeyfnQ/TiPJyJU4Pva6fdN/HANvtpke2F/Tsi0Xx&#10;OH88o7vba70Jlw2EshNiOIk0A7NgIlduoT4SS4STd8jrtOkAf3E2km8q7n7uBCrO+k+GlFpms1kw&#10;WgzyWUofZ3ib2sZglhdTyggjCavi/rLd+JM7dxZ121GrLLI2cE/yNjoyfxvrPC2ZIwpyNnJw320c&#10;b739buvfAAAA//8DAFBLAwQUAAYACAAAACEAYoVEUuAAAAAMAQAADwAAAGRycy9kb3ducmV2Lnht&#10;bEyPy07DMBBF90j8gzVI7Fq7aYEmxKlQEWJNCqq6c2M3jrDHIXYe8PU4K1jOnaM7Z/LdZA0ZVOcb&#10;hxxWSwZEYeVkgzWH98PLYgvEB4FSGIeKw7fysCuur3KRSTfimxrKUJNYgj4THHQIbUapr7Sywi9d&#10;qzDuLq6zIsSxq6nsxBjLraEJY/fUigbjBS1atdeq+ix7y+FrPD6zn43Xp4/tyZl+2KevtuT89mZ6&#10;egQS1BT+YJj1ozoU0ensepSeGA6LJIIxvtusUyAzsErZGsh5zh6SBGiR0/9PFL8AAAD//wMAUEsB&#10;Ai0AFAAGAAgAAAAhALaDOJL+AAAA4QEAABMAAAAAAAAAAAAAAAAAAAAAAFtDb250ZW50X1R5cGVz&#10;XS54bWxQSwECLQAUAAYACAAAACEAOP0h/9YAAACUAQAACwAAAAAAAAAAAAAAAAAvAQAAX3JlbHMv&#10;LnJlbHNQSwECLQAUAAYACAAAACEA/tSX7e4BAAC2AwAADgAAAAAAAAAAAAAAAAAuAgAAZHJzL2Uy&#10;b0RvYy54bWxQSwECLQAUAAYACAAAACEAYoVEUuAAAAAMAQAADwAAAAAAAAAAAAAAAABIBAAAZHJz&#10;L2Rvd25yZXYueG1sUEsFBgAAAAAEAAQA8wAAAFUFAAAAAA==&#10;" fillcolor="#887e6e" stroked="f">
                <v:textbox inset=",15mm"/>
                <w10:wrap anchorx="page" anchory="page"/>
                <w10:anchorlock/>
              </v:rect>
            </w:pict>
          </mc:Fallback>
        </mc:AlternateContent>
      </w:r>
    </w:p>
    <w:p w14:paraId="03938D9B" w14:textId="77777777" w:rsidR="00C94769" w:rsidRPr="00CD5E4B" w:rsidRDefault="00C94769" w:rsidP="00C94769"/>
    <w:p w14:paraId="4EAC22E3" w14:textId="77777777" w:rsidR="00C94769" w:rsidRPr="00CD5E4B" w:rsidRDefault="00C94769" w:rsidP="00C94769">
      <w:pPr>
        <w:rPr>
          <w:rStyle w:val="ECCParagraph"/>
        </w:rPr>
      </w:pPr>
    </w:p>
    <w:p w14:paraId="75180285" w14:textId="3A4CA974" w:rsidR="008A54FC" w:rsidRPr="00CD5E4B" w:rsidRDefault="001F0975" w:rsidP="001F0975">
      <w:pPr>
        <w:pStyle w:val="Heading1"/>
        <w:rPr>
          <w:lang w:val="en-GB"/>
        </w:rPr>
      </w:pPr>
      <w:bookmarkStart w:id="17" w:name="_Toc103178505"/>
      <w:bookmarkStart w:id="18" w:name="_Toc116384020"/>
      <w:bookmarkStart w:id="19" w:name="_Toc107576545"/>
      <w:r>
        <w:rPr>
          <w:rFonts w:ascii="ZWAdobeF" w:hAnsi="ZWAdobeF" w:cs="ZWAdobeF"/>
          <w:b w:val="0"/>
          <w:color w:val="auto"/>
          <w:sz w:val="2"/>
          <w:szCs w:val="2"/>
          <w:lang w:val="en-GB"/>
        </w:rPr>
        <w:lastRenderedPageBreak/>
        <w:t>0B</w:t>
      </w:r>
      <w:r w:rsidR="008A54FC" w:rsidRPr="00CD5E4B">
        <w:rPr>
          <w:lang w:val="en-GB"/>
        </w:rPr>
        <w:t>Executive summary</w:t>
      </w:r>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7"/>
      <w:bookmarkEnd w:id="18"/>
      <w:bookmarkEnd w:id="19"/>
    </w:p>
    <w:p w14:paraId="3525A17A" w14:textId="2AFE109B" w:rsidR="00732046" w:rsidRPr="00CD5E4B" w:rsidRDefault="00182C7E" w:rsidP="00B53DF8">
      <w:pPr>
        <w:rPr>
          <w:rStyle w:val="ECCParagraph"/>
        </w:rPr>
      </w:pPr>
      <w:r w:rsidRPr="00CD5E4B">
        <w:rPr>
          <w:rStyle w:val="ECCParagraph"/>
        </w:rPr>
        <w:t xml:space="preserve">The development of this Report was triggered in March 2020 by the need to assess the technical conditions in ECC Decision </w:t>
      </w:r>
      <w:r w:rsidR="005B17BC" w:rsidRPr="00CD5E4B">
        <w:rPr>
          <w:rStyle w:val="ECCParagraph"/>
        </w:rPr>
        <w:t>(</w:t>
      </w:r>
      <w:r w:rsidR="0071714C" w:rsidRPr="00CD5E4B">
        <w:rPr>
          <w:rStyle w:val="ECCParagraph"/>
        </w:rPr>
        <w:t>14</w:t>
      </w:r>
      <w:r w:rsidR="005B17BC" w:rsidRPr="00CD5E4B">
        <w:rPr>
          <w:rStyle w:val="ECCParagraph"/>
        </w:rPr>
        <w:t>)0</w:t>
      </w:r>
      <w:r w:rsidR="0071714C" w:rsidRPr="00CD5E4B">
        <w:rPr>
          <w:rStyle w:val="ECCParagraph"/>
        </w:rPr>
        <w:t>2</w:t>
      </w:r>
      <w:r w:rsidR="0003621C" w:rsidRPr="00CD5E4B">
        <w:rPr>
          <w:rStyle w:val="ECCParagraph"/>
        </w:rPr>
        <w:t xml:space="preserve"> </w:t>
      </w:r>
      <w:r w:rsidR="0003621C" w:rsidRPr="00CD5E4B">
        <w:rPr>
          <w:rStyle w:val="ECCParagraph"/>
        </w:rPr>
        <w:fldChar w:fldCharType="begin" w:fldLock="1"/>
      </w:r>
      <w:r w:rsidR="0003621C" w:rsidRPr="00CD5E4B">
        <w:rPr>
          <w:rStyle w:val="ECCParagraph"/>
        </w:rPr>
        <w:instrText xml:space="preserve"> REF _Ref40084231 \r \h  \* MERGEFORMAT </w:instrText>
      </w:r>
      <w:r w:rsidR="0003621C" w:rsidRPr="00CD5E4B">
        <w:rPr>
          <w:rStyle w:val="ECCParagraph"/>
        </w:rPr>
      </w:r>
      <w:r w:rsidR="0003621C" w:rsidRPr="00CD5E4B">
        <w:rPr>
          <w:rStyle w:val="ECCParagraph"/>
        </w:rPr>
        <w:fldChar w:fldCharType="separate"/>
      </w:r>
      <w:r w:rsidR="002816C2" w:rsidRPr="00CD5E4B">
        <w:rPr>
          <w:rStyle w:val="ECCParagraph"/>
        </w:rPr>
        <w:t>[1]</w:t>
      </w:r>
      <w:r w:rsidR="0003621C" w:rsidRPr="00CD5E4B">
        <w:rPr>
          <w:rStyle w:val="ECCParagraph"/>
        </w:rPr>
        <w:fldChar w:fldCharType="end"/>
      </w:r>
      <w:r w:rsidR="005B17BC" w:rsidRPr="00CD5E4B">
        <w:rPr>
          <w:rStyle w:val="ECCParagraph"/>
        </w:rPr>
        <w:t xml:space="preserve"> to enable a timely introduction of 5G and AAS</w:t>
      </w:r>
      <w:r w:rsidR="00172A3E" w:rsidRPr="00CD5E4B">
        <w:rPr>
          <w:rStyle w:val="ECCParagraph"/>
        </w:rPr>
        <w:t xml:space="preserve"> (Active Antenna Systems)</w:t>
      </w:r>
      <w:r w:rsidR="005B17BC" w:rsidRPr="00CD5E4B">
        <w:rPr>
          <w:rStyle w:val="ECCParagraph"/>
        </w:rPr>
        <w:t>, while maintaining adequate protection of other servic</w:t>
      </w:r>
      <w:r w:rsidR="001D2E7C" w:rsidRPr="00CD5E4B">
        <w:rPr>
          <w:rStyle w:val="ECCParagraph"/>
        </w:rPr>
        <w:t>es and applications and to adapt them accordingly.</w:t>
      </w:r>
    </w:p>
    <w:p w14:paraId="154D41A0" w14:textId="6FB699D3" w:rsidR="00732046" w:rsidRPr="00CD5E4B" w:rsidRDefault="00D96D40" w:rsidP="00C31980">
      <w:pPr>
        <w:pStyle w:val="ECCBulletsLv1"/>
        <w:numPr>
          <w:ilvl w:val="0"/>
          <w:numId w:val="0"/>
        </w:numPr>
        <w:spacing w:before="240" w:after="60"/>
        <w:rPr>
          <w:rStyle w:val="ECCParagraph"/>
        </w:rPr>
      </w:pPr>
      <w:r w:rsidRPr="00CD5E4B">
        <w:rPr>
          <w:rStyle w:val="ECCParagraph"/>
        </w:rPr>
        <w:t xml:space="preserve">The 2300-2400 MHz frequency band is </w:t>
      </w:r>
      <w:r w:rsidR="00F86AB3" w:rsidRPr="00CD5E4B">
        <w:rPr>
          <w:rStyle w:val="ECCParagraph"/>
        </w:rPr>
        <w:t>in</w:t>
      </w:r>
      <w:r w:rsidRPr="00CD5E4B">
        <w:rPr>
          <w:rStyle w:val="ECCParagraph"/>
        </w:rPr>
        <w:t xml:space="preserve"> </w:t>
      </w:r>
      <w:r w:rsidR="00F86AB3" w:rsidRPr="00CD5E4B">
        <w:rPr>
          <w:rStyle w:val="ECCParagraph"/>
        </w:rPr>
        <w:t xml:space="preserve">the </w:t>
      </w:r>
      <w:r w:rsidR="001560B0" w:rsidRPr="00CD5E4B">
        <w:rPr>
          <w:rStyle w:val="ECCParagraph"/>
        </w:rPr>
        <w:t xml:space="preserve">Radio Regulations </w:t>
      </w:r>
      <w:r w:rsidR="000F0EF0" w:rsidRPr="00CD5E4B">
        <w:rPr>
          <w:rStyle w:val="ECCParagraph"/>
        </w:rPr>
        <w:fldChar w:fldCharType="begin" w:fldLock="1"/>
      </w:r>
      <w:r w:rsidR="000F0EF0" w:rsidRPr="00CD5E4B">
        <w:rPr>
          <w:rStyle w:val="ECCParagraph"/>
        </w:rPr>
        <w:instrText xml:space="preserve"> REF _Ref105144375 \r \h </w:instrText>
      </w:r>
      <w:r w:rsidR="00EB710E" w:rsidRPr="00CD5E4B">
        <w:rPr>
          <w:rStyle w:val="ECCParagraph"/>
        </w:rPr>
        <w:instrText xml:space="preserve"> \* MERGEFORMAT </w:instrText>
      </w:r>
      <w:r w:rsidR="000F0EF0" w:rsidRPr="00CD5E4B">
        <w:rPr>
          <w:rStyle w:val="ECCParagraph"/>
        </w:rPr>
      </w:r>
      <w:r w:rsidR="000F0EF0" w:rsidRPr="00CD5E4B">
        <w:rPr>
          <w:rStyle w:val="ECCParagraph"/>
        </w:rPr>
        <w:fldChar w:fldCharType="separate"/>
      </w:r>
      <w:r w:rsidR="002816C2" w:rsidRPr="00CD5E4B">
        <w:rPr>
          <w:rStyle w:val="ECCParagraph"/>
        </w:rPr>
        <w:t>[2]</w:t>
      </w:r>
      <w:r w:rsidR="000F0EF0" w:rsidRPr="00CD5E4B">
        <w:rPr>
          <w:rStyle w:val="ECCParagraph"/>
        </w:rPr>
        <w:fldChar w:fldCharType="end"/>
      </w:r>
      <w:r w:rsidR="000F0EF0" w:rsidRPr="00CD5E4B">
        <w:rPr>
          <w:rStyle w:val="ECCParagraph"/>
        </w:rPr>
        <w:t xml:space="preserve"> </w:t>
      </w:r>
      <w:r w:rsidR="00F86AB3" w:rsidRPr="00CD5E4B">
        <w:rPr>
          <w:rStyle w:val="ECCParagraph"/>
        </w:rPr>
        <w:t xml:space="preserve">in </w:t>
      </w:r>
      <w:r w:rsidR="00640BD4" w:rsidRPr="00CD5E4B">
        <w:rPr>
          <w:rStyle w:val="ECCParagraph"/>
        </w:rPr>
        <w:t>Region 1</w:t>
      </w:r>
      <w:r w:rsidR="00F86AB3" w:rsidRPr="00CD5E4B">
        <w:rPr>
          <w:rStyle w:val="ECCParagraph"/>
        </w:rPr>
        <w:t xml:space="preserve"> </w:t>
      </w:r>
      <w:r w:rsidR="00640BD4" w:rsidRPr="00CD5E4B">
        <w:rPr>
          <w:rStyle w:val="ECCParagraph"/>
        </w:rPr>
        <w:t>allocated</w:t>
      </w:r>
      <w:r w:rsidR="00F86AB3" w:rsidRPr="00CD5E4B">
        <w:rPr>
          <w:rStyle w:val="ECCParagraph"/>
        </w:rPr>
        <w:t xml:space="preserve"> </w:t>
      </w:r>
      <w:r w:rsidRPr="00CD5E4B">
        <w:rPr>
          <w:rStyle w:val="ECCParagraph"/>
        </w:rPr>
        <w:t xml:space="preserve">to the following services: FIXED, MOBILE (FN 5.384A), </w:t>
      </w:r>
      <w:r w:rsidR="000F0EF0" w:rsidRPr="00CD5E4B">
        <w:rPr>
          <w:rStyle w:val="ECCParagraph"/>
        </w:rPr>
        <w:t xml:space="preserve">amateur </w:t>
      </w:r>
      <w:r w:rsidRPr="00CD5E4B">
        <w:rPr>
          <w:rStyle w:val="ECCParagraph"/>
        </w:rPr>
        <w:t xml:space="preserve">and </w:t>
      </w:r>
      <w:r w:rsidR="000F0EF0" w:rsidRPr="00CD5E4B">
        <w:rPr>
          <w:rStyle w:val="ECCParagraph"/>
        </w:rPr>
        <w:t xml:space="preserve">radiolocation </w:t>
      </w:r>
      <w:r w:rsidR="00732046" w:rsidRPr="00CD5E4B">
        <w:rPr>
          <w:rStyle w:val="ECCParagraph"/>
        </w:rPr>
        <w:t xml:space="preserve">and </w:t>
      </w:r>
      <w:r w:rsidR="00B431F3" w:rsidRPr="00CD5E4B">
        <w:rPr>
          <w:rStyle w:val="ECCParagraph"/>
        </w:rPr>
        <w:t xml:space="preserve">through FN 5.384A identified for IMT. </w:t>
      </w:r>
      <w:r w:rsidR="00415D5B" w:rsidRPr="00CD5E4B">
        <w:rPr>
          <w:rStyle w:val="ECCParagraph"/>
        </w:rPr>
        <w:t>Furthermore, t</w:t>
      </w:r>
      <w:r w:rsidR="00F86AB3" w:rsidRPr="00CD5E4B">
        <w:rPr>
          <w:rStyle w:val="ECCParagraph"/>
        </w:rPr>
        <w:t>h</w:t>
      </w:r>
      <w:r w:rsidR="00415D5B" w:rsidRPr="00CD5E4B">
        <w:rPr>
          <w:rStyle w:val="ECCParagraph"/>
        </w:rPr>
        <w:t>rough FN 5.395 this band is identified in France and Turkey for telemetry (with priority over mobile service).</w:t>
      </w:r>
      <w:r w:rsidR="00C57585" w:rsidRPr="00CD5E4B">
        <w:rPr>
          <w:rStyle w:val="ECCParagraph"/>
        </w:rPr>
        <w:t xml:space="preserve"> </w:t>
      </w:r>
      <w:r w:rsidR="00B431F3" w:rsidRPr="00CD5E4B">
        <w:rPr>
          <w:rStyle w:val="ECCParagraph"/>
        </w:rPr>
        <w:t xml:space="preserve">The </w:t>
      </w:r>
      <w:r w:rsidR="00D650C5" w:rsidRPr="00CD5E4B">
        <w:rPr>
          <w:rStyle w:val="ECCParagraph"/>
        </w:rPr>
        <w:t xml:space="preserve">frequency </w:t>
      </w:r>
      <w:r w:rsidR="00B431F3" w:rsidRPr="00CD5E4B">
        <w:rPr>
          <w:rStyle w:val="ECCParagraph"/>
        </w:rPr>
        <w:t>band is</w:t>
      </w:r>
      <w:r w:rsidR="005A5180" w:rsidRPr="00CD5E4B">
        <w:rPr>
          <w:rStyle w:val="ECCParagraph"/>
        </w:rPr>
        <w:t xml:space="preserve"> </w:t>
      </w:r>
      <w:r w:rsidR="00732046" w:rsidRPr="00CD5E4B">
        <w:rPr>
          <w:rStyle w:val="ECCParagraph"/>
        </w:rPr>
        <w:t xml:space="preserve">still </w:t>
      </w:r>
      <w:r w:rsidR="00B431F3" w:rsidRPr="00CD5E4B">
        <w:rPr>
          <w:rStyle w:val="ECCParagraph"/>
        </w:rPr>
        <w:t>frequently</w:t>
      </w:r>
      <w:r w:rsidR="00732046" w:rsidRPr="00CD5E4B">
        <w:rPr>
          <w:rStyle w:val="ECCParagraph"/>
        </w:rPr>
        <w:t xml:space="preserve"> used for Military systems, Telemetry and PMSE (portable or mobile wireless video and cordless camera</w:t>
      </w:r>
      <w:r w:rsidR="002F0015" w:rsidRPr="00CD5E4B">
        <w:rPr>
          <w:rStyle w:val="ECCParagraph"/>
        </w:rPr>
        <w:t>s</w:t>
      </w:r>
      <w:r w:rsidR="00732046" w:rsidRPr="00CD5E4B">
        <w:rPr>
          <w:rStyle w:val="ECCParagraph"/>
        </w:rPr>
        <w:t>)</w:t>
      </w:r>
      <w:r w:rsidR="004842DB" w:rsidRPr="00CD5E4B">
        <w:rPr>
          <w:rStyle w:val="ECCParagraph"/>
        </w:rPr>
        <w:t xml:space="preserve"> in CEPT countries</w:t>
      </w:r>
      <w:r w:rsidR="00CE3DC1" w:rsidRPr="00CD5E4B">
        <w:rPr>
          <w:rStyle w:val="ECCParagraph"/>
        </w:rPr>
        <w:t>, with</w:t>
      </w:r>
      <w:r w:rsidR="00B431F3" w:rsidRPr="00CD5E4B">
        <w:rPr>
          <w:rStyle w:val="ECCParagraph"/>
        </w:rPr>
        <w:t xml:space="preserve"> </w:t>
      </w:r>
      <w:r w:rsidR="00CE5D9C" w:rsidRPr="00CD5E4B">
        <w:rPr>
          <w:rStyle w:val="ECCParagraph"/>
        </w:rPr>
        <w:t>1</w:t>
      </w:r>
      <w:r w:rsidR="00406EB0" w:rsidRPr="00CD5E4B">
        <w:rPr>
          <w:rStyle w:val="ECCParagraph"/>
        </w:rPr>
        <w:t>3</w:t>
      </w:r>
      <w:r w:rsidR="00CE5D9C" w:rsidRPr="00CD5E4B">
        <w:rPr>
          <w:rStyle w:val="ECCParagraph"/>
        </w:rPr>
        <w:t xml:space="preserve"> </w:t>
      </w:r>
      <w:r w:rsidR="00B431F3" w:rsidRPr="00CD5E4B">
        <w:rPr>
          <w:rStyle w:val="ECCParagraph"/>
        </w:rPr>
        <w:t>countries</w:t>
      </w:r>
      <w:r w:rsidR="00CE3DC1" w:rsidRPr="00CD5E4B">
        <w:rPr>
          <w:rStyle w:val="ECCParagraph"/>
        </w:rPr>
        <w:t xml:space="preserve"> </w:t>
      </w:r>
      <w:r w:rsidR="00C57585" w:rsidRPr="00CD5E4B">
        <w:rPr>
          <w:rStyle w:val="ECCParagraph"/>
        </w:rPr>
        <w:t xml:space="preserve">implementing </w:t>
      </w:r>
      <w:r w:rsidR="00640BD4" w:rsidRPr="00CD5E4B">
        <w:rPr>
          <w:rStyle w:val="ECCParagraph"/>
        </w:rPr>
        <w:t xml:space="preserve">Mobile/Fixed Communications Networks (MFCN) </w:t>
      </w:r>
      <w:r w:rsidR="00C57585" w:rsidRPr="00CD5E4B">
        <w:rPr>
          <w:rStyle w:val="ECCParagraph"/>
        </w:rPr>
        <w:t xml:space="preserve">in </w:t>
      </w:r>
      <w:r w:rsidR="00B431F3" w:rsidRPr="00CD5E4B">
        <w:rPr>
          <w:rStyle w:val="ECCParagraph"/>
        </w:rPr>
        <w:t xml:space="preserve">the band, or part of the band, </w:t>
      </w:r>
      <w:r w:rsidR="00640BD4" w:rsidRPr="00CD5E4B">
        <w:rPr>
          <w:rStyle w:val="ECCParagraph"/>
        </w:rPr>
        <w:t xml:space="preserve">according to ECC </w:t>
      </w:r>
      <w:r w:rsidR="00640BD4" w:rsidRPr="001943D9">
        <w:rPr>
          <w:rStyle w:val="ECCParagraph"/>
        </w:rPr>
        <w:t>Decision</w:t>
      </w:r>
      <w:r w:rsidR="00640BD4" w:rsidRPr="00CD5E4B">
        <w:rPr>
          <w:rStyle w:val="ECCParagraph"/>
        </w:rPr>
        <w:t xml:space="preserve"> (14)02</w:t>
      </w:r>
      <w:r w:rsidR="00FE3FB8" w:rsidRPr="00CD5E4B">
        <w:rPr>
          <w:rStyle w:val="ECCParagraph"/>
        </w:rPr>
        <w:t>.</w:t>
      </w:r>
    </w:p>
    <w:p w14:paraId="32CD01BC" w14:textId="4B3813EF" w:rsidR="00B758FE" w:rsidRPr="00CD5E4B" w:rsidRDefault="003312C0" w:rsidP="00B53DF8">
      <w:pPr>
        <w:rPr>
          <w:rStyle w:val="ECCParagraph"/>
        </w:rPr>
      </w:pPr>
      <w:r w:rsidRPr="00CD5E4B">
        <w:rPr>
          <w:rStyle w:val="ECCParagraph"/>
        </w:rPr>
        <w:t xml:space="preserve">This ECC Report </w:t>
      </w:r>
      <w:r w:rsidR="00504FB2" w:rsidRPr="00CD5E4B">
        <w:rPr>
          <w:rStyle w:val="ECCParagraph"/>
        </w:rPr>
        <w:t>summarises</w:t>
      </w:r>
      <w:r w:rsidRPr="00CD5E4B">
        <w:rPr>
          <w:rStyle w:val="ECCParagraph"/>
        </w:rPr>
        <w:t xml:space="preserve"> the current harmonised technical conditions defined for</w:t>
      </w:r>
      <w:r w:rsidR="0049150D" w:rsidRPr="00CD5E4B">
        <w:rPr>
          <w:rStyle w:val="ECCParagraph"/>
        </w:rPr>
        <w:t xml:space="preserve"> MFCN</w:t>
      </w:r>
      <w:r w:rsidR="00933CAE" w:rsidRPr="00CD5E4B">
        <w:rPr>
          <w:rStyle w:val="ECCParagraph"/>
        </w:rPr>
        <w:t xml:space="preserve"> in</w:t>
      </w:r>
      <w:r w:rsidRPr="00CD5E4B">
        <w:rPr>
          <w:rStyle w:val="ECCParagraph"/>
        </w:rPr>
        <w:t xml:space="preserve"> the 2300</w:t>
      </w:r>
      <w:r w:rsidR="00D66DC1" w:rsidRPr="00CD5E4B">
        <w:rPr>
          <w:rStyle w:val="ECCParagraph"/>
        </w:rPr>
        <w:noBreakHyphen/>
      </w:r>
      <w:r w:rsidRPr="00CD5E4B">
        <w:rPr>
          <w:rStyle w:val="ECCParagraph"/>
        </w:rPr>
        <w:t>2400 MHz band in ECC Decision (14)02</w:t>
      </w:r>
      <w:r w:rsidR="00933CAE" w:rsidRPr="00CD5E4B">
        <w:rPr>
          <w:rStyle w:val="ECCParagraph"/>
        </w:rPr>
        <w:t>,</w:t>
      </w:r>
      <w:r w:rsidRPr="00CD5E4B">
        <w:rPr>
          <w:rStyle w:val="ECCParagraph"/>
        </w:rPr>
        <w:t xml:space="preserve"> approved 27 June 2014</w:t>
      </w:r>
      <w:r w:rsidR="00933CAE" w:rsidRPr="00CD5E4B">
        <w:rPr>
          <w:rStyle w:val="ECCParagraph"/>
        </w:rPr>
        <w:t>,</w:t>
      </w:r>
      <w:r w:rsidRPr="00CD5E4B">
        <w:rPr>
          <w:rStyle w:val="ECCParagraph"/>
        </w:rPr>
        <w:t xml:space="preserve"> and studies their suitability for 5G</w:t>
      </w:r>
      <w:r w:rsidR="008328C1" w:rsidRPr="00CD5E4B">
        <w:rPr>
          <w:rStyle w:val="ECCParagraph"/>
        </w:rPr>
        <w:t xml:space="preserve"> NR</w:t>
      </w:r>
      <w:r w:rsidR="00D515CD" w:rsidRPr="00CD5E4B">
        <w:rPr>
          <w:rStyle w:val="ECCParagraph"/>
        </w:rPr>
        <w:t xml:space="preserve"> </w:t>
      </w:r>
      <w:r w:rsidR="00F01827" w:rsidRPr="00CD5E4B">
        <w:rPr>
          <w:rStyle w:val="ECCParagraph"/>
        </w:rPr>
        <w:t xml:space="preserve">and </w:t>
      </w:r>
      <w:r w:rsidR="00D515CD" w:rsidRPr="00CD5E4B">
        <w:rPr>
          <w:rStyle w:val="ECCParagraph"/>
        </w:rPr>
        <w:t>AAS, while maintaining the current regulatory status of the band</w:t>
      </w:r>
      <w:r w:rsidRPr="00CD5E4B">
        <w:rPr>
          <w:rStyle w:val="ECCParagraph"/>
        </w:rPr>
        <w:t>.</w:t>
      </w:r>
    </w:p>
    <w:p w14:paraId="663E6786" w14:textId="4161A166" w:rsidR="003312C0" w:rsidRPr="00CD5E4B" w:rsidRDefault="00020B14">
      <w:pPr>
        <w:rPr>
          <w:rStyle w:val="ECCParagraph"/>
        </w:rPr>
      </w:pPr>
      <w:r w:rsidRPr="00CD5E4B">
        <w:rPr>
          <w:rStyle w:val="ECCParagraph"/>
        </w:rPr>
        <w:t xml:space="preserve">The introduction of AAS </w:t>
      </w:r>
      <w:r w:rsidR="00504FB2" w:rsidRPr="00CD5E4B">
        <w:rPr>
          <w:rStyle w:val="ECCParagraph"/>
        </w:rPr>
        <w:t xml:space="preserve">in this frequency band </w:t>
      </w:r>
      <w:r w:rsidRPr="00CD5E4B">
        <w:rPr>
          <w:rStyle w:val="ECCParagraph"/>
        </w:rPr>
        <w:t>will only be effective on the Base Station (BS) side a</w:t>
      </w:r>
      <w:r w:rsidR="00B758FE" w:rsidRPr="00CD5E4B">
        <w:rPr>
          <w:rStyle w:val="ECCParagraph"/>
        </w:rPr>
        <w:t>s it is not foreseen for the User Equipment (UE).</w:t>
      </w:r>
    </w:p>
    <w:p w14:paraId="3C579A91" w14:textId="59799D45" w:rsidR="001B22C2" w:rsidRPr="00CD5E4B" w:rsidRDefault="002E56B5" w:rsidP="00C620EF">
      <w:pPr>
        <w:rPr>
          <w:rStyle w:val="ECCParagraph"/>
        </w:rPr>
      </w:pPr>
      <w:r w:rsidRPr="00CD5E4B">
        <w:rPr>
          <w:rStyle w:val="ECCParagraph"/>
        </w:rPr>
        <w:t>This Report concludes on the need to update the regulatory framework to support the introduction of 5G</w:t>
      </w:r>
      <w:r w:rsidR="00F01827" w:rsidRPr="00CD5E4B">
        <w:rPr>
          <w:rStyle w:val="ECCParagraph"/>
        </w:rPr>
        <w:t xml:space="preserve"> NR</w:t>
      </w:r>
      <w:r w:rsidRPr="00CD5E4B">
        <w:rPr>
          <w:rStyle w:val="ECCParagraph"/>
        </w:rPr>
        <w:t xml:space="preserve"> and AAS in the 2300</w:t>
      </w:r>
      <w:r w:rsidR="00D66DC1" w:rsidRPr="00CD5E4B">
        <w:rPr>
          <w:rStyle w:val="ECCParagraph"/>
        </w:rPr>
        <w:noBreakHyphen/>
      </w:r>
      <w:r w:rsidRPr="00CD5E4B">
        <w:rPr>
          <w:rStyle w:val="ECCParagraph"/>
        </w:rPr>
        <w:t xml:space="preserve">2400 MHz band, and recommends an updated framework. </w:t>
      </w:r>
      <w:r w:rsidR="009907E1" w:rsidRPr="00CD5E4B">
        <w:rPr>
          <w:rStyle w:val="ECCParagraph"/>
        </w:rPr>
        <w:t xml:space="preserve">It is </w:t>
      </w:r>
      <w:r w:rsidRPr="00CD5E4B">
        <w:rPr>
          <w:rStyle w:val="ECCParagraph"/>
        </w:rPr>
        <w:t>concluded that there is no need to update the current band plan for 2300</w:t>
      </w:r>
      <w:r w:rsidR="00D66DC1" w:rsidRPr="00CD5E4B">
        <w:rPr>
          <w:rStyle w:val="ECCParagraph"/>
        </w:rPr>
        <w:noBreakHyphen/>
      </w:r>
      <w:r w:rsidRPr="00CD5E4B">
        <w:rPr>
          <w:rStyle w:val="ECCParagraph"/>
        </w:rPr>
        <w:t>2400 MHz in ECC Decision (14)02</w:t>
      </w:r>
      <w:r w:rsidR="00F977C7" w:rsidRPr="00CD5E4B">
        <w:rPr>
          <w:rStyle w:val="ECCParagraph"/>
        </w:rPr>
        <w:t>. The analysis confirms that the current</w:t>
      </w:r>
      <w:r w:rsidR="00181E36" w:rsidRPr="00CD5E4B">
        <w:rPr>
          <w:rStyle w:val="ECCParagraph"/>
        </w:rPr>
        <w:t xml:space="preserve"> technology neutral</w:t>
      </w:r>
      <w:r w:rsidR="005453CD" w:rsidRPr="00CD5E4B">
        <w:rPr>
          <w:rStyle w:val="ECCParagraph"/>
        </w:rPr>
        <w:t xml:space="preserve"> Block Edge Mask</w:t>
      </w:r>
      <w:r w:rsidR="00F977C7" w:rsidRPr="00CD5E4B">
        <w:rPr>
          <w:rStyle w:val="ECCParagraph"/>
        </w:rPr>
        <w:t xml:space="preserve"> </w:t>
      </w:r>
      <w:r w:rsidR="005453CD" w:rsidRPr="00CD5E4B">
        <w:rPr>
          <w:rStyle w:val="ECCParagraph"/>
        </w:rPr>
        <w:t>(</w:t>
      </w:r>
      <w:r w:rsidR="00F977C7" w:rsidRPr="00CD5E4B">
        <w:rPr>
          <w:rStyle w:val="ECCParagraph"/>
        </w:rPr>
        <w:t>BEM</w:t>
      </w:r>
      <w:r w:rsidR="005453CD" w:rsidRPr="00CD5E4B">
        <w:rPr>
          <w:rStyle w:val="ECCParagraph"/>
        </w:rPr>
        <w:t>)</w:t>
      </w:r>
      <w:r w:rsidR="00F977C7" w:rsidRPr="00CD5E4B">
        <w:rPr>
          <w:rStyle w:val="ECCParagraph"/>
        </w:rPr>
        <w:t xml:space="preserve"> remain</w:t>
      </w:r>
      <w:r w:rsidR="00181E36" w:rsidRPr="00CD5E4B">
        <w:rPr>
          <w:rStyle w:val="ECCParagraph"/>
        </w:rPr>
        <w:t>s</w:t>
      </w:r>
      <w:r w:rsidR="00F977C7" w:rsidRPr="00CD5E4B">
        <w:rPr>
          <w:rStyle w:val="ECCParagraph"/>
        </w:rPr>
        <w:t xml:space="preserve"> applicable for </w:t>
      </w:r>
      <w:r w:rsidR="00425305" w:rsidRPr="00CD5E4B">
        <w:rPr>
          <w:rStyle w:val="ECCParagraph"/>
        </w:rPr>
        <w:t xml:space="preserve">5G </w:t>
      </w:r>
      <w:r w:rsidR="008328C1" w:rsidRPr="00CD5E4B">
        <w:rPr>
          <w:rStyle w:val="ECCParagraph"/>
        </w:rPr>
        <w:t xml:space="preserve">NR </w:t>
      </w:r>
      <w:r w:rsidR="00F977C7" w:rsidRPr="00CD5E4B">
        <w:rPr>
          <w:rStyle w:val="ECCParagraph"/>
        </w:rPr>
        <w:t>non-AAS</w:t>
      </w:r>
      <w:r w:rsidR="00D96D40" w:rsidRPr="00CD5E4B">
        <w:rPr>
          <w:rStyle w:val="ECCParagraph"/>
        </w:rPr>
        <w:t xml:space="preserve"> MFCN</w:t>
      </w:r>
      <w:r w:rsidR="00F977C7" w:rsidRPr="00CD5E4B">
        <w:rPr>
          <w:rStyle w:val="ECCParagraph"/>
        </w:rPr>
        <w:t>, and</w:t>
      </w:r>
      <w:r w:rsidR="00E822E6" w:rsidRPr="00CD5E4B">
        <w:rPr>
          <w:rStyle w:val="ECCParagraph"/>
        </w:rPr>
        <w:t xml:space="preserve"> confirms</w:t>
      </w:r>
      <w:r w:rsidR="00F977C7" w:rsidRPr="00CD5E4B">
        <w:rPr>
          <w:rStyle w:val="ECCParagraph"/>
        </w:rPr>
        <w:t xml:space="preserve"> the need</w:t>
      </w:r>
      <w:r w:rsidR="00425305" w:rsidRPr="00CD5E4B">
        <w:rPr>
          <w:rStyle w:val="ECCParagraph"/>
        </w:rPr>
        <w:t xml:space="preserve"> for a new BEM for AAS </w:t>
      </w:r>
      <w:r w:rsidR="00D96D40" w:rsidRPr="00CD5E4B">
        <w:rPr>
          <w:rStyle w:val="ECCParagraph"/>
        </w:rPr>
        <w:t>MFCN</w:t>
      </w:r>
      <w:r w:rsidR="00BB1875" w:rsidRPr="00CD5E4B">
        <w:rPr>
          <w:rStyle w:val="ECCParagraph"/>
        </w:rPr>
        <w:t xml:space="preserve"> </w:t>
      </w:r>
      <w:r w:rsidR="00295D84" w:rsidRPr="00CD5E4B">
        <w:rPr>
          <w:rStyle w:val="ECCParagraph"/>
        </w:rPr>
        <w:t>(5G NR as well as LTE)</w:t>
      </w:r>
      <w:r w:rsidR="00425305" w:rsidRPr="00CD5E4B">
        <w:rPr>
          <w:rStyle w:val="ECCParagraph"/>
        </w:rPr>
        <w:t>.</w:t>
      </w:r>
    </w:p>
    <w:p w14:paraId="2B1A43FF" w14:textId="29934A64" w:rsidR="00F94112" w:rsidRPr="00CD5E4B" w:rsidRDefault="00F94112">
      <w:pPr>
        <w:rPr>
          <w:rStyle w:val="ECCParagraph"/>
        </w:rPr>
      </w:pPr>
      <w:r w:rsidRPr="00CD5E4B">
        <w:rPr>
          <w:rStyle w:val="ECCParagraph"/>
        </w:rPr>
        <w:t>For AAS</w:t>
      </w:r>
      <w:r w:rsidR="00D96D40" w:rsidRPr="00CD5E4B">
        <w:rPr>
          <w:rStyle w:val="ECCParagraph"/>
        </w:rPr>
        <w:t xml:space="preserve"> MFCN</w:t>
      </w:r>
      <w:r w:rsidR="00376B0B" w:rsidRPr="00CD5E4B">
        <w:rPr>
          <w:rStyle w:val="ECCParagraph"/>
        </w:rPr>
        <w:t xml:space="preserve">, a technology neutral BEM is derived, consisting of </w:t>
      </w:r>
      <w:r w:rsidR="00353E08" w:rsidRPr="00CD5E4B">
        <w:rPr>
          <w:rStyle w:val="ECCParagraph"/>
        </w:rPr>
        <w:t>Total Radiated Power (TRP) limits for</w:t>
      </w:r>
      <w:r w:rsidRPr="00CD5E4B">
        <w:rPr>
          <w:rStyle w:val="ECCParagraph"/>
        </w:rPr>
        <w:t xml:space="preserve"> the in-block, baseline and transitional region</w:t>
      </w:r>
      <w:r w:rsidR="00353E08" w:rsidRPr="00CD5E4B">
        <w:rPr>
          <w:rStyle w:val="ECCParagraph"/>
        </w:rPr>
        <w:t>s</w:t>
      </w:r>
      <w:r w:rsidR="00024CBC" w:rsidRPr="00CD5E4B">
        <w:rPr>
          <w:rStyle w:val="ECCParagraph"/>
        </w:rPr>
        <w:t>,</w:t>
      </w:r>
      <w:r w:rsidR="00353E08" w:rsidRPr="00CD5E4B">
        <w:rPr>
          <w:rStyle w:val="ECCParagraph"/>
        </w:rPr>
        <w:t xml:space="preserve"> with limits</w:t>
      </w:r>
      <w:r w:rsidR="008C01C5" w:rsidRPr="00CD5E4B">
        <w:rPr>
          <w:rStyle w:val="ECCParagraph"/>
        </w:rPr>
        <w:t xml:space="preserve"> defined</w:t>
      </w:r>
      <w:r w:rsidR="00024CBC" w:rsidRPr="00CD5E4B">
        <w:rPr>
          <w:rStyle w:val="ECCParagraph"/>
        </w:rPr>
        <w:t xml:space="preserve"> for synchronised and unsynchronised</w:t>
      </w:r>
      <w:r w:rsidR="00902E12" w:rsidRPr="00CD5E4B">
        <w:rPr>
          <w:rStyle w:val="ECCParagraph"/>
        </w:rPr>
        <w:t xml:space="preserve"> (or semi-synchronised)</w:t>
      </w:r>
      <w:r w:rsidR="00181E36" w:rsidRPr="00CD5E4B">
        <w:rPr>
          <w:rStyle w:val="ECCParagraph"/>
        </w:rPr>
        <w:t xml:space="preserve"> operation</w:t>
      </w:r>
      <w:r w:rsidR="00024CBC" w:rsidRPr="00CD5E4B">
        <w:rPr>
          <w:rStyle w:val="ECCParagraph"/>
        </w:rPr>
        <w:t>.</w:t>
      </w:r>
      <w:r w:rsidRPr="00CD5E4B">
        <w:rPr>
          <w:rStyle w:val="ECCParagraph"/>
        </w:rPr>
        <w:t xml:space="preserve"> The BEM</w:t>
      </w:r>
      <w:r w:rsidR="009B2FDB" w:rsidRPr="00CD5E4B">
        <w:rPr>
          <w:rStyle w:val="ECCParagraph"/>
        </w:rPr>
        <w:t xml:space="preserve"> also</w:t>
      </w:r>
      <w:r w:rsidRPr="00CD5E4B">
        <w:rPr>
          <w:rStyle w:val="ECCParagraph"/>
        </w:rPr>
        <w:t xml:space="preserve"> includes</w:t>
      </w:r>
      <w:r w:rsidR="009B2FDB" w:rsidRPr="00CD5E4B">
        <w:rPr>
          <w:rStyle w:val="ECCParagraph"/>
        </w:rPr>
        <w:t xml:space="preserve"> a </w:t>
      </w:r>
      <w:r w:rsidR="00347D31" w:rsidRPr="00CD5E4B">
        <w:rPr>
          <w:rStyle w:val="ECCParagraph"/>
        </w:rPr>
        <w:t xml:space="preserve">mandatory </w:t>
      </w:r>
      <w:r w:rsidR="009B2FDB" w:rsidRPr="00CD5E4B">
        <w:rPr>
          <w:rStyle w:val="ECCParagraph"/>
        </w:rPr>
        <w:t>in-block power limit in the frequen</w:t>
      </w:r>
      <w:r w:rsidR="00EB7BD6" w:rsidRPr="00CD5E4B">
        <w:rPr>
          <w:rStyle w:val="ECCParagraph"/>
        </w:rPr>
        <w:t>cy range</w:t>
      </w:r>
      <w:r w:rsidR="009B2FDB" w:rsidRPr="00CD5E4B">
        <w:rPr>
          <w:rStyle w:val="ECCParagraph"/>
        </w:rPr>
        <w:t xml:space="preserve"> 2390</w:t>
      </w:r>
      <w:r w:rsidR="00D66DC1" w:rsidRPr="00CD5E4B">
        <w:rPr>
          <w:rStyle w:val="ECCParagraph"/>
        </w:rPr>
        <w:noBreakHyphen/>
      </w:r>
      <w:r w:rsidR="009B2FDB" w:rsidRPr="00CD5E4B">
        <w:rPr>
          <w:rStyle w:val="ECCParagraph"/>
        </w:rPr>
        <w:t xml:space="preserve">2400 MHz and additional baseline requirements above 2403 MHz, ensuring that </w:t>
      </w:r>
      <w:r w:rsidR="001E3E08" w:rsidRPr="00CD5E4B">
        <w:rPr>
          <w:rStyle w:val="ECCParagraph"/>
        </w:rPr>
        <w:t>the compatibility between AAS MFCN networks in 2300-2400 MHz and applications (e.g. SRD, ISM, etc.) in the adjacent band above 2400 MHz is the same as currently for non-AAS MFCN networks.</w:t>
      </w:r>
    </w:p>
    <w:p w14:paraId="3FA9BBE3" w14:textId="2A0D8F26" w:rsidR="00873E0E" w:rsidRPr="00CD5E4B" w:rsidRDefault="00CE4BF8" w:rsidP="00AA0339">
      <w:pPr>
        <w:rPr>
          <w:rStyle w:val="ECCParagraph"/>
        </w:rPr>
      </w:pPr>
      <w:bookmarkStart w:id="20" w:name="_Hlk83902190"/>
      <w:r w:rsidRPr="00CD5E4B">
        <w:rPr>
          <w:rStyle w:val="ECCParagraph"/>
        </w:rPr>
        <w:t>For</w:t>
      </w:r>
      <w:r w:rsidR="0085322E" w:rsidRPr="00CD5E4B">
        <w:rPr>
          <w:rStyle w:val="ECCParagraph"/>
        </w:rPr>
        <w:t xml:space="preserve"> the case o</w:t>
      </w:r>
      <w:r w:rsidR="00F87532" w:rsidRPr="00CD5E4B">
        <w:rPr>
          <w:rStyle w:val="ECCParagraph"/>
        </w:rPr>
        <w:t>f</w:t>
      </w:r>
      <w:r w:rsidRPr="00CD5E4B">
        <w:rPr>
          <w:rStyle w:val="ECCParagraph"/>
        </w:rPr>
        <w:t xml:space="preserve"> unsynchronised</w:t>
      </w:r>
      <w:r w:rsidR="0085322E" w:rsidRPr="00CD5E4B">
        <w:rPr>
          <w:rStyle w:val="ECCParagraph"/>
        </w:rPr>
        <w:t xml:space="preserve"> </w:t>
      </w:r>
      <w:r w:rsidR="00902E12" w:rsidRPr="00CD5E4B">
        <w:rPr>
          <w:rStyle w:val="ECCParagraph"/>
        </w:rPr>
        <w:t>(</w:t>
      </w:r>
      <w:r w:rsidR="0085322E" w:rsidRPr="00CD5E4B">
        <w:rPr>
          <w:rStyle w:val="ECCParagraph"/>
        </w:rPr>
        <w:t>or semi-synchronised</w:t>
      </w:r>
      <w:r w:rsidR="00902E12" w:rsidRPr="00CD5E4B">
        <w:rPr>
          <w:rStyle w:val="ECCParagraph"/>
        </w:rPr>
        <w:t>)</w:t>
      </w:r>
      <w:r w:rsidRPr="00CD5E4B">
        <w:rPr>
          <w:rStyle w:val="ECCParagraph"/>
        </w:rPr>
        <w:t xml:space="preserve"> MFCN operation</w:t>
      </w:r>
      <w:r w:rsidR="00FE43D6" w:rsidRPr="00CD5E4B">
        <w:rPr>
          <w:rStyle w:val="ECCParagraph"/>
        </w:rPr>
        <w:t>,</w:t>
      </w:r>
      <w:r w:rsidRPr="00CD5E4B">
        <w:rPr>
          <w:rStyle w:val="ECCParagraph"/>
        </w:rPr>
        <w:t xml:space="preserve"> </w:t>
      </w:r>
      <w:r w:rsidR="00A26C75" w:rsidRPr="00CD5E4B">
        <w:rPr>
          <w:rStyle w:val="ECCParagraph"/>
        </w:rPr>
        <w:t>the baseline</w:t>
      </w:r>
      <w:r w:rsidR="00FE43D6" w:rsidRPr="00CD5E4B">
        <w:rPr>
          <w:rStyle w:val="ECCParagraph"/>
        </w:rPr>
        <w:t xml:space="preserve"> TRP</w:t>
      </w:r>
      <w:bookmarkEnd w:id="20"/>
      <w:r w:rsidR="00A26C75" w:rsidRPr="00CD5E4B">
        <w:rPr>
          <w:rStyle w:val="ECCParagraph"/>
        </w:rPr>
        <w:t xml:space="preserve"> limit</w:t>
      </w:r>
      <w:r w:rsidR="00F57530" w:rsidRPr="00CD5E4B">
        <w:rPr>
          <w:rStyle w:val="ECCParagraph"/>
        </w:rPr>
        <w:t xml:space="preserve"> for AAS BS</w:t>
      </w:r>
      <w:r w:rsidR="00A26C75" w:rsidRPr="00CD5E4B">
        <w:rPr>
          <w:rStyle w:val="ECCParagraph"/>
        </w:rPr>
        <w:t xml:space="preserve"> is -45</w:t>
      </w:r>
      <w:r w:rsidR="00D66DC1" w:rsidRPr="00CD5E4B">
        <w:rPr>
          <w:rStyle w:val="ECCParagraph"/>
        </w:rPr>
        <w:t> </w:t>
      </w:r>
      <w:r w:rsidR="00A26C75" w:rsidRPr="00CD5E4B">
        <w:rPr>
          <w:rStyle w:val="ECCParagraph"/>
        </w:rPr>
        <w:t>dBm/</w:t>
      </w:r>
      <w:r w:rsidR="00144714" w:rsidRPr="00CD5E4B">
        <w:rPr>
          <w:rStyle w:val="ECCParagraph"/>
        </w:rPr>
        <w:t>(</w:t>
      </w:r>
      <w:r w:rsidR="00A26C75" w:rsidRPr="00CD5E4B">
        <w:rPr>
          <w:rStyle w:val="ECCParagraph"/>
        </w:rPr>
        <w:t>5</w:t>
      </w:r>
      <w:r w:rsidR="00D66DC1" w:rsidRPr="00CD5E4B">
        <w:rPr>
          <w:rStyle w:val="ECCParagraph"/>
        </w:rPr>
        <w:t> </w:t>
      </w:r>
      <w:r w:rsidR="00A26C75" w:rsidRPr="00CD5E4B">
        <w:rPr>
          <w:rStyle w:val="ECCParagraph"/>
        </w:rPr>
        <w:t>MHz</w:t>
      </w:r>
      <w:r w:rsidR="00144714" w:rsidRPr="00CD5E4B">
        <w:rPr>
          <w:rStyle w:val="ECCParagraph"/>
        </w:rPr>
        <w:t>)</w:t>
      </w:r>
      <w:r w:rsidR="00A26C75" w:rsidRPr="00CD5E4B">
        <w:rPr>
          <w:rStyle w:val="ECCParagraph"/>
        </w:rPr>
        <w:t xml:space="preserve"> per cell.</w:t>
      </w:r>
      <w:r w:rsidR="00C47957" w:rsidRPr="00CD5E4B">
        <w:rPr>
          <w:rStyle w:val="ECCParagraph"/>
        </w:rPr>
        <w:t xml:space="preserve"> This</w:t>
      </w:r>
      <w:r w:rsidR="00A26C75" w:rsidRPr="00CD5E4B">
        <w:rPr>
          <w:rStyle w:val="ECCParagraph"/>
        </w:rPr>
        <w:t xml:space="preserve"> baseline power limit</w:t>
      </w:r>
      <w:r w:rsidR="003A131B" w:rsidRPr="00CD5E4B">
        <w:rPr>
          <w:rStyle w:val="ECCParagraph"/>
        </w:rPr>
        <w:t xml:space="preserve">, which guarantees compatibility between different MFCN users </w:t>
      </w:r>
      <w:r w:rsidR="007701C3" w:rsidRPr="00CD5E4B">
        <w:rPr>
          <w:rStyle w:val="ECCParagraph"/>
        </w:rPr>
        <w:t>within the band,</w:t>
      </w:r>
      <w:r w:rsidR="00A26C75" w:rsidRPr="00CD5E4B">
        <w:rPr>
          <w:rStyle w:val="ECCParagraph"/>
        </w:rPr>
        <w:t xml:space="preserve"> </w:t>
      </w:r>
      <w:r w:rsidR="003C660B" w:rsidRPr="00CD5E4B">
        <w:rPr>
          <w:rStyle w:val="ECCParagraph"/>
        </w:rPr>
        <w:t>cannot</w:t>
      </w:r>
      <w:r w:rsidR="00A26C75" w:rsidRPr="00CD5E4B">
        <w:rPr>
          <w:rStyle w:val="ECCParagraph"/>
        </w:rPr>
        <w:t xml:space="preserve"> be achieved without additional </w:t>
      </w:r>
      <w:r w:rsidR="00B06E90" w:rsidRPr="00CD5E4B">
        <w:rPr>
          <w:rStyle w:val="ECCParagraph"/>
        </w:rPr>
        <w:t>operator</w:t>
      </w:r>
      <w:r w:rsidR="00A26C75" w:rsidRPr="00CD5E4B">
        <w:rPr>
          <w:rStyle w:val="ECCParagraph"/>
        </w:rPr>
        <w:t xml:space="preserve"> specific filtering</w:t>
      </w:r>
      <w:r w:rsidR="00EB316F" w:rsidRPr="00CD5E4B">
        <w:rPr>
          <w:rStyle w:val="ECCParagraph"/>
        </w:rPr>
        <w:t xml:space="preserve">, </w:t>
      </w:r>
      <w:r w:rsidR="008D0DEE" w:rsidRPr="00CD5E4B">
        <w:rPr>
          <w:rStyle w:val="ECCParagraph"/>
        </w:rPr>
        <w:t xml:space="preserve">which </w:t>
      </w:r>
      <w:r w:rsidR="00C97CDC" w:rsidRPr="00CD5E4B">
        <w:rPr>
          <w:rStyle w:val="ECCParagraph"/>
        </w:rPr>
        <w:t>a</w:t>
      </w:r>
      <w:r w:rsidR="0003463E" w:rsidRPr="00CD5E4B">
        <w:rPr>
          <w:rStyle w:val="ECCParagraph"/>
        </w:rPr>
        <w:t>t the time of the publication of this Report it is not possible to cost-effectively implement for AAS</w:t>
      </w:r>
      <w:r w:rsidR="007701C3" w:rsidRPr="00CD5E4B">
        <w:rPr>
          <w:rStyle w:val="ECCParagraph"/>
        </w:rPr>
        <w:t>.</w:t>
      </w:r>
      <w:r w:rsidR="00EB316F" w:rsidRPr="00CD5E4B">
        <w:rPr>
          <w:rStyle w:val="ECCParagraph"/>
        </w:rPr>
        <w:t xml:space="preserve"> </w:t>
      </w:r>
      <w:r w:rsidR="00E94B3A" w:rsidRPr="00CD5E4B">
        <w:rPr>
          <w:rStyle w:val="ECCParagraph"/>
        </w:rPr>
        <w:t>O</w:t>
      </w:r>
      <w:r w:rsidR="00EB316F" w:rsidRPr="00CD5E4B">
        <w:rPr>
          <w:rStyle w:val="ECCParagraph"/>
        </w:rPr>
        <w:t>peration of unsynchronised AAS BSs would instead require a guard band</w:t>
      </w:r>
      <w:r w:rsidR="001F0975">
        <w:rPr>
          <w:rStyle w:val="ECCParagraph"/>
          <w:rFonts w:ascii="ZWAdobeF" w:hAnsi="ZWAdobeF" w:cs="ZWAdobeF"/>
          <w:sz w:val="2"/>
          <w:szCs w:val="2"/>
        </w:rPr>
        <w:t>0F</w:t>
      </w:r>
      <w:r w:rsidR="009B5E0A" w:rsidRPr="001943D9">
        <w:rPr>
          <w:rStyle w:val="ECCParagraph"/>
        </w:rPr>
        <w:footnoteReference w:id="2"/>
      </w:r>
      <w:r w:rsidR="00EB316F" w:rsidRPr="00CD5E4B">
        <w:rPr>
          <w:rStyle w:val="ECCParagraph"/>
        </w:rPr>
        <w:t xml:space="preserve"> that significantly affects an efficient spectrum </w:t>
      </w:r>
      <w:r w:rsidR="002F0015" w:rsidRPr="00CD5E4B">
        <w:rPr>
          <w:rStyle w:val="ECCParagraph"/>
        </w:rPr>
        <w:t>use</w:t>
      </w:r>
      <w:r w:rsidR="00E94B3A" w:rsidRPr="00CD5E4B">
        <w:rPr>
          <w:rStyle w:val="ECCParagraph"/>
        </w:rPr>
        <w:t xml:space="preserve">, and without operator specific filters </w:t>
      </w:r>
      <w:r w:rsidR="00085D85" w:rsidRPr="00CD5E4B">
        <w:rPr>
          <w:rStyle w:val="ECCParagraph"/>
        </w:rPr>
        <w:t xml:space="preserve">a </w:t>
      </w:r>
      <w:r w:rsidR="00E94B3A" w:rsidRPr="00CD5E4B">
        <w:rPr>
          <w:rStyle w:val="ECCParagraph"/>
        </w:rPr>
        <w:t>guard band alone</w:t>
      </w:r>
      <w:r w:rsidR="00114BE5" w:rsidRPr="00CD5E4B">
        <w:rPr>
          <w:rStyle w:val="ECCParagraph"/>
        </w:rPr>
        <w:t xml:space="preserve"> </w:t>
      </w:r>
      <w:r w:rsidR="008A324D" w:rsidRPr="00CD5E4B">
        <w:rPr>
          <w:rStyle w:val="ECCParagraph"/>
        </w:rPr>
        <w:t xml:space="preserve">may not be sufficient </w:t>
      </w:r>
      <w:r w:rsidR="00114BE5" w:rsidRPr="00CD5E4B">
        <w:rPr>
          <w:rStyle w:val="ECCParagraph"/>
        </w:rPr>
        <w:t xml:space="preserve">to enable operation of </w:t>
      </w:r>
      <w:r w:rsidR="008A324D" w:rsidRPr="00CD5E4B">
        <w:rPr>
          <w:rStyle w:val="ECCParagraph"/>
        </w:rPr>
        <w:t>unsynchronised</w:t>
      </w:r>
      <w:r w:rsidR="00114BE5" w:rsidRPr="00CD5E4B">
        <w:rPr>
          <w:rStyle w:val="ECCParagraph"/>
        </w:rPr>
        <w:t xml:space="preserve"> AAS BSs</w:t>
      </w:r>
      <w:r w:rsidR="00EB316F" w:rsidRPr="00CD5E4B">
        <w:rPr>
          <w:rStyle w:val="ECCParagraph"/>
        </w:rPr>
        <w:t xml:space="preserve">. </w:t>
      </w:r>
      <w:r w:rsidR="007701C3" w:rsidRPr="00CD5E4B">
        <w:rPr>
          <w:rStyle w:val="ECCParagraph"/>
        </w:rPr>
        <w:t>Alternatively,</w:t>
      </w:r>
      <w:r w:rsidR="0003463E" w:rsidRPr="00CD5E4B">
        <w:rPr>
          <w:rStyle w:val="ECCParagraph"/>
        </w:rPr>
        <w:t xml:space="preserve"> </w:t>
      </w:r>
      <w:r w:rsidR="007701C3" w:rsidRPr="00CD5E4B">
        <w:rPr>
          <w:rStyle w:val="ECCParagraph"/>
        </w:rPr>
        <w:t>o</w:t>
      </w:r>
      <w:r w:rsidR="00E6482E" w:rsidRPr="00CD5E4B">
        <w:rPr>
          <w:rStyle w:val="ECCParagraph"/>
        </w:rPr>
        <w:t>ther mitigation techniques</w:t>
      </w:r>
      <w:r w:rsidR="007701C3" w:rsidRPr="00CD5E4B">
        <w:rPr>
          <w:rStyle w:val="ECCParagraph"/>
        </w:rPr>
        <w:t xml:space="preserve"> which could</w:t>
      </w:r>
      <w:r w:rsidR="00E6482E" w:rsidRPr="00CD5E4B">
        <w:rPr>
          <w:rStyle w:val="ECCParagraph"/>
        </w:rPr>
        <w:t xml:space="preserve"> enable</w:t>
      </w:r>
      <w:r w:rsidR="00A623A7" w:rsidRPr="00CD5E4B">
        <w:rPr>
          <w:rStyle w:val="ECCParagraph"/>
        </w:rPr>
        <w:t xml:space="preserve"> </w:t>
      </w:r>
      <w:r w:rsidR="0003463E" w:rsidRPr="00CD5E4B">
        <w:rPr>
          <w:rStyle w:val="ECCParagraph"/>
        </w:rPr>
        <w:t>unsynchronised operation of AAS</w:t>
      </w:r>
      <w:r w:rsidR="004E458E" w:rsidRPr="00CD5E4B">
        <w:rPr>
          <w:rStyle w:val="ECCParagraph"/>
        </w:rPr>
        <w:t xml:space="preserve"> </w:t>
      </w:r>
      <w:r w:rsidR="002F0015" w:rsidRPr="00CD5E4B">
        <w:rPr>
          <w:rStyle w:val="ECCParagraph"/>
        </w:rPr>
        <w:t xml:space="preserve">MFCN </w:t>
      </w:r>
      <w:r w:rsidR="0003463E" w:rsidRPr="00CD5E4B">
        <w:rPr>
          <w:rStyle w:val="ECCParagraph"/>
        </w:rPr>
        <w:t>in the 2300-2400 MHz band</w:t>
      </w:r>
      <w:r w:rsidR="007701C3" w:rsidRPr="00CD5E4B">
        <w:rPr>
          <w:rStyle w:val="ECCParagraph"/>
        </w:rPr>
        <w:t xml:space="preserve"> </w:t>
      </w:r>
      <w:r w:rsidR="001E7E32" w:rsidRPr="00CD5E4B">
        <w:rPr>
          <w:rStyle w:val="ECCParagraph"/>
        </w:rPr>
        <w:t>require</w:t>
      </w:r>
      <w:r w:rsidR="00E6482E" w:rsidRPr="00CD5E4B">
        <w:rPr>
          <w:rStyle w:val="ECCParagraph"/>
        </w:rPr>
        <w:t xml:space="preserve"> </w:t>
      </w:r>
      <w:r w:rsidR="0003463E" w:rsidRPr="00CD5E4B">
        <w:rPr>
          <w:rStyle w:val="ECCParagraph"/>
        </w:rPr>
        <w:t xml:space="preserve">additional isolation between </w:t>
      </w:r>
      <w:r w:rsidR="001E7E32" w:rsidRPr="00CD5E4B">
        <w:rPr>
          <w:rStyle w:val="ECCParagraph"/>
        </w:rPr>
        <w:t>BS</w:t>
      </w:r>
      <w:r w:rsidR="0003463E" w:rsidRPr="00CD5E4B">
        <w:rPr>
          <w:rStyle w:val="ECCParagraph"/>
        </w:rPr>
        <w:t xml:space="preserve">s, e.g. geographic separation or low power indoor use. With mobile network operators expected to provide access to the 2300-2400 MHz band on a </w:t>
      </w:r>
      <w:r w:rsidR="00C47957" w:rsidRPr="00CD5E4B">
        <w:rPr>
          <w:rStyle w:val="ECCParagraph"/>
        </w:rPr>
        <w:t>wide area</w:t>
      </w:r>
      <w:r w:rsidR="0003463E" w:rsidRPr="00CD5E4B">
        <w:rPr>
          <w:rStyle w:val="ECCParagraph"/>
        </w:rPr>
        <w:t xml:space="preserve"> basis, geographic separation between </w:t>
      </w:r>
      <w:r w:rsidR="00B06E90" w:rsidRPr="00CD5E4B">
        <w:rPr>
          <w:rStyle w:val="ECCParagraph"/>
        </w:rPr>
        <w:t xml:space="preserve">MFCN </w:t>
      </w:r>
      <w:r w:rsidR="0003463E" w:rsidRPr="00CD5E4B">
        <w:rPr>
          <w:rStyle w:val="ECCParagraph"/>
        </w:rPr>
        <w:t>operators is unlikely to be a viable solution for outdoor deployments</w:t>
      </w:r>
      <w:r w:rsidR="00873E0E" w:rsidRPr="00CD5E4B">
        <w:rPr>
          <w:rStyle w:val="ECCParagraph"/>
        </w:rPr>
        <w:t>.</w:t>
      </w:r>
      <w:r w:rsidR="00046D7E" w:rsidRPr="00CD5E4B">
        <w:rPr>
          <w:rStyle w:val="ECCParagraph"/>
        </w:rPr>
        <w:t xml:space="preserve"> </w:t>
      </w:r>
      <w:r w:rsidR="009167AC" w:rsidRPr="00CD5E4B">
        <w:rPr>
          <w:rStyle w:val="ECCParagraph"/>
        </w:rPr>
        <w:t xml:space="preserve">Therefore, in the case of two or more wide area operators, synchronised operation of AAS MFCNs (outdoors) is recommended in the 2300-2400 MHz band. </w:t>
      </w:r>
      <w:r w:rsidR="00385187" w:rsidRPr="00CD5E4B">
        <w:rPr>
          <w:rStyle w:val="ECCParagraph"/>
        </w:rPr>
        <w:t>To avoid</w:t>
      </w:r>
      <w:r w:rsidR="009167AC" w:rsidRPr="00CD5E4B">
        <w:rPr>
          <w:rStyle w:val="ECCParagraph"/>
        </w:rPr>
        <w:t xml:space="preserve"> unsynchronised operation, one option could be to have only one operator within the </w:t>
      </w:r>
      <w:r w:rsidR="009F5899" w:rsidRPr="00CD5E4B">
        <w:rPr>
          <w:rStyle w:val="ECCParagraph"/>
        </w:rPr>
        <w:t xml:space="preserve">2300-2400 MHz frequency </w:t>
      </w:r>
      <w:r w:rsidR="009167AC" w:rsidRPr="00CD5E4B">
        <w:rPr>
          <w:rStyle w:val="ECCParagraph"/>
        </w:rPr>
        <w:t>band.</w:t>
      </w:r>
    </w:p>
    <w:p w14:paraId="482FAAD8" w14:textId="6479AA38" w:rsidR="00BB1875" w:rsidRPr="00CD5E4B" w:rsidRDefault="00E07316">
      <w:pPr>
        <w:rPr>
          <w:rStyle w:val="ECCParagraph"/>
        </w:rPr>
      </w:pPr>
      <w:r w:rsidRPr="00CD5E4B">
        <w:rPr>
          <w:rStyle w:val="ECCParagraph"/>
        </w:rPr>
        <w:t xml:space="preserve">Field strength </w:t>
      </w:r>
      <w:r w:rsidR="000579A6" w:rsidRPr="00CD5E4B">
        <w:rPr>
          <w:rStyle w:val="ECCParagraph"/>
        </w:rPr>
        <w:t xml:space="preserve">values </w:t>
      </w:r>
      <w:r w:rsidRPr="00CD5E4B">
        <w:rPr>
          <w:rStyle w:val="ECCParagraph"/>
        </w:rPr>
        <w:t xml:space="preserve">for cross-border coordination </w:t>
      </w:r>
      <w:r w:rsidR="000579A6" w:rsidRPr="00CD5E4B">
        <w:rPr>
          <w:rStyle w:val="ECCParagraph"/>
        </w:rPr>
        <w:t xml:space="preserve">for non-AAS </w:t>
      </w:r>
      <w:r w:rsidR="002F0015" w:rsidRPr="00CD5E4B">
        <w:rPr>
          <w:rStyle w:val="ECCParagraph"/>
        </w:rPr>
        <w:t xml:space="preserve">MFCN </w:t>
      </w:r>
      <w:r w:rsidR="000579A6" w:rsidRPr="00CD5E4B">
        <w:rPr>
          <w:rStyle w:val="ECCParagraph"/>
        </w:rPr>
        <w:t>are specified in ECC Recommendation (14)04</w:t>
      </w:r>
      <w:r w:rsidR="005669A7" w:rsidRPr="00CD5E4B">
        <w:rPr>
          <w:rStyle w:val="ECCParagraph"/>
        </w:rPr>
        <w:t xml:space="preserve"> </w:t>
      </w:r>
      <w:r w:rsidR="005669A7" w:rsidRPr="00CD5E4B">
        <w:rPr>
          <w:rStyle w:val="ECCParagraph"/>
        </w:rPr>
        <w:fldChar w:fldCharType="begin" w:fldLock="1"/>
      </w:r>
      <w:r w:rsidR="005669A7" w:rsidRPr="00CD5E4B">
        <w:rPr>
          <w:rStyle w:val="ECCParagraph"/>
        </w:rPr>
        <w:instrText xml:space="preserve"> REF _Ref103174007 \r \h </w:instrText>
      </w:r>
      <w:r w:rsidRPr="00CD5E4B">
        <w:rPr>
          <w:rStyle w:val="ECCParagraph"/>
        </w:rPr>
        <w:instrText xml:space="preserve"> \* MERGEFORMAT </w:instrText>
      </w:r>
      <w:r w:rsidR="005669A7" w:rsidRPr="00CD5E4B">
        <w:rPr>
          <w:rStyle w:val="ECCParagraph"/>
        </w:rPr>
      </w:r>
      <w:r w:rsidR="005669A7" w:rsidRPr="00CD5E4B">
        <w:rPr>
          <w:rStyle w:val="ECCParagraph"/>
        </w:rPr>
        <w:fldChar w:fldCharType="separate"/>
      </w:r>
      <w:r w:rsidR="002816C2" w:rsidRPr="00CD5E4B">
        <w:rPr>
          <w:rStyle w:val="ECCParagraph"/>
        </w:rPr>
        <w:t>[3]</w:t>
      </w:r>
      <w:r w:rsidR="005669A7" w:rsidRPr="00CD5E4B">
        <w:rPr>
          <w:rStyle w:val="ECCParagraph"/>
        </w:rPr>
        <w:fldChar w:fldCharType="end"/>
      </w:r>
      <w:r w:rsidR="000579A6" w:rsidRPr="00CD5E4B">
        <w:rPr>
          <w:rStyle w:val="ECCParagraph"/>
        </w:rPr>
        <w:t xml:space="preserve">. For AAS </w:t>
      </w:r>
      <w:r w:rsidR="002F0015" w:rsidRPr="00CD5E4B">
        <w:rPr>
          <w:rStyle w:val="ECCParagraph"/>
        </w:rPr>
        <w:t>MFCN</w:t>
      </w:r>
      <w:r w:rsidR="000579A6" w:rsidRPr="00CD5E4B">
        <w:rPr>
          <w:rStyle w:val="ECCParagraph"/>
        </w:rPr>
        <w:t xml:space="preserve"> an update of the ECC Recommendation (14)04 will be needed.</w:t>
      </w:r>
    </w:p>
    <w:p w14:paraId="746E9C57" w14:textId="2A8419CF" w:rsidR="00EA7EA5" w:rsidRPr="00CD5E4B" w:rsidRDefault="003140AB" w:rsidP="002F2BDF">
      <w:pPr>
        <w:rPr>
          <w:rStyle w:val="ECCParagraph"/>
        </w:rPr>
      </w:pPr>
      <w:r w:rsidRPr="00CD5E4B">
        <w:rPr>
          <w:rStyle w:val="ECCParagraph"/>
        </w:rPr>
        <w:t>Also, f</w:t>
      </w:r>
      <w:r w:rsidR="00EA7EA5" w:rsidRPr="00CD5E4B">
        <w:rPr>
          <w:rStyle w:val="ECCParagraph"/>
        </w:rPr>
        <w:t xml:space="preserve">or cross-border coexistence additional coordination may need to be considered, not only to mitigate cross-border interference across MFCN networks, but also to protect other incumbent services. Conclusions from ECC Report 172 </w:t>
      </w:r>
      <w:r w:rsidR="00CA0D94" w:rsidRPr="00CD5E4B">
        <w:rPr>
          <w:rStyle w:val="ECCParagraph"/>
        </w:rPr>
        <w:fldChar w:fldCharType="begin" w:fldLock="1"/>
      </w:r>
      <w:r w:rsidR="00CA0D94" w:rsidRPr="00CD5E4B">
        <w:rPr>
          <w:rStyle w:val="ECCParagraph"/>
        </w:rPr>
        <w:instrText xml:space="preserve"> REF _Ref40084256 \r \h </w:instrText>
      </w:r>
      <w:r w:rsidR="0068309E" w:rsidRPr="00CD5E4B">
        <w:rPr>
          <w:rStyle w:val="ECCParagraph"/>
        </w:rPr>
        <w:instrText xml:space="preserve"> \* MERGEFORMAT </w:instrText>
      </w:r>
      <w:r w:rsidR="00CA0D94" w:rsidRPr="00CD5E4B">
        <w:rPr>
          <w:rStyle w:val="ECCParagraph"/>
        </w:rPr>
      </w:r>
      <w:r w:rsidR="00CA0D94" w:rsidRPr="00CD5E4B">
        <w:rPr>
          <w:rStyle w:val="ECCParagraph"/>
        </w:rPr>
        <w:fldChar w:fldCharType="separate"/>
      </w:r>
      <w:r w:rsidR="002816C2" w:rsidRPr="00CD5E4B">
        <w:rPr>
          <w:rStyle w:val="ECCParagraph"/>
        </w:rPr>
        <w:t>[4]</w:t>
      </w:r>
      <w:r w:rsidR="00CA0D94" w:rsidRPr="00CD5E4B">
        <w:rPr>
          <w:rStyle w:val="ECCParagraph"/>
        </w:rPr>
        <w:fldChar w:fldCharType="end"/>
      </w:r>
      <w:r w:rsidR="00CA0D94" w:rsidRPr="00CD5E4B">
        <w:rPr>
          <w:rStyle w:val="ECCParagraph"/>
        </w:rPr>
        <w:t xml:space="preserve"> </w:t>
      </w:r>
      <w:r w:rsidR="00EA7EA5" w:rsidRPr="00CD5E4B">
        <w:rPr>
          <w:rStyle w:val="ECCParagraph"/>
        </w:rPr>
        <w:t xml:space="preserve">related to isolation or separation distances with other services such as aeronautical/terrestrial telemetry remain valid for AAS </w:t>
      </w:r>
      <w:r w:rsidR="002F0015" w:rsidRPr="00CD5E4B">
        <w:rPr>
          <w:rStyle w:val="ECCParagraph"/>
        </w:rPr>
        <w:t xml:space="preserve">MFCN </w:t>
      </w:r>
      <w:r w:rsidR="00EA7EA5" w:rsidRPr="00CD5E4B">
        <w:rPr>
          <w:rStyle w:val="ECCParagraph"/>
        </w:rPr>
        <w:t>under the assumptions used in the simulations, in particular the 46 dBm/</w:t>
      </w:r>
      <w:r w:rsidR="003D084E" w:rsidRPr="00CD5E4B">
        <w:rPr>
          <w:rStyle w:val="ECCParagraph"/>
        </w:rPr>
        <w:t>(</w:t>
      </w:r>
      <w:r w:rsidR="00EA7EA5" w:rsidRPr="00CD5E4B">
        <w:rPr>
          <w:rStyle w:val="ECCParagraph"/>
        </w:rPr>
        <w:t>20 MHz</w:t>
      </w:r>
      <w:r w:rsidR="003D084E" w:rsidRPr="00CD5E4B">
        <w:rPr>
          <w:rStyle w:val="ECCParagraph"/>
        </w:rPr>
        <w:t>)</w:t>
      </w:r>
      <w:r w:rsidR="00EA7EA5" w:rsidRPr="00CD5E4B">
        <w:rPr>
          <w:rStyle w:val="ECCParagraph"/>
        </w:rPr>
        <w:t xml:space="preserve"> </w:t>
      </w:r>
      <w:r w:rsidR="007C4AEF" w:rsidRPr="00CD5E4B">
        <w:rPr>
          <w:rStyle w:val="ECCParagraph"/>
        </w:rPr>
        <w:t xml:space="preserve">TRP </w:t>
      </w:r>
      <w:r w:rsidR="00EA7EA5" w:rsidRPr="00CD5E4B">
        <w:rPr>
          <w:rStyle w:val="ECCParagraph"/>
        </w:rPr>
        <w:t xml:space="preserve">in-block </w:t>
      </w:r>
      <w:r w:rsidR="007C4AEF" w:rsidRPr="00CD5E4B">
        <w:rPr>
          <w:rStyle w:val="ECCParagraph"/>
        </w:rPr>
        <w:t>BS</w:t>
      </w:r>
      <w:r w:rsidR="00EA7EA5" w:rsidRPr="00CD5E4B">
        <w:rPr>
          <w:rStyle w:val="ECCParagraph"/>
        </w:rPr>
        <w:t xml:space="preserve"> power. For the co-channel case higher in-block BS power </w:t>
      </w:r>
      <w:r w:rsidR="00EA7EA5" w:rsidRPr="00CD5E4B">
        <w:rPr>
          <w:rStyle w:val="ECCParagraph"/>
        </w:rPr>
        <w:lastRenderedPageBreak/>
        <w:t xml:space="preserve">will typically result in larger coordination distances, noting that this also depends on many </w:t>
      </w:r>
      <w:r w:rsidR="007C4AEF" w:rsidRPr="00CD5E4B">
        <w:rPr>
          <w:rStyle w:val="ECCParagraph"/>
        </w:rPr>
        <w:t xml:space="preserve">other </w:t>
      </w:r>
      <w:r w:rsidR="00EA7EA5" w:rsidRPr="00CD5E4B">
        <w:rPr>
          <w:rStyle w:val="ECCParagraph"/>
        </w:rPr>
        <w:t xml:space="preserve">parameters such as actual radio propagation condition, BS/victim </w:t>
      </w:r>
      <w:r w:rsidR="007C4AEF" w:rsidRPr="00CD5E4B">
        <w:rPr>
          <w:rStyle w:val="ECCParagraph"/>
        </w:rPr>
        <w:t xml:space="preserve">antenna </w:t>
      </w:r>
      <w:r w:rsidR="00EA7EA5" w:rsidRPr="00CD5E4B">
        <w:rPr>
          <w:rStyle w:val="ECCParagraph"/>
        </w:rPr>
        <w:t>height</w:t>
      </w:r>
      <w:r w:rsidR="008926DD" w:rsidRPr="00CD5E4B">
        <w:rPr>
          <w:rStyle w:val="ECCParagraph"/>
        </w:rPr>
        <w:t xml:space="preserve"> and </w:t>
      </w:r>
      <w:r w:rsidR="00EA7EA5" w:rsidRPr="00CD5E4B">
        <w:rPr>
          <w:rStyle w:val="ECCParagraph"/>
        </w:rPr>
        <w:t>antenna gain, etc.</w:t>
      </w:r>
    </w:p>
    <w:p w14:paraId="1159BF3C" w14:textId="7D55AA85" w:rsidR="00F77680" w:rsidRPr="00CD5E4B" w:rsidRDefault="00AE1C78" w:rsidP="00264464">
      <w:pPr>
        <w:rPr>
          <w:rStyle w:val="ECCParagraph"/>
        </w:rPr>
      </w:pPr>
      <w:r w:rsidRPr="00CD5E4B">
        <w:rPr>
          <w:rStyle w:val="ECCParagraph"/>
        </w:rPr>
        <w:t>To protect the existing rights of</w:t>
      </w:r>
      <w:r w:rsidR="00F1554F" w:rsidRPr="00CD5E4B">
        <w:rPr>
          <w:rStyle w:val="ECCParagraph"/>
        </w:rPr>
        <w:t xml:space="preserve"> in-band incumbent systems</w:t>
      </w:r>
      <w:r w:rsidRPr="00CD5E4B">
        <w:rPr>
          <w:rStyle w:val="ECCParagraph"/>
        </w:rPr>
        <w:t>,</w:t>
      </w:r>
      <w:r w:rsidR="00F1554F" w:rsidRPr="00CD5E4B">
        <w:rPr>
          <w:rStyle w:val="ECCParagraph"/>
        </w:rPr>
        <w:t xml:space="preserve"> some administrations have defined out-of-block (in-band) </w:t>
      </w:r>
      <w:r w:rsidR="000545BC" w:rsidRPr="00CD5E4B">
        <w:rPr>
          <w:rStyle w:val="ECCParagraph"/>
        </w:rPr>
        <w:t>e.i.r.p.</w:t>
      </w:r>
      <w:r w:rsidR="00F1554F" w:rsidRPr="00CD5E4B">
        <w:rPr>
          <w:rStyle w:val="ECCParagraph"/>
        </w:rPr>
        <w:t xml:space="preserve"> limits. </w:t>
      </w:r>
      <w:r w:rsidR="00056B36" w:rsidRPr="00CD5E4B">
        <w:rPr>
          <w:rStyle w:val="ECCParagraph"/>
        </w:rPr>
        <w:t>T</w:t>
      </w:r>
      <w:r w:rsidR="00F1554F" w:rsidRPr="00CD5E4B">
        <w:rPr>
          <w:rStyle w:val="ECCParagraph"/>
        </w:rPr>
        <w:t>he equivalent TRP limits</w:t>
      </w:r>
      <w:r w:rsidR="00056B36" w:rsidRPr="00CD5E4B">
        <w:rPr>
          <w:rStyle w:val="ECCParagraph"/>
        </w:rPr>
        <w:t xml:space="preserve"> for AAS</w:t>
      </w:r>
      <w:r w:rsidR="00F1554F" w:rsidRPr="00CD5E4B">
        <w:rPr>
          <w:rStyle w:val="ECCParagraph"/>
        </w:rPr>
        <w:t xml:space="preserve"> </w:t>
      </w:r>
      <w:r w:rsidR="002F0015" w:rsidRPr="00CD5E4B">
        <w:rPr>
          <w:rStyle w:val="ECCParagraph"/>
        </w:rPr>
        <w:t xml:space="preserve">MFCN </w:t>
      </w:r>
      <w:r w:rsidR="00F1554F" w:rsidRPr="00CD5E4B">
        <w:rPr>
          <w:rStyle w:val="ECCParagraph"/>
        </w:rPr>
        <w:t>may not be achievable, meaning that the operation</w:t>
      </w:r>
      <w:r w:rsidR="0021639A" w:rsidRPr="00CD5E4B">
        <w:rPr>
          <w:rStyle w:val="ECCParagraph"/>
        </w:rPr>
        <w:t xml:space="preserve"> of AAS</w:t>
      </w:r>
      <w:r w:rsidR="00F1554F" w:rsidRPr="00CD5E4B">
        <w:rPr>
          <w:rStyle w:val="ECCParagraph"/>
        </w:rPr>
        <w:t xml:space="preserve"> </w:t>
      </w:r>
      <w:r w:rsidR="00D96D40" w:rsidRPr="00CD5E4B">
        <w:rPr>
          <w:rStyle w:val="ECCParagraph"/>
        </w:rPr>
        <w:t xml:space="preserve">MFCN </w:t>
      </w:r>
      <w:r w:rsidR="00F1554F" w:rsidRPr="00CD5E4B">
        <w:rPr>
          <w:rStyle w:val="ECCParagraph"/>
        </w:rPr>
        <w:t xml:space="preserve">in the 2300-2400 MHz band may not be possible in these </w:t>
      </w:r>
      <w:r w:rsidR="002D47F4" w:rsidRPr="00CD5E4B">
        <w:rPr>
          <w:rStyle w:val="ECCParagraph"/>
        </w:rPr>
        <w:t>countries</w:t>
      </w:r>
      <w:r w:rsidR="00F1554F" w:rsidRPr="00CD5E4B">
        <w:rPr>
          <w:rStyle w:val="ECCParagraph"/>
        </w:rPr>
        <w:t xml:space="preserve"> without the implementation of a guard band</w:t>
      </w:r>
      <w:r w:rsidR="00EA6B6C" w:rsidRPr="00CD5E4B">
        <w:rPr>
          <w:rStyle w:val="ECCParagraph"/>
        </w:rPr>
        <w:t>,</w:t>
      </w:r>
      <w:r w:rsidR="00F1554F" w:rsidRPr="00CD5E4B">
        <w:rPr>
          <w:rStyle w:val="ECCParagraph"/>
        </w:rPr>
        <w:t xml:space="preserve"> </w:t>
      </w:r>
      <w:r w:rsidR="00432A01" w:rsidRPr="00CD5E4B">
        <w:rPr>
          <w:rStyle w:val="ECCParagraph"/>
        </w:rPr>
        <w:t>geographical separation</w:t>
      </w:r>
      <w:r w:rsidR="00A17694" w:rsidRPr="00CD5E4B">
        <w:rPr>
          <w:rStyle w:val="ECCParagraph"/>
        </w:rPr>
        <w:t>,</w:t>
      </w:r>
      <w:r w:rsidR="00432A01" w:rsidRPr="00CD5E4B">
        <w:rPr>
          <w:rStyle w:val="ECCParagraph"/>
        </w:rPr>
        <w:t xml:space="preserve"> </w:t>
      </w:r>
      <w:r w:rsidR="0068309E" w:rsidRPr="00CD5E4B">
        <w:rPr>
          <w:rStyle w:val="ECCParagraph"/>
        </w:rPr>
        <w:t xml:space="preserve">or restricting MFCN deployment to </w:t>
      </w:r>
      <w:r w:rsidR="00EA6B6C" w:rsidRPr="00CD5E4B">
        <w:rPr>
          <w:rStyle w:val="ECCParagraph"/>
        </w:rPr>
        <w:t xml:space="preserve">low </w:t>
      </w:r>
      <w:r w:rsidR="0068309E" w:rsidRPr="00CD5E4B">
        <w:rPr>
          <w:rStyle w:val="ECCParagraph"/>
        </w:rPr>
        <w:t xml:space="preserve">BS </w:t>
      </w:r>
      <w:r w:rsidR="00EA6B6C" w:rsidRPr="00CD5E4B">
        <w:rPr>
          <w:rStyle w:val="ECCParagraph"/>
        </w:rPr>
        <w:t>power</w:t>
      </w:r>
      <w:r w:rsidR="0068309E" w:rsidRPr="00CD5E4B">
        <w:rPr>
          <w:rStyle w:val="ECCParagraph"/>
        </w:rPr>
        <w:t xml:space="preserve"> or</w:t>
      </w:r>
      <w:r w:rsidR="00E9751F" w:rsidRPr="00CD5E4B">
        <w:rPr>
          <w:rStyle w:val="ECCParagraph"/>
        </w:rPr>
        <w:t xml:space="preserve"> </w:t>
      </w:r>
      <w:r w:rsidR="00EA6B6C" w:rsidRPr="00CD5E4B">
        <w:rPr>
          <w:rStyle w:val="ECCParagraph"/>
        </w:rPr>
        <w:t>indoor use</w:t>
      </w:r>
      <w:r w:rsidR="0068309E" w:rsidRPr="00CD5E4B">
        <w:rPr>
          <w:rStyle w:val="ECCParagraph"/>
        </w:rPr>
        <w:t xml:space="preserve"> only</w:t>
      </w:r>
      <w:r w:rsidR="00FE5F81" w:rsidRPr="00CD5E4B">
        <w:rPr>
          <w:rStyle w:val="ECCParagraph"/>
        </w:rPr>
        <w:t>.</w:t>
      </w:r>
      <w:r w:rsidR="00A17694" w:rsidRPr="00CD5E4B">
        <w:rPr>
          <w:rStyle w:val="ECCParagraph"/>
        </w:rPr>
        <w:t xml:space="preserve"> </w:t>
      </w:r>
      <w:r w:rsidR="00F1554F" w:rsidRPr="00CD5E4B">
        <w:rPr>
          <w:rStyle w:val="ECCParagraph"/>
        </w:rPr>
        <w:t xml:space="preserve"> </w:t>
      </w:r>
      <w:r w:rsidR="0068309E" w:rsidRPr="00CD5E4B">
        <w:rPr>
          <w:rStyle w:val="ECCParagraph"/>
        </w:rPr>
        <w:t>A</w:t>
      </w:r>
      <w:r w:rsidR="00077C4F" w:rsidRPr="00CD5E4B">
        <w:rPr>
          <w:rStyle w:val="ECCParagraph"/>
        </w:rPr>
        <w:t xml:space="preserve"> </w:t>
      </w:r>
      <w:r w:rsidR="00F1554F" w:rsidRPr="00CD5E4B">
        <w:rPr>
          <w:rStyle w:val="ECCParagraph"/>
        </w:rPr>
        <w:t xml:space="preserve">guard band is not a </w:t>
      </w:r>
      <w:r w:rsidR="003F5EC2" w:rsidRPr="00CD5E4B">
        <w:rPr>
          <w:rStyle w:val="ECCParagraph"/>
        </w:rPr>
        <w:t xml:space="preserve">spectrally </w:t>
      </w:r>
      <w:r w:rsidR="00F1554F" w:rsidRPr="00CD5E4B">
        <w:rPr>
          <w:rStyle w:val="ECCParagraph"/>
        </w:rPr>
        <w:t xml:space="preserve">efficient solution, while the feasibility of </w:t>
      </w:r>
      <w:r w:rsidR="00432A01" w:rsidRPr="00CD5E4B">
        <w:rPr>
          <w:rStyle w:val="ECCParagraph"/>
        </w:rPr>
        <w:t xml:space="preserve">geographical </w:t>
      </w:r>
      <w:r w:rsidR="00E831E9" w:rsidRPr="00CD5E4B">
        <w:rPr>
          <w:rStyle w:val="ECCParagraph"/>
        </w:rPr>
        <w:t>separation</w:t>
      </w:r>
      <w:r w:rsidR="00F1554F" w:rsidRPr="00CD5E4B">
        <w:rPr>
          <w:rStyle w:val="ECCParagraph"/>
        </w:rPr>
        <w:t xml:space="preserve"> and that of having AAS </w:t>
      </w:r>
      <w:r w:rsidR="00D96D40" w:rsidRPr="00CD5E4B">
        <w:rPr>
          <w:rStyle w:val="ECCParagraph"/>
        </w:rPr>
        <w:t xml:space="preserve">MFCN </w:t>
      </w:r>
      <w:r w:rsidR="00F1554F" w:rsidRPr="00CD5E4B">
        <w:rPr>
          <w:rStyle w:val="ECCParagraph"/>
        </w:rPr>
        <w:t xml:space="preserve">operating in the band will depend on the incumbent use in each </w:t>
      </w:r>
      <w:r w:rsidR="002D47F4" w:rsidRPr="00CD5E4B">
        <w:rPr>
          <w:rStyle w:val="ECCParagraph"/>
        </w:rPr>
        <w:t>country</w:t>
      </w:r>
      <w:r w:rsidR="00F1554F" w:rsidRPr="00CD5E4B">
        <w:rPr>
          <w:rStyle w:val="ECCParagraph"/>
        </w:rPr>
        <w:t xml:space="preserve"> and on the</w:t>
      </w:r>
      <w:r w:rsidR="005453CD" w:rsidRPr="00CD5E4B">
        <w:rPr>
          <w:rStyle w:val="ECCParagraph"/>
        </w:rPr>
        <w:t>ir</w:t>
      </w:r>
      <w:r w:rsidR="00F1554F" w:rsidRPr="00CD5E4B">
        <w:rPr>
          <w:rStyle w:val="ECCParagraph"/>
        </w:rPr>
        <w:t xml:space="preserve"> adopted </w:t>
      </w:r>
      <w:r w:rsidR="000545BC" w:rsidRPr="00CD5E4B">
        <w:rPr>
          <w:rStyle w:val="ECCParagraph"/>
        </w:rPr>
        <w:t>e.i.r.p.</w:t>
      </w:r>
      <w:r w:rsidR="00F1554F" w:rsidRPr="00CD5E4B">
        <w:rPr>
          <w:rStyle w:val="ECCParagraph"/>
        </w:rPr>
        <w:t>/TRP limits (if any).</w:t>
      </w:r>
      <w:r w:rsidR="00F77680" w:rsidRPr="00CD5E4B">
        <w:rPr>
          <w:rStyle w:val="ECCParagraph"/>
        </w:rPr>
        <w:br w:type="page"/>
      </w:r>
    </w:p>
    <w:p w14:paraId="3B0A26C8" w14:textId="77777777" w:rsidR="00F77680" w:rsidRPr="00CD5E4B" w:rsidRDefault="00F77680" w:rsidP="00E2303A">
      <w:pPr>
        <w:pStyle w:val="coverpageTableofContent"/>
        <w:rPr>
          <w:noProof w:val="0"/>
          <w:lang w:val="en-GB"/>
        </w:rPr>
      </w:pPr>
    </w:p>
    <w:p w14:paraId="0F7E9329" w14:textId="77777777" w:rsidR="008A54FC" w:rsidRPr="00CD5E4B" w:rsidRDefault="005C5A96" w:rsidP="00E2303A">
      <w:pPr>
        <w:pStyle w:val="coverpageTableofContent"/>
        <w:rPr>
          <w:noProof w:val="0"/>
          <w:lang w:val="en-GB"/>
        </w:rPr>
      </w:pPr>
      <w:r w:rsidRPr="00CD5E4B">
        <w:rPr>
          <w:lang w:val="en-GB"/>
        </w:rPr>
        <mc:AlternateContent>
          <mc:Choice Requires="wps">
            <w:drawing>
              <wp:anchor distT="0" distB="0" distL="114300" distR="114300" simplePos="0" relativeHeight="251658240" behindDoc="1" locked="1" layoutInCell="1" allowOverlap="1" wp14:anchorId="234DA93E" wp14:editId="75627009">
                <wp:simplePos x="0" y="0"/>
                <wp:positionH relativeFrom="page">
                  <wp:posOffset>0</wp:posOffset>
                </wp:positionH>
                <wp:positionV relativeFrom="page">
                  <wp:posOffset>900430</wp:posOffset>
                </wp:positionV>
                <wp:extent cx="7585200" cy="716400"/>
                <wp:effectExtent l="0" t="0" r="0" b="7620"/>
                <wp:wrapNone/>
                <wp:docPr id="6" name="Rectangle 21" descr="P23TB1#y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85200" cy="716400"/>
                        </a:xfrm>
                        <a:prstGeom prst="rect">
                          <a:avLst/>
                        </a:prstGeom>
                        <a:solidFill>
                          <a:srgbClr val="B0A696"/>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E32504E" w14:textId="77777777" w:rsidR="00745A41" w:rsidRPr="005C5A96" w:rsidRDefault="00745A41" w:rsidP="005C5A96">
                            <w:pPr>
                              <w:pStyle w:val="coverpageTableofContent"/>
                            </w:pPr>
                          </w:p>
                          <w:p w14:paraId="3B3F83B3" w14:textId="77777777" w:rsidR="00745A41" w:rsidRDefault="00745A41" w:rsidP="00E2303A">
                            <w:pPr>
                              <w:pStyle w:val="coverpageTableofContent"/>
                            </w:pPr>
                          </w:p>
                          <w:p w14:paraId="0EAC3452" w14:textId="77777777" w:rsidR="00745A41" w:rsidRPr="003226D8" w:rsidRDefault="00745A41" w:rsidP="004930E1">
                            <w:pPr>
                              <w:rPr>
                                <w:rStyle w:val="ECCParagraph"/>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34DA93E" id="Rectangle 21" o:spid="_x0000_s1034" alt="P23TB1#y1" style="position:absolute;left:0;text-align:left;margin-left:0;margin-top:70.9pt;width:597.25pt;height:56.4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Z3Nz8AEAAMcDAAAOAAAAZHJzL2Uyb0RvYy54bWysU9tu2zAMfR+wfxD0vjgOcmmNOEWWosOA&#10;7gJ0+wBZlm1hsqhRSuzu60fJaRpsb8NeBFEkD8nDo+3d2Bt2Uug12JLnszlnykqotW1L/v3bw7sb&#10;znwQthYGrCr5s/L8bvf2zXZwhVpAB6ZWyAjE+mJwJe9CcEWWedmpXvgZOGXJ2QD2IpCJbVajGAi9&#10;N9liPl9nA2DtEKTynl7vJyffJfymUTJ8aRqvAjMlp95COjGdVTyz3VYULQrXaXluQ/xDF73Qlope&#10;oO5FEOyI+i+oXksED02YSegzaBotVZqBpsnnf0zz1Amn0ixEjncXmvz/g5WfT0/uK8bWvXsE+cMz&#10;C4dO2FbtEWHolKipXB6Jygbni0tCNDylsmr4BDWtVhwDJA7GBvsISNOxMVH9fKFajYFJetysbla0&#10;P84k+Tb5ekn3WEIUL9kOffigoGfxUnKkVSZ0cXr0YQp9CUndg9H1gzYmGdhWB4PsJGjt7+f79e36&#10;jO6vw4yNwRZi2oQYX9KYcbIoIl+EsRqZrs8cxJcK6meaG2FSE6mfLh3gL84GUlLJ/c+jQMWZ+WiJ&#10;u9t8uYzSS8ZytVmQgdee6tojrCSokgfOpushTHI9OtRtR5XyRIOFPfHd6ETFa1fn9kkticyzsqMc&#10;r+0U9fr/dr8BAAD//wMAUEsDBBQABgAIAAAAIQAcna183QAAAAkBAAAPAAAAZHJzL2Rvd25yZXYu&#10;eG1sTI9NT8MwDIbvSPyHyEhcEEs7umqUphMMcUYtaOescT9E43RNtpV/j3caR/u1Xj9PvpntIE44&#10;+d6RgngRgUCqnempVfD99fG4BuGDJqMHR6jgFz1situbXGfGnanEUxVawSXkM62gC2HMpPR1h1b7&#10;hRuROGvcZHXgcWqlmfSZy+0gl1GUSqt74g+dHnHbYf1THa0Cl+4e7GGq3ggbb8vD02f5vm2Uur+b&#10;X19ABJzD9Rgu+IwOBTPt3ZGMF4MCFgm8TWIWuMTxc7ICsVewXCUpyCKX/w2KPwAAAP//AwBQSwEC&#10;LQAUAAYACAAAACEAtoM4kv4AAADhAQAAEwAAAAAAAAAAAAAAAAAAAAAAW0NvbnRlbnRfVHlwZXNd&#10;LnhtbFBLAQItABQABgAIAAAAIQA4/SH/1gAAAJQBAAALAAAAAAAAAAAAAAAAAC8BAABfcmVscy8u&#10;cmVsc1BLAQItABQABgAIAAAAIQCsZ3Nz8AEAAMcDAAAOAAAAAAAAAAAAAAAAAC4CAABkcnMvZTJv&#10;RG9jLnhtbFBLAQItABQABgAIAAAAIQAcna183QAAAAkBAAAPAAAAAAAAAAAAAAAAAEoEAABkcnMv&#10;ZG93bnJldi54bWxQSwUGAAAAAAQABADzAAAAVAUAAAAA&#10;" fillcolor="#b0a696" stroked="f">
                <v:textbox>
                  <w:txbxContent>
                    <w:p w14:paraId="0E32504E" w14:textId="77777777" w:rsidR="00745A41" w:rsidRPr="005C5A96" w:rsidRDefault="00745A41" w:rsidP="005C5A96">
                      <w:pPr>
                        <w:pStyle w:val="coverpageTableofContent"/>
                      </w:pPr>
                    </w:p>
                    <w:p w14:paraId="3B3F83B3" w14:textId="77777777" w:rsidR="00745A41" w:rsidRDefault="00745A41" w:rsidP="00E2303A">
                      <w:pPr>
                        <w:pStyle w:val="coverpageTableofContent"/>
                      </w:pPr>
                    </w:p>
                    <w:p w14:paraId="0EAC3452" w14:textId="77777777" w:rsidR="00745A41" w:rsidRPr="003226D8" w:rsidRDefault="00745A41" w:rsidP="004930E1">
                      <w:pPr>
                        <w:rPr>
                          <w:rStyle w:val="ECCParagraph"/>
                        </w:rPr>
                      </w:pPr>
                    </w:p>
                  </w:txbxContent>
                </v:textbox>
                <w10:wrap anchorx="page" anchory="page"/>
                <w10:anchorlock/>
              </v:rect>
            </w:pict>
          </mc:Fallback>
        </mc:AlternateContent>
      </w:r>
      <w:r w:rsidR="00E059C5" w:rsidRPr="00CD5E4B">
        <w:rPr>
          <w:noProof w:val="0"/>
          <w:lang w:val="en-GB"/>
        </w:rPr>
        <w:t>T</w:t>
      </w:r>
      <w:r w:rsidR="00763BA3" w:rsidRPr="00CD5E4B">
        <w:rPr>
          <w:noProof w:val="0"/>
          <w:lang w:val="en-GB"/>
        </w:rPr>
        <w:t>ABLE OF CONTENTS</w:t>
      </w:r>
    </w:p>
    <w:p w14:paraId="05E050D5" w14:textId="76AF4B78" w:rsidR="00067793" w:rsidRPr="00CD5E4B" w:rsidRDefault="00067793" w:rsidP="00AC2686">
      <w:pPr>
        <w:pStyle w:val="coverpageTableofContent"/>
        <w:rPr>
          <w:noProof w:val="0"/>
          <w:lang w:val="en-GB"/>
        </w:rPr>
      </w:pPr>
    </w:p>
    <w:sdt>
      <w:sdtPr>
        <w:rPr>
          <w:rStyle w:val="ECCParagraph"/>
          <w:b w:val="0"/>
          <w:szCs w:val="22"/>
        </w:rPr>
        <w:id w:val="-970285546"/>
        <w:docPartObj>
          <w:docPartGallery w:val="Table of Contents"/>
          <w:docPartUnique/>
        </w:docPartObj>
      </w:sdtPr>
      <w:sdtEndPr>
        <w:rPr>
          <w:rStyle w:val="ECCParagraph"/>
        </w:rPr>
      </w:sdtEndPr>
      <w:sdtContent>
        <w:p w14:paraId="634D4642" w14:textId="41884C2E" w:rsidR="009A2C3D" w:rsidRPr="00CD5E4B" w:rsidRDefault="00DD2C57">
          <w:pPr>
            <w:pStyle w:val="TOC1"/>
            <w:rPr>
              <w:rFonts w:asciiTheme="minorHAnsi" w:eastAsiaTheme="minorEastAsia" w:hAnsiTheme="minorHAnsi" w:cstheme="minorBidi"/>
              <w:b w:val="0"/>
              <w:noProof/>
              <w:sz w:val="22"/>
              <w:szCs w:val="22"/>
            </w:rPr>
          </w:pPr>
          <w:r w:rsidRPr="00CD5E4B">
            <w:rPr>
              <w:rStyle w:val="ECCParagraph"/>
            </w:rPr>
            <w:fldChar w:fldCharType="begin"/>
          </w:r>
          <w:r w:rsidRPr="00CD5E4B">
            <w:rPr>
              <w:rStyle w:val="ECCParagraph"/>
            </w:rPr>
            <w:instrText xml:space="preserve"> TOC \o "1-3" \h \z \t "ECC Annex heading1,1" </w:instrText>
          </w:r>
          <w:r w:rsidRPr="00CD5E4B">
            <w:rPr>
              <w:rStyle w:val="ECCParagraph"/>
            </w:rPr>
            <w:fldChar w:fldCharType="separate"/>
          </w:r>
          <w:hyperlink w:anchor="_Toc107576545" w:history="1">
            <w:r w:rsidR="009A2C3D" w:rsidRPr="00CD5E4B">
              <w:rPr>
                <w:rStyle w:val="Hyperlink"/>
                <w:noProof/>
              </w:rPr>
              <w:t>0</w:t>
            </w:r>
            <w:r w:rsidR="009A2C3D" w:rsidRPr="00CD5E4B">
              <w:rPr>
                <w:rFonts w:asciiTheme="minorHAnsi" w:eastAsiaTheme="minorEastAsia" w:hAnsiTheme="minorHAnsi" w:cstheme="minorBidi"/>
                <w:b w:val="0"/>
                <w:noProof/>
                <w:sz w:val="22"/>
                <w:szCs w:val="22"/>
              </w:rPr>
              <w:tab/>
            </w:r>
            <w:r w:rsidR="009A2C3D" w:rsidRPr="00CD5E4B">
              <w:rPr>
                <w:rStyle w:val="Hyperlink"/>
                <w:noProof/>
              </w:rPr>
              <w:t>Executive summary</w:t>
            </w:r>
            <w:r w:rsidR="009A2C3D" w:rsidRPr="00CD5E4B">
              <w:rPr>
                <w:noProof/>
                <w:webHidden/>
              </w:rPr>
              <w:tab/>
            </w:r>
            <w:r w:rsidR="009A2C3D" w:rsidRPr="00CD5E4B">
              <w:rPr>
                <w:b w:val="0"/>
                <w:noProof/>
                <w:webHidden/>
              </w:rPr>
              <w:fldChar w:fldCharType="begin"/>
            </w:r>
            <w:r w:rsidR="009A2C3D" w:rsidRPr="00CD5E4B">
              <w:rPr>
                <w:noProof/>
                <w:webHidden/>
              </w:rPr>
              <w:instrText xml:space="preserve"> PAGEREF _Toc107576545 \h </w:instrText>
            </w:r>
            <w:r w:rsidR="009A2C3D" w:rsidRPr="00CD5E4B">
              <w:rPr>
                <w:b w:val="0"/>
                <w:noProof/>
                <w:webHidden/>
              </w:rPr>
            </w:r>
            <w:r w:rsidR="009A2C3D" w:rsidRPr="00CD5E4B">
              <w:rPr>
                <w:b w:val="0"/>
                <w:noProof/>
                <w:webHidden/>
              </w:rPr>
              <w:fldChar w:fldCharType="separate"/>
            </w:r>
            <w:r w:rsidR="001F0975">
              <w:rPr>
                <w:noProof/>
                <w:webHidden/>
              </w:rPr>
              <w:t>2</w:t>
            </w:r>
            <w:r w:rsidR="009A2C3D" w:rsidRPr="00CD5E4B">
              <w:rPr>
                <w:b w:val="0"/>
                <w:noProof/>
                <w:webHidden/>
              </w:rPr>
              <w:fldChar w:fldCharType="end"/>
            </w:r>
          </w:hyperlink>
        </w:p>
        <w:p w14:paraId="268D37BB" w14:textId="38F2E095" w:rsidR="009A2C3D" w:rsidRPr="00CD5E4B" w:rsidRDefault="001F0975">
          <w:pPr>
            <w:pStyle w:val="TOC1"/>
            <w:rPr>
              <w:rFonts w:asciiTheme="minorHAnsi" w:eastAsiaTheme="minorEastAsia" w:hAnsiTheme="minorHAnsi" w:cstheme="minorBidi"/>
              <w:b w:val="0"/>
              <w:noProof/>
              <w:sz w:val="22"/>
              <w:szCs w:val="22"/>
            </w:rPr>
          </w:pPr>
          <w:hyperlink w:anchor="_Toc107576546" w:history="1">
            <w:r w:rsidR="009A2C3D" w:rsidRPr="00CD5E4B">
              <w:rPr>
                <w:rStyle w:val="Hyperlink"/>
                <w:noProof/>
              </w:rPr>
              <w:t>1</w:t>
            </w:r>
            <w:r w:rsidR="009A2C3D" w:rsidRPr="00CD5E4B">
              <w:rPr>
                <w:rFonts w:asciiTheme="minorHAnsi" w:eastAsiaTheme="minorEastAsia" w:hAnsiTheme="minorHAnsi" w:cstheme="minorBidi"/>
                <w:b w:val="0"/>
                <w:noProof/>
                <w:sz w:val="22"/>
                <w:szCs w:val="22"/>
              </w:rPr>
              <w:tab/>
            </w:r>
            <w:r w:rsidR="009A2C3D" w:rsidRPr="00CD5E4B">
              <w:rPr>
                <w:rStyle w:val="Hyperlink"/>
                <w:noProof/>
              </w:rPr>
              <w:t>Introduction</w:t>
            </w:r>
            <w:r w:rsidR="009A2C3D" w:rsidRPr="00CD5E4B">
              <w:rPr>
                <w:noProof/>
                <w:webHidden/>
              </w:rPr>
              <w:tab/>
            </w:r>
            <w:r w:rsidR="009A2C3D" w:rsidRPr="00CD5E4B">
              <w:rPr>
                <w:b w:val="0"/>
                <w:noProof/>
                <w:webHidden/>
              </w:rPr>
              <w:fldChar w:fldCharType="begin"/>
            </w:r>
            <w:r w:rsidR="009A2C3D" w:rsidRPr="00CD5E4B">
              <w:rPr>
                <w:noProof/>
                <w:webHidden/>
              </w:rPr>
              <w:instrText xml:space="preserve"> PAGEREF _Toc107576546 \h </w:instrText>
            </w:r>
            <w:r w:rsidR="009A2C3D" w:rsidRPr="00CD5E4B">
              <w:rPr>
                <w:b w:val="0"/>
                <w:noProof/>
                <w:webHidden/>
              </w:rPr>
            </w:r>
            <w:r w:rsidR="009A2C3D" w:rsidRPr="00CD5E4B">
              <w:rPr>
                <w:b w:val="0"/>
                <w:noProof/>
                <w:webHidden/>
              </w:rPr>
              <w:fldChar w:fldCharType="separate"/>
            </w:r>
            <w:r>
              <w:rPr>
                <w:noProof/>
                <w:webHidden/>
              </w:rPr>
              <w:t>7</w:t>
            </w:r>
            <w:r w:rsidR="009A2C3D" w:rsidRPr="00CD5E4B">
              <w:rPr>
                <w:b w:val="0"/>
                <w:noProof/>
                <w:webHidden/>
              </w:rPr>
              <w:fldChar w:fldCharType="end"/>
            </w:r>
          </w:hyperlink>
        </w:p>
        <w:p w14:paraId="129FCE0A" w14:textId="566B6CBF" w:rsidR="009A2C3D" w:rsidRPr="00CD5E4B" w:rsidRDefault="001F0975">
          <w:pPr>
            <w:pStyle w:val="TOC1"/>
            <w:rPr>
              <w:rFonts w:asciiTheme="minorHAnsi" w:eastAsiaTheme="minorEastAsia" w:hAnsiTheme="minorHAnsi" w:cstheme="minorBidi"/>
              <w:b w:val="0"/>
              <w:noProof/>
              <w:sz w:val="22"/>
              <w:szCs w:val="22"/>
            </w:rPr>
          </w:pPr>
          <w:hyperlink w:anchor="_Toc107576547" w:history="1">
            <w:r w:rsidR="009A2C3D" w:rsidRPr="00CD5E4B">
              <w:rPr>
                <w:rStyle w:val="Hyperlink"/>
                <w:noProof/>
              </w:rPr>
              <w:t>2</w:t>
            </w:r>
            <w:r w:rsidR="009A2C3D" w:rsidRPr="00CD5E4B">
              <w:rPr>
                <w:rFonts w:asciiTheme="minorHAnsi" w:eastAsiaTheme="minorEastAsia" w:hAnsiTheme="minorHAnsi" w:cstheme="minorBidi"/>
                <w:b w:val="0"/>
                <w:noProof/>
                <w:sz w:val="22"/>
                <w:szCs w:val="22"/>
              </w:rPr>
              <w:tab/>
            </w:r>
            <w:r w:rsidR="009A2C3D" w:rsidRPr="00CD5E4B">
              <w:rPr>
                <w:rStyle w:val="Hyperlink"/>
                <w:noProof/>
              </w:rPr>
              <w:t>Existing regulatory framework for MFCN systems</w:t>
            </w:r>
            <w:r w:rsidR="009A2C3D" w:rsidRPr="00CD5E4B">
              <w:rPr>
                <w:noProof/>
                <w:webHidden/>
              </w:rPr>
              <w:tab/>
            </w:r>
            <w:r w:rsidR="009A2C3D" w:rsidRPr="00CD5E4B">
              <w:rPr>
                <w:b w:val="0"/>
                <w:noProof/>
                <w:webHidden/>
              </w:rPr>
              <w:fldChar w:fldCharType="begin"/>
            </w:r>
            <w:r w:rsidR="009A2C3D" w:rsidRPr="00CD5E4B">
              <w:rPr>
                <w:noProof/>
                <w:webHidden/>
              </w:rPr>
              <w:instrText xml:space="preserve"> PAGEREF _Toc107576547 \h </w:instrText>
            </w:r>
            <w:r w:rsidR="009A2C3D" w:rsidRPr="00CD5E4B">
              <w:rPr>
                <w:b w:val="0"/>
                <w:noProof/>
                <w:webHidden/>
              </w:rPr>
            </w:r>
            <w:r w:rsidR="009A2C3D" w:rsidRPr="00CD5E4B">
              <w:rPr>
                <w:b w:val="0"/>
                <w:noProof/>
                <w:webHidden/>
              </w:rPr>
              <w:fldChar w:fldCharType="separate"/>
            </w:r>
            <w:r>
              <w:rPr>
                <w:noProof/>
                <w:webHidden/>
              </w:rPr>
              <w:t>8</w:t>
            </w:r>
            <w:r w:rsidR="009A2C3D" w:rsidRPr="00CD5E4B">
              <w:rPr>
                <w:b w:val="0"/>
                <w:noProof/>
                <w:webHidden/>
              </w:rPr>
              <w:fldChar w:fldCharType="end"/>
            </w:r>
          </w:hyperlink>
        </w:p>
        <w:p w14:paraId="17B00597" w14:textId="60132E04" w:rsidR="009A2C3D" w:rsidRPr="00CD5E4B" w:rsidRDefault="001F0975">
          <w:pPr>
            <w:pStyle w:val="TOC2"/>
            <w:rPr>
              <w:rFonts w:asciiTheme="minorHAnsi" w:eastAsiaTheme="minorEastAsia" w:hAnsiTheme="minorHAnsi" w:cstheme="minorBidi"/>
              <w:bCs w:val="0"/>
              <w:sz w:val="22"/>
              <w:szCs w:val="22"/>
            </w:rPr>
          </w:pPr>
          <w:hyperlink w:anchor="_Toc107576548" w:history="1">
            <w:r w:rsidR="009A2C3D" w:rsidRPr="00CD5E4B">
              <w:rPr>
                <w:rStyle w:val="Hyperlink"/>
              </w:rPr>
              <w:t>2.1</w:t>
            </w:r>
            <w:r w:rsidR="009A2C3D" w:rsidRPr="00CD5E4B">
              <w:rPr>
                <w:rFonts w:asciiTheme="minorHAnsi" w:eastAsiaTheme="minorEastAsia" w:hAnsiTheme="minorHAnsi" w:cstheme="minorBidi"/>
                <w:bCs w:val="0"/>
                <w:sz w:val="22"/>
                <w:szCs w:val="22"/>
              </w:rPr>
              <w:tab/>
            </w:r>
            <w:r w:rsidR="009A2C3D" w:rsidRPr="00CD5E4B">
              <w:rPr>
                <w:rStyle w:val="Hyperlink"/>
              </w:rPr>
              <w:t>Existing band plan</w:t>
            </w:r>
            <w:r w:rsidR="009A2C3D" w:rsidRPr="00CD5E4B">
              <w:rPr>
                <w:webHidden/>
              </w:rPr>
              <w:tab/>
            </w:r>
            <w:r w:rsidR="009A2C3D" w:rsidRPr="00CD5E4B">
              <w:rPr>
                <w:bCs w:val="0"/>
                <w:webHidden/>
              </w:rPr>
              <w:fldChar w:fldCharType="begin"/>
            </w:r>
            <w:r w:rsidR="009A2C3D" w:rsidRPr="00CD5E4B">
              <w:rPr>
                <w:webHidden/>
              </w:rPr>
              <w:instrText xml:space="preserve"> PAGEREF _Toc107576548 \h </w:instrText>
            </w:r>
            <w:r w:rsidR="009A2C3D" w:rsidRPr="00CD5E4B">
              <w:rPr>
                <w:bCs w:val="0"/>
                <w:webHidden/>
              </w:rPr>
            </w:r>
            <w:r w:rsidR="009A2C3D" w:rsidRPr="00CD5E4B">
              <w:rPr>
                <w:bCs w:val="0"/>
                <w:webHidden/>
              </w:rPr>
              <w:fldChar w:fldCharType="separate"/>
            </w:r>
            <w:r>
              <w:rPr>
                <w:webHidden/>
              </w:rPr>
              <w:t>8</w:t>
            </w:r>
            <w:r w:rsidR="009A2C3D" w:rsidRPr="00CD5E4B">
              <w:rPr>
                <w:bCs w:val="0"/>
                <w:webHidden/>
              </w:rPr>
              <w:fldChar w:fldCharType="end"/>
            </w:r>
          </w:hyperlink>
        </w:p>
        <w:p w14:paraId="56D32EEC" w14:textId="57C1778A" w:rsidR="009A2C3D" w:rsidRPr="00CD5E4B" w:rsidRDefault="001F0975">
          <w:pPr>
            <w:pStyle w:val="TOC2"/>
            <w:rPr>
              <w:rFonts w:asciiTheme="minorHAnsi" w:eastAsiaTheme="minorEastAsia" w:hAnsiTheme="minorHAnsi" w:cstheme="minorBidi"/>
              <w:bCs w:val="0"/>
              <w:sz w:val="22"/>
              <w:szCs w:val="22"/>
            </w:rPr>
          </w:pPr>
          <w:hyperlink w:anchor="_Toc107576549" w:history="1">
            <w:r w:rsidR="009A2C3D" w:rsidRPr="00CD5E4B">
              <w:rPr>
                <w:rStyle w:val="Hyperlink"/>
              </w:rPr>
              <w:t>2.2</w:t>
            </w:r>
            <w:r w:rsidR="009A2C3D" w:rsidRPr="00CD5E4B">
              <w:rPr>
                <w:rFonts w:asciiTheme="minorHAnsi" w:eastAsiaTheme="minorEastAsia" w:hAnsiTheme="minorHAnsi" w:cstheme="minorBidi"/>
                <w:bCs w:val="0"/>
                <w:sz w:val="22"/>
                <w:szCs w:val="22"/>
              </w:rPr>
              <w:tab/>
            </w:r>
            <w:r w:rsidR="009A2C3D" w:rsidRPr="00CD5E4B">
              <w:rPr>
                <w:rStyle w:val="Hyperlink"/>
              </w:rPr>
              <w:t>Existing technical conditions – BEM requirements</w:t>
            </w:r>
            <w:r w:rsidR="009A2C3D" w:rsidRPr="00CD5E4B">
              <w:rPr>
                <w:webHidden/>
              </w:rPr>
              <w:tab/>
            </w:r>
            <w:r w:rsidR="009A2C3D" w:rsidRPr="00CD5E4B">
              <w:rPr>
                <w:bCs w:val="0"/>
                <w:webHidden/>
              </w:rPr>
              <w:fldChar w:fldCharType="begin"/>
            </w:r>
            <w:r w:rsidR="009A2C3D" w:rsidRPr="00CD5E4B">
              <w:rPr>
                <w:webHidden/>
              </w:rPr>
              <w:instrText xml:space="preserve"> PAGEREF _Toc107576549 \h </w:instrText>
            </w:r>
            <w:r w:rsidR="009A2C3D" w:rsidRPr="00CD5E4B">
              <w:rPr>
                <w:bCs w:val="0"/>
                <w:webHidden/>
              </w:rPr>
            </w:r>
            <w:r w:rsidR="009A2C3D" w:rsidRPr="00CD5E4B">
              <w:rPr>
                <w:bCs w:val="0"/>
                <w:webHidden/>
              </w:rPr>
              <w:fldChar w:fldCharType="separate"/>
            </w:r>
            <w:r>
              <w:rPr>
                <w:webHidden/>
              </w:rPr>
              <w:t>8</w:t>
            </w:r>
            <w:r w:rsidR="009A2C3D" w:rsidRPr="00CD5E4B">
              <w:rPr>
                <w:bCs w:val="0"/>
                <w:webHidden/>
              </w:rPr>
              <w:fldChar w:fldCharType="end"/>
            </w:r>
          </w:hyperlink>
        </w:p>
        <w:p w14:paraId="7EBBEEFE" w14:textId="7525DC62" w:rsidR="009A2C3D" w:rsidRPr="00CD5E4B" w:rsidRDefault="001F0975">
          <w:pPr>
            <w:pStyle w:val="TOC3"/>
            <w:rPr>
              <w:rFonts w:asciiTheme="minorHAnsi" w:eastAsiaTheme="minorEastAsia" w:hAnsiTheme="minorHAnsi" w:cstheme="minorBidi"/>
              <w:sz w:val="22"/>
              <w:szCs w:val="22"/>
            </w:rPr>
          </w:pPr>
          <w:hyperlink w:anchor="_Toc107576550" w:history="1">
            <w:r w:rsidR="009A2C3D" w:rsidRPr="00CD5E4B">
              <w:rPr>
                <w:rStyle w:val="Hyperlink"/>
              </w:rPr>
              <w:t>2.2.1</w:t>
            </w:r>
            <w:r w:rsidR="009A2C3D" w:rsidRPr="00CD5E4B">
              <w:rPr>
                <w:rFonts w:asciiTheme="minorHAnsi" w:eastAsiaTheme="minorEastAsia" w:hAnsiTheme="minorHAnsi" w:cstheme="minorBidi"/>
                <w:sz w:val="22"/>
                <w:szCs w:val="22"/>
              </w:rPr>
              <w:tab/>
            </w:r>
            <w:r w:rsidR="009A2C3D" w:rsidRPr="00CD5E4B">
              <w:rPr>
                <w:rStyle w:val="Hyperlink"/>
              </w:rPr>
              <w:t>General information regarding the BEM</w:t>
            </w:r>
            <w:r w:rsidR="009A2C3D" w:rsidRPr="00CD5E4B">
              <w:rPr>
                <w:webHidden/>
              </w:rPr>
              <w:tab/>
            </w:r>
            <w:r w:rsidR="009A2C3D" w:rsidRPr="00CD5E4B">
              <w:rPr>
                <w:webHidden/>
              </w:rPr>
              <w:fldChar w:fldCharType="begin"/>
            </w:r>
            <w:r w:rsidR="009A2C3D" w:rsidRPr="00CD5E4B">
              <w:rPr>
                <w:webHidden/>
              </w:rPr>
              <w:instrText xml:space="preserve"> PAGEREF _Toc107576550 \h </w:instrText>
            </w:r>
            <w:r w:rsidR="009A2C3D" w:rsidRPr="00CD5E4B">
              <w:rPr>
                <w:webHidden/>
              </w:rPr>
            </w:r>
            <w:r w:rsidR="009A2C3D" w:rsidRPr="00CD5E4B">
              <w:rPr>
                <w:webHidden/>
              </w:rPr>
              <w:fldChar w:fldCharType="separate"/>
            </w:r>
            <w:r>
              <w:rPr>
                <w:webHidden/>
              </w:rPr>
              <w:t>8</w:t>
            </w:r>
            <w:r w:rsidR="009A2C3D" w:rsidRPr="00CD5E4B">
              <w:rPr>
                <w:webHidden/>
              </w:rPr>
              <w:fldChar w:fldCharType="end"/>
            </w:r>
          </w:hyperlink>
        </w:p>
        <w:p w14:paraId="0ACC8F9F" w14:textId="2384F223" w:rsidR="009A2C3D" w:rsidRPr="00CD5E4B" w:rsidRDefault="001F0975">
          <w:pPr>
            <w:pStyle w:val="TOC3"/>
            <w:rPr>
              <w:rFonts w:asciiTheme="minorHAnsi" w:eastAsiaTheme="minorEastAsia" w:hAnsiTheme="minorHAnsi" w:cstheme="minorBidi"/>
              <w:sz w:val="22"/>
              <w:szCs w:val="22"/>
            </w:rPr>
          </w:pPr>
          <w:hyperlink w:anchor="_Toc107576551" w:history="1">
            <w:r w:rsidR="009A2C3D" w:rsidRPr="00CD5E4B">
              <w:rPr>
                <w:rStyle w:val="Hyperlink"/>
              </w:rPr>
              <w:t>2.2.2</w:t>
            </w:r>
            <w:r w:rsidR="009A2C3D" w:rsidRPr="00CD5E4B">
              <w:rPr>
                <w:rFonts w:asciiTheme="minorHAnsi" w:eastAsiaTheme="minorEastAsia" w:hAnsiTheme="minorHAnsi" w:cstheme="minorBidi"/>
                <w:sz w:val="22"/>
                <w:szCs w:val="22"/>
              </w:rPr>
              <w:tab/>
            </w:r>
            <w:r w:rsidR="009A2C3D" w:rsidRPr="00CD5E4B">
              <w:rPr>
                <w:rStyle w:val="Hyperlink"/>
              </w:rPr>
              <w:t>In-block requirements for MFCN base stations</w:t>
            </w:r>
            <w:r w:rsidR="009A2C3D" w:rsidRPr="00CD5E4B">
              <w:rPr>
                <w:webHidden/>
              </w:rPr>
              <w:tab/>
            </w:r>
            <w:r w:rsidR="009A2C3D" w:rsidRPr="00CD5E4B">
              <w:rPr>
                <w:webHidden/>
              </w:rPr>
              <w:fldChar w:fldCharType="begin"/>
            </w:r>
            <w:r w:rsidR="009A2C3D" w:rsidRPr="00CD5E4B">
              <w:rPr>
                <w:webHidden/>
              </w:rPr>
              <w:instrText xml:space="preserve"> PAGEREF _Toc107576551 \h </w:instrText>
            </w:r>
            <w:r w:rsidR="009A2C3D" w:rsidRPr="00CD5E4B">
              <w:rPr>
                <w:webHidden/>
              </w:rPr>
            </w:r>
            <w:r w:rsidR="009A2C3D" w:rsidRPr="00CD5E4B">
              <w:rPr>
                <w:webHidden/>
              </w:rPr>
              <w:fldChar w:fldCharType="separate"/>
            </w:r>
            <w:r>
              <w:rPr>
                <w:webHidden/>
              </w:rPr>
              <w:t>8</w:t>
            </w:r>
            <w:r w:rsidR="009A2C3D" w:rsidRPr="00CD5E4B">
              <w:rPr>
                <w:webHidden/>
              </w:rPr>
              <w:fldChar w:fldCharType="end"/>
            </w:r>
          </w:hyperlink>
        </w:p>
        <w:p w14:paraId="64AE784A" w14:textId="328E359A" w:rsidR="009A2C3D" w:rsidRPr="00CD5E4B" w:rsidRDefault="001F0975">
          <w:pPr>
            <w:pStyle w:val="TOC3"/>
            <w:rPr>
              <w:rFonts w:asciiTheme="minorHAnsi" w:eastAsiaTheme="minorEastAsia" w:hAnsiTheme="minorHAnsi" w:cstheme="minorBidi"/>
              <w:sz w:val="22"/>
              <w:szCs w:val="22"/>
            </w:rPr>
          </w:pPr>
          <w:hyperlink w:anchor="_Toc107576552" w:history="1">
            <w:r w:rsidR="009A2C3D" w:rsidRPr="00CD5E4B">
              <w:rPr>
                <w:rStyle w:val="Hyperlink"/>
              </w:rPr>
              <w:t>2.2.3</w:t>
            </w:r>
            <w:r w:rsidR="009A2C3D" w:rsidRPr="00CD5E4B">
              <w:rPr>
                <w:rFonts w:asciiTheme="minorHAnsi" w:eastAsiaTheme="minorEastAsia" w:hAnsiTheme="minorHAnsi" w:cstheme="minorBidi"/>
                <w:sz w:val="22"/>
                <w:szCs w:val="22"/>
              </w:rPr>
              <w:tab/>
            </w:r>
            <w:r w:rsidR="009A2C3D" w:rsidRPr="00CD5E4B">
              <w:rPr>
                <w:rStyle w:val="Hyperlink"/>
              </w:rPr>
              <w:t>Baseline requirements for TDD base stations (non-AAS)</w:t>
            </w:r>
            <w:r w:rsidR="009A2C3D" w:rsidRPr="00CD5E4B">
              <w:rPr>
                <w:webHidden/>
              </w:rPr>
              <w:tab/>
            </w:r>
            <w:r w:rsidR="009A2C3D" w:rsidRPr="00CD5E4B">
              <w:rPr>
                <w:webHidden/>
              </w:rPr>
              <w:fldChar w:fldCharType="begin"/>
            </w:r>
            <w:r w:rsidR="009A2C3D" w:rsidRPr="00CD5E4B">
              <w:rPr>
                <w:webHidden/>
              </w:rPr>
              <w:instrText xml:space="preserve"> PAGEREF _Toc107576552 \h </w:instrText>
            </w:r>
            <w:r w:rsidR="009A2C3D" w:rsidRPr="00CD5E4B">
              <w:rPr>
                <w:webHidden/>
              </w:rPr>
            </w:r>
            <w:r w:rsidR="009A2C3D" w:rsidRPr="00CD5E4B">
              <w:rPr>
                <w:webHidden/>
              </w:rPr>
              <w:fldChar w:fldCharType="separate"/>
            </w:r>
            <w:r>
              <w:rPr>
                <w:webHidden/>
              </w:rPr>
              <w:t>9</w:t>
            </w:r>
            <w:r w:rsidR="009A2C3D" w:rsidRPr="00CD5E4B">
              <w:rPr>
                <w:webHidden/>
              </w:rPr>
              <w:fldChar w:fldCharType="end"/>
            </w:r>
          </w:hyperlink>
        </w:p>
        <w:p w14:paraId="14498B33" w14:textId="06BB805C" w:rsidR="009A2C3D" w:rsidRPr="00CD5E4B" w:rsidRDefault="001F0975">
          <w:pPr>
            <w:pStyle w:val="TOC3"/>
            <w:rPr>
              <w:rFonts w:asciiTheme="minorHAnsi" w:eastAsiaTheme="minorEastAsia" w:hAnsiTheme="minorHAnsi" w:cstheme="minorBidi"/>
              <w:sz w:val="22"/>
              <w:szCs w:val="22"/>
            </w:rPr>
          </w:pPr>
          <w:hyperlink w:anchor="_Toc107576553" w:history="1">
            <w:r w:rsidR="009A2C3D" w:rsidRPr="00CD5E4B">
              <w:rPr>
                <w:rStyle w:val="Hyperlink"/>
              </w:rPr>
              <w:t>2.2.4</w:t>
            </w:r>
            <w:r w:rsidR="009A2C3D" w:rsidRPr="00CD5E4B">
              <w:rPr>
                <w:rFonts w:asciiTheme="minorHAnsi" w:eastAsiaTheme="minorEastAsia" w:hAnsiTheme="minorHAnsi" w:cstheme="minorBidi"/>
                <w:sz w:val="22"/>
                <w:szCs w:val="22"/>
              </w:rPr>
              <w:tab/>
            </w:r>
            <w:r w:rsidR="009A2C3D" w:rsidRPr="00CD5E4B">
              <w:rPr>
                <w:rStyle w:val="Hyperlink"/>
              </w:rPr>
              <w:t>Transitional region requirements for MFCN base stations</w:t>
            </w:r>
            <w:r w:rsidR="009A2C3D" w:rsidRPr="00CD5E4B">
              <w:rPr>
                <w:webHidden/>
              </w:rPr>
              <w:tab/>
            </w:r>
            <w:r w:rsidR="009A2C3D" w:rsidRPr="00CD5E4B">
              <w:rPr>
                <w:webHidden/>
              </w:rPr>
              <w:fldChar w:fldCharType="begin"/>
            </w:r>
            <w:r w:rsidR="009A2C3D" w:rsidRPr="00CD5E4B">
              <w:rPr>
                <w:webHidden/>
              </w:rPr>
              <w:instrText xml:space="preserve"> PAGEREF _Toc107576553 \h </w:instrText>
            </w:r>
            <w:r w:rsidR="009A2C3D" w:rsidRPr="00CD5E4B">
              <w:rPr>
                <w:webHidden/>
              </w:rPr>
            </w:r>
            <w:r w:rsidR="009A2C3D" w:rsidRPr="00CD5E4B">
              <w:rPr>
                <w:webHidden/>
              </w:rPr>
              <w:fldChar w:fldCharType="separate"/>
            </w:r>
            <w:r>
              <w:rPr>
                <w:webHidden/>
              </w:rPr>
              <w:t>9</w:t>
            </w:r>
            <w:r w:rsidR="009A2C3D" w:rsidRPr="00CD5E4B">
              <w:rPr>
                <w:webHidden/>
              </w:rPr>
              <w:fldChar w:fldCharType="end"/>
            </w:r>
          </w:hyperlink>
        </w:p>
        <w:p w14:paraId="646DCE9C" w14:textId="17588777" w:rsidR="009A2C3D" w:rsidRPr="00CD5E4B" w:rsidRDefault="001F0975">
          <w:pPr>
            <w:pStyle w:val="TOC3"/>
            <w:rPr>
              <w:rFonts w:asciiTheme="minorHAnsi" w:eastAsiaTheme="minorEastAsia" w:hAnsiTheme="minorHAnsi" w:cstheme="minorBidi"/>
              <w:sz w:val="22"/>
              <w:szCs w:val="22"/>
            </w:rPr>
          </w:pPr>
          <w:hyperlink w:anchor="_Toc107576554" w:history="1">
            <w:r w:rsidR="009A2C3D" w:rsidRPr="00CD5E4B">
              <w:rPr>
                <w:rStyle w:val="Hyperlink"/>
              </w:rPr>
              <w:t>2.2.5</w:t>
            </w:r>
            <w:r w:rsidR="009A2C3D" w:rsidRPr="00CD5E4B">
              <w:rPr>
                <w:rFonts w:asciiTheme="minorHAnsi" w:eastAsiaTheme="minorEastAsia" w:hAnsiTheme="minorHAnsi" w:cstheme="minorBidi"/>
                <w:sz w:val="22"/>
                <w:szCs w:val="22"/>
              </w:rPr>
              <w:tab/>
            </w:r>
            <w:r w:rsidR="009A2C3D" w:rsidRPr="00CD5E4B">
              <w:rPr>
                <w:rStyle w:val="Hyperlink"/>
              </w:rPr>
              <w:t>Relation of the existing non-AAS synchronised baseline and transitional region BEM power limits to the ETSI operating band unwanted emission mask</w:t>
            </w:r>
            <w:r w:rsidR="009A2C3D" w:rsidRPr="00CD5E4B">
              <w:rPr>
                <w:webHidden/>
              </w:rPr>
              <w:tab/>
            </w:r>
            <w:r w:rsidR="009A2C3D" w:rsidRPr="00CD5E4B">
              <w:rPr>
                <w:webHidden/>
              </w:rPr>
              <w:fldChar w:fldCharType="begin"/>
            </w:r>
            <w:r w:rsidR="009A2C3D" w:rsidRPr="00CD5E4B">
              <w:rPr>
                <w:webHidden/>
              </w:rPr>
              <w:instrText xml:space="preserve"> PAGEREF _Toc107576554 \h </w:instrText>
            </w:r>
            <w:r w:rsidR="009A2C3D" w:rsidRPr="00CD5E4B">
              <w:rPr>
                <w:webHidden/>
              </w:rPr>
            </w:r>
            <w:r w:rsidR="009A2C3D" w:rsidRPr="00CD5E4B">
              <w:rPr>
                <w:webHidden/>
              </w:rPr>
              <w:fldChar w:fldCharType="separate"/>
            </w:r>
            <w:r>
              <w:rPr>
                <w:webHidden/>
              </w:rPr>
              <w:t>9</w:t>
            </w:r>
            <w:r w:rsidR="009A2C3D" w:rsidRPr="00CD5E4B">
              <w:rPr>
                <w:webHidden/>
              </w:rPr>
              <w:fldChar w:fldCharType="end"/>
            </w:r>
          </w:hyperlink>
        </w:p>
        <w:p w14:paraId="639C2185" w14:textId="6762AF80" w:rsidR="009A2C3D" w:rsidRPr="00CD5E4B" w:rsidRDefault="001F0975">
          <w:pPr>
            <w:pStyle w:val="TOC2"/>
            <w:rPr>
              <w:rFonts w:asciiTheme="minorHAnsi" w:eastAsiaTheme="minorEastAsia" w:hAnsiTheme="minorHAnsi" w:cstheme="minorBidi"/>
              <w:bCs w:val="0"/>
              <w:sz w:val="22"/>
              <w:szCs w:val="22"/>
            </w:rPr>
          </w:pPr>
          <w:hyperlink w:anchor="_Toc107576555" w:history="1">
            <w:r w:rsidR="009A2C3D" w:rsidRPr="00CD5E4B">
              <w:rPr>
                <w:rStyle w:val="Hyperlink"/>
              </w:rPr>
              <w:t>2.3</w:t>
            </w:r>
            <w:r w:rsidR="009A2C3D" w:rsidRPr="00CD5E4B">
              <w:rPr>
                <w:rFonts w:asciiTheme="minorHAnsi" w:eastAsiaTheme="minorEastAsia" w:hAnsiTheme="minorHAnsi" w:cstheme="minorBidi"/>
                <w:bCs w:val="0"/>
                <w:sz w:val="22"/>
                <w:szCs w:val="22"/>
              </w:rPr>
              <w:tab/>
            </w:r>
            <w:r w:rsidR="009A2C3D" w:rsidRPr="00CD5E4B">
              <w:rPr>
                <w:rStyle w:val="Hyperlink"/>
              </w:rPr>
              <w:t>Licensed Shared Access</w:t>
            </w:r>
            <w:r w:rsidR="009A2C3D" w:rsidRPr="00CD5E4B">
              <w:rPr>
                <w:webHidden/>
              </w:rPr>
              <w:tab/>
            </w:r>
            <w:r w:rsidR="009A2C3D" w:rsidRPr="00CD5E4B">
              <w:rPr>
                <w:bCs w:val="0"/>
                <w:webHidden/>
              </w:rPr>
              <w:fldChar w:fldCharType="begin"/>
            </w:r>
            <w:r w:rsidR="009A2C3D" w:rsidRPr="00CD5E4B">
              <w:rPr>
                <w:webHidden/>
              </w:rPr>
              <w:instrText xml:space="preserve"> PAGEREF _Toc107576555 \h </w:instrText>
            </w:r>
            <w:r w:rsidR="009A2C3D" w:rsidRPr="00CD5E4B">
              <w:rPr>
                <w:bCs w:val="0"/>
                <w:webHidden/>
              </w:rPr>
            </w:r>
            <w:r w:rsidR="009A2C3D" w:rsidRPr="00CD5E4B">
              <w:rPr>
                <w:bCs w:val="0"/>
                <w:webHidden/>
              </w:rPr>
              <w:fldChar w:fldCharType="separate"/>
            </w:r>
            <w:r>
              <w:rPr>
                <w:webHidden/>
              </w:rPr>
              <w:t>10</w:t>
            </w:r>
            <w:r w:rsidR="009A2C3D" w:rsidRPr="00CD5E4B">
              <w:rPr>
                <w:bCs w:val="0"/>
                <w:webHidden/>
              </w:rPr>
              <w:fldChar w:fldCharType="end"/>
            </w:r>
          </w:hyperlink>
        </w:p>
        <w:p w14:paraId="77BEC5E7" w14:textId="52EB2420" w:rsidR="009A2C3D" w:rsidRPr="00CD5E4B" w:rsidRDefault="001F0975">
          <w:pPr>
            <w:pStyle w:val="TOC1"/>
            <w:rPr>
              <w:rFonts w:asciiTheme="minorHAnsi" w:eastAsiaTheme="minorEastAsia" w:hAnsiTheme="minorHAnsi" w:cstheme="minorBidi"/>
              <w:b w:val="0"/>
              <w:noProof/>
              <w:sz w:val="22"/>
              <w:szCs w:val="22"/>
            </w:rPr>
          </w:pPr>
          <w:hyperlink w:anchor="_Toc107576556" w:history="1">
            <w:r w:rsidR="009A2C3D" w:rsidRPr="00CD5E4B">
              <w:rPr>
                <w:rStyle w:val="Hyperlink"/>
                <w:noProof/>
              </w:rPr>
              <w:t>3</w:t>
            </w:r>
            <w:r w:rsidR="009A2C3D" w:rsidRPr="00CD5E4B">
              <w:rPr>
                <w:rFonts w:asciiTheme="minorHAnsi" w:eastAsiaTheme="minorEastAsia" w:hAnsiTheme="minorHAnsi" w:cstheme="minorBidi"/>
                <w:b w:val="0"/>
                <w:noProof/>
                <w:sz w:val="22"/>
                <w:szCs w:val="22"/>
              </w:rPr>
              <w:tab/>
            </w:r>
            <w:r w:rsidR="009A2C3D" w:rsidRPr="00CD5E4B">
              <w:rPr>
                <w:rStyle w:val="Hyperlink"/>
                <w:noProof/>
              </w:rPr>
              <w:t>Suitability of current technical framework for 5G</w:t>
            </w:r>
            <w:r w:rsidR="009A2C3D" w:rsidRPr="00CD5E4B">
              <w:rPr>
                <w:noProof/>
                <w:webHidden/>
              </w:rPr>
              <w:tab/>
            </w:r>
            <w:r w:rsidR="009A2C3D" w:rsidRPr="00CD5E4B">
              <w:rPr>
                <w:b w:val="0"/>
                <w:noProof/>
                <w:webHidden/>
              </w:rPr>
              <w:fldChar w:fldCharType="begin"/>
            </w:r>
            <w:r w:rsidR="009A2C3D" w:rsidRPr="00CD5E4B">
              <w:rPr>
                <w:noProof/>
                <w:webHidden/>
              </w:rPr>
              <w:instrText xml:space="preserve"> PAGEREF _Toc107576556 \h </w:instrText>
            </w:r>
            <w:r w:rsidR="009A2C3D" w:rsidRPr="00CD5E4B">
              <w:rPr>
                <w:b w:val="0"/>
                <w:noProof/>
                <w:webHidden/>
              </w:rPr>
            </w:r>
            <w:r w:rsidR="009A2C3D" w:rsidRPr="00CD5E4B">
              <w:rPr>
                <w:b w:val="0"/>
                <w:noProof/>
                <w:webHidden/>
              </w:rPr>
              <w:fldChar w:fldCharType="separate"/>
            </w:r>
            <w:r>
              <w:rPr>
                <w:noProof/>
                <w:webHidden/>
              </w:rPr>
              <w:t>12</w:t>
            </w:r>
            <w:r w:rsidR="009A2C3D" w:rsidRPr="00CD5E4B">
              <w:rPr>
                <w:b w:val="0"/>
                <w:noProof/>
                <w:webHidden/>
              </w:rPr>
              <w:fldChar w:fldCharType="end"/>
            </w:r>
          </w:hyperlink>
        </w:p>
        <w:p w14:paraId="6CBB1FE8" w14:textId="20F0A81E" w:rsidR="009A2C3D" w:rsidRPr="00CD5E4B" w:rsidRDefault="001F0975">
          <w:pPr>
            <w:pStyle w:val="TOC2"/>
            <w:rPr>
              <w:rFonts w:asciiTheme="minorHAnsi" w:eastAsiaTheme="minorEastAsia" w:hAnsiTheme="minorHAnsi" w:cstheme="minorBidi"/>
              <w:bCs w:val="0"/>
              <w:sz w:val="22"/>
              <w:szCs w:val="22"/>
            </w:rPr>
          </w:pPr>
          <w:hyperlink w:anchor="_Toc107576557" w:history="1">
            <w:r w:rsidR="009A2C3D" w:rsidRPr="00CD5E4B">
              <w:rPr>
                <w:rStyle w:val="Hyperlink"/>
              </w:rPr>
              <w:t>3.1</w:t>
            </w:r>
            <w:r w:rsidR="009A2C3D" w:rsidRPr="00CD5E4B">
              <w:rPr>
                <w:rFonts w:asciiTheme="minorHAnsi" w:eastAsiaTheme="minorEastAsia" w:hAnsiTheme="minorHAnsi" w:cstheme="minorBidi"/>
                <w:bCs w:val="0"/>
                <w:sz w:val="22"/>
                <w:szCs w:val="22"/>
              </w:rPr>
              <w:tab/>
            </w:r>
            <w:r w:rsidR="009A2C3D" w:rsidRPr="00CD5E4B">
              <w:rPr>
                <w:rStyle w:val="Hyperlink"/>
              </w:rPr>
              <w:t>Suitability for non-AAS MFCN base stations</w:t>
            </w:r>
            <w:r w:rsidR="009A2C3D" w:rsidRPr="00CD5E4B">
              <w:rPr>
                <w:webHidden/>
              </w:rPr>
              <w:tab/>
            </w:r>
            <w:r w:rsidR="009A2C3D" w:rsidRPr="00CD5E4B">
              <w:rPr>
                <w:bCs w:val="0"/>
                <w:webHidden/>
              </w:rPr>
              <w:fldChar w:fldCharType="begin"/>
            </w:r>
            <w:r w:rsidR="009A2C3D" w:rsidRPr="00CD5E4B">
              <w:rPr>
                <w:webHidden/>
              </w:rPr>
              <w:instrText xml:space="preserve"> PAGEREF _Toc107576557 \h </w:instrText>
            </w:r>
            <w:r w:rsidR="009A2C3D" w:rsidRPr="00CD5E4B">
              <w:rPr>
                <w:bCs w:val="0"/>
                <w:webHidden/>
              </w:rPr>
            </w:r>
            <w:r w:rsidR="009A2C3D" w:rsidRPr="00CD5E4B">
              <w:rPr>
                <w:bCs w:val="0"/>
                <w:webHidden/>
              </w:rPr>
              <w:fldChar w:fldCharType="separate"/>
            </w:r>
            <w:r>
              <w:rPr>
                <w:webHidden/>
              </w:rPr>
              <w:t>12</w:t>
            </w:r>
            <w:r w:rsidR="009A2C3D" w:rsidRPr="00CD5E4B">
              <w:rPr>
                <w:bCs w:val="0"/>
                <w:webHidden/>
              </w:rPr>
              <w:fldChar w:fldCharType="end"/>
            </w:r>
          </w:hyperlink>
        </w:p>
        <w:p w14:paraId="61C4042F" w14:textId="61EFC1F2" w:rsidR="009A2C3D" w:rsidRPr="00CD5E4B" w:rsidRDefault="001F0975">
          <w:pPr>
            <w:pStyle w:val="TOC2"/>
            <w:rPr>
              <w:rFonts w:asciiTheme="minorHAnsi" w:eastAsiaTheme="minorEastAsia" w:hAnsiTheme="minorHAnsi" w:cstheme="minorBidi"/>
              <w:bCs w:val="0"/>
              <w:sz w:val="22"/>
              <w:szCs w:val="22"/>
            </w:rPr>
          </w:pPr>
          <w:hyperlink w:anchor="_Toc107576558" w:history="1">
            <w:r w:rsidR="009A2C3D" w:rsidRPr="00CD5E4B">
              <w:rPr>
                <w:rStyle w:val="Hyperlink"/>
              </w:rPr>
              <w:t>3.2</w:t>
            </w:r>
            <w:r w:rsidR="009A2C3D" w:rsidRPr="00CD5E4B">
              <w:rPr>
                <w:rFonts w:asciiTheme="minorHAnsi" w:eastAsiaTheme="minorEastAsia" w:hAnsiTheme="minorHAnsi" w:cstheme="minorBidi"/>
                <w:bCs w:val="0"/>
                <w:sz w:val="22"/>
                <w:szCs w:val="22"/>
              </w:rPr>
              <w:tab/>
            </w:r>
            <w:r w:rsidR="009A2C3D" w:rsidRPr="00CD5E4B">
              <w:rPr>
                <w:rStyle w:val="Hyperlink"/>
              </w:rPr>
              <w:t>Suitability for AAS MFCN base stations</w:t>
            </w:r>
            <w:r w:rsidR="009A2C3D" w:rsidRPr="00CD5E4B">
              <w:rPr>
                <w:webHidden/>
              </w:rPr>
              <w:tab/>
            </w:r>
            <w:r w:rsidR="009A2C3D" w:rsidRPr="00CD5E4B">
              <w:rPr>
                <w:bCs w:val="0"/>
                <w:webHidden/>
              </w:rPr>
              <w:fldChar w:fldCharType="begin"/>
            </w:r>
            <w:r w:rsidR="009A2C3D" w:rsidRPr="00CD5E4B">
              <w:rPr>
                <w:webHidden/>
              </w:rPr>
              <w:instrText xml:space="preserve"> PAGEREF _Toc107576558 \h </w:instrText>
            </w:r>
            <w:r w:rsidR="009A2C3D" w:rsidRPr="00CD5E4B">
              <w:rPr>
                <w:bCs w:val="0"/>
                <w:webHidden/>
              </w:rPr>
            </w:r>
            <w:r w:rsidR="009A2C3D" w:rsidRPr="00CD5E4B">
              <w:rPr>
                <w:bCs w:val="0"/>
                <w:webHidden/>
              </w:rPr>
              <w:fldChar w:fldCharType="separate"/>
            </w:r>
            <w:r>
              <w:rPr>
                <w:webHidden/>
              </w:rPr>
              <w:t>12</w:t>
            </w:r>
            <w:r w:rsidR="009A2C3D" w:rsidRPr="00CD5E4B">
              <w:rPr>
                <w:bCs w:val="0"/>
                <w:webHidden/>
              </w:rPr>
              <w:fldChar w:fldCharType="end"/>
            </w:r>
          </w:hyperlink>
        </w:p>
        <w:p w14:paraId="37E1777C" w14:textId="2F6C08DC" w:rsidR="009A2C3D" w:rsidRPr="00CD5E4B" w:rsidRDefault="001F0975">
          <w:pPr>
            <w:pStyle w:val="TOC3"/>
            <w:rPr>
              <w:rFonts w:asciiTheme="minorHAnsi" w:eastAsiaTheme="minorEastAsia" w:hAnsiTheme="minorHAnsi" w:cstheme="minorBidi"/>
              <w:sz w:val="22"/>
              <w:szCs w:val="22"/>
            </w:rPr>
          </w:pPr>
          <w:hyperlink w:anchor="_Toc107576559" w:history="1">
            <w:r w:rsidR="009A2C3D" w:rsidRPr="00CD5E4B">
              <w:rPr>
                <w:rStyle w:val="Hyperlink"/>
              </w:rPr>
              <w:t>3.2.1</w:t>
            </w:r>
            <w:r w:rsidR="009A2C3D" w:rsidRPr="00CD5E4B">
              <w:rPr>
                <w:rFonts w:asciiTheme="minorHAnsi" w:eastAsiaTheme="minorEastAsia" w:hAnsiTheme="minorHAnsi" w:cstheme="minorBidi"/>
                <w:sz w:val="22"/>
                <w:szCs w:val="22"/>
              </w:rPr>
              <w:tab/>
            </w:r>
            <w:r w:rsidR="009A2C3D" w:rsidRPr="00CD5E4B">
              <w:rPr>
                <w:rStyle w:val="Hyperlink"/>
              </w:rPr>
              <w:t>Out-of-band domain</w:t>
            </w:r>
            <w:r w:rsidR="009A2C3D" w:rsidRPr="00CD5E4B">
              <w:rPr>
                <w:webHidden/>
              </w:rPr>
              <w:tab/>
            </w:r>
            <w:r w:rsidR="009A2C3D" w:rsidRPr="00CD5E4B">
              <w:rPr>
                <w:webHidden/>
              </w:rPr>
              <w:fldChar w:fldCharType="begin"/>
            </w:r>
            <w:r w:rsidR="009A2C3D" w:rsidRPr="00CD5E4B">
              <w:rPr>
                <w:webHidden/>
              </w:rPr>
              <w:instrText xml:space="preserve"> PAGEREF _Toc107576559 \h </w:instrText>
            </w:r>
            <w:r w:rsidR="009A2C3D" w:rsidRPr="00CD5E4B">
              <w:rPr>
                <w:webHidden/>
              </w:rPr>
            </w:r>
            <w:r w:rsidR="009A2C3D" w:rsidRPr="00CD5E4B">
              <w:rPr>
                <w:webHidden/>
              </w:rPr>
              <w:fldChar w:fldCharType="separate"/>
            </w:r>
            <w:r>
              <w:rPr>
                <w:webHidden/>
              </w:rPr>
              <w:t>13</w:t>
            </w:r>
            <w:r w:rsidR="009A2C3D" w:rsidRPr="00CD5E4B">
              <w:rPr>
                <w:webHidden/>
              </w:rPr>
              <w:fldChar w:fldCharType="end"/>
            </w:r>
          </w:hyperlink>
        </w:p>
        <w:p w14:paraId="5FB1A5EA" w14:textId="3B927667" w:rsidR="009A2C3D" w:rsidRPr="00CD5E4B" w:rsidRDefault="001F0975">
          <w:pPr>
            <w:pStyle w:val="TOC3"/>
            <w:rPr>
              <w:rFonts w:asciiTheme="minorHAnsi" w:eastAsiaTheme="minorEastAsia" w:hAnsiTheme="minorHAnsi" w:cstheme="minorBidi"/>
              <w:sz w:val="22"/>
              <w:szCs w:val="22"/>
            </w:rPr>
          </w:pPr>
          <w:hyperlink w:anchor="_Toc107576560" w:history="1">
            <w:r w:rsidR="009A2C3D" w:rsidRPr="00CD5E4B">
              <w:rPr>
                <w:rStyle w:val="Hyperlink"/>
              </w:rPr>
              <w:t>3.2.2</w:t>
            </w:r>
            <w:r w:rsidR="009A2C3D" w:rsidRPr="00CD5E4B">
              <w:rPr>
                <w:rFonts w:asciiTheme="minorHAnsi" w:eastAsiaTheme="minorEastAsia" w:hAnsiTheme="minorHAnsi" w:cstheme="minorBidi"/>
                <w:sz w:val="22"/>
                <w:szCs w:val="22"/>
              </w:rPr>
              <w:tab/>
            </w:r>
            <w:r w:rsidR="009A2C3D" w:rsidRPr="00CD5E4B">
              <w:rPr>
                <w:rStyle w:val="Hyperlink"/>
              </w:rPr>
              <w:t>Implications from the AAS architecture</w:t>
            </w:r>
            <w:r w:rsidR="009A2C3D" w:rsidRPr="00CD5E4B">
              <w:rPr>
                <w:webHidden/>
              </w:rPr>
              <w:tab/>
            </w:r>
            <w:r w:rsidR="009A2C3D" w:rsidRPr="00CD5E4B">
              <w:rPr>
                <w:webHidden/>
              </w:rPr>
              <w:fldChar w:fldCharType="begin"/>
            </w:r>
            <w:r w:rsidR="009A2C3D" w:rsidRPr="00CD5E4B">
              <w:rPr>
                <w:webHidden/>
              </w:rPr>
              <w:instrText xml:space="preserve"> PAGEREF _Toc107576560 \h </w:instrText>
            </w:r>
            <w:r w:rsidR="009A2C3D" w:rsidRPr="00CD5E4B">
              <w:rPr>
                <w:webHidden/>
              </w:rPr>
            </w:r>
            <w:r w:rsidR="009A2C3D" w:rsidRPr="00CD5E4B">
              <w:rPr>
                <w:webHidden/>
              </w:rPr>
              <w:fldChar w:fldCharType="separate"/>
            </w:r>
            <w:r>
              <w:rPr>
                <w:webHidden/>
              </w:rPr>
              <w:t>13</w:t>
            </w:r>
            <w:r w:rsidR="009A2C3D" w:rsidRPr="00CD5E4B">
              <w:rPr>
                <w:webHidden/>
              </w:rPr>
              <w:fldChar w:fldCharType="end"/>
            </w:r>
          </w:hyperlink>
        </w:p>
        <w:p w14:paraId="3D36E1FE" w14:textId="1852C086" w:rsidR="009A2C3D" w:rsidRPr="00CD5E4B" w:rsidRDefault="001F0975">
          <w:pPr>
            <w:pStyle w:val="TOC3"/>
            <w:rPr>
              <w:rFonts w:asciiTheme="minorHAnsi" w:eastAsiaTheme="minorEastAsia" w:hAnsiTheme="minorHAnsi" w:cstheme="minorBidi"/>
              <w:sz w:val="22"/>
              <w:szCs w:val="22"/>
            </w:rPr>
          </w:pPr>
          <w:hyperlink w:anchor="_Toc107576561" w:history="1">
            <w:r w:rsidR="009A2C3D" w:rsidRPr="00CD5E4B">
              <w:rPr>
                <w:rStyle w:val="Hyperlink"/>
              </w:rPr>
              <w:t>3.2.3</w:t>
            </w:r>
            <w:r w:rsidR="009A2C3D" w:rsidRPr="00CD5E4B">
              <w:rPr>
                <w:rFonts w:asciiTheme="minorHAnsi" w:eastAsiaTheme="minorEastAsia" w:hAnsiTheme="minorHAnsi" w:cstheme="minorBidi"/>
                <w:sz w:val="22"/>
                <w:szCs w:val="22"/>
              </w:rPr>
              <w:tab/>
            </w:r>
            <w:r w:rsidR="009A2C3D" w:rsidRPr="00CD5E4B">
              <w:rPr>
                <w:rStyle w:val="Hyperlink"/>
              </w:rPr>
              <w:t>Synchronised and unsynchronised operation</w:t>
            </w:r>
            <w:r w:rsidR="009A2C3D" w:rsidRPr="00CD5E4B">
              <w:rPr>
                <w:webHidden/>
              </w:rPr>
              <w:tab/>
            </w:r>
            <w:r w:rsidR="009A2C3D" w:rsidRPr="00CD5E4B">
              <w:rPr>
                <w:webHidden/>
              </w:rPr>
              <w:fldChar w:fldCharType="begin"/>
            </w:r>
            <w:r w:rsidR="009A2C3D" w:rsidRPr="00CD5E4B">
              <w:rPr>
                <w:webHidden/>
              </w:rPr>
              <w:instrText xml:space="preserve"> PAGEREF _Toc107576561 \h </w:instrText>
            </w:r>
            <w:r w:rsidR="009A2C3D" w:rsidRPr="00CD5E4B">
              <w:rPr>
                <w:webHidden/>
              </w:rPr>
            </w:r>
            <w:r w:rsidR="009A2C3D" w:rsidRPr="00CD5E4B">
              <w:rPr>
                <w:webHidden/>
              </w:rPr>
              <w:fldChar w:fldCharType="separate"/>
            </w:r>
            <w:r>
              <w:rPr>
                <w:webHidden/>
              </w:rPr>
              <w:t>14</w:t>
            </w:r>
            <w:r w:rsidR="009A2C3D" w:rsidRPr="00CD5E4B">
              <w:rPr>
                <w:webHidden/>
              </w:rPr>
              <w:fldChar w:fldCharType="end"/>
            </w:r>
          </w:hyperlink>
        </w:p>
        <w:p w14:paraId="7D889AE5" w14:textId="43B7BFF6" w:rsidR="009A2C3D" w:rsidRPr="00CD5E4B" w:rsidRDefault="001F0975">
          <w:pPr>
            <w:pStyle w:val="TOC3"/>
            <w:rPr>
              <w:rFonts w:asciiTheme="minorHAnsi" w:eastAsiaTheme="minorEastAsia" w:hAnsiTheme="minorHAnsi" w:cstheme="minorBidi"/>
              <w:sz w:val="22"/>
              <w:szCs w:val="22"/>
            </w:rPr>
          </w:pPr>
          <w:hyperlink w:anchor="_Toc107576562" w:history="1">
            <w:r w:rsidR="009A2C3D" w:rsidRPr="00CD5E4B">
              <w:rPr>
                <w:rStyle w:val="Hyperlink"/>
              </w:rPr>
              <w:t>3.2.4</w:t>
            </w:r>
            <w:r w:rsidR="009A2C3D" w:rsidRPr="00CD5E4B">
              <w:rPr>
                <w:rFonts w:asciiTheme="minorHAnsi" w:eastAsiaTheme="minorEastAsia" w:hAnsiTheme="minorHAnsi" w:cstheme="minorBidi"/>
                <w:sz w:val="22"/>
                <w:szCs w:val="22"/>
              </w:rPr>
              <w:tab/>
            </w:r>
            <w:r w:rsidR="009A2C3D" w:rsidRPr="00CD5E4B">
              <w:rPr>
                <w:rStyle w:val="Hyperlink"/>
              </w:rPr>
              <w:t>In-band incumbent systems</w:t>
            </w:r>
            <w:r w:rsidR="009A2C3D" w:rsidRPr="00CD5E4B">
              <w:rPr>
                <w:webHidden/>
              </w:rPr>
              <w:tab/>
            </w:r>
            <w:r w:rsidR="009A2C3D" w:rsidRPr="00CD5E4B">
              <w:rPr>
                <w:webHidden/>
              </w:rPr>
              <w:fldChar w:fldCharType="begin"/>
            </w:r>
            <w:r w:rsidR="009A2C3D" w:rsidRPr="00CD5E4B">
              <w:rPr>
                <w:webHidden/>
              </w:rPr>
              <w:instrText xml:space="preserve"> PAGEREF _Toc107576562 \h </w:instrText>
            </w:r>
            <w:r w:rsidR="009A2C3D" w:rsidRPr="00CD5E4B">
              <w:rPr>
                <w:webHidden/>
              </w:rPr>
            </w:r>
            <w:r w:rsidR="009A2C3D" w:rsidRPr="00CD5E4B">
              <w:rPr>
                <w:webHidden/>
              </w:rPr>
              <w:fldChar w:fldCharType="separate"/>
            </w:r>
            <w:r>
              <w:rPr>
                <w:webHidden/>
              </w:rPr>
              <w:t>15</w:t>
            </w:r>
            <w:r w:rsidR="009A2C3D" w:rsidRPr="00CD5E4B">
              <w:rPr>
                <w:webHidden/>
              </w:rPr>
              <w:fldChar w:fldCharType="end"/>
            </w:r>
          </w:hyperlink>
        </w:p>
        <w:p w14:paraId="7CAB4A49" w14:textId="34145837" w:rsidR="009A2C3D" w:rsidRPr="00CD5E4B" w:rsidRDefault="001F0975">
          <w:pPr>
            <w:pStyle w:val="TOC3"/>
            <w:rPr>
              <w:rFonts w:asciiTheme="minorHAnsi" w:eastAsiaTheme="minorEastAsia" w:hAnsiTheme="minorHAnsi" w:cstheme="minorBidi"/>
              <w:sz w:val="22"/>
              <w:szCs w:val="22"/>
            </w:rPr>
          </w:pPr>
          <w:hyperlink w:anchor="_Toc107576563" w:history="1">
            <w:r w:rsidR="009A2C3D" w:rsidRPr="00CD5E4B">
              <w:rPr>
                <w:rStyle w:val="Hyperlink"/>
              </w:rPr>
              <w:t>3.2.5</w:t>
            </w:r>
            <w:r w:rsidR="009A2C3D" w:rsidRPr="00CD5E4B">
              <w:rPr>
                <w:rFonts w:asciiTheme="minorHAnsi" w:eastAsiaTheme="minorEastAsia" w:hAnsiTheme="minorHAnsi" w:cstheme="minorBidi"/>
                <w:sz w:val="22"/>
                <w:szCs w:val="22"/>
              </w:rPr>
              <w:tab/>
            </w:r>
            <w:r w:rsidR="009A2C3D" w:rsidRPr="00CD5E4B">
              <w:rPr>
                <w:rStyle w:val="Hyperlink"/>
              </w:rPr>
              <w:t>Suitability of LSA for MFCN with AAS</w:t>
            </w:r>
            <w:r w:rsidR="009A2C3D" w:rsidRPr="00CD5E4B">
              <w:rPr>
                <w:webHidden/>
              </w:rPr>
              <w:tab/>
            </w:r>
            <w:r w:rsidR="009A2C3D" w:rsidRPr="00CD5E4B">
              <w:rPr>
                <w:webHidden/>
              </w:rPr>
              <w:fldChar w:fldCharType="begin"/>
            </w:r>
            <w:r w:rsidR="009A2C3D" w:rsidRPr="00CD5E4B">
              <w:rPr>
                <w:webHidden/>
              </w:rPr>
              <w:instrText xml:space="preserve"> PAGEREF _Toc107576563 \h </w:instrText>
            </w:r>
            <w:r w:rsidR="009A2C3D" w:rsidRPr="00CD5E4B">
              <w:rPr>
                <w:webHidden/>
              </w:rPr>
            </w:r>
            <w:r w:rsidR="009A2C3D" w:rsidRPr="00CD5E4B">
              <w:rPr>
                <w:webHidden/>
              </w:rPr>
              <w:fldChar w:fldCharType="separate"/>
            </w:r>
            <w:r>
              <w:rPr>
                <w:webHidden/>
              </w:rPr>
              <w:t>15</w:t>
            </w:r>
            <w:r w:rsidR="009A2C3D" w:rsidRPr="00CD5E4B">
              <w:rPr>
                <w:webHidden/>
              </w:rPr>
              <w:fldChar w:fldCharType="end"/>
            </w:r>
          </w:hyperlink>
        </w:p>
        <w:p w14:paraId="524DBF8A" w14:textId="24FFB3A7" w:rsidR="009A2C3D" w:rsidRPr="00CD5E4B" w:rsidRDefault="001F0975">
          <w:pPr>
            <w:pStyle w:val="TOC1"/>
            <w:rPr>
              <w:rFonts w:asciiTheme="minorHAnsi" w:eastAsiaTheme="minorEastAsia" w:hAnsiTheme="minorHAnsi" w:cstheme="minorBidi"/>
              <w:b w:val="0"/>
              <w:noProof/>
              <w:sz w:val="22"/>
              <w:szCs w:val="22"/>
            </w:rPr>
          </w:pPr>
          <w:hyperlink w:anchor="_Toc107576564" w:history="1">
            <w:r w:rsidR="009A2C3D" w:rsidRPr="00CD5E4B">
              <w:rPr>
                <w:rStyle w:val="Hyperlink"/>
                <w:noProof/>
              </w:rPr>
              <w:t>4</w:t>
            </w:r>
            <w:r w:rsidR="009A2C3D" w:rsidRPr="00CD5E4B">
              <w:rPr>
                <w:rFonts w:asciiTheme="minorHAnsi" w:eastAsiaTheme="minorEastAsia" w:hAnsiTheme="minorHAnsi" w:cstheme="minorBidi"/>
                <w:b w:val="0"/>
                <w:noProof/>
                <w:sz w:val="22"/>
                <w:szCs w:val="22"/>
              </w:rPr>
              <w:tab/>
            </w:r>
            <w:r w:rsidR="009A2C3D" w:rsidRPr="00CD5E4B">
              <w:rPr>
                <w:rStyle w:val="Hyperlink"/>
                <w:noProof/>
              </w:rPr>
              <w:t>In-band and adjacent band services overview and coexistence analyses</w:t>
            </w:r>
            <w:r w:rsidR="009A2C3D" w:rsidRPr="00CD5E4B">
              <w:rPr>
                <w:noProof/>
                <w:webHidden/>
              </w:rPr>
              <w:tab/>
            </w:r>
            <w:r w:rsidR="009A2C3D" w:rsidRPr="00CD5E4B">
              <w:rPr>
                <w:b w:val="0"/>
                <w:noProof/>
                <w:webHidden/>
              </w:rPr>
              <w:fldChar w:fldCharType="begin"/>
            </w:r>
            <w:r w:rsidR="009A2C3D" w:rsidRPr="00CD5E4B">
              <w:rPr>
                <w:noProof/>
                <w:webHidden/>
              </w:rPr>
              <w:instrText xml:space="preserve"> PAGEREF _Toc107576564 \h </w:instrText>
            </w:r>
            <w:r w:rsidR="009A2C3D" w:rsidRPr="00CD5E4B">
              <w:rPr>
                <w:b w:val="0"/>
                <w:noProof/>
                <w:webHidden/>
              </w:rPr>
            </w:r>
            <w:r w:rsidR="009A2C3D" w:rsidRPr="00CD5E4B">
              <w:rPr>
                <w:b w:val="0"/>
                <w:noProof/>
                <w:webHidden/>
              </w:rPr>
              <w:fldChar w:fldCharType="separate"/>
            </w:r>
            <w:r>
              <w:rPr>
                <w:noProof/>
                <w:webHidden/>
              </w:rPr>
              <w:t>16</w:t>
            </w:r>
            <w:r w:rsidR="009A2C3D" w:rsidRPr="00CD5E4B">
              <w:rPr>
                <w:b w:val="0"/>
                <w:noProof/>
                <w:webHidden/>
              </w:rPr>
              <w:fldChar w:fldCharType="end"/>
            </w:r>
          </w:hyperlink>
        </w:p>
        <w:p w14:paraId="0BB9F611" w14:textId="73C3294C" w:rsidR="009A2C3D" w:rsidRPr="00CD5E4B" w:rsidRDefault="001F0975">
          <w:pPr>
            <w:pStyle w:val="TOC2"/>
            <w:rPr>
              <w:rFonts w:asciiTheme="minorHAnsi" w:eastAsiaTheme="minorEastAsia" w:hAnsiTheme="minorHAnsi" w:cstheme="minorBidi"/>
              <w:bCs w:val="0"/>
              <w:sz w:val="22"/>
              <w:szCs w:val="22"/>
            </w:rPr>
          </w:pPr>
          <w:hyperlink w:anchor="_Toc107576565" w:history="1">
            <w:r w:rsidR="009A2C3D" w:rsidRPr="00CD5E4B">
              <w:rPr>
                <w:rStyle w:val="Hyperlink"/>
              </w:rPr>
              <w:t>4.1</w:t>
            </w:r>
            <w:r w:rsidR="009A2C3D" w:rsidRPr="00CD5E4B">
              <w:rPr>
                <w:rFonts w:asciiTheme="minorHAnsi" w:eastAsiaTheme="minorEastAsia" w:hAnsiTheme="minorHAnsi" w:cstheme="minorBidi"/>
                <w:bCs w:val="0"/>
                <w:sz w:val="22"/>
                <w:szCs w:val="22"/>
              </w:rPr>
              <w:tab/>
            </w:r>
            <w:r w:rsidR="009A2C3D" w:rsidRPr="00CD5E4B">
              <w:rPr>
                <w:rStyle w:val="Hyperlink"/>
              </w:rPr>
              <w:t>Overview of spectrum situation</w:t>
            </w:r>
            <w:r w:rsidR="009A2C3D" w:rsidRPr="00CD5E4B">
              <w:rPr>
                <w:webHidden/>
              </w:rPr>
              <w:tab/>
            </w:r>
            <w:r w:rsidR="009A2C3D" w:rsidRPr="00CD5E4B">
              <w:rPr>
                <w:bCs w:val="0"/>
                <w:webHidden/>
              </w:rPr>
              <w:fldChar w:fldCharType="begin"/>
            </w:r>
            <w:r w:rsidR="009A2C3D" w:rsidRPr="00CD5E4B">
              <w:rPr>
                <w:webHidden/>
              </w:rPr>
              <w:instrText xml:space="preserve"> PAGEREF _Toc107576565 \h </w:instrText>
            </w:r>
            <w:r w:rsidR="009A2C3D" w:rsidRPr="00CD5E4B">
              <w:rPr>
                <w:bCs w:val="0"/>
                <w:webHidden/>
              </w:rPr>
            </w:r>
            <w:r w:rsidR="009A2C3D" w:rsidRPr="00CD5E4B">
              <w:rPr>
                <w:bCs w:val="0"/>
                <w:webHidden/>
              </w:rPr>
              <w:fldChar w:fldCharType="separate"/>
            </w:r>
            <w:r>
              <w:rPr>
                <w:webHidden/>
              </w:rPr>
              <w:t>16</w:t>
            </w:r>
            <w:r w:rsidR="009A2C3D" w:rsidRPr="00CD5E4B">
              <w:rPr>
                <w:bCs w:val="0"/>
                <w:webHidden/>
              </w:rPr>
              <w:fldChar w:fldCharType="end"/>
            </w:r>
          </w:hyperlink>
        </w:p>
        <w:p w14:paraId="782190FC" w14:textId="225CAF4C" w:rsidR="009A2C3D" w:rsidRPr="00CD5E4B" w:rsidRDefault="001F0975">
          <w:pPr>
            <w:pStyle w:val="TOC2"/>
            <w:rPr>
              <w:rFonts w:asciiTheme="minorHAnsi" w:eastAsiaTheme="minorEastAsia" w:hAnsiTheme="minorHAnsi" w:cstheme="minorBidi"/>
              <w:bCs w:val="0"/>
              <w:sz w:val="22"/>
              <w:szCs w:val="22"/>
            </w:rPr>
          </w:pPr>
          <w:hyperlink w:anchor="_Toc107576566" w:history="1">
            <w:r w:rsidR="009A2C3D" w:rsidRPr="00CD5E4B">
              <w:rPr>
                <w:rStyle w:val="Hyperlink"/>
              </w:rPr>
              <w:t>4.2</w:t>
            </w:r>
            <w:r w:rsidR="009A2C3D" w:rsidRPr="00CD5E4B">
              <w:rPr>
                <w:rFonts w:asciiTheme="minorHAnsi" w:eastAsiaTheme="minorEastAsia" w:hAnsiTheme="minorHAnsi" w:cstheme="minorBidi"/>
                <w:bCs w:val="0"/>
                <w:sz w:val="22"/>
                <w:szCs w:val="22"/>
              </w:rPr>
              <w:tab/>
            </w:r>
            <w:r w:rsidR="009A2C3D" w:rsidRPr="00CD5E4B">
              <w:rPr>
                <w:rStyle w:val="Hyperlink"/>
              </w:rPr>
              <w:t>In-band and adjacent band coexistence analysis for AAS MFCN BS</w:t>
            </w:r>
            <w:r w:rsidR="009A2C3D" w:rsidRPr="00CD5E4B">
              <w:rPr>
                <w:webHidden/>
              </w:rPr>
              <w:tab/>
            </w:r>
            <w:r w:rsidR="009A2C3D" w:rsidRPr="00CD5E4B">
              <w:rPr>
                <w:bCs w:val="0"/>
                <w:webHidden/>
              </w:rPr>
              <w:fldChar w:fldCharType="begin"/>
            </w:r>
            <w:r w:rsidR="009A2C3D" w:rsidRPr="00CD5E4B">
              <w:rPr>
                <w:webHidden/>
              </w:rPr>
              <w:instrText xml:space="preserve"> PAGEREF _Toc107576566 \h </w:instrText>
            </w:r>
            <w:r w:rsidR="009A2C3D" w:rsidRPr="00CD5E4B">
              <w:rPr>
                <w:bCs w:val="0"/>
                <w:webHidden/>
              </w:rPr>
            </w:r>
            <w:r w:rsidR="009A2C3D" w:rsidRPr="00CD5E4B">
              <w:rPr>
                <w:bCs w:val="0"/>
                <w:webHidden/>
              </w:rPr>
              <w:fldChar w:fldCharType="separate"/>
            </w:r>
            <w:r>
              <w:rPr>
                <w:webHidden/>
              </w:rPr>
              <w:t>16</w:t>
            </w:r>
            <w:r w:rsidR="009A2C3D" w:rsidRPr="00CD5E4B">
              <w:rPr>
                <w:bCs w:val="0"/>
                <w:webHidden/>
              </w:rPr>
              <w:fldChar w:fldCharType="end"/>
            </w:r>
          </w:hyperlink>
        </w:p>
        <w:p w14:paraId="3AC41732" w14:textId="041B0727" w:rsidR="009A2C3D" w:rsidRPr="00CD5E4B" w:rsidRDefault="001F0975">
          <w:pPr>
            <w:pStyle w:val="TOC3"/>
            <w:rPr>
              <w:rFonts w:asciiTheme="minorHAnsi" w:eastAsiaTheme="minorEastAsia" w:hAnsiTheme="minorHAnsi" w:cstheme="minorBidi"/>
              <w:sz w:val="22"/>
              <w:szCs w:val="22"/>
            </w:rPr>
          </w:pPr>
          <w:hyperlink w:anchor="_Toc107576567" w:history="1">
            <w:r w:rsidR="009A2C3D" w:rsidRPr="00CD5E4B">
              <w:rPr>
                <w:rStyle w:val="Hyperlink"/>
              </w:rPr>
              <w:t>4.2.1</w:t>
            </w:r>
            <w:r w:rsidR="009A2C3D" w:rsidRPr="00CD5E4B">
              <w:rPr>
                <w:rFonts w:asciiTheme="minorHAnsi" w:eastAsiaTheme="minorEastAsia" w:hAnsiTheme="minorHAnsi" w:cstheme="minorBidi"/>
                <w:sz w:val="22"/>
                <w:szCs w:val="22"/>
              </w:rPr>
              <w:tab/>
            </w:r>
            <w:r w:rsidR="009A2C3D" w:rsidRPr="00CD5E4B">
              <w:rPr>
                <w:rStyle w:val="Hyperlink"/>
              </w:rPr>
              <w:t>Adjacent-band coexistence analysis for AAS MFCN BS below 2300 MHz</w:t>
            </w:r>
            <w:r w:rsidR="009A2C3D" w:rsidRPr="00CD5E4B">
              <w:rPr>
                <w:webHidden/>
              </w:rPr>
              <w:tab/>
            </w:r>
            <w:r w:rsidR="009A2C3D" w:rsidRPr="00CD5E4B">
              <w:rPr>
                <w:webHidden/>
              </w:rPr>
              <w:fldChar w:fldCharType="begin"/>
            </w:r>
            <w:r w:rsidR="009A2C3D" w:rsidRPr="00CD5E4B">
              <w:rPr>
                <w:webHidden/>
              </w:rPr>
              <w:instrText xml:space="preserve"> PAGEREF _Toc107576567 \h </w:instrText>
            </w:r>
            <w:r w:rsidR="009A2C3D" w:rsidRPr="00CD5E4B">
              <w:rPr>
                <w:webHidden/>
              </w:rPr>
            </w:r>
            <w:r w:rsidR="009A2C3D" w:rsidRPr="00CD5E4B">
              <w:rPr>
                <w:webHidden/>
              </w:rPr>
              <w:fldChar w:fldCharType="separate"/>
            </w:r>
            <w:r>
              <w:rPr>
                <w:webHidden/>
              </w:rPr>
              <w:t>16</w:t>
            </w:r>
            <w:r w:rsidR="009A2C3D" w:rsidRPr="00CD5E4B">
              <w:rPr>
                <w:webHidden/>
              </w:rPr>
              <w:fldChar w:fldCharType="end"/>
            </w:r>
          </w:hyperlink>
        </w:p>
        <w:p w14:paraId="0FBAB88D" w14:textId="1829A6A4" w:rsidR="009A2C3D" w:rsidRPr="00CD5E4B" w:rsidRDefault="001F0975">
          <w:pPr>
            <w:pStyle w:val="TOC3"/>
            <w:rPr>
              <w:rFonts w:asciiTheme="minorHAnsi" w:eastAsiaTheme="minorEastAsia" w:hAnsiTheme="minorHAnsi" w:cstheme="minorBidi"/>
              <w:sz w:val="22"/>
              <w:szCs w:val="22"/>
            </w:rPr>
          </w:pPr>
          <w:hyperlink w:anchor="_Toc107576568" w:history="1">
            <w:r w:rsidR="009A2C3D" w:rsidRPr="00CD5E4B">
              <w:rPr>
                <w:rStyle w:val="Hyperlink"/>
              </w:rPr>
              <w:t>4.2.2</w:t>
            </w:r>
            <w:r w:rsidR="009A2C3D" w:rsidRPr="00CD5E4B">
              <w:rPr>
                <w:rFonts w:asciiTheme="minorHAnsi" w:eastAsiaTheme="minorEastAsia" w:hAnsiTheme="minorHAnsi" w:cstheme="minorBidi"/>
                <w:sz w:val="22"/>
                <w:szCs w:val="22"/>
              </w:rPr>
              <w:tab/>
            </w:r>
            <w:r w:rsidR="009A2C3D" w:rsidRPr="00CD5E4B">
              <w:rPr>
                <w:rStyle w:val="Hyperlink"/>
              </w:rPr>
              <w:t>In-band coexistence analysis for AAS MFCN in 2300-2400 MHz</w:t>
            </w:r>
            <w:r w:rsidR="009A2C3D" w:rsidRPr="00CD5E4B">
              <w:rPr>
                <w:webHidden/>
              </w:rPr>
              <w:tab/>
            </w:r>
            <w:r w:rsidR="009A2C3D" w:rsidRPr="00CD5E4B">
              <w:rPr>
                <w:webHidden/>
              </w:rPr>
              <w:fldChar w:fldCharType="begin"/>
            </w:r>
            <w:r w:rsidR="009A2C3D" w:rsidRPr="00CD5E4B">
              <w:rPr>
                <w:webHidden/>
              </w:rPr>
              <w:instrText xml:space="preserve"> PAGEREF _Toc107576568 \h </w:instrText>
            </w:r>
            <w:r w:rsidR="009A2C3D" w:rsidRPr="00CD5E4B">
              <w:rPr>
                <w:webHidden/>
              </w:rPr>
            </w:r>
            <w:r w:rsidR="009A2C3D" w:rsidRPr="00CD5E4B">
              <w:rPr>
                <w:webHidden/>
              </w:rPr>
              <w:fldChar w:fldCharType="separate"/>
            </w:r>
            <w:r>
              <w:rPr>
                <w:webHidden/>
              </w:rPr>
              <w:t>20</w:t>
            </w:r>
            <w:r w:rsidR="009A2C3D" w:rsidRPr="00CD5E4B">
              <w:rPr>
                <w:webHidden/>
              </w:rPr>
              <w:fldChar w:fldCharType="end"/>
            </w:r>
          </w:hyperlink>
        </w:p>
        <w:p w14:paraId="0946B578" w14:textId="155EC97D" w:rsidR="009A2C3D" w:rsidRPr="00CD5E4B" w:rsidRDefault="001F0975">
          <w:pPr>
            <w:pStyle w:val="TOC3"/>
            <w:rPr>
              <w:rFonts w:asciiTheme="minorHAnsi" w:eastAsiaTheme="minorEastAsia" w:hAnsiTheme="minorHAnsi" w:cstheme="minorBidi"/>
              <w:sz w:val="22"/>
              <w:szCs w:val="22"/>
            </w:rPr>
          </w:pPr>
          <w:hyperlink w:anchor="_Toc107576569" w:history="1">
            <w:r w:rsidR="009A2C3D" w:rsidRPr="00CD5E4B">
              <w:rPr>
                <w:rStyle w:val="Hyperlink"/>
              </w:rPr>
              <w:t>4.2.3</w:t>
            </w:r>
            <w:r w:rsidR="009A2C3D" w:rsidRPr="00CD5E4B">
              <w:rPr>
                <w:rFonts w:asciiTheme="minorHAnsi" w:eastAsiaTheme="minorEastAsia" w:hAnsiTheme="minorHAnsi" w:cstheme="minorBidi"/>
                <w:sz w:val="22"/>
                <w:szCs w:val="22"/>
              </w:rPr>
              <w:tab/>
            </w:r>
            <w:r w:rsidR="009A2C3D" w:rsidRPr="00CD5E4B">
              <w:rPr>
                <w:rStyle w:val="Hyperlink"/>
              </w:rPr>
              <w:t>Adjacent-band coexistence analysis for AAS MFCN above 2400 MHz</w:t>
            </w:r>
            <w:r w:rsidR="009A2C3D" w:rsidRPr="00CD5E4B">
              <w:rPr>
                <w:webHidden/>
              </w:rPr>
              <w:tab/>
            </w:r>
            <w:r w:rsidR="009A2C3D" w:rsidRPr="00CD5E4B">
              <w:rPr>
                <w:webHidden/>
              </w:rPr>
              <w:fldChar w:fldCharType="begin"/>
            </w:r>
            <w:r w:rsidR="009A2C3D" w:rsidRPr="00CD5E4B">
              <w:rPr>
                <w:webHidden/>
              </w:rPr>
              <w:instrText xml:space="preserve"> PAGEREF _Toc107576569 \h </w:instrText>
            </w:r>
            <w:r w:rsidR="009A2C3D" w:rsidRPr="00CD5E4B">
              <w:rPr>
                <w:webHidden/>
              </w:rPr>
            </w:r>
            <w:r w:rsidR="009A2C3D" w:rsidRPr="00CD5E4B">
              <w:rPr>
                <w:webHidden/>
              </w:rPr>
              <w:fldChar w:fldCharType="separate"/>
            </w:r>
            <w:r>
              <w:rPr>
                <w:webHidden/>
              </w:rPr>
              <w:t>25</w:t>
            </w:r>
            <w:r w:rsidR="009A2C3D" w:rsidRPr="00CD5E4B">
              <w:rPr>
                <w:webHidden/>
              </w:rPr>
              <w:fldChar w:fldCharType="end"/>
            </w:r>
          </w:hyperlink>
        </w:p>
        <w:p w14:paraId="78AC7191" w14:textId="5BBE1A9B" w:rsidR="009A2C3D" w:rsidRPr="00CD5E4B" w:rsidRDefault="001F0975">
          <w:pPr>
            <w:pStyle w:val="TOC1"/>
            <w:rPr>
              <w:rFonts w:asciiTheme="minorHAnsi" w:eastAsiaTheme="minorEastAsia" w:hAnsiTheme="minorHAnsi" w:cstheme="minorBidi"/>
              <w:b w:val="0"/>
              <w:noProof/>
              <w:sz w:val="22"/>
              <w:szCs w:val="22"/>
            </w:rPr>
          </w:pPr>
          <w:hyperlink w:anchor="_Toc107576570" w:history="1">
            <w:r w:rsidR="009A2C3D" w:rsidRPr="00CD5E4B">
              <w:rPr>
                <w:rStyle w:val="Hyperlink"/>
                <w:noProof/>
              </w:rPr>
              <w:t>5</w:t>
            </w:r>
            <w:r w:rsidR="009A2C3D" w:rsidRPr="00CD5E4B">
              <w:rPr>
                <w:rFonts w:asciiTheme="minorHAnsi" w:eastAsiaTheme="minorEastAsia" w:hAnsiTheme="minorHAnsi" w:cstheme="minorBidi"/>
                <w:b w:val="0"/>
                <w:noProof/>
                <w:sz w:val="22"/>
                <w:szCs w:val="22"/>
              </w:rPr>
              <w:tab/>
            </w:r>
            <w:r w:rsidR="009A2C3D" w:rsidRPr="00CD5E4B">
              <w:rPr>
                <w:rStyle w:val="Hyperlink"/>
                <w:noProof/>
              </w:rPr>
              <w:t>Recommended updates to the regulatory Framework</w:t>
            </w:r>
            <w:r w:rsidR="009A2C3D" w:rsidRPr="00CD5E4B">
              <w:rPr>
                <w:noProof/>
                <w:webHidden/>
              </w:rPr>
              <w:tab/>
            </w:r>
            <w:r w:rsidR="009A2C3D" w:rsidRPr="00CD5E4B">
              <w:rPr>
                <w:b w:val="0"/>
                <w:noProof/>
                <w:webHidden/>
              </w:rPr>
              <w:fldChar w:fldCharType="begin"/>
            </w:r>
            <w:r w:rsidR="009A2C3D" w:rsidRPr="00CD5E4B">
              <w:rPr>
                <w:noProof/>
                <w:webHidden/>
              </w:rPr>
              <w:instrText xml:space="preserve"> PAGEREF _Toc107576570 \h </w:instrText>
            </w:r>
            <w:r w:rsidR="009A2C3D" w:rsidRPr="00CD5E4B">
              <w:rPr>
                <w:b w:val="0"/>
                <w:noProof/>
                <w:webHidden/>
              </w:rPr>
            </w:r>
            <w:r w:rsidR="009A2C3D" w:rsidRPr="00CD5E4B">
              <w:rPr>
                <w:b w:val="0"/>
                <w:noProof/>
                <w:webHidden/>
              </w:rPr>
              <w:fldChar w:fldCharType="separate"/>
            </w:r>
            <w:r>
              <w:rPr>
                <w:noProof/>
                <w:webHidden/>
              </w:rPr>
              <w:t>29</w:t>
            </w:r>
            <w:r w:rsidR="009A2C3D" w:rsidRPr="00CD5E4B">
              <w:rPr>
                <w:b w:val="0"/>
                <w:noProof/>
                <w:webHidden/>
              </w:rPr>
              <w:fldChar w:fldCharType="end"/>
            </w:r>
          </w:hyperlink>
        </w:p>
        <w:p w14:paraId="0A8DB1A1" w14:textId="1B605D0C" w:rsidR="009A2C3D" w:rsidRPr="00CD5E4B" w:rsidRDefault="001F0975">
          <w:pPr>
            <w:pStyle w:val="TOC2"/>
            <w:rPr>
              <w:rFonts w:asciiTheme="minorHAnsi" w:eastAsiaTheme="minorEastAsia" w:hAnsiTheme="minorHAnsi" w:cstheme="minorBidi"/>
              <w:bCs w:val="0"/>
              <w:sz w:val="22"/>
              <w:szCs w:val="22"/>
            </w:rPr>
          </w:pPr>
          <w:hyperlink w:anchor="_Toc107576571" w:history="1">
            <w:r w:rsidR="009A2C3D" w:rsidRPr="00CD5E4B">
              <w:rPr>
                <w:rStyle w:val="Hyperlink"/>
              </w:rPr>
              <w:t>5.1</w:t>
            </w:r>
            <w:r w:rsidR="009A2C3D" w:rsidRPr="00CD5E4B">
              <w:rPr>
                <w:rFonts w:asciiTheme="minorHAnsi" w:eastAsiaTheme="minorEastAsia" w:hAnsiTheme="minorHAnsi" w:cstheme="minorBidi"/>
                <w:bCs w:val="0"/>
                <w:sz w:val="22"/>
                <w:szCs w:val="22"/>
              </w:rPr>
              <w:tab/>
            </w:r>
            <w:r w:rsidR="009A2C3D" w:rsidRPr="00CD5E4B">
              <w:rPr>
                <w:rStyle w:val="Hyperlink"/>
              </w:rPr>
              <w:t>Recommended band plan</w:t>
            </w:r>
            <w:r w:rsidR="009A2C3D" w:rsidRPr="00CD5E4B">
              <w:rPr>
                <w:webHidden/>
              </w:rPr>
              <w:tab/>
            </w:r>
            <w:r w:rsidR="009A2C3D" w:rsidRPr="00CD5E4B">
              <w:rPr>
                <w:bCs w:val="0"/>
                <w:webHidden/>
              </w:rPr>
              <w:fldChar w:fldCharType="begin"/>
            </w:r>
            <w:r w:rsidR="009A2C3D" w:rsidRPr="00CD5E4B">
              <w:rPr>
                <w:webHidden/>
              </w:rPr>
              <w:instrText xml:space="preserve"> PAGEREF _Toc107576571 \h </w:instrText>
            </w:r>
            <w:r w:rsidR="009A2C3D" w:rsidRPr="00CD5E4B">
              <w:rPr>
                <w:bCs w:val="0"/>
                <w:webHidden/>
              </w:rPr>
            </w:r>
            <w:r w:rsidR="009A2C3D" w:rsidRPr="00CD5E4B">
              <w:rPr>
                <w:bCs w:val="0"/>
                <w:webHidden/>
              </w:rPr>
              <w:fldChar w:fldCharType="separate"/>
            </w:r>
            <w:r>
              <w:rPr>
                <w:webHidden/>
              </w:rPr>
              <w:t>29</w:t>
            </w:r>
            <w:r w:rsidR="009A2C3D" w:rsidRPr="00CD5E4B">
              <w:rPr>
                <w:bCs w:val="0"/>
                <w:webHidden/>
              </w:rPr>
              <w:fldChar w:fldCharType="end"/>
            </w:r>
          </w:hyperlink>
        </w:p>
        <w:p w14:paraId="78E41AF7" w14:textId="1CB40A62" w:rsidR="009A2C3D" w:rsidRPr="00CD5E4B" w:rsidRDefault="001F0975">
          <w:pPr>
            <w:pStyle w:val="TOC2"/>
            <w:rPr>
              <w:rFonts w:asciiTheme="minorHAnsi" w:eastAsiaTheme="minorEastAsia" w:hAnsiTheme="minorHAnsi" w:cstheme="minorBidi"/>
              <w:bCs w:val="0"/>
              <w:sz w:val="22"/>
              <w:szCs w:val="22"/>
            </w:rPr>
          </w:pPr>
          <w:hyperlink w:anchor="_Toc107576572" w:history="1">
            <w:r w:rsidR="009A2C3D" w:rsidRPr="00CD5E4B">
              <w:rPr>
                <w:rStyle w:val="Hyperlink"/>
              </w:rPr>
              <w:t>5.2</w:t>
            </w:r>
            <w:r w:rsidR="009A2C3D" w:rsidRPr="00CD5E4B">
              <w:rPr>
                <w:rFonts w:asciiTheme="minorHAnsi" w:eastAsiaTheme="minorEastAsia" w:hAnsiTheme="minorHAnsi" w:cstheme="minorBidi"/>
                <w:bCs w:val="0"/>
                <w:sz w:val="22"/>
                <w:szCs w:val="22"/>
              </w:rPr>
              <w:tab/>
            </w:r>
            <w:r w:rsidR="009A2C3D" w:rsidRPr="00CD5E4B">
              <w:rPr>
                <w:rStyle w:val="Hyperlink"/>
              </w:rPr>
              <w:t>Applicable technical conditions</w:t>
            </w:r>
            <w:r w:rsidR="009A2C3D" w:rsidRPr="00CD5E4B">
              <w:rPr>
                <w:webHidden/>
              </w:rPr>
              <w:tab/>
            </w:r>
            <w:r w:rsidR="009A2C3D" w:rsidRPr="00CD5E4B">
              <w:rPr>
                <w:bCs w:val="0"/>
                <w:webHidden/>
              </w:rPr>
              <w:fldChar w:fldCharType="begin"/>
            </w:r>
            <w:r w:rsidR="009A2C3D" w:rsidRPr="00CD5E4B">
              <w:rPr>
                <w:webHidden/>
              </w:rPr>
              <w:instrText xml:space="preserve"> PAGEREF _Toc107576572 \h </w:instrText>
            </w:r>
            <w:r w:rsidR="009A2C3D" w:rsidRPr="00CD5E4B">
              <w:rPr>
                <w:bCs w:val="0"/>
                <w:webHidden/>
              </w:rPr>
            </w:r>
            <w:r w:rsidR="009A2C3D" w:rsidRPr="00CD5E4B">
              <w:rPr>
                <w:bCs w:val="0"/>
                <w:webHidden/>
              </w:rPr>
              <w:fldChar w:fldCharType="separate"/>
            </w:r>
            <w:r>
              <w:rPr>
                <w:webHidden/>
              </w:rPr>
              <w:t>29</w:t>
            </w:r>
            <w:r w:rsidR="009A2C3D" w:rsidRPr="00CD5E4B">
              <w:rPr>
                <w:bCs w:val="0"/>
                <w:webHidden/>
              </w:rPr>
              <w:fldChar w:fldCharType="end"/>
            </w:r>
          </w:hyperlink>
        </w:p>
        <w:p w14:paraId="61EB7FBF" w14:textId="70305966" w:rsidR="009A2C3D" w:rsidRPr="00CD5E4B" w:rsidRDefault="001F0975">
          <w:pPr>
            <w:pStyle w:val="TOC3"/>
            <w:rPr>
              <w:rFonts w:asciiTheme="minorHAnsi" w:eastAsiaTheme="minorEastAsia" w:hAnsiTheme="minorHAnsi" w:cstheme="minorBidi"/>
              <w:sz w:val="22"/>
              <w:szCs w:val="22"/>
            </w:rPr>
          </w:pPr>
          <w:hyperlink w:anchor="_Toc107576573" w:history="1">
            <w:r w:rsidR="009A2C3D" w:rsidRPr="00CD5E4B">
              <w:rPr>
                <w:rStyle w:val="Hyperlink"/>
              </w:rPr>
              <w:t>5.2.1</w:t>
            </w:r>
            <w:r w:rsidR="009A2C3D" w:rsidRPr="00CD5E4B">
              <w:rPr>
                <w:rFonts w:asciiTheme="minorHAnsi" w:eastAsiaTheme="minorEastAsia" w:hAnsiTheme="minorHAnsi" w:cstheme="minorBidi"/>
                <w:sz w:val="22"/>
                <w:szCs w:val="22"/>
              </w:rPr>
              <w:tab/>
            </w:r>
            <w:r w:rsidR="009A2C3D" w:rsidRPr="00CD5E4B">
              <w:rPr>
                <w:rStyle w:val="Hyperlink"/>
              </w:rPr>
              <w:t>BS in-block power limits</w:t>
            </w:r>
            <w:r w:rsidR="009A2C3D" w:rsidRPr="00CD5E4B">
              <w:rPr>
                <w:webHidden/>
              </w:rPr>
              <w:tab/>
            </w:r>
            <w:r w:rsidR="009A2C3D" w:rsidRPr="00CD5E4B">
              <w:rPr>
                <w:webHidden/>
              </w:rPr>
              <w:fldChar w:fldCharType="begin"/>
            </w:r>
            <w:r w:rsidR="009A2C3D" w:rsidRPr="00CD5E4B">
              <w:rPr>
                <w:webHidden/>
              </w:rPr>
              <w:instrText xml:space="preserve"> PAGEREF _Toc107576573 \h </w:instrText>
            </w:r>
            <w:r w:rsidR="009A2C3D" w:rsidRPr="00CD5E4B">
              <w:rPr>
                <w:webHidden/>
              </w:rPr>
            </w:r>
            <w:r w:rsidR="009A2C3D" w:rsidRPr="00CD5E4B">
              <w:rPr>
                <w:webHidden/>
              </w:rPr>
              <w:fldChar w:fldCharType="separate"/>
            </w:r>
            <w:r>
              <w:rPr>
                <w:webHidden/>
              </w:rPr>
              <w:t>29</w:t>
            </w:r>
            <w:r w:rsidR="009A2C3D" w:rsidRPr="00CD5E4B">
              <w:rPr>
                <w:webHidden/>
              </w:rPr>
              <w:fldChar w:fldCharType="end"/>
            </w:r>
          </w:hyperlink>
        </w:p>
        <w:p w14:paraId="2290B2B5" w14:textId="5548A273" w:rsidR="009A2C3D" w:rsidRPr="00CD5E4B" w:rsidRDefault="001F0975">
          <w:pPr>
            <w:pStyle w:val="TOC3"/>
            <w:rPr>
              <w:rFonts w:asciiTheme="minorHAnsi" w:eastAsiaTheme="minorEastAsia" w:hAnsiTheme="minorHAnsi" w:cstheme="minorBidi"/>
              <w:sz w:val="22"/>
              <w:szCs w:val="22"/>
            </w:rPr>
          </w:pPr>
          <w:hyperlink w:anchor="_Toc107576574" w:history="1">
            <w:r w:rsidR="009A2C3D" w:rsidRPr="00CD5E4B">
              <w:rPr>
                <w:rStyle w:val="Hyperlink"/>
              </w:rPr>
              <w:t>5.2.2</w:t>
            </w:r>
            <w:r w:rsidR="009A2C3D" w:rsidRPr="00CD5E4B">
              <w:rPr>
                <w:rFonts w:asciiTheme="minorHAnsi" w:eastAsiaTheme="minorEastAsia" w:hAnsiTheme="minorHAnsi" w:cstheme="minorBidi"/>
                <w:sz w:val="22"/>
                <w:szCs w:val="22"/>
              </w:rPr>
              <w:tab/>
            </w:r>
            <w:r w:rsidR="009A2C3D" w:rsidRPr="00CD5E4B">
              <w:rPr>
                <w:rStyle w:val="Hyperlink"/>
              </w:rPr>
              <w:t>BS out-of-block power limits</w:t>
            </w:r>
            <w:r w:rsidR="009A2C3D" w:rsidRPr="00CD5E4B">
              <w:rPr>
                <w:webHidden/>
              </w:rPr>
              <w:tab/>
            </w:r>
            <w:r w:rsidR="009A2C3D" w:rsidRPr="00CD5E4B">
              <w:rPr>
                <w:webHidden/>
              </w:rPr>
              <w:fldChar w:fldCharType="begin"/>
            </w:r>
            <w:r w:rsidR="009A2C3D" w:rsidRPr="00CD5E4B">
              <w:rPr>
                <w:webHidden/>
              </w:rPr>
              <w:instrText xml:space="preserve"> PAGEREF _Toc107576574 \h </w:instrText>
            </w:r>
            <w:r w:rsidR="009A2C3D" w:rsidRPr="00CD5E4B">
              <w:rPr>
                <w:webHidden/>
              </w:rPr>
            </w:r>
            <w:r w:rsidR="009A2C3D" w:rsidRPr="00CD5E4B">
              <w:rPr>
                <w:webHidden/>
              </w:rPr>
              <w:fldChar w:fldCharType="separate"/>
            </w:r>
            <w:r>
              <w:rPr>
                <w:webHidden/>
              </w:rPr>
              <w:t>29</w:t>
            </w:r>
            <w:r w:rsidR="009A2C3D" w:rsidRPr="00CD5E4B">
              <w:rPr>
                <w:webHidden/>
              </w:rPr>
              <w:fldChar w:fldCharType="end"/>
            </w:r>
          </w:hyperlink>
        </w:p>
        <w:p w14:paraId="242487F2" w14:textId="5E6A023C" w:rsidR="009A2C3D" w:rsidRPr="00CD5E4B" w:rsidRDefault="001F0975">
          <w:pPr>
            <w:pStyle w:val="TOC3"/>
            <w:rPr>
              <w:rFonts w:asciiTheme="minorHAnsi" w:eastAsiaTheme="minorEastAsia" w:hAnsiTheme="minorHAnsi" w:cstheme="minorBidi"/>
              <w:sz w:val="22"/>
              <w:szCs w:val="22"/>
            </w:rPr>
          </w:pPr>
          <w:hyperlink w:anchor="_Toc107576575" w:history="1">
            <w:r w:rsidR="009A2C3D" w:rsidRPr="00CD5E4B">
              <w:rPr>
                <w:rStyle w:val="Hyperlink"/>
              </w:rPr>
              <w:t>5.2.3</w:t>
            </w:r>
            <w:r w:rsidR="009A2C3D" w:rsidRPr="00CD5E4B">
              <w:rPr>
                <w:rFonts w:asciiTheme="minorHAnsi" w:eastAsiaTheme="minorEastAsia" w:hAnsiTheme="minorHAnsi" w:cstheme="minorBidi"/>
                <w:sz w:val="22"/>
                <w:szCs w:val="22"/>
              </w:rPr>
              <w:tab/>
            </w:r>
            <w:r w:rsidR="009A2C3D" w:rsidRPr="00CD5E4B">
              <w:rPr>
                <w:rStyle w:val="Hyperlink"/>
              </w:rPr>
              <w:t>BS out-of-band power limits: Interference towards adjacent applications above 2400 MHz</w:t>
            </w:r>
            <w:r w:rsidR="009A2C3D" w:rsidRPr="00CD5E4B">
              <w:rPr>
                <w:webHidden/>
              </w:rPr>
              <w:tab/>
            </w:r>
            <w:r w:rsidR="009A2C3D" w:rsidRPr="00CD5E4B">
              <w:rPr>
                <w:webHidden/>
              </w:rPr>
              <w:fldChar w:fldCharType="begin"/>
            </w:r>
            <w:r w:rsidR="009A2C3D" w:rsidRPr="00CD5E4B">
              <w:rPr>
                <w:webHidden/>
              </w:rPr>
              <w:instrText xml:space="preserve"> PAGEREF _Toc107576575 \h </w:instrText>
            </w:r>
            <w:r w:rsidR="009A2C3D" w:rsidRPr="00CD5E4B">
              <w:rPr>
                <w:webHidden/>
              </w:rPr>
            </w:r>
            <w:r w:rsidR="009A2C3D" w:rsidRPr="00CD5E4B">
              <w:rPr>
                <w:webHidden/>
              </w:rPr>
              <w:fldChar w:fldCharType="separate"/>
            </w:r>
            <w:r>
              <w:rPr>
                <w:webHidden/>
              </w:rPr>
              <w:t>31</w:t>
            </w:r>
            <w:r w:rsidR="009A2C3D" w:rsidRPr="00CD5E4B">
              <w:rPr>
                <w:webHidden/>
              </w:rPr>
              <w:fldChar w:fldCharType="end"/>
            </w:r>
          </w:hyperlink>
        </w:p>
        <w:p w14:paraId="28801F9D" w14:textId="15183058" w:rsidR="009A2C3D" w:rsidRPr="00CD5E4B" w:rsidRDefault="001F0975">
          <w:pPr>
            <w:pStyle w:val="TOC3"/>
            <w:rPr>
              <w:rFonts w:asciiTheme="minorHAnsi" w:eastAsiaTheme="minorEastAsia" w:hAnsiTheme="minorHAnsi" w:cstheme="minorBidi"/>
              <w:sz w:val="22"/>
              <w:szCs w:val="22"/>
            </w:rPr>
          </w:pPr>
          <w:hyperlink w:anchor="_Toc107576576" w:history="1">
            <w:r w:rsidR="009A2C3D" w:rsidRPr="00CD5E4B">
              <w:rPr>
                <w:rStyle w:val="Hyperlink"/>
              </w:rPr>
              <w:t>5.2.4</w:t>
            </w:r>
            <w:r w:rsidR="009A2C3D" w:rsidRPr="00CD5E4B">
              <w:rPr>
                <w:rFonts w:asciiTheme="minorHAnsi" w:eastAsiaTheme="minorEastAsia" w:hAnsiTheme="minorHAnsi" w:cstheme="minorBidi"/>
                <w:sz w:val="22"/>
                <w:szCs w:val="22"/>
              </w:rPr>
              <w:tab/>
            </w:r>
            <w:r w:rsidR="009A2C3D" w:rsidRPr="00CD5E4B">
              <w:rPr>
                <w:rStyle w:val="Hyperlink"/>
              </w:rPr>
              <w:t>UE in-block power limits</w:t>
            </w:r>
            <w:r w:rsidR="009A2C3D" w:rsidRPr="00CD5E4B">
              <w:rPr>
                <w:webHidden/>
              </w:rPr>
              <w:tab/>
            </w:r>
            <w:r w:rsidR="009A2C3D" w:rsidRPr="00CD5E4B">
              <w:rPr>
                <w:webHidden/>
              </w:rPr>
              <w:fldChar w:fldCharType="begin"/>
            </w:r>
            <w:r w:rsidR="009A2C3D" w:rsidRPr="00CD5E4B">
              <w:rPr>
                <w:webHidden/>
              </w:rPr>
              <w:instrText xml:space="preserve"> PAGEREF _Toc107576576 \h </w:instrText>
            </w:r>
            <w:r w:rsidR="009A2C3D" w:rsidRPr="00CD5E4B">
              <w:rPr>
                <w:webHidden/>
              </w:rPr>
            </w:r>
            <w:r w:rsidR="009A2C3D" w:rsidRPr="00CD5E4B">
              <w:rPr>
                <w:webHidden/>
              </w:rPr>
              <w:fldChar w:fldCharType="separate"/>
            </w:r>
            <w:r>
              <w:rPr>
                <w:webHidden/>
              </w:rPr>
              <w:t>31</w:t>
            </w:r>
            <w:r w:rsidR="009A2C3D" w:rsidRPr="00CD5E4B">
              <w:rPr>
                <w:webHidden/>
              </w:rPr>
              <w:fldChar w:fldCharType="end"/>
            </w:r>
          </w:hyperlink>
        </w:p>
        <w:p w14:paraId="56499590" w14:textId="074326FA" w:rsidR="009A2C3D" w:rsidRPr="00CD5E4B" w:rsidRDefault="001F0975">
          <w:pPr>
            <w:pStyle w:val="TOC1"/>
            <w:rPr>
              <w:rFonts w:asciiTheme="minorHAnsi" w:eastAsiaTheme="minorEastAsia" w:hAnsiTheme="minorHAnsi" w:cstheme="minorBidi"/>
              <w:b w:val="0"/>
              <w:noProof/>
              <w:sz w:val="22"/>
              <w:szCs w:val="22"/>
            </w:rPr>
          </w:pPr>
          <w:hyperlink w:anchor="_Toc107576577" w:history="1">
            <w:r w:rsidR="009A2C3D" w:rsidRPr="00CD5E4B">
              <w:rPr>
                <w:rStyle w:val="Hyperlink"/>
                <w:noProof/>
              </w:rPr>
              <w:t>6</w:t>
            </w:r>
            <w:r w:rsidR="009A2C3D" w:rsidRPr="00CD5E4B">
              <w:rPr>
                <w:rFonts w:asciiTheme="minorHAnsi" w:eastAsiaTheme="minorEastAsia" w:hAnsiTheme="minorHAnsi" w:cstheme="minorBidi"/>
                <w:b w:val="0"/>
                <w:noProof/>
                <w:sz w:val="22"/>
                <w:szCs w:val="22"/>
              </w:rPr>
              <w:tab/>
            </w:r>
            <w:r w:rsidR="009A2C3D" w:rsidRPr="00CD5E4B">
              <w:rPr>
                <w:rStyle w:val="Hyperlink"/>
                <w:noProof/>
              </w:rPr>
              <w:t>Conclusions</w:t>
            </w:r>
            <w:r w:rsidR="009A2C3D" w:rsidRPr="00CD5E4B">
              <w:rPr>
                <w:noProof/>
                <w:webHidden/>
              </w:rPr>
              <w:tab/>
            </w:r>
            <w:r w:rsidR="009A2C3D" w:rsidRPr="00CD5E4B">
              <w:rPr>
                <w:b w:val="0"/>
                <w:noProof/>
                <w:webHidden/>
              </w:rPr>
              <w:fldChar w:fldCharType="begin"/>
            </w:r>
            <w:r w:rsidR="009A2C3D" w:rsidRPr="00CD5E4B">
              <w:rPr>
                <w:noProof/>
                <w:webHidden/>
              </w:rPr>
              <w:instrText xml:space="preserve"> PAGEREF _Toc107576577 \h </w:instrText>
            </w:r>
            <w:r w:rsidR="009A2C3D" w:rsidRPr="00CD5E4B">
              <w:rPr>
                <w:b w:val="0"/>
                <w:noProof/>
                <w:webHidden/>
              </w:rPr>
            </w:r>
            <w:r w:rsidR="009A2C3D" w:rsidRPr="00CD5E4B">
              <w:rPr>
                <w:b w:val="0"/>
                <w:noProof/>
                <w:webHidden/>
              </w:rPr>
              <w:fldChar w:fldCharType="separate"/>
            </w:r>
            <w:r>
              <w:rPr>
                <w:noProof/>
                <w:webHidden/>
              </w:rPr>
              <w:t>32</w:t>
            </w:r>
            <w:r w:rsidR="009A2C3D" w:rsidRPr="00CD5E4B">
              <w:rPr>
                <w:b w:val="0"/>
                <w:noProof/>
                <w:webHidden/>
              </w:rPr>
              <w:fldChar w:fldCharType="end"/>
            </w:r>
          </w:hyperlink>
        </w:p>
        <w:p w14:paraId="5FFB92BF" w14:textId="0FCA27FB" w:rsidR="009A2C3D" w:rsidRPr="00CD5E4B" w:rsidRDefault="001F0975">
          <w:pPr>
            <w:pStyle w:val="TOC1"/>
            <w:rPr>
              <w:rFonts w:asciiTheme="minorHAnsi" w:eastAsiaTheme="minorEastAsia" w:hAnsiTheme="minorHAnsi" w:cstheme="minorBidi"/>
              <w:b w:val="0"/>
              <w:noProof/>
              <w:sz w:val="22"/>
              <w:szCs w:val="22"/>
            </w:rPr>
          </w:pPr>
          <w:hyperlink w:anchor="_Toc107576578" w:history="1">
            <w:r w:rsidR="009A2C3D" w:rsidRPr="00CD5E4B">
              <w:rPr>
                <w:rStyle w:val="Hyperlink"/>
                <w:noProof/>
              </w:rPr>
              <w:t>ANNEX 1: Spectrum information</w:t>
            </w:r>
            <w:r w:rsidR="009A2C3D" w:rsidRPr="00CD5E4B">
              <w:rPr>
                <w:noProof/>
                <w:webHidden/>
              </w:rPr>
              <w:tab/>
            </w:r>
            <w:r w:rsidR="009A2C3D" w:rsidRPr="00CD5E4B">
              <w:rPr>
                <w:b w:val="0"/>
                <w:noProof/>
                <w:webHidden/>
              </w:rPr>
              <w:fldChar w:fldCharType="begin"/>
            </w:r>
            <w:r w:rsidR="009A2C3D" w:rsidRPr="00CD5E4B">
              <w:rPr>
                <w:noProof/>
                <w:webHidden/>
              </w:rPr>
              <w:instrText xml:space="preserve"> PAGEREF _Toc107576578 \h </w:instrText>
            </w:r>
            <w:r w:rsidR="009A2C3D" w:rsidRPr="00CD5E4B">
              <w:rPr>
                <w:b w:val="0"/>
                <w:noProof/>
                <w:webHidden/>
              </w:rPr>
            </w:r>
            <w:r w:rsidR="009A2C3D" w:rsidRPr="00CD5E4B">
              <w:rPr>
                <w:b w:val="0"/>
                <w:noProof/>
                <w:webHidden/>
              </w:rPr>
              <w:fldChar w:fldCharType="separate"/>
            </w:r>
            <w:r>
              <w:rPr>
                <w:noProof/>
                <w:webHidden/>
              </w:rPr>
              <w:t>33</w:t>
            </w:r>
            <w:r w:rsidR="009A2C3D" w:rsidRPr="00CD5E4B">
              <w:rPr>
                <w:b w:val="0"/>
                <w:noProof/>
                <w:webHidden/>
              </w:rPr>
              <w:fldChar w:fldCharType="end"/>
            </w:r>
          </w:hyperlink>
        </w:p>
        <w:p w14:paraId="513996A2" w14:textId="352C4D66" w:rsidR="009A2C3D" w:rsidRPr="00CD5E4B" w:rsidRDefault="001F0975">
          <w:pPr>
            <w:pStyle w:val="TOC1"/>
            <w:rPr>
              <w:rFonts w:asciiTheme="minorHAnsi" w:eastAsiaTheme="minorEastAsia" w:hAnsiTheme="minorHAnsi" w:cstheme="minorBidi"/>
              <w:b w:val="0"/>
              <w:noProof/>
              <w:sz w:val="22"/>
              <w:szCs w:val="22"/>
            </w:rPr>
          </w:pPr>
          <w:hyperlink w:anchor="_Toc107576579" w:history="1">
            <w:r w:rsidR="009A2C3D" w:rsidRPr="00CD5E4B">
              <w:rPr>
                <w:rStyle w:val="Hyperlink"/>
                <w:noProof/>
              </w:rPr>
              <w:t>ANNEX 2: In-band and adjacent band coexistence analysis Study #1</w:t>
            </w:r>
            <w:r w:rsidR="009A2C3D" w:rsidRPr="00CD5E4B">
              <w:rPr>
                <w:noProof/>
                <w:webHidden/>
              </w:rPr>
              <w:tab/>
            </w:r>
            <w:r w:rsidR="009A2C3D" w:rsidRPr="00CD5E4B">
              <w:rPr>
                <w:b w:val="0"/>
                <w:noProof/>
                <w:webHidden/>
              </w:rPr>
              <w:fldChar w:fldCharType="begin"/>
            </w:r>
            <w:r w:rsidR="009A2C3D" w:rsidRPr="00CD5E4B">
              <w:rPr>
                <w:noProof/>
                <w:webHidden/>
              </w:rPr>
              <w:instrText xml:space="preserve"> PAGEREF _Toc107576579 \h </w:instrText>
            </w:r>
            <w:r w:rsidR="009A2C3D" w:rsidRPr="00CD5E4B">
              <w:rPr>
                <w:b w:val="0"/>
                <w:noProof/>
                <w:webHidden/>
              </w:rPr>
            </w:r>
            <w:r w:rsidR="009A2C3D" w:rsidRPr="00CD5E4B">
              <w:rPr>
                <w:b w:val="0"/>
                <w:noProof/>
                <w:webHidden/>
              </w:rPr>
              <w:fldChar w:fldCharType="separate"/>
            </w:r>
            <w:r>
              <w:rPr>
                <w:noProof/>
                <w:webHidden/>
              </w:rPr>
              <w:t>37</w:t>
            </w:r>
            <w:r w:rsidR="009A2C3D" w:rsidRPr="00CD5E4B">
              <w:rPr>
                <w:b w:val="0"/>
                <w:noProof/>
                <w:webHidden/>
              </w:rPr>
              <w:fldChar w:fldCharType="end"/>
            </w:r>
          </w:hyperlink>
        </w:p>
        <w:p w14:paraId="29549840" w14:textId="08545A88" w:rsidR="009A2C3D" w:rsidRPr="00CD5E4B" w:rsidRDefault="001F0975">
          <w:pPr>
            <w:pStyle w:val="TOC1"/>
            <w:rPr>
              <w:rFonts w:asciiTheme="minorHAnsi" w:eastAsiaTheme="minorEastAsia" w:hAnsiTheme="minorHAnsi" w:cstheme="minorBidi"/>
              <w:b w:val="0"/>
              <w:noProof/>
              <w:sz w:val="22"/>
              <w:szCs w:val="22"/>
            </w:rPr>
          </w:pPr>
          <w:hyperlink w:anchor="_Toc107576580" w:history="1">
            <w:r w:rsidR="009A2C3D" w:rsidRPr="00CD5E4B">
              <w:rPr>
                <w:rStyle w:val="Hyperlink"/>
                <w:noProof/>
              </w:rPr>
              <w:t>ANNEX 3: In-band and adjacent band coexistence analysis Study #2</w:t>
            </w:r>
            <w:r w:rsidR="009A2C3D" w:rsidRPr="00CD5E4B">
              <w:rPr>
                <w:noProof/>
                <w:webHidden/>
              </w:rPr>
              <w:tab/>
            </w:r>
            <w:r w:rsidR="009A2C3D" w:rsidRPr="00CD5E4B">
              <w:rPr>
                <w:b w:val="0"/>
                <w:noProof/>
                <w:webHidden/>
              </w:rPr>
              <w:fldChar w:fldCharType="begin"/>
            </w:r>
            <w:r w:rsidR="009A2C3D" w:rsidRPr="00CD5E4B">
              <w:rPr>
                <w:noProof/>
                <w:webHidden/>
              </w:rPr>
              <w:instrText xml:space="preserve"> PAGEREF _Toc107576580 \h </w:instrText>
            </w:r>
            <w:r w:rsidR="009A2C3D" w:rsidRPr="00CD5E4B">
              <w:rPr>
                <w:b w:val="0"/>
                <w:noProof/>
                <w:webHidden/>
              </w:rPr>
            </w:r>
            <w:r w:rsidR="009A2C3D" w:rsidRPr="00CD5E4B">
              <w:rPr>
                <w:b w:val="0"/>
                <w:noProof/>
                <w:webHidden/>
              </w:rPr>
              <w:fldChar w:fldCharType="separate"/>
            </w:r>
            <w:r>
              <w:rPr>
                <w:noProof/>
                <w:webHidden/>
              </w:rPr>
              <w:t>61</w:t>
            </w:r>
            <w:r w:rsidR="009A2C3D" w:rsidRPr="00CD5E4B">
              <w:rPr>
                <w:b w:val="0"/>
                <w:noProof/>
                <w:webHidden/>
              </w:rPr>
              <w:fldChar w:fldCharType="end"/>
            </w:r>
          </w:hyperlink>
        </w:p>
        <w:p w14:paraId="2D618919" w14:textId="56EB915B" w:rsidR="009A2C3D" w:rsidRPr="00CD5E4B" w:rsidRDefault="001F0975">
          <w:pPr>
            <w:pStyle w:val="TOC1"/>
            <w:rPr>
              <w:rFonts w:asciiTheme="minorHAnsi" w:eastAsiaTheme="minorEastAsia" w:hAnsiTheme="minorHAnsi" w:cstheme="minorBidi"/>
              <w:b w:val="0"/>
              <w:noProof/>
              <w:sz w:val="22"/>
              <w:szCs w:val="22"/>
            </w:rPr>
          </w:pPr>
          <w:hyperlink w:anchor="_Toc107576581" w:history="1">
            <w:r w:rsidR="009A2C3D" w:rsidRPr="00CD5E4B">
              <w:rPr>
                <w:rStyle w:val="Hyperlink"/>
                <w:noProof/>
              </w:rPr>
              <w:t>ANNEX 4: In-band and adjacent band coexistence analysis Study #3</w:t>
            </w:r>
            <w:r w:rsidR="009A2C3D" w:rsidRPr="00CD5E4B">
              <w:rPr>
                <w:noProof/>
                <w:webHidden/>
              </w:rPr>
              <w:tab/>
            </w:r>
            <w:r w:rsidR="009A2C3D" w:rsidRPr="00CD5E4B">
              <w:rPr>
                <w:b w:val="0"/>
                <w:noProof/>
                <w:webHidden/>
              </w:rPr>
              <w:fldChar w:fldCharType="begin"/>
            </w:r>
            <w:r w:rsidR="009A2C3D" w:rsidRPr="00CD5E4B">
              <w:rPr>
                <w:noProof/>
                <w:webHidden/>
              </w:rPr>
              <w:instrText xml:space="preserve"> PAGEREF _Toc107576581 \h </w:instrText>
            </w:r>
            <w:r w:rsidR="009A2C3D" w:rsidRPr="00CD5E4B">
              <w:rPr>
                <w:b w:val="0"/>
                <w:noProof/>
                <w:webHidden/>
              </w:rPr>
            </w:r>
            <w:r w:rsidR="009A2C3D" w:rsidRPr="00CD5E4B">
              <w:rPr>
                <w:b w:val="0"/>
                <w:noProof/>
                <w:webHidden/>
              </w:rPr>
              <w:fldChar w:fldCharType="separate"/>
            </w:r>
            <w:r>
              <w:rPr>
                <w:noProof/>
                <w:webHidden/>
              </w:rPr>
              <w:t>74</w:t>
            </w:r>
            <w:r w:rsidR="009A2C3D" w:rsidRPr="00CD5E4B">
              <w:rPr>
                <w:b w:val="0"/>
                <w:noProof/>
                <w:webHidden/>
              </w:rPr>
              <w:fldChar w:fldCharType="end"/>
            </w:r>
          </w:hyperlink>
        </w:p>
        <w:p w14:paraId="11D54041" w14:textId="3E1AC17B" w:rsidR="009A2C3D" w:rsidRPr="00CD5E4B" w:rsidRDefault="001F0975">
          <w:pPr>
            <w:pStyle w:val="TOC1"/>
            <w:rPr>
              <w:rFonts w:asciiTheme="minorHAnsi" w:eastAsiaTheme="minorEastAsia" w:hAnsiTheme="minorHAnsi" w:cstheme="minorBidi"/>
              <w:b w:val="0"/>
              <w:noProof/>
              <w:sz w:val="22"/>
              <w:szCs w:val="22"/>
            </w:rPr>
          </w:pPr>
          <w:hyperlink w:anchor="_Toc107576582" w:history="1">
            <w:r w:rsidR="009A2C3D" w:rsidRPr="00CD5E4B">
              <w:rPr>
                <w:rStyle w:val="Hyperlink"/>
                <w:noProof/>
              </w:rPr>
              <w:t>ANNEX 5: Example of LSA in Europe</w:t>
            </w:r>
            <w:r w:rsidR="009A2C3D" w:rsidRPr="00CD5E4B">
              <w:rPr>
                <w:noProof/>
                <w:webHidden/>
              </w:rPr>
              <w:tab/>
            </w:r>
            <w:r w:rsidR="009A2C3D" w:rsidRPr="00CD5E4B">
              <w:rPr>
                <w:b w:val="0"/>
                <w:noProof/>
                <w:webHidden/>
              </w:rPr>
              <w:fldChar w:fldCharType="begin"/>
            </w:r>
            <w:r w:rsidR="009A2C3D" w:rsidRPr="00CD5E4B">
              <w:rPr>
                <w:noProof/>
                <w:webHidden/>
              </w:rPr>
              <w:instrText xml:space="preserve"> PAGEREF _Toc107576582 \h </w:instrText>
            </w:r>
            <w:r w:rsidR="009A2C3D" w:rsidRPr="00CD5E4B">
              <w:rPr>
                <w:b w:val="0"/>
                <w:noProof/>
                <w:webHidden/>
              </w:rPr>
            </w:r>
            <w:r w:rsidR="009A2C3D" w:rsidRPr="00CD5E4B">
              <w:rPr>
                <w:b w:val="0"/>
                <w:noProof/>
                <w:webHidden/>
              </w:rPr>
              <w:fldChar w:fldCharType="separate"/>
            </w:r>
            <w:r>
              <w:rPr>
                <w:noProof/>
                <w:webHidden/>
              </w:rPr>
              <w:t>84</w:t>
            </w:r>
            <w:r w:rsidR="009A2C3D" w:rsidRPr="00CD5E4B">
              <w:rPr>
                <w:b w:val="0"/>
                <w:noProof/>
                <w:webHidden/>
              </w:rPr>
              <w:fldChar w:fldCharType="end"/>
            </w:r>
          </w:hyperlink>
        </w:p>
        <w:p w14:paraId="59F197EA" w14:textId="1BA42341" w:rsidR="0070552F" w:rsidRPr="00CD5E4B" w:rsidRDefault="001F0975" w:rsidP="00DD2C57">
          <w:pPr>
            <w:pStyle w:val="TOC1"/>
            <w:rPr>
              <w:rStyle w:val="ECCParagraph"/>
              <w:b w:val="0"/>
            </w:rPr>
          </w:pPr>
          <w:hyperlink w:anchor="_Toc107576583" w:history="1">
            <w:r w:rsidR="009A2C3D" w:rsidRPr="00CD5E4B">
              <w:rPr>
                <w:rStyle w:val="Hyperlink"/>
                <w:noProof/>
              </w:rPr>
              <w:t>ANNEX 6: List of References</w:t>
            </w:r>
            <w:r w:rsidR="009A2C3D" w:rsidRPr="00CD5E4B">
              <w:rPr>
                <w:noProof/>
                <w:webHidden/>
              </w:rPr>
              <w:tab/>
            </w:r>
            <w:r w:rsidR="009A2C3D" w:rsidRPr="00CD5E4B">
              <w:rPr>
                <w:noProof/>
                <w:webHidden/>
              </w:rPr>
              <w:fldChar w:fldCharType="begin"/>
            </w:r>
            <w:r w:rsidR="009A2C3D" w:rsidRPr="00CD5E4B">
              <w:rPr>
                <w:noProof/>
                <w:webHidden/>
              </w:rPr>
              <w:instrText xml:space="preserve"> PAGEREF _Toc107576583 \h </w:instrText>
            </w:r>
            <w:r w:rsidR="009A2C3D" w:rsidRPr="00CD5E4B">
              <w:rPr>
                <w:noProof/>
                <w:webHidden/>
              </w:rPr>
            </w:r>
            <w:r w:rsidR="009A2C3D" w:rsidRPr="00CD5E4B">
              <w:rPr>
                <w:noProof/>
                <w:webHidden/>
              </w:rPr>
              <w:fldChar w:fldCharType="separate"/>
            </w:r>
            <w:r>
              <w:rPr>
                <w:noProof/>
                <w:webHidden/>
              </w:rPr>
              <w:t>85</w:t>
            </w:r>
            <w:r w:rsidR="009A2C3D" w:rsidRPr="00CD5E4B">
              <w:rPr>
                <w:noProof/>
                <w:webHidden/>
              </w:rPr>
              <w:fldChar w:fldCharType="end"/>
            </w:r>
          </w:hyperlink>
          <w:r w:rsidR="00DD2C57" w:rsidRPr="00CD5E4B">
            <w:rPr>
              <w:rStyle w:val="ECCParagraph"/>
            </w:rPr>
            <w:fldChar w:fldCharType="end"/>
          </w:r>
        </w:p>
        <w:p w14:paraId="245DD655" w14:textId="53A5BA1C" w:rsidR="0070552F" w:rsidRPr="00CD5E4B" w:rsidRDefault="0070552F" w:rsidP="0070552F">
          <w:pPr>
            <w:rPr>
              <w:rStyle w:val="ECCParagraph"/>
            </w:rPr>
          </w:pPr>
          <w:r w:rsidRPr="00CD5E4B">
            <w:rPr>
              <w:rStyle w:val="ECCParagraph"/>
            </w:rPr>
            <w:br w:type="page"/>
          </w:r>
        </w:p>
      </w:sdtContent>
    </w:sdt>
    <w:p w14:paraId="0D97BF4A" w14:textId="77777777" w:rsidR="008A54FC" w:rsidRPr="00CD5E4B" w:rsidRDefault="008A54FC" w:rsidP="00AC2686">
      <w:pPr>
        <w:pStyle w:val="coverpageTableofContent"/>
        <w:rPr>
          <w:noProof w:val="0"/>
          <w:lang w:val="en-GB"/>
        </w:rPr>
      </w:pPr>
    </w:p>
    <w:p w14:paraId="11924407" w14:textId="77777777" w:rsidR="008A54FC" w:rsidRPr="00CD5E4B" w:rsidRDefault="00DF2C67" w:rsidP="00E2303A">
      <w:pPr>
        <w:pStyle w:val="coverpageTableofContent"/>
        <w:rPr>
          <w:noProof w:val="0"/>
          <w:lang w:val="en-GB"/>
        </w:rPr>
      </w:pPr>
      <w:r w:rsidRPr="00CD5E4B">
        <w:rPr>
          <w:lang w:val="en-GB"/>
        </w:rPr>
        <mc:AlternateContent>
          <mc:Choice Requires="wps">
            <w:drawing>
              <wp:anchor distT="0" distB="0" distL="114300" distR="114300" simplePos="0" relativeHeight="251658241" behindDoc="1" locked="1" layoutInCell="1" allowOverlap="1" wp14:anchorId="5C70F22B" wp14:editId="740740D9">
                <wp:simplePos x="0" y="0"/>
                <wp:positionH relativeFrom="page">
                  <wp:align>center</wp:align>
                </wp:positionH>
                <wp:positionV relativeFrom="page">
                  <wp:posOffset>900430</wp:posOffset>
                </wp:positionV>
                <wp:extent cx="7560000" cy="720000"/>
                <wp:effectExtent l="0" t="0" r="3175" b="4445"/>
                <wp:wrapNone/>
                <wp:docPr id="4" name="Rectangle 22" descr="P66#y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60000" cy="720000"/>
                        </a:xfrm>
                        <a:prstGeom prst="rect">
                          <a:avLst/>
                        </a:prstGeom>
                        <a:solidFill>
                          <a:srgbClr val="B0A696"/>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E9B7BF5" id="Rectangle 22" o:spid="_x0000_s1026" alt="P66#y1" style="position:absolute;margin-left:0;margin-top:70.9pt;width:595.3pt;height:56.7pt;z-index:-251658239;visibility:visible;mso-wrap-style:square;mso-width-percent:0;mso-height-percent:0;mso-wrap-distance-left:9pt;mso-wrap-distance-top:0;mso-wrap-distance-right:9pt;mso-wrap-distance-bottom:0;mso-position-horizontal:center;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TgPT5gEAALUDAAAOAAAAZHJzL2Uyb0RvYy54bWysU1Fv0zAQfkfiP1h+p0mnrmNR06l0GkIa&#10;DGnwAxzHTiwcnzm7Tcuv5+x0XQVviDxYPt/d5/s+f1ndHQbL9gqDAVfz+azkTDkJrXFdzb9/e3j3&#10;nrMQhWuFBadqflSB363fvlmNvlJX0INtFTICcaEafc37GH1VFEH2ahBhBl45SmrAQUQKsStaFCOh&#10;D7a4KstlMQK2HkGqEOj0fkrydcbXWsn4pHVQkdma02wxr5jXJq3FeiWqDoXvjTyNIf5hikEYR5ee&#10;oe5FFGyH5i+owUiEADrOJAwFaG2kyhyIzbz8g81zL7zKXEic4M8yhf8HK7/sn/1XTKMH/wjyR2AO&#10;tr1wndogwtgr0dJ18yRUMfpQnRtSEKiVNeNnaOlpxS5C1uCgcUiAxI4dstTHs9TqEJmkw5vrZUkf&#10;Z5JyN/SStE9XiOql22OIHxUMLG1qjvSUGV3sH0OcSl9K8vRgTftgrM0Bds3WItsLevYP5WZ5uzyh&#10;h8sy61Kxg9Q2IaaTTDMxSyYKVQPtkVgiTN4hr9OmB/zF2Ui+qXn4uROoOLOfHCl1O18sktFysLgm&#10;apzhZaa5zAgnCarmkbNpu42TOXceTdfTTfNM2sGG1NUmE3+d6jQseSNLd/JxMt9lnKte/7b1bwAA&#10;AP//AwBQSwMEFAAGAAgAAAAhAE7OEqXcAAAACQEAAA8AAABkcnMvZG93bnJldi54bWxMj01PwzAM&#10;hu9I/IfISFwQS1tYBaXpBEOcUQvinDXuh2icLsm28u/xTnC0X+v185SbxU7iiD6MjhSkqwQEUuvM&#10;SL2Cz4+32wcQIWoyenKECn4wwKa6vCh1YdyJajw2sRdcQqHQCoYY50LK0A5odVi5GYmzznmrI4++&#10;l8brE5fbSWZJkkurR+IPg55xO2D73RysApd/3di9b14Iu2Dr/d17/brtlLq+Wp6fQERc4t8xnPEZ&#10;HSpm2rkDmSAmBSwSeXufssA5Th+THMROQbZeZyCrUv43qH4BAAD//wMAUEsBAi0AFAAGAAgAAAAh&#10;ALaDOJL+AAAA4QEAABMAAAAAAAAAAAAAAAAAAAAAAFtDb250ZW50X1R5cGVzXS54bWxQSwECLQAU&#10;AAYACAAAACEAOP0h/9YAAACUAQAACwAAAAAAAAAAAAAAAAAvAQAAX3JlbHMvLnJlbHNQSwECLQAU&#10;AAYACAAAACEA7U4D0+YBAAC1AwAADgAAAAAAAAAAAAAAAAAuAgAAZHJzL2Uyb0RvYy54bWxQSwEC&#10;LQAUAAYACAAAACEATs4SpdwAAAAJAQAADwAAAAAAAAAAAAAAAABABAAAZHJzL2Rvd25yZXYueG1s&#10;UEsFBgAAAAAEAAQA8wAAAEkFAAAAAA==&#10;" fillcolor="#b0a696" stroked="f">
                <w10:wrap anchorx="page" anchory="page"/>
                <w10:anchorlock/>
              </v:rect>
            </w:pict>
          </mc:Fallback>
        </mc:AlternateContent>
      </w:r>
      <w:r w:rsidR="008A54FC" w:rsidRPr="00CD5E4B">
        <w:rPr>
          <w:noProof w:val="0"/>
          <w:lang w:val="en-GB"/>
        </w:rPr>
        <w:t>LIST OF ABBREVIATIONS</w:t>
      </w:r>
    </w:p>
    <w:p w14:paraId="33487CF9" w14:textId="77777777" w:rsidR="008A54FC" w:rsidRPr="00CD5E4B" w:rsidRDefault="008A54FC" w:rsidP="00AC2686">
      <w:pPr>
        <w:pStyle w:val="coverpageTableofContent"/>
        <w:rPr>
          <w:noProof w:val="0"/>
          <w:lang w:val="en-GB"/>
        </w:rPr>
      </w:pPr>
    </w:p>
    <w:tbl>
      <w:tblPr>
        <w:tblStyle w:val="ECCTable-clean"/>
        <w:tblW w:w="5000" w:type="pct"/>
        <w:tblInd w:w="0" w:type="dxa"/>
        <w:tblLook w:val="01E0" w:firstRow="1" w:lastRow="1" w:firstColumn="1" w:lastColumn="1" w:noHBand="0" w:noVBand="0"/>
      </w:tblPr>
      <w:tblGrid>
        <w:gridCol w:w="1700"/>
        <w:gridCol w:w="7939"/>
      </w:tblGrid>
      <w:tr w:rsidR="00F25A25" w:rsidRPr="00CD5E4B" w14:paraId="1779D80B" w14:textId="77777777" w:rsidTr="001D09DA">
        <w:trPr>
          <w:cnfStyle w:val="100000000000" w:firstRow="1" w:lastRow="0" w:firstColumn="0" w:lastColumn="0" w:oddVBand="0" w:evenVBand="0" w:oddHBand="0" w:evenHBand="0" w:firstRowFirstColumn="0" w:firstRowLastColumn="0" w:lastRowFirstColumn="0" w:lastRowLastColumn="0"/>
          <w:trHeight w:val="76"/>
        </w:trPr>
        <w:tc>
          <w:tcPr>
            <w:tcW w:w="882" w:type="pct"/>
          </w:tcPr>
          <w:p w14:paraId="7EEF3608" w14:textId="77777777" w:rsidR="00930439" w:rsidRPr="00CD5E4B" w:rsidRDefault="00930439" w:rsidP="00854314">
            <w:pPr>
              <w:pStyle w:val="ECCTableHeaderredfont"/>
            </w:pPr>
            <w:r w:rsidRPr="00CD5E4B">
              <w:t>Abbreviation</w:t>
            </w:r>
          </w:p>
        </w:tc>
        <w:tc>
          <w:tcPr>
            <w:tcW w:w="4118" w:type="pct"/>
          </w:tcPr>
          <w:p w14:paraId="39F8C3BC" w14:textId="77777777" w:rsidR="00930439" w:rsidRPr="00CD5E4B" w:rsidRDefault="00930439" w:rsidP="00854314">
            <w:pPr>
              <w:pStyle w:val="ECCTableHeaderredfont"/>
            </w:pPr>
            <w:r w:rsidRPr="00CD5E4B">
              <w:t>Explanation</w:t>
            </w:r>
          </w:p>
        </w:tc>
      </w:tr>
      <w:tr w:rsidR="00F25A25" w:rsidRPr="00CD5E4B" w14:paraId="07E59780" w14:textId="77777777" w:rsidTr="001D09DA">
        <w:trPr>
          <w:trHeight w:val="317"/>
        </w:trPr>
        <w:tc>
          <w:tcPr>
            <w:tcW w:w="882" w:type="pct"/>
          </w:tcPr>
          <w:p w14:paraId="3861E22E" w14:textId="77777777" w:rsidR="003E422F" w:rsidRPr="00CD5E4B" w:rsidRDefault="003E422F" w:rsidP="008D10E3">
            <w:pPr>
              <w:pStyle w:val="ECCTabletext"/>
              <w:rPr>
                <w:rStyle w:val="ECCHLbold"/>
              </w:rPr>
            </w:pPr>
            <w:r w:rsidRPr="00CD5E4B">
              <w:rPr>
                <w:rStyle w:val="ECCHLbold"/>
              </w:rPr>
              <w:t>3GPP</w:t>
            </w:r>
          </w:p>
        </w:tc>
        <w:tc>
          <w:tcPr>
            <w:tcW w:w="4118" w:type="pct"/>
          </w:tcPr>
          <w:p w14:paraId="1E2EE3CB" w14:textId="77777777" w:rsidR="003E422F" w:rsidRPr="00CD5E4B" w:rsidRDefault="003E422F" w:rsidP="003E422F">
            <w:pPr>
              <w:pStyle w:val="ECCTabletext"/>
            </w:pPr>
            <w:r w:rsidRPr="00CD5E4B">
              <w:t>3rd Generation Partnership Project</w:t>
            </w:r>
          </w:p>
        </w:tc>
      </w:tr>
      <w:tr w:rsidR="00A76312" w:rsidRPr="00CD5E4B" w14:paraId="07AA8218" w14:textId="77777777" w:rsidTr="001D09DA">
        <w:trPr>
          <w:trHeight w:val="317"/>
        </w:trPr>
        <w:tc>
          <w:tcPr>
            <w:tcW w:w="882" w:type="pct"/>
          </w:tcPr>
          <w:p w14:paraId="76A5B918" w14:textId="20C1D271" w:rsidR="004A01AA" w:rsidRPr="00CD5E4B" w:rsidRDefault="004A01AA" w:rsidP="008D10E3">
            <w:pPr>
              <w:pStyle w:val="ECCTabletext"/>
              <w:rPr>
                <w:rStyle w:val="ECCHLbold"/>
              </w:rPr>
            </w:pPr>
            <w:r w:rsidRPr="00CD5E4B">
              <w:rPr>
                <w:rStyle w:val="ECCHLbold"/>
              </w:rPr>
              <w:t>5G</w:t>
            </w:r>
          </w:p>
        </w:tc>
        <w:tc>
          <w:tcPr>
            <w:tcW w:w="4118" w:type="pct"/>
          </w:tcPr>
          <w:p w14:paraId="4EBABDE3" w14:textId="5312D1E1" w:rsidR="004A01AA" w:rsidRPr="00CD5E4B" w:rsidRDefault="004A01AA" w:rsidP="003E422F">
            <w:pPr>
              <w:pStyle w:val="ECCTabletext"/>
            </w:pPr>
            <w:r w:rsidRPr="00CD5E4B">
              <w:t>5th Generation of mobile communication</w:t>
            </w:r>
          </w:p>
        </w:tc>
      </w:tr>
      <w:tr w:rsidR="00F25A25" w:rsidRPr="00CD5E4B" w14:paraId="1012062A" w14:textId="77777777" w:rsidTr="001D09DA">
        <w:trPr>
          <w:trHeight w:val="317"/>
        </w:trPr>
        <w:tc>
          <w:tcPr>
            <w:tcW w:w="882" w:type="pct"/>
          </w:tcPr>
          <w:p w14:paraId="0DF1B82F" w14:textId="77777777" w:rsidR="003E422F" w:rsidRPr="00CD5E4B" w:rsidRDefault="003E422F">
            <w:pPr>
              <w:pStyle w:val="ECCTabletext"/>
              <w:rPr>
                <w:rStyle w:val="ECCHLbold"/>
              </w:rPr>
            </w:pPr>
            <w:r w:rsidRPr="00CD5E4B">
              <w:rPr>
                <w:rStyle w:val="ECCHLbold"/>
              </w:rPr>
              <w:t>AAS</w:t>
            </w:r>
          </w:p>
        </w:tc>
        <w:tc>
          <w:tcPr>
            <w:tcW w:w="4118" w:type="pct"/>
          </w:tcPr>
          <w:p w14:paraId="0D339CC6" w14:textId="0426C338" w:rsidR="003E422F" w:rsidRPr="00CD5E4B" w:rsidRDefault="003E422F" w:rsidP="003E422F">
            <w:pPr>
              <w:pStyle w:val="ECCTabletext"/>
              <w:rPr>
                <w:rStyle w:val="ECCParagraph"/>
              </w:rPr>
            </w:pPr>
            <w:r w:rsidRPr="00CD5E4B">
              <w:rPr>
                <w:rStyle w:val="ECCParagraph"/>
              </w:rPr>
              <w:t>Active Antenna System</w:t>
            </w:r>
          </w:p>
        </w:tc>
      </w:tr>
      <w:tr w:rsidR="00F25A25" w:rsidRPr="00CD5E4B" w14:paraId="5A6B43A9" w14:textId="77777777" w:rsidTr="001D09DA">
        <w:trPr>
          <w:trHeight w:val="317"/>
        </w:trPr>
        <w:tc>
          <w:tcPr>
            <w:tcW w:w="882" w:type="pct"/>
          </w:tcPr>
          <w:p w14:paraId="5B5170B7" w14:textId="1F25F000" w:rsidR="00547218" w:rsidRPr="00CD5E4B" w:rsidRDefault="00547218">
            <w:pPr>
              <w:pStyle w:val="ECCTabletext"/>
              <w:rPr>
                <w:rStyle w:val="ECCHLbold"/>
              </w:rPr>
            </w:pPr>
            <w:r w:rsidRPr="00CD5E4B">
              <w:rPr>
                <w:rStyle w:val="ECCHLbold"/>
              </w:rPr>
              <w:t>ACLR</w:t>
            </w:r>
          </w:p>
        </w:tc>
        <w:tc>
          <w:tcPr>
            <w:tcW w:w="4118" w:type="pct"/>
          </w:tcPr>
          <w:p w14:paraId="5E5E157D" w14:textId="6EAF27BD" w:rsidR="00547218" w:rsidRPr="00CD5E4B" w:rsidRDefault="00547218" w:rsidP="003E422F">
            <w:pPr>
              <w:pStyle w:val="ECCTabletext"/>
            </w:pPr>
            <w:r w:rsidRPr="00CD5E4B">
              <w:t>Adjacent Channel Leakage Ratio</w:t>
            </w:r>
          </w:p>
        </w:tc>
      </w:tr>
      <w:tr w:rsidR="00ED53DF" w:rsidRPr="00CD5E4B" w14:paraId="543CA9D9" w14:textId="77777777" w:rsidTr="001D09DA">
        <w:trPr>
          <w:trHeight w:val="317"/>
        </w:trPr>
        <w:tc>
          <w:tcPr>
            <w:tcW w:w="882" w:type="pct"/>
          </w:tcPr>
          <w:p w14:paraId="045F8646" w14:textId="4ABD69C3" w:rsidR="00ED53DF" w:rsidRPr="00CD5E4B" w:rsidRDefault="00ED53DF">
            <w:pPr>
              <w:pStyle w:val="ECCTabletext"/>
              <w:rPr>
                <w:rStyle w:val="ECCHLbold"/>
              </w:rPr>
            </w:pPr>
            <w:r w:rsidRPr="00CD5E4B">
              <w:rPr>
                <w:rStyle w:val="ECCHLbold"/>
              </w:rPr>
              <w:t>ACS</w:t>
            </w:r>
          </w:p>
        </w:tc>
        <w:tc>
          <w:tcPr>
            <w:tcW w:w="4118" w:type="pct"/>
          </w:tcPr>
          <w:p w14:paraId="5FAEE965" w14:textId="5CC29322" w:rsidR="00ED53DF" w:rsidRPr="00CD5E4B" w:rsidRDefault="00ED53DF" w:rsidP="003E422F">
            <w:pPr>
              <w:pStyle w:val="ECCTabletext"/>
            </w:pPr>
            <w:r w:rsidRPr="00CD5E4B">
              <w:t>Adjacent Channel Selectivity</w:t>
            </w:r>
          </w:p>
        </w:tc>
      </w:tr>
      <w:tr w:rsidR="00F25A25" w:rsidRPr="00CD5E4B" w14:paraId="36116490" w14:textId="77777777" w:rsidTr="001D09DA">
        <w:trPr>
          <w:trHeight w:val="317"/>
        </w:trPr>
        <w:tc>
          <w:tcPr>
            <w:tcW w:w="882" w:type="pct"/>
          </w:tcPr>
          <w:p w14:paraId="2169BEC1" w14:textId="6FCC89C1" w:rsidR="004C0005" w:rsidRPr="00CD5E4B" w:rsidRDefault="004C0005">
            <w:pPr>
              <w:pStyle w:val="ECCTabletext"/>
              <w:rPr>
                <w:rStyle w:val="ECCHLbold"/>
              </w:rPr>
            </w:pPr>
            <w:r w:rsidRPr="00CD5E4B">
              <w:rPr>
                <w:rStyle w:val="ECCHLbold"/>
              </w:rPr>
              <w:t>BC</w:t>
            </w:r>
          </w:p>
        </w:tc>
        <w:tc>
          <w:tcPr>
            <w:tcW w:w="4118" w:type="pct"/>
          </w:tcPr>
          <w:p w14:paraId="70C7A4FD" w14:textId="0DD294B0" w:rsidR="004C0005" w:rsidRPr="00CD5E4B" w:rsidRDefault="004C0005" w:rsidP="003E422F">
            <w:pPr>
              <w:pStyle w:val="ECCTabletext"/>
            </w:pPr>
            <w:r w:rsidRPr="00CD5E4B">
              <w:t>Band Category</w:t>
            </w:r>
          </w:p>
        </w:tc>
      </w:tr>
      <w:tr w:rsidR="00F25A25" w:rsidRPr="00CD5E4B" w14:paraId="1F4AC671" w14:textId="77777777" w:rsidTr="001D09DA">
        <w:trPr>
          <w:trHeight w:val="317"/>
        </w:trPr>
        <w:tc>
          <w:tcPr>
            <w:tcW w:w="882" w:type="pct"/>
          </w:tcPr>
          <w:p w14:paraId="1E832F82" w14:textId="155F563C" w:rsidR="004C0005" w:rsidRPr="00CD5E4B" w:rsidRDefault="003E422F">
            <w:pPr>
              <w:pStyle w:val="ECCTabletext"/>
              <w:rPr>
                <w:rStyle w:val="ECCHLbold"/>
              </w:rPr>
            </w:pPr>
            <w:r w:rsidRPr="00CD5E4B">
              <w:rPr>
                <w:rStyle w:val="ECCHLbold"/>
              </w:rPr>
              <w:t>BEM</w:t>
            </w:r>
          </w:p>
        </w:tc>
        <w:tc>
          <w:tcPr>
            <w:tcW w:w="4118" w:type="pct"/>
          </w:tcPr>
          <w:p w14:paraId="29C2552F" w14:textId="77777777" w:rsidR="003E422F" w:rsidRPr="00CD5E4B" w:rsidRDefault="003E422F" w:rsidP="003E422F">
            <w:pPr>
              <w:pStyle w:val="ECCTabletext"/>
            </w:pPr>
            <w:r w:rsidRPr="00CD5E4B">
              <w:t>Block Edge Mask</w:t>
            </w:r>
          </w:p>
        </w:tc>
      </w:tr>
      <w:tr w:rsidR="00F25A25" w:rsidRPr="00CD5E4B" w14:paraId="0C361A98" w14:textId="77777777" w:rsidTr="001D09DA">
        <w:trPr>
          <w:trHeight w:val="317"/>
        </w:trPr>
        <w:tc>
          <w:tcPr>
            <w:tcW w:w="882" w:type="pct"/>
          </w:tcPr>
          <w:p w14:paraId="12AB92C7" w14:textId="77777777" w:rsidR="003E422F" w:rsidRPr="00CD5E4B" w:rsidRDefault="003E422F">
            <w:pPr>
              <w:pStyle w:val="ECCTabletext"/>
              <w:rPr>
                <w:rStyle w:val="ECCHLbold"/>
              </w:rPr>
            </w:pPr>
            <w:r w:rsidRPr="00CD5E4B">
              <w:rPr>
                <w:rStyle w:val="ECCHLbold"/>
              </w:rPr>
              <w:t>BS</w:t>
            </w:r>
          </w:p>
        </w:tc>
        <w:tc>
          <w:tcPr>
            <w:tcW w:w="4118" w:type="pct"/>
          </w:tcPr>
          <w:p w14:paraId="5B2A98D5" w14:textId="77777777" w:rsidR="003E422F" w:rsidRPr="00CD5E4B" w:rsidRDefault="003E422F" w:rsidP="003E422F">
            <w:pPr>
              <w:pStyle w:val="ECCTabletext"/>
            </w:pPr>
            <w:r w:rsidRPr="00CD5E4B">
              <w:t>Base Station</w:t>
            </w:r>
          </w:p>
        </w:tc>
      </w:tr>
      <w:tr w:rsidR="00F25A25" w:rsidRPr="00CD5E4B" w14:paraId="678F1FEC" w14:textId="77777777" w:rsidTr="001D09DA">
        <w:trPr>
          <w:trHeight w:val="317"/>
        </w:trPr>
        <w:tc>
          <w:tcPr>
            <w:tcW w:w="882" w:type="pct"/>
          </w:tcPr>
          <w:p w14:paraId="449235E9" w14:textId="1BC378D4" w:rsidR="00B26ED7" w:rsidRPr="00CD5E4B" w:rsidRDefault="00B26ED7">
            <w:pPr>
              <w:pStyle w:val="ECCTabletext"/>
              <w:rPr>
                <w:rStyle w:val="ECCHLbold"/>
              </w:rPr>
            </w:pPr>
            <w:r w:rsidRPr="00CD5E4B">
              <w:rPr>
                <w:rStyle w:val="ECCHLbold"/>
              </w:rPr>
              <w:t>BWS</w:t>
            </w:r>
          </w:p>
        </w:tc>
        <w:tc>
          <w:tcPr>
            <w:tcW w:w="4118" w:type="pct"/>
          </w:tcPr>
          <w:p w14:paraId="382B1345" w14:textId="4B8053EE" w:rsidR="00B26ED7" w:rsidRPr="00CD5E4B" w:rsidRDefault="00B26ED7" w:rsidP="003E422F">
            <w:pPr>
              <w:pStyle w:val="ECCTabletext"/>
            </w:pPr>
            <w:r w:rsidRPr="00CD5E4B">
              <w:t>Broadband Wireless Systems</w:t>
            </w:r>
          </w:p>
        </w:tc>
      </w:tr>
      <w:tr w:rsidR="00F25A25" w:rsidRPr="00CD5E4B" w14:paraId="18AD010F" w14:textId="77777777" w:rsidTr="001D09DA">
        <w:trPr>
          <w:trHeight w:val="317"/>
        </w:trPr>
        <w:tc>
          <w:tcPr>
            <w:tcW w:w="882" w:type="pct"/>
          </w:tcPr>
          <w:p w14:paraId="650647C0" w14:textId="4D028B90" w:rsidR="00547218" w:rsidRPr="00CD5E4B" w:rsidRDefault="00547218">
            <w:pPr>
              <w:pStyle w:val="ECCTabletext"/>
              <w:rPr>
                <w:rStyle w:val="ECCHLbold"/>
              </w:rPr>
            </w:pPr>
            <w:r w:rsidRPr="00CD5E4B">
              <w:rPr>
                <w:rStyle w:val="ECCHLbold"/>
              </w:rPr>
              <w:t>CEPT</w:t>
            </w:r>
          </w:p>
        </w:tc>
        <w:tc>
          <w:tcPr>
            <w:tcW w:w="4118" w:type="pct"/>
          </w:tcPr>
          <w:p w14:paraId="3CFB8869" w14:textId="230D66FD" w:rsidR="00547218" w:rsidRPr="00CD5E4B" w:rsidRDefault="00547218" w:rsidP="003E422F">
            <w:pPr>
              <w:pStyle w:val="ECCTabletext"/>
            </w:pPr>
            <w:r w:rsidRPr="00CD5E4B">
              <w:t>The</w:t>
            </w:r>
            <w:r w:rsidR="00B26ED7" w:rsidRPr="00CD5E4B">
              <w:t xml:space="preserve"> </w:t>
            </w:r>
            <w:r w:rsidRPr="00CD5E4B">
              <w:t>European Conference of Postal and Telecommunications Administrations</w:t>
            </w:r>
          </w:p>
        </w:tc>
      </w:tr>
      <w:tr w:rsidR="00F25A25" w:rsidRPr="00CD5E4B" w14:paraId="2311BD2E" w14:textId="77777777" w:rsidTr="001D09DA">
        <w:trPr>
          <w:trHeight w:val="317"/>
        </w:trPr>
        <w:tc>
          <w:tcPr>
            <w:tcW w:w="882" w:type="pct"/>
          </w:tcPr>
          <w:p w14:paraId="12A6EC53" w14:textId="77777777" w:rsidR="00554D88" w:rsidRPr="00CD5E4B" w:rsidRDefault="00554D88">
            <w:pPr>
              <w:pStyle w:val="ECCTabletext"/>
              <w:rPr>
                <w:rStyle w:val="ECCHLbold"/>
              </w:rPr>
            </w:pPr>
            <w:r w:rsidRPr="00CD5E4B">
              <w:rPr>
                <w:rStyle w:val="ECCHLbold"/>
              </w:rPr>
              <w:t>CDF</w:t>
            </w:r>
          </w:p>
        </w:tc>
        <w:tc>
          <w:tcPr>
            <w:tcW w:w="4118" w:type="pct"/>
          </w:tcPr>
          <w:p w14:paraId="28C4DAFC" w14:textId="77777777" w:rsidR="00554D88" w:rsidRPr="00CD5E4B" w:rsidRDefault="00554D88" w:rsidP="003E422F">
            <w:pPr>
              <w:pStyle w:val="ECCTabletext"/>
            </w:pPr>
            <w:r w:rsidRPr="00CD5E4B">
              <w:t>Cumulative Distribution Function</w:t>
            </w:r>
          </w:p>
        </w:tc>
      </w:tr>
      <w:tr w:rsidR="00F25A25" w:rsidRPr="00CD5E4B" w14:paraId="60B47F69" w14:textId="77777777" w:rsidTr="001D09DA">
        <w:trPr>
          <w:trHeight w:val="317"/>
        </w:trPr>
        <w:tc>
          <w:tcPr>
            <w:tcW w:w="882" w:type="pct"/>
          </w:tcPr>
          <w:p w14:paraId="7A935A0F" w14:textId="77777777" w:rsidR="00AD3419" w:rsidRPr="00CD5E4B" w:rsidRDefault="00AD3419">
            <w:pPr>
              <w:pStyle w:val="ECCTabletext"/>
              <w:rPr>
                <w:rStyle w:val="ECCHLbold"/>
              </w:rPr>
            </w:pPr>
            <w:r w:rsidRPr="00CD5E4B">
              <w:rPr>
                <w:rStyle w:val="ECCHLbold"/>
              </w:rPr>
              <w:t>DL</w:t>
            </w:r>
          </w:p>
        </w:tc>
        <w:tc>
          <w:tcPr>
            <w:tcW w:w="4118" w:type="pct"/>
          </w:tcPr>
          <w:p w14:paraId="01F2F52D" w14:textId="77777777" w:rsidR="00AD3419" w:rsidRPr="00CD5E4B" w:rsidRDefault="00AD3419" w:rsidP="003E422F">
            <w:pPr>
              <w:pStyle w:val="ECCTabletext"/>
            </w:pPr>
            <w:r w:rsidRPr="00CD5E4B">
              <w:t>Down Link</w:t>
            </w:r>
          </w:p>
        </w:tc>
      </w:tr>
      <w:tr w:rsidR="00F25A25" w:rsidRPr="00CD5E4B" w14:paraId="4192C7B1" w14:textId="77777777" w:rsidTr="001D09DA">
        <w:trPr>
          <w:trHeight w:val="317"/>
        </w:trPr>
        <w:tc>
          <w:tcPr>
            <w:tcW w:w="882" w:type="pct"/>
          </w:tcPr>
          <w:p w14:paraId="18DBB255" w14:textId="4A13588D" w:rsidR="00BE2D16" w:rsidRPr="00CD5E4B" w:rsidRDefault="00BE2D16">
            <w:pPr>
              <w:pStyle w:val="ECCTabletext"/>
              <w:rPr>
                <w:rStyle w:val="ECCHLbold"/>
              </w:rPr>
            </w:pPr>
            <w:r w:rsidRPr="00CD5E4B">
              <w:rPr>
                <w:rStyle w:val="ECCHLbold"/>
              </w:rPr>
              <w:t>DRS</w:t>
            </w:r>
          </w:p>
        </w:tc>
        <w:tc>
          <w:tcPr>
            <w:tcW w:w="4118" w:type="pct"/>
          </w:tcPr>
          <w:p w14:paraId="3F552C56" w14:textId="6A9D6C04" w:rsidR="00BE2D16" w:rsidRPr="00CD5E4B" w:rsidRDefault="00BE2D16" w:rsidP="003E422F">
            <w:pPr>
              <w:pStyle w:val="ECCTabletext"/>
            </w:pPr>
            <w:r w:rsidRPr="00CD5E4B">
              <w:t>Data Relay Satellite</w:t>
            </w:r>
          </w:p>
        </w:tc>
      </w:tr>
      <w:tr w:rsidR="00F25A25" w:rsidRPr="00CD5E4B" w14:paraId="68D86C15" w14:textId="77777777" w:rsidTr="001D09DA">
        <w:trPr>
          <w:trHeight w:val="317"/>
        </w:trPr>
        <w:tc>
          <w:tcPr>
            <w:tcW w:w="882" w:type="pct"/>
          </w:tcPr>
          <w:p w14:paraId="0788C49B" w14:textId="77777777" w:rsidR="003D34CB" w:rsidRPr="00CD5E4B" w:rsidRDefault="003D34CB">
            <w:pPr>
              <w:pStyle w:val="ECCTabletext"/>
              <w:rPr>
                <w:rStyle w:val="ECCHLbold"/>
              </w:rPr>
            </w:pPr>
            <w:r w:rsidRPr="00CD5E4B">
              <w:rPr>
                <w:rStyle w:val="ECCHLbold"/>
              </w:rPr>
              <w:t>ECC</w:t>
            </w:r>
          </w:p>
        </w:tc>
        <w:tc>
          <w:tcPr>
            <w:tcW w:w="4118" w:type="pct"/>
          </w:tcPr>
          <w:p w14:paraId="24EB102E" w14:textId="77777777" w:rsidR="003D34CB" w:rsidRPr="00CD5E4B" w:rsidRDefault="003D34CB" w:rsidP="003E422F">
            <w:pPr>
              <w:pStyle w:val="ECCTabletext"/>
            </w:pPr>
            <w:r w:rsidRPr="00CD5E4B">
              <w:t>Electronic Communications Committee</w:t>
            </w:r>
          </w:p>
        </w:tc>
      </w:tr>
      <w:tr w:rsidR="00F25A25" w:rsidRPr="00CD5E4B" w14:paraId="3EDD0F15" w14:textId="77777777" w:rsidTr="001D09DA">
        <w:trPr>
          <w:trHeight w:val="317"/>
        </w:trPr>
        <w:tc>
          <w:tcPr>
            <w:tcW w:w="882" w:type="pct"/>
          </w:tcPr>
          <w:p w14:paraId="51B74462" w14:textId="77777777" w:rsidR="003E422F" w:rsidRPr="00CD5E4B" w:rsidRDefault="003E422F">
            <w:pPr>
              <w:pStyle w:val="ECCTabletext"/>
              <w:rPr>
                <w:rStyle w:val="ECCHLbold"/>
              </w:rPr>
            </w:pPr>
            <w:r w:rsidRPr="00CD5E4B">
              <w:rPr>
                <w:rStyle w:val="ECCHLbold"/>
              </w:rPr>
              <w:t>EESS</w:t>
            </w:r>
          </w:p>
        </w:tc>
        <w:tc>
          <w:tcPr>
            <w:tcW w:w="4118" w:type="pct"/>
          </w:tcPr>
          <w:p w14:paraId="7EC74CDF" w14:textId="77777777" w:rsidR="003E422F" w:rsidRPr="00CD5E4B" w:rsidRDefault="003E422F" w:rsidP="003E422F">
            <w:pPr>
              <w:pStyle w:val="ECCTabletext"/>
            </w:pPr>
            <w:r w:rsidRPr="00CD5E4B">
              <w:t>Earth Exploration Satellite Service</w:t>
            </w:r>
          </w:p>
        </w:tc>
      </w:tr>
      <w:tr w:rsidR="00A76312" w:rsidRPr="00CD5E4B" w14:paraId="6C40FDB7" w14:textId="77777777" w:rsidTr="001D09DA">
        <w:trPr>
          <w:trHeight w:val="317"/>
        </w:trPr>
        <w:tc>
          <w:tcPr>
            <w:tcW w:w="882" w:type="pct"/>
          </w:tcPr>
          <w:p w14:paraId="3F829AA7" w14:textId="761D3B95" w:rsidR="006E5BAA" w:rsidRPr="00CD5E4B" w:rsidRDefault="006E5BAA">
            <w:pPr>
              <w:pStyle w:val="ECCTabletext"/>
              <w:rPr>
                <w:rStyle w:val="ECCHLbold"/>
              </w:rPr>
            </w:pPr>
            <w:r w:rsidRPr="00CD5E4B">
              <w:rPr>
                <w:rStyle w:val="ECCHLbold"/>
              </w:rPr>
              <w:t>ES</w:t>
            </w:r>
          </w:p>
        </w:tc>
        <w:tc>
          <w:tcPr>
            <w:tcW w:w="4118" w:type="pct"/>
          </w:tcPr>
          <w:p w14:paraId="1073D3C9" w14:textId="4F2266A6" w:rsidR="006E5BAA" w:rsidRPr="00CD5E4B" w:rsidRDefault="006E5BAA" w:rsidP="003E422F">
            <w:pPr>
              <w:pStyle w:val="ECCTabletext"/>
            </w:pPr>
            <w:r w:rsidRPr="00CD5E4B">
              <w:t>Earth Station</w:t>
            </w:r>
          </w:p>
        </w:tc>
      </w:tr>
      <w:tr w:rsidR="00F25A25" w:rsidRPr="00CD5E4B" w14:paraId="1EC33CF8" w14:textId="77777777" w:rsidTr="001D09DA">
        <w:trPr>
          <w:trHeight w:val="317"/>
        </w:trPr>
        <w:tc>
          <w:tcPr>
            <w:tcW w:w="882" w:type="pct"/>
          </w:tcPr>
          <w:p w14:paraId="41986D13" w14:textId="77777777" w:rsidR="003E422F" w:rsidRPr="00CD5E4B" w:rsidRDefault="003E422F">
            <w:pPr>
              <w:pStyle w:val="ECCTabletext"/>
              <w:rPr>
                <w:rStyle w:val="ECCHLbold"/>
              </w:rPr>
            </w:pPr>
            <w:r w:rsidRPr="00CD5E4B">
              <w:rPr>
                <w:rStyle w:val="ECCHLbold"/>
              </w:rPr>
              <w:t>e.i.r.p.</w:t>
            </w:r>
          </w:p>
        </w:tc>
        <w:tc>
          <w:tcPr>
            <w:tcW w:w="4118" w:type="pct"/>
          </w:tcPr>
          <w:p w14:paraId="0F9D4095" w14:textId="77777777" w:rsidR="003E422F" w:rsidRPr="00CD5E4B" w:rsidRDefault="003E422F" w:rsidP="003E422F">
            <w:pPr>
              <w:pStyle w:val="ECCTabletext"/>
            </w:pPr>
            <w:r w:rsidRPr="00CD5E4B">
              <w:t>Equivalent Isotropic Radiated Power</w:t>
            </w:r>
          </w:p>
        </w:tc>
      </w:tr>
      <w:tr w:rsidR="00F25A25" w:rsidRPr="00CD5E4B" w14:paraId="745B3CD5" w14:textId="77777777" w:rsidTr="001D09DA">
        <w:trPr>
          <w:trHeight w:val="317"/>
        </w:trPr>
        <w:tc>
          <w:tcPr>
            <w:tcW w:w="882" w:type="pct"/>
          </w:tcPr>
          <w:p w14:paraId="4306A958" w14:textId="77777777" w:rsidR="001C7A1E" w:rsidRPr="00CD5E4B" w:rsidRDefault="001C7A1E">
            <w:pPr>
              <w:pStyle w:val="ECCTabletext"/>
              <w:rPr>
                <w:rStyle w:val="ECCHLbold"/>
              </w:rPr>
            </w:pPr>
            <w:r w:rsidRPr="00CD5E4B">
              <w:rPr>
                <w:rStyle w:val="ECCHLbold"/>
              </w:rPr>
              <w:t>ERP</w:t>
            </w:r>
          </w:p>
        </w:tc>
        <w:tc>
          <w:tcPr>
            <w:tcW w:w="4118" w:type="pct"/>
          </w:tcPr>
          <w:p w14:paraId="719B7819" w14:textId="77777777" w:rsidR="001C7A1E" w:rsidRPr="00CD5E4B" w:rsidRDefault="001C7A1E" w:rsidP="003E422F">
            <w:pPr>
              <w:pStyle w:val="ECCTabletext"/>
              <w:rPr>
                <w:rStyle w:val="ECCParagraph"/>
              </w:rPr>
            </w:pPr>
            <w:r w:rsidRPr="00CD5E4B">
              <w:rPr>
                <w:rStyle w:val="ECCParagraph"/>
              </w:rPr>
              <w:t>Extended Rate PHY</w:t>
            </w:r>
          </w:p>
        </w:tc>
      </w:tr>
      <w:tr w:rsidR="00E469D9" w:rsidRPr="00CD5E4B" w14:paraId="17CB363A" w14:textId="77777777" w:rsidTr="001D09DA">
        <w:trPr>
          <w:trHeight w:val="317"/>
        </w:trPr>
        <w:tc>
          <w:tcPr>
            <w:tcW w:w="882" w:type="pct"/>
          </w:tcPr>
          <w:p w14:paraId="1B00EDA9" w14:textId="73A4CB60" w:rsidR="00784086" w:rsidRPr="00CD5E4B" w:rsidRDefault="00784086">
            <w:pPr>
              <w:pStyle w:val="ECCTabletext"/>
              <w:rPr>
                <w:rStyle w:val="ECCHLbold"/>
              </w:rPr>
            </w:pPr>
            <w:r w:rsidRPr="00CD5E4B">
              <w:rPr>
                <w:rStyle w:val="ECCHLbold"/>
              </w:rPr>
              <w:t>ETSI</w:t>
            </w:r>
          </w:p>
        </w:tc>
        <w:tc>
          <w:tcPr>
            <w:tcW w:w="4118" w:type="pct"/>
          </w:tcPr>
          <w:p w14:paraId="0DAA3BF9" w14:textId="2E7A8458" w:rsidR="00784086" w:rsidRPr="00CD5E4B" w:rsidRDefault="00784086" w:rsidP="003E422F">
            <w:pPr>
              <w:pStyle w:val="ECCTabletext"/>
              <w:rPr>
                <w:rStyle w:val="ECCParagraph"/>
              </w:rPr>
            </w:pPr>
            <w:r w:rsidRPr="00CD5E4B">
              <w:rPr>
                <w:rStyle w:val="ECCParagraph"/>
              </w:rPr>
              <w:t>European Telec</w:t>
            </w:r>
            <w:r w:rsidR="00334A18" w:rsidRPr="00CD5E4B">
              <w:rPr>
                <w:rStyle w:val="ECCParagraph"/>
              </w:rPr>
              <w:t>ommunication</w:t>
            </w:r>
            <w:r w:rsidR="00556B8A" w:rsidRPr="00CD5E4B">
              <w:rPr>
                <w:rStyle w:val="ECCParagraph"/>
              </w:rPr>
              <w:t>s</w:t>
            </w:r>
            <w:r w:rsidR="00334A18" w:rsidRPr="00CD5E4B">
              <w:rPr>
                <w:rStyle w:val="ECCParagraph"/>
              </w:rPr>
              <w:t xml:space="preserve"> Standard</w:t>
            </w:r>
            <w:r w:rsidR="00556B8A" w:rsidRPr="00CD5E4B">
              <w:rPr>
                <w:rStyle w:val="ECCParagraph"/>
              </w:rPr>
              <w:t>s</w:t>
            </w:r>
            <w:r w:rsidR="00334A18" w:rsidRPr="00CD5E4B">
              <w:rPr>
                <w:rStyle w:val="ECCParagraph"/>
              </w:rPr>
              <w:t xml:space="preserve"> Institute</w:t>
            </w:r>
          </w:p>
        </w:tc>
      </w:tr>
      <w:tr w:rsidR="00F25A25" w:rsidRPr="00CD5E4B" w14:paraId="3301B07E" w14:textId="77777777" w:rsidTr="001D09DA">
        <w:trPr>
          <w:trHeight w:val="317"/>
        </w:trPr>
        <w:tc>
          <w:tcPr>
            <w:tcW w:w="882" w:type="pct"/>
          </w:tcPr>
          <w:p w14:paraId="7DFEEAB8" w14:textId="43C23976" w:rsidR="00BE2D16" w:rsidRPr="00CD5E4B" w:rsidRDefault="00BE2D16">
            <w:pPr>
              <w:pStyle w:val="ECCTabletext"/>
              <w:rPr>
                <w:rStyle w:val="ECCHLbold"/>
              </w:rPr>
            </w:pPr>
            <w:r w:rsidRPr="00CD5E4B">
              <w:rPr>
                <w:rStyle w:val="ECCHLbold"/>
              </w:rPr>
              <w:t>FS</w:t>
            </w:r>
          </w:p>
        </w:tc>
        <w:tc>
          <w:tcPr>
            <w:tcW w:w="4118" w:type="pct"/>
          </w:tcPr>
          <w:p w14:paraId="377F8AEE" w14:textId="581A5E67" w:rsidR="00BE2D16" w:rsidRPr="00CD5E4B" w:rsidRDefault="00BE2D16" w:rsidP="00547218">
            <w:pPr>
              <w:pStyle w:val="ECCTabletext"/>
            </w:pPr>
            <w:r w:rsidRPr="00CD5E4B">
              <w:t>Fixed Services</w:t>
            </w:r>
          </w:p>
        </w:tc>
      </w:tr>
      <w:tr w:rsidR="00F25A25" w:rsidRPr="00CD5E4B" w14:paraId="6C86ADAA" w14:textId="77777777" w:rsidTr="001D09DA">
        <w:trPr>
          <w:trHeight w:val="317"/>
        </w:trPr>
        <w:tc>
          <w:tcPr>
            <w:tcW w:w="882" w:type="pct"/>
          </w:tcPr>
          <w:p w14:paraId="6E8B7D9D" w14:textId="5A821B52" w:rsidR="00BE2D16" w:rsidRPr="00CD5E4B" w:rsidRDefault="00BE2D16">
            <w:pPr>
              <w:pStyle w:val="ECCTabletext"/>
              <w:rPr>
                <w:rStyle w:val="ECCHLbold"/>
              </w:rPr>
            </w:pPr>
            <w:r w:rsidRPr="00CD5E4B">
              <w:rPr>
                <w:rStyle w:val="ECCHLbold"/>
              </w:rPr>
              <w:t>GSO</w:t>
            </w:r>
          </w:p>
        </w:tc>
        <w:tc>
          <w:tcPr>
            <w:tcW w:w="4118" w:type="pct"/>
          </w:tcPr>
          <w:p w14:paraId="785EEBBD" w14:textId="6A32A653" w:rsidR="00BE2D16" w:rsidRPr="00CD5E4B" w:rsidRDefault="00851B0B" w:rsidP="00547218">
            <w:pPr>
              <w:pStyle w:val="ECCTabletext"/>
            </w:pPr>
            <w:r w:rsidRPr="00CD5E4B">
              <w:t>Geostationary Orbit</w:t>
            </w:r>
          </w:p>
        </w:tc>
      </w:tr>
      <w:tr w:rsidR="00F25A25" w:rsidRPr="00CD5E4B" w14:paraId="02D9F888" w14:textId="77777777" w:rsidTr="001D09DA">
        <w:trPr>
          <w:trHeight w:val="317"/>
        </w:trPr>
        <w:tc>
          <w:tcPr>
            <w:tcW w:w="882" w:type="pct"/>
          </w:tcPr>
          <w:p w14:paraId="20A6D3B0" w14:textId="4C8E942D" w:rsidR="00686750" w:rsidRPr="00CD5E4B" w:rsidRDefault="00547218">
            <w:pPr>
              <w:pStyle w:val="ECCTabletext"/>
              <w:rPr>
                <w:rStyle w:val="ECCHLbold"/>
              </w:rPr>
            </w:pPr>
            <w:r w:rsidRPr="00CD5E4B">
              <w:rPr>
                <w:rStyle w:val="ECCHLbold"/>
              </w:rPr>
              <w:t>IMT</w:t>
            </w:r>
          </w:p>
        </w:tc>
        <w:tc>
          <w:tcPr>
            <w:tcW w:w="4118" w:type="pct"/>
          </w:tcPr>
          <w:p w14:paraId="3B13D4DD" w14:textId="4761B695" w:rsidR="00686750" w:rsidRPr="00CD5E4B" w:rsidRDefault="00547218">
            <w:pPr>
              <w:pStyle w:val="ECCTabletext"/>
              <w:rPr>
                <w:rStyle w:val="ECCParagraph"/>
              </w:rPr>
            </w:pPr>
            <w:r w:rsidRPr="00CD5E4B">
              <w:rPr>
                <w:rStyle w:val="ECCParagraph"/>
              </w:rPr>
              <w:t xml:space="preserve">International Mobile </w:t>
            </w:r>
            <w:r w:rsidR="000C6D84" w:rsidRPr="00CD5E4B">
              <w:rPr>
                <w:rStyle w:val="ECCParagraph"/>
              </w:rPr>
              <w:t>T</w:t>
            </w:r>
            <w:r w:rsidRPr="00CD5E4B">
              <w:rPr>
                <w:rStyle w:val="ECCParagraph"/>
              </w:rPr>
              <w:t>elecommunication</w:t>
            </w:r>
            <w:r w:rsidR="000C6D84" w:rsidRPr="00CD5E4B">
              <w:rPr>
                <w:rStyle w:val="ECCParagraph"/>
              </w:rPr>
              <w:t>s</w:t>
            </w:r>
          </w:p>
        </w:tc>
      </w:tr>
      <w:tr w:rsidR="00F25A25" w:rsidRPr="00CD5E4B" w14:paraId="4E7C6457" w14:textId="77777777" w:rsidTr="00DB74C9">
        <w:trPr>
          <w:trHeight w:val="317"/>
        </w:trPr>
        <w:tc>
          <w:tcPr>
            <w:tcW w:w="882" w:type="pct"/>
          </w:tcPr>
          <w:p w14:paraId="68FDFC6F" w14:textId="796AEAAB" w:rsidR="00DB74C9" w:rsidRPr="00CD5E4B" w:rsidRDefault="00DB74C9">
            <w:pPr>
              <w:pStyle w:val="ECCTabletext"/>
              <w:rPr>
                <w:rStyle w:val="ECCHLbold"/>
              </w:rPr>
            </w:pPr>
            <w:r w:rsidRPr="00CD5E4B">
              <w:rPr>
                <w:rStyle w:val="ECCHLbold"/>
              </w:rPr>
              <w:t>iRSS</w:t>
            </w:r>
          </w:p>
        </w:tc>
        <w:tc>
          <w:tcPr>
            <w:tcW w:w="4118" w:type="pct"/>
          </w:tcPr>
          <w:p w14:paraId="72CA1B0B" w14:textId="41D2FC34" w:rsidR="00DB74C9" w:rsidRPr="00CD5E4B" w:rsidRDefault="00DB74C9">
            <w:pPr>
              <w:pStyle w:val="ECCTabletext"/>
              <w:rPr>
                <w:rStyle w:val="ECCParagraph"/>
              </w:rPr>
            </w:pPr>
            <w:r w:rsidRPr="00CD5E4B">
              <w:rPr>
                <w:rStyle w:val="ECCParagraph"/>
              </w:rPr>
              <w:t>Interfering Received Signal Strength</w:t>
            </w:r>
          </w:p>
        </w:tc>
      </w:tr>
      <w:tr w:rsidR="00F25A25" w:rsidRPr="00CD5E4B" w14:paraId="541A04DD" w14:textId="77777777" w:rsidTr="00DB74C9">
        <w:trPr>
          <w:trHeight w:val="317"/>
        </w:trPr>
        <w:tc>
          <w:tcPr>
            <w:tcW w:w="882" w:type="pct"/>
          </w:tcPr>
          <w:p w14:paraId="596B395D" w14:textId="7A935BCA" w:rsidR="00DB74C9" w:rsidRPr="00CD5E4B" w:rsidRDefault="00DB74C9">
            <w:pPr>
              <w:pStyle w:val="ECCTabletext"/>
              <w:rPr>
                <w:rStyle w:val="ECCHLbold"/>
              </w:rPr>
            </w:pPr>
            <w:r w:rsidRPr="00CD5E4B">
              <w:rPr>
                <w:rStyle w:val="ECCHLbold"/>
                <w:rFonts w:ascii="Symbol" w:eastAsia="Symbol" w:hAnsi="Symbol" w:cs="Symbol"/>
              </w:rPr>
              <w:t></w:t>
            </w:r>
            <w:r w:rsidRPr="00CD5E4B">
              <w:rPr>
                <w:rStyle w:val="ECCHLbold"/>
              </w:rPr>
              <w:t>iRSS</w:t>
            </w:r>
          </w:p>
        </w:tc>
        <w:tc>
          <w:tcPr>
            <w:tcW w:w="4118" w:type="pct"/>
          </w:tcPr>
          <w:p w14:paraId="0184861F" w14:textId="2EA05793" w:rsidR="00DB74C9" w:rsidRPr="00CD5E4B" w:rsidRDefault="00DB74C9">
            <w:pPr>
              <w:pStyle w:val="ECCTabletext"/>
              <w:rPr>
                <w:rStyle w:val="ECCParagraph"/>
              </w:rPr>
            </w:pPr>
            <w:r w:rsidRPr="00CD5E4B">
              <w:rPr>
                <w:rStyle w:val="ECCParagraph"/>
              </w:rPr>
              <w:t>iRSS AAS MFCN - iRSS non-AAS MFCN</w:t>
            </w:r>
          </w:p>
        </w:tc>
      </w:tr>
      <w:tr w:rsidR="00F25A25" w:rsidRPr="00CD5E4B" w14:paraId="4DF3FBE0" w14:textId="77777777" w:rsidTr="001D09DA">
        <w:trPr>
          <w:trHeight w:val="317"/>
        </w:trPr>
        <w:tc>
          <w:tcPr>
            <w:tcW w:w="882" w:type="pct"/>
          </w:tcPr>
          <w:p w14:paraId="219244DA" w14:textId="11A5B81A" w:rsidR="00A15254" w:rsidRPr="00CD5E4B" w:rsidRDefault="00A15254">
            <w:pPr>
              <w:pStyle w:val="ECCTabletext"/>
              <w:rPr>
                <w:rStyle w:val="ECCHLbold"/>
              </w:rPr>
            </w:pPr>
            <w:r w:rsidRPr="00CD5E4B">
              <w:rPr>
                <w:rStyle w:val="ECCHLbold"/>
              </w:rPr>
              <w:t>ISM</w:t>
            </w:r>
          </w:p>
        </w:tc>
        <w:tc>
          <w:tcPr>
            <w:tcW w:w="4118" w:type="pct"/>
          </w:tcPr>
          <w:p w14:paraId="036828DB" w14:textId="182E80C5" w:rsidR="00A15254" w:rsidRPr="00CD5E4B" w:rsidRDefault="00A15254" w:rsidP="00547218">
            <w:pPr>
              <w:pStyle w:val="ECCTabletext"/>
            </w:pPr>
            <w:r w:rsidRPr="00CD5E4B">
              <w:t>Industrial, Scientific, and Medical</w:t>
            </w:r>
          </w:p>
        </w:tc>
      </w:tr>
      <w:tr w:rsidR="00F25A25" w:rsidRPr="00CD5E4B" w14:paraId="25A7142E" w14:textId="77777777" w:rsidTr="001D09DA">
        <w:trPr>
          <w:trHeight w:val="317"/>
        </w:trPr>
        <w:tc>
          <w:tcPr>
            <w:tcW w:w="882" w:type="pct"/>
          </w:tcPr>
          <w:p w14:paraId="6B39AAFE" w14:textId="77777777" w:rsidR="00554D88" w:rsidRPr="00CD5E4B" w:rsidRDefault="003D34CB">
            <w:pPr>
              <w:pStyle w:val="ECCTabletext"/>
              <w:rPr>
                <w:rStyle w:val="ECCHLbold"/>
              </w:rPr>
            </w:pPr>
            <w:r w:rsidRPr="00CD5E4B">
              <w:rPr>
                <w:rStyle w:val="ECCHLbold"/>
              </w:rPr>
              <w:t>ITU</w:t>
            </w:r>
          </w:p>
        </w:tc>
        <w:tc>
          <w:tcPr>
            <w:tcW w:w="4118" w:type="pct"/>
          </w:tcPr>
          <w:p w14:paraId="1E61B69B" w14:textId="77777777" w:rsidR="00554D88" w:rsidRPr="00CD5E4B" w:rsidRDefault="003D34CB" w:rsidP="003E422F">
            <w:pPr>
              <w:pStyle w:val="ECCTabletext"/>
            </w:pPr>
            <w:r w:rsidRPr="00CD5E4B">
              <w:t>International Telecommunication Union</w:t>
            </w:r>
          </w:p>
        </w:tc>
      </w:tr>
      <w:tr w:rsidR="00F25A25" w:rsidRPr="00CD5E4B" w14:paraId="46856E05" w14:textId="77777777" w:rsidTr="001D09DA">
        <w:trPr>
          <w:trHeight w:val="317"/>
        </w:trPr>
        <w:tc>
          <w:tcPr>
            <w:tcW w:w="882" w:type="pct"/>
          </w:tcPr>
          <w:p w14:paraId="50E9EFEF" w14:textId="12F6C29A" w:rsidR="000C6D84" w:rsidRPr="00CD5E4B" w:rsidRDefault="000C6D84">
            <w:pPr>
              <w:pStyle w:val="ECCTabletext"/>
              <w:rPr>
                <w:rStyle w:val="ECCHLbold"/>
              </w:rPr>
            </w:pPr>
            <w:r w:rsidRPr="00CD5E4B">
              <w:rPr>
                <w:rStyle w:val="ECCHLbold"/>
              </w:rPr>
              <w:t>LRTC</w:t>
            </w:r>
          </w:p>
        </w:tc>
        <w:tc>
          <w:tcPr>
            <w:tcW w:w="4118" w:type="pct"/>
          </w:tcPr>
          <w:p w14:paraId="39A693EB" w14:textId="0F5AC30F" w:rsidR="000C6D84" w:rsidRPr="00CD5E4B" w:rsidRDefault="000C6D84" w:rsidP="003E422F">
            <w:pPr>
              <w:pStyle w:val="ECCTabletext"/>
            </w:pPr>
            <w:r w:rsidRPr="00CD5E4B">
              <w:t>Least Restrictive Technical Conditions</w:t>
            </w:r>
          </w:p>
        </w:tc>
      </w:tr>
      <w:tr w:rsidR="00F25A25" w:rsidRPr="00CD5E4B" w14:paraId="27B3953D" w14:textId="77777777" w:rsidTr="001D09DA">
        <w:trPr>
          <w:trHeight w:val="317"/>
        </w:trPr>
        <w:tc>
          <w:tcPr>
            <w:tcW w:w="882" w:type="pct"/>
          </w:tcPr>
          <w:p w14:paraId="15BDE136" w14:textId="77777777" w:rsidR="004D2CF5" w:rsidRPr="00CD5E4B" w:rsidRDefault="004D2CF5">
            <w:pPr>
              <w:pStyle w:val="ECCTabletext"/>
              <w:rPr>
                <w:rStyle w:val="ECCHLbold"/>
              </w:rPr>
            </w:pPr>
            <w:r w:rsidRPr="00CD5E4B">
              <w:rPr>
                <w:rStyle w:val="ECCHLbold"/>
              </w:rPr>
              <w:t>LSA</w:t>
            </w:r>
          </w:p>
        </w:tc>
        <w:tc>
          <w:tcPr>
            <w:tcW w:w="4118" w:type="pct"/>
          </w:tcPr>
          <w:p w14:paraId="30758672" w14:textId="77777777" w:rsidR="004D2CF5" w:rsidRPr="00CD5E4B" w:rsidRDefault="004D2CF5" w:rsidP="003E422F">
            <w:pPr>
              <w:pStyle w:val="ECCTabletext"/>
            </w:pPr>
            <w:r w:rsidRPr="00CD5E4B">
              <w:t>Licensed Shared Access</w:t>
            </w:r>
          </w:p>
        </w:tc>
      </w:tr>
      <w:tr w:rsidR="00F25A25" w:rsidRPr="00CD5E4B" w14:paraId="3737902D" w14:textId="77777777" w:rsidTr="001D09DA">
        <w:trPr>
          <w:trHeight w:val="317"/>
        </w:trPr>
        <w:tc>
          <w:tcPr>
            <w:tcW w:w="882" w:type="pct"/>
          </w:tcPr>
          <w:p w14:paraId="2F710620" w14:textId="77777777" w:rsidR="003E422F" w:rsidRPr="00CD5E4B" w:rsidRDefault="003E422F">
            <w:pPr>
              <w:pStyle w:val="ECCTabletext"/>
              <w:rPr>
                <w:rStyle w:val="ECCHLbold"/>
              </w:rPr>
            </w:pPr>
            <w:r w:rsidRPr="00CD5E4B">
              <w:rPr>
                <w:rStyle w:val="ECCHLbold"/>
              </w:rPr>
              <w:t>LTE</w:t>
            </w:r>
          </w:p>
        </w:tc>
        <w:tc>
          <w:tcPr>
            <w:tcW w:w="4118" w:type="pct"/>
          </w:tcPr>
          <w:p w14:paraId="1E04BF9C" w14:textId="77777777" w:rsidR="003E422F" w:rsidRPr="00CD5E4B" w:rsidRDefault="003E422F" w:rsidP="003E422F">
            <w:pPr>
              <w:pStyle w:val="ECCTabletext"/>
            </w:pPr>
            <w:r w:rsidRPr="00CD5E4B">
              <w:t>Long Term Evolution</w:t>
            </w:r>
          </w:p>
        </w:tc>
      </w:tr>
      <w:tr w:rsidR="00F25A25" w:rsidRPr="00CD5E4B" w14:paraId="093AE312" w14:textId="77777777" w:rsidTr="001D09DA">
        <w:trPr>
          <w:trHeight w:val="317"/>
        </w:trPr>
        <w:tc>
          <w:tcPr>
            <w:tcW w:w="882" w:type="pct"/>
          </w:tcPr>
          <w:p w14:paraId="69A2D348" w14:textId="77777777" w:rsidR="00AD3419" w:rsidRPr="00CD5E4B" w:rsidRDefault="00AD3419">
            <w:pPr>
              <w:pStyle w:val="ECCTabletext"/>
              <w:rPr>
                <w:rStyle w:val="ECCHLbold"/>
              </w:rPr>
            </w:pPr>
            <w:r w:rsidRPr="00CD5E4B">
              <w:rPr>
                <w:rStyle w:val="ECCHLbold"/>
              </w:rPr>
              <w:t>MCL</w:t>
            </w:r>
          </w:p>
        </w:tc>
        <w:tc>
          <w:tcPr>
            <w:tcW w:w="4118" w:type="pct"/>
          </w:tcPr>
          <w:p w14:paraId="26904F31" w14:textId="77777777" w:rsidR="00AD3419" w:rsidRPr="00CD5E4B" w:rsidRDefault="00AD3419" w:rsidP="003E422F">
            <w:pPr>
              <w:pStyle w:val="ECCTabletext"/>
            </w:pPr>
            <w:r w:rsidRPr="00CD5E4B">
              <w:t>Minimum Coupling Loss</w:t>
            </w:r>
          </w:p>
        </w:tc>
      </w:tr>
      <w:tr w:rsidR="00F25A25" w:rsidRPr="00CD5E4B" w14:paraId="64DD3E8B" w14:textId="77777777" w:rsidTr="001D09DA">
        <w:trPr>
          <w:trHeight w:val="317"/>
        </w:trPr>
        <w:tc>
          <w:tcPr>
            <w:tcW w:w="882" w:type="pct"/>
          </w:tcPr>
          <w:p w14:paraId="3325DBF8" w14:textId="77777777" w:rsidR="003D34CB" w:rsidRPr="00CD5E4B" w:rsidRDefault="003D34CB">
            <w:pPr>
              <w:pStyle w:val="ECCTabletext"/>
              <w:rPr>
                <w:rStyle w:val="ECCHLbold"/>
              </w:rPr>
            </w:pPr>
            <w:r w:rsidRPr="00CD5E4B">
              <w:rPr>
                <w:rStyle w:val="ECCHLbold"/>
              </w:rPr>
              <w:t>MFCN</w:t>
            </w:r>
          </w:p>
        </w:tc>
        <w:tc>
          <w:tcPr>
            <w:tcW w:w="4118" w:type="pct"/>
          </w:tcPr>
          <w:p w14:paraId="4E7475EF" w14:textId="77777777" w:rsidR="003D34CB" w:rsidRPr="00CD5E4B" w:rsidRDefault="00BE5F28" w:rsidP="003E422F">
            <w:pPr>
              <w:pStyle w:val="ECCTabletext"/>
            </w:pPr>
            <w:r w:rsidRPr="00CD5E4B">
              <w:t>Mobile/Fixed Communications Networks</w:t>
            </w:r>
          </w:p>
        </w:tc>
      </w:tr>
      <w:tr w:rsidR="00F25A25" w:rsidRPr="00CD5E4B" w14:paraId="4CD8D904" w14:textId="77777777" w:rsidTr="001D09DA">
        <w:trPr>
          <w:trHeight w:val="317"/>
        </w:trPr>
        <w:tc>
          <w:tcPr>
            <w:tcW w:w="882" w:type="pct"/>
          </w:tcPr>
          <w:p w14:paraId="16B549D8" w14:textId="77777777" w:rsidR="005334AD" w:rsidRPr="00CD5E4B" w:rsidRDefault="005334AD">
            <w:pPr>
              <w:pStyle w:val="ECCTabletext"/>
              <w:rPr>
                <w:rStyle w:val="ECCHLbold"/>
              </w:rPr>
            </w:pPr>
            <w:r w:rsidRPr="00CD5E4B">
              <w:rPr>
                <w:rStyle w:val="ECCHLbold"/>
              </w:rPr>
              <w:t>MSR</w:t>
            </w:r>
          </w:p>
        </w:tc>
        <w:tc>
          <w:tcPr>
            <w:tcW w:w="4118" w:type="pct"/>
          </w:tcPr>
          <w:p w14:paraId="43DE93CC" w14:textId="77777777" w:rsidR="005334AD" w:rsidRPr="00CD5E4B" w:rsidRDefault="005334AD" w:rsidP="005334AD">
            <w:pPr>
              <w:pStyle w:val="ECCTabletext"/>
            </w:pPr>
            <w:r w:rsidRPr="00CD5E4B">
              <w:t>Multi Standard Radio</w:t>
            </w:r>
          </w:p>
        </w:tc>
      </w:tr>
      <w:tr w:rsidR="00A05918" w:rsidRPr="00CD5E4B" w14:paraId="7C23E7D2" w14:textId="77777777" w:rsidTr="001D09DA">
        <w:trPr>
          <w:trHeight w:val="317"/>
        </w:trPr>
        <w:tc>
          <w:tcPr>
            <w:tcW w:w="882" w:type="pct"/>
          </w:tcPr>
          <w:p w14:paraId="76251BD7" w14:textId="6811BC3D" w:rsidR="00A05918" w:rsidRPr="00CD5E4B" w:rsidRDefault="00A05918">
            <w:pPr>
              <w:pStyle w:val="ECCTabletext"/>
              <w:rPr>
                <w:rStyle w:val="ECCHLbold"/>
              </w:rPr>
            </w:pPr>
            <w:r w:rsidRPr="00CD5E4B">
              <w:rPr>
                <w:rStyle w:val="ECCHLbold"/>
              </w:rPr>
              <w:lastRenderedPageBreak/>
              <w:t>NF</w:t>
            </w:r>
          </w:p>
        </w:tc>
        <w:tc>
          <w:tcPr>
            <w:tcW w:w="4118" w:type="pct"/>
          </w:tcPr>
          <w:p w14:paraId="08A9FB8C" w14:textId="5D462609" w:rsidR="00A05918" w:rsidRPr="00CD5E4B" w:rsidRDefault="00A05918" w:rsidP="003E422F">
            <w:pPr>
              <w:pStyle w:val="ECCTabletext"/>
            </w:pPr>
            <w:r w:rsidRPr="00CD5E4B">
              <w:t>Noise Figure</w:t>
            </w:r>
          </w:p>
        </w:tc>
      </w:tr>
      <w:tr w:rsidR="00F25A25" w:rsidRPr="00CD5E4B" w14:paraId="08A592C6" w14:textId="77777777" w:rsidTr="001D09DA">
        <w:trPr>
          <w:trHeight w:val="317"/>
        </w:trPr>
        <w:tc>
          <w:tcPr>
            <w:tcW w:w="882" w:type="pct"/>
          </w:tcPr>
          <w:p w14:paraId="360A5B7A" w14:textId="77777777" w:rsidR="003E422F" w:rsidRPr="00CD5E4B" w:rsidRDefault="003E422F">
            <w:pPr>
              <w:pStyle w:val="ECCTabletext"/>
              <w:rPr>
                <w:rStyle w:val="ECCHLbold"/>
              </w:rPr>
            </w:pPr>
            <w:r w:rsidRPr="00CD5E4B">
              <w:rPr>
                <w:rStyle w:val="ECCHLbold"/>
              </w:rPr>
              <w:t>NLOS</w:t>
            </w:r>
          </w:p>
        </w:tc>
        <w:tc>
          <w:tcPr>
            <w:tcW w:w="4118" w:type="pct"/>
          </w:tcPr>
          <w:p w14:paraId="466415CF" w14:textId="77777777" w:rsidR="003E422F" w:rsidRPr="00CD5E4B" w:rsidRDefault="003E422F" w:rsidP="003E422F">
            <w:pPr>
              <w:pStyle w:val="ECCTabletext"/>
            </w:pPr>
            <w:r w:rsidRPr="00CD5E4B">
              <w:t>Non Line of Sight</w:t>
            </w:r>
          </w:p>
        </w:tc>
      </w:tr>
      <w:tr w:rsidR="00F25A25" w:rsidRPr="00CD5E4B" w14:paraId="0634DE7E" w14:textId="77777777" w:rsidTr="001D09DA">
        <w:trPr>
          <w:trHeight w:val="317"/>
        </w:trPr>
        <w:tc>
          <w:tcPr>
            <w:tcW w:w="882" w:type="pct"/>
          </w:tcPr>
          <w:p w14:paraId="52FC70F9" w14:textId="77777777" w:rsidR="003E422F" w:rsidRPr="00CD5E4B" w:rsidRDefault="003E422F">
            <w:pPr>
              <w:pStyle w:val="ECCTabletext"/>
              <w:rPr>
                <w:rStyle w:val="ECCHLbold"/>
              </w:rPr>
            </w:pPr>
            <w:r w:rsidRPr="00CD5E4B">
              <w:rPr>
                <w:rStyle w:val="ECCHLbold"/>
              </w:rPr>
              <w:t>Non-AAS</w:t>
            </w:r>
          </w:p>
        </w:tc>
        <w:tc>
          <w:tcPr>
            <w:tcW w:w="4118" w:type="pct"/>
          </w:tcPr>
          <w:p w14:paraId="3986DF64" w14:textId="77777777" w:rsidR="003E422F" w:rsidRPr="00CD5E4B" w:rsidRDefault="003E422F" w:rsidP="003E422F">
            <w:pPr>
              <w:pStyle w:val="ECCTabletext"/>
            </w:pPr>
            <w:r w:rsidRPr="00CD5E4B">
              <w:t>Non-Active Antenna Systems</w:t>
            </w:r>
          </w:p>
        </w:tc>
      </w:tr>
      <w:tr w:rsidR="00F25A25" w:rsidRPr="00CD5E4B" w14:paraId="2B7A4FD7" w14:textId="77777777" w:rsidTr="001D09DA">
        <w:trPr>
          <w:trHeight w:val="317"/>
        </w:trPr>
        <w:tc>
          <w:tcPr>
            <w:tcW w:w="882" w:type="pct"/>
          </w:tcPr>
          <w:p w14:paraId="35482F1D" w14:textId="77777777" w:rsidR="003E422F" w:rsidRPr="00CD5E4B" w:rsidRDefault="003E422F">
            <w:pPr>
              <w:pStyle w:val="ECCTabletext"/>
              <w:rPr>
                <w:rStyle w:val="ECCHLbold"/>
              </w:rPr>
            </w:pPr>
            <w:r w:rsidRPr="00CD5E4B">
              <w:rPr>
                <w:rStyle w:val="ECCHLbold"/>
              </w:rPr>
              <w:t>NR</w:t>
            </w:r>
          </w:p>
        </w:tc>
        <w:tc>
          <w:tcPr>
            <w:tcW w:w="4118" w:type="pct"/>
          </w:tcPr>
          <w:p w14:paraId="2D442CE0" w14:textId="77777777" w:rsidR="003E422F" w:rsidRPr="00CD5E4B" w:rsidRDefault="003E422F" w:rsidP="003E422F">
            <w:pPr>
              <w:pStyle w:val="ECCTabletext"/>
            </w:pPr>
            <w:r w:rsidRPr="00CD5E4B">
              <w:t>New Radio</w:t>
            </w:r>
          </w:p>
        </w:tc>
      </w:tr>
      <w:tr w:rsidR="00F25A25" w:rsidRPr="00CD5E4B" w14:paraId="71877869" w14:textId="77777777" w:rsidTr="001D09DA">
        <w:trPr>
          <w:trHeight w:val="317"/>
        </w:trPr>
        <w:tc>
          <w:tcPr>
            <w:tcW w:w="882" w:type="pct"/>
          </w:tcPr>
          <w:p w14:paraId="0E55A301" w14:textId="77777777" w:rsidR="00A74DEB" w:rsidRPr="00CD5E4B" w:rsidRDefault="00A74DEB">
            <w:pPr>
              <w:pStyle w:val="ECCTabletext"/>
              <w:rPr>
                <w:rStyle w:val="ECCHLbold"/>
              </w:rPr>
            </w:pPr>
            <w:r w:rsidRPr="00CD5E4B">
              <w:rPr>
                <w:rStyle w:val="ECCHLbold"/>
              </w:rPr>
              <w:t>OBUE</w:t>
            </w:r>
          </w:p>
        </w:tc>
        <w:tc>
          <w:tcPr>
            <w:tcW w:w="4118" w:type="pct"/>
          </w:tcPr>
          <w:p w14:paraId="065B242D" w14:textId="77777777" w:rsidR="00A74DEB" w:rsidRPr="00CD5E4B" w:rsidRDefault="00A74DEB" w:rsidP="003E422F">
            <w:pPr>
              <w:pStyle w:val="ECCTabletext"/>
            </w:pPr>
            <w:r w:rsidRPr="00CD5E4B">
              <w:t>Operating Band Unwanted Emission</w:t>
            </w:r>
          </w:p>
        </w:tc>
      </w:tr>
      <w:tr w:rsidR="00ED53DF" w:rsidRPr="00CD5E4B" w14:paraId="142D444F" w14:textId="77777777" w:rsidTr="001D09DA">
        <w:trPr>
          <w:trHeight w:val="317"/>
        </w:trPr>
        <w:tc>
          <w:tcPr>
            <w:tcW w:w="882" w:type="pct"/>
          </w:tcPr>
          <w:p w14:paraId="3D248823" w14:textId="27A254A8" w:rsidR="00ED53DF" w:rsidRPr="00CD5E4B" w:rsidRDefault="00ED53DF">
            <w:pPr>
              <w:pStyle w:val="ECCTabletext"/>
              <w:rPr>
                <w:rStyle w:val="ECCHLbold"/>
              </w:rPr>
            </w:pPr>
            <w:r w:rsidRPr="00CD5E4B">
              <w:rPr>
                <w:rStyle w:val="ECCHLbold"/>
              </w:rPr>
              <w:t>OCBW</w:t>
            </w:r>
          </w:p>
        </w:tc>
        <w:tc>
          <w:tcPr>
            <w:tcW w:w="4118" w:type="pct"/>
          </w:tcPr>
          <w:p w14:paraId="3D878CB1" w14:textId="1C037FA3" w:rsidR="00ED53DF" w:rsidRPr="00CD5E4B" w:rsidRDefault="004327F1" w:rsidP="003E422F">
            <w:pPr>
              <w:pStyle w:val="ECCTabletext"/>
            </w:pPr>
            <w:r w:rsidRPr="00CD5E4B">
              <w:t>Occupied Channel Bandwidth</w:t>
            </w:r>
          </w:p>
        </w:tc>
      </w:tr>
      <w:tr w:rsidR="00F25A25" w:rsidRPr="00CD5E4B" w14:paraId="50EF7C5F" w14:textId="77777777" w:rsidTr="001D09DA">
        <w:trPr>
          <w:trHeight w:val="317"/>
        </w:trPr>
        <w:tc>
          <w:tcPr>
            <w:tcW w:w="882" w:type="pct"/>
          </w:tcPr>
          <w:p w14:paraId="75233878" w14:textId="77777777" w:rsidR="003E422F" w:rsidRPr="00CD5E4B" w:rsidRDefault="003E422F">
            <w:pPr>
              <w:pStyle w:val="ECCTabletext"/>
              <w:rPr>
                <w:rStyle w:val="ECCHLbold"/>
              </w:rPr>
            </w:pPr>
            <w:r w:rsidRPr="00CD5E4B">
              <w:rPr>
                <w:rStyle w:val="ECCHLbold"/>
              </w:rPr>
              <w:t>OOB</w:t>
            </w:r>
          </w:p>
        </w:tc>
        <w:tc>
          <w:tcPr>
            <w:tcW w:w="4118" w:type="pct"/>
          </w:tcPr>
          <w:p w14:paraId="633A5C30" w14:textId="77777777" w:rsidR="003E422F" w:rsidRPr="00CD5E4B" w:rsidRDefault="003E422F" w:rsidP="003E422F">
            <w:pPr>
              <w:pStyle w:val="ECCTabletext"/>
              <w:rPr>
                <w:rStyle w:val="ECCParagraph"/>
              </w:rPr>
            </w:pPr>
            <w:r w:rsidRPr="00CD5E4B">
              <w:rPr>
                <w:rStyle w:val="ECCParagraph"/>
              </w:rPr>
              <w:t>Out-of-Band</w:t>
            </w:r>
          </w:p>
        </w:tc>
      </w:tr>
      <w:tr w:rsidR="00F25A25" w:rsidRPr="00CD5E4B" w14:paraId="03D455C7" w14:textId="77777777" w:rsidTr="001D09DA">
        <w:trPr>
          <w:trHeight w:val="317"/>
        </w:trPr>
        <w:tc>
          <w:tcPr>
            <w:tcW w:w="882" w:type="pct"/>
          </w:tcPr>
          <w:p w14:paraId="0E8327AD" w14:textId="77777777" w:rsidR="003E422F" w:rsidRPr="00CD5E4B" w:rsidRDefault="003E422F">
            <w:pPr>
              <w:pStyle w:val="ECCTabletext"/>
              <w:rPr>
                <w:rStyle w:val="ECCHLbold"/>
              </w:rPr>
            </w:pPr>
            <w:r w:rsidRPr="00CD5E4B">
              <w:rPr>
                <w:rStyle w:val="ECCHLbold"/>
              </w:rPr>
              <w:t>OTA</w:t>
            </w:r>
          </w:p>
        </w:tc>
        <w:tc>
          <w:tcPr>
            <w:tcW w:w="4118" w:type="pct"/>
          </w:tcPr>
          <w:p w14:paraId="5895BF2F" w14:textId="77777777" w:rsidR="003E422F" w:rsidRPr="00CD5E4B" w:rsidRDefault="003E422F" w:rsidP="003E422F">
            <w:pPr>
              <w:pStyle w:val="ECCTabletext"/>
              <w:rPr>
                <w:rStyle w:val="ECCParagraph"/>
              </w:rPr>
            </w:pPr>
            <w:r w:rsidRPr="00CD5E4B">
              <w:rPr>
                <w:rStyle w:val="ECCParagraph"/>
              </w:rPr>
              <w:t xml:space="preserve">Over </w:t>
            </w:r>
            <w:r w:rsidR="00057DDD" w:rsidRPr="00CD5E4B">
              <w:rPr>
                <w:rStyle w:val="ECCParagraph"/>
              </w:rPr>
              <w:t>t</w:t>
            </w:r>
            <w:r w:rsidRPr="00CD5E4B">
              <w:rPr>
                <w:rStyle w:val="ECCParagraph"/>
              </w:rPr>
              <w:t>he Air</w:t>
            </w:r>
          </w:p>
        </w:tc>
      </w:tr>
      <w:tr w:rsidR="00F25A25" w:rsidRPr="00CD5E4B" w14:paraId="618568AE" w14:textId="77777777" w:rsidTr="001D09DA">
        <w:trPr>
          <w:trHeight w:val="317"/>
        </w:trPr>
        <w:tc>
          <w:tcPr>
            <w:tcW w:w="882" w:type="pct"/>
          </w:tcPr>
          <w:p w14:paraId="03EB75C2" w14:textId="77777777" w:rsidR="004D2CF5" w:rsidRPr="00CD5E4B" w:rsidRDefault="004D2CF5">
            <w:pPr>
              <w:pStyle w:val="ECCTabletext"/>
              <w:rPr>
                <w:rStyle w:val="ECCHLbold"/>
              </w:rPr>
            </w:pPr>
            <w:r w:rsidRPr="00CD5E4B">
              <w:rPr>
                <w:rStyle w:val="ECCHLbold"/>
              </w:rPr>
              <w:t>PMSE</w:t>
            </w:r>
          </w:p>
        </w:tc>
        <w:tc>
          <w:tcPr>
            <w:tcW w:w="4118" w:type="pct"/>
          </w:tcPr>
          <w:p w14:paraId="7B114B5F" w14:textId="77777777" w:rsidR="004D2CF5" w:rsidRPr="00CD5E4B" w:rsidRDefault="004D2CF5" w:rsidP="003E422F">
            <w:pPr>
              <w:pStyle w:val="ECCTabletext"/>
              <w:rPr>
                <w:rStyle w:val="ECCParagraph"/>
              </w:rPr>
            </w:pPr>
            <w:r w:rsidRPr="00CD5E4B">
              <w:rPr>
                <w:rStyle w:val="ECCParagraph"/>
              </w:rPr>
              <w:t>Programme Making and Special Events</w:t>
            </w:r>
          </w:p>
        </w:tc>
      </w:tr>
      <w:tr w:rsidR="00F25A25" w:rsidRPr="00CD5E4B" w14:paraId="3AD37490" w14:textId="77777777" w:rsidTr="001D09DA">
        <w:trPr>
          <w:trHeight w:val="317"/>
        </w:trPr>
        <w:tc>
          <w:tcPr>
            <w:tcW w:w="882" w:type="pct"/>
          </w:tcPr>
          <w:p w14:paraId="560DCE13" w14:textId="77777777" w:rsidR="003E422F" w:rsidRPr="00CD5E4B" w:rsidRDefault="003E422F">
            <w:pPr>
              <w:pStyle w:val="ECCTabletext"/>
              <w:rPr>
                <w:rStyle w:val="ECCHLbold"/>
              </w:rPr>
            </w:pPr>
            <w:r w:rsidRPr="00CD5E4B">
              <w:rPr>
                <w:rStyle w:val="ECCHLbold"/>
              </w:rPr>
              <w:t>RAN</w:t>
            </w:r>
          </w:p>
        </w:tc>
        <w:tc>
          <w:tcPr>
            <w:tcW w:w="4118" w:type="pct"/>
          </w:tcPr>
          <w:p w14:paraId="6AA79A33" w14:textId="77777777" w:rsidR="003E422F" w:rsidRPr="00CD5E4B" w:rsidRDefault="003E422F" w:rsidP="003E422F">
            <w:pPr>
              <w:pStyle w:val="ECCTabletext"/>
              <w:rPr>
                <w:rStyle w:val="ECCParagraph"/>
              </w:rPr>
            </w:pPr>
            <w:r w:rsidRPr="00CD5E4B">
              <w:rPr>
                <w:rStyle w:val="ECCParagraph"/>
              </w:rPr>
              <w:t>Radio Access Network</w:t>
            </w:r>
          </w:p>
        </w:tc>
      </w:tr>
      <w:tr w:rsidR="00E469D9" w:rsidRPr="00CD5E4B" w14:paraId="6D2368A7" w14:textId="77777777" w:rsidTr="001D09DA">
        <w:trPr>
          <w:trHeight w:val="317"/>
        </w:trPr>
        <w:tc>
          <w:tcPr>
            <w:tcW w:w="882" w:type="pct"/>
          </w:tcPr>
          <w:p w14:paraId="7F3D13D5" w14:textId="30BF62F0" w:rsidR="00F70814" w:rsidRPr="00CD5E4B" w:rsidRDefault="00F70814">
            <w:pPr>
              <w:pStyle w:val="ECCTabletext"/>
              <w:rPr>
                <w:rStyle w:val="ECCHLbold"/>
              </w:rPr>
            </w:pPr>
            <w:r w:rsidRPr="00CD5E4B">
              <w:rPr>
                <w:rStyle w:val="ECCHLbold"/>
              </w:rPr>
              <w:t>RFID</w:t>
            </w:r>
          </w:p>
        </w:tc>
        <w:tc>
          <w:tcPr>
            <w:tcW w:w="4118" w:type="pct"/>
          </w:tcPr>
          <w:p w14:paraId="652ED49A" w14:textId="5252806F" w:rsidR="00F70814" w:rsidRPr="00CD5E4B" w:rsidRDefault="00F70814" w:rsidP="003E422F">
            <w:pPr>
              <w:pStyle w:val="ECCTabletext"/>
              <w:rPr>
                <w:rStyle w:val="ECCParagraph"/>
              </w:rPr>
            </w:pPr>
            <w:r w:rsidRPr="00CD5E4B">
              <w:rPr>
                <w:rStyle w:val="ECCParagraph"/>
              </w:rPr>
              <w:t>Radio Frequency Identification</w:t>
            </w:r>
          </w:p>
        </w:tc>
      </w:tr>
      <w:tr w:rsidR="00F25A25" w:rsidRPr="00CD5E4B" w14:paraId="6A4368CA" w14:textId="77777777" w:rsidTr="001D09DA">
        <w:trPr>
          <w:trHeight w:val="317"/>
        </w:trPr>
        <w:tc>
          <w:tcPr>
            <w:tcW w:w="882" w:type="pct"/>
          </w:tcPr>
          <w:p w14:paraId="5D2B9094" w14:textId="77777777" w:rsidR="005334AD" w:rsidRPr="00CD5E4B" w:rsidRDefault="005334AD">
            <w:pPr>
              <w:pStyle w:val="ECCTabletext"/>
              <w:rPr>
                <w:rStyle w:val="ECCHLbold"/>
              </w:rPr>
            </w:pPr>
            <w:r w:rsidRPr="00CD5E4B">
              <w:rPr>
                <w:rStyle w:val="ECCHLbold"/>
              </w:rPr>
              <w:t>RLAN</w:t>
            </w:r>
          </w:p>
        </w:tc>
        <w:tc>
          <w:tcPr>
            <w:tcW w:w="4118" w:type="pct"/>
          </w:tcPr>
          <w:p w14:paraId="6B56568E" w14:textId="77777777" w:rsidR="005334AD" w:rsidRPr="00CD5E4B" w:rsidRDefault="005334AD" w:rsidP="003E422F">
            <w:pPr>
              <w:pStyle w:val="ECCTabletext"/>
              <w:rPr>
                <w:rStyle w:val="ECCParagraph"/>
              </w:rPr>
            </w:pPr>
            <w:r w:rsidRPr="00CD5E4B">
              <w:rPr>
                <w:rStyle w:val="ECCParagraph"/>
              </w:rPr>
              <w:t>Radio Local Area Networks</w:t>
            </w:r>
          </w:p>
        </w:tc>
      </w:tr>
      <w:tr w:rsidR="00F25A25" w:rsidRPr="00CD5E4B" w14:paraId="5263F19E" w14:textId="77777777" w:rsidTr="001D09DA">
        <w:trPr>
          <w:trHeight w:val="317"/>
        </w:trPr>
        <w:tc>
          <w:tcPr>
            <w:tcW w:w="882" w:type="pct"/>
          </w:tcPr>
          <w:p w14:paraId="680D48D3" w14:textId="2D934545" w:rsidR="000C6D84" w:rsidRPr="00CD5E4B" w:rsidRDefault="000C6D84">
            <w:pPr>
              <w:pStyle w:val="ECCTabletext"/>
              <w:rPr>
                <w:rStyle w:val="ECCHLbold"/>
              </w:rPr>
            </w:pPr>
            <w:r w:rsidRPr="00CD5E4B">
              <w:rPr>
                <w:rStyle w:val="ECCHLbold"/>
              </w:rPr>
              <w:t>RR</w:t>
            </w:r>
          </w:p>
        </w:tc>
        <w:tc>
          <w:tcPr>
            <w:tcW w:w="4118" w:type="pct"/>
          </w:tcPr>
          <w:p w14:paraId="60AFC6A1" w14:textId="6A6BA0F1" w:rsidR="000C6D84" w:rsidRPr="00CD5E4B" w:rsidRDefault="000C6D84" w:rsidP="003E422F">
            <w:pPr>
              <w:pStyle w:val="ECCTabletext"/>
              <w:rPr>
                <w:rStyle w:val="ECCParagraph"/>
              </w:rPr>
            </w:pPr>
            <w:r w:rsidRPr="00CD5E4B">
              <w:rPr>
                <w:rStyle w:val="ECCParagraph"/>
              </w:rPr>
              <w:t>Radio Regulations</w:t>
            </w:r>
          </w:p>
        </w:tc>
      </w:tr>
      <w:tr w:rsidR="00F25A25" w:rsidRPr="00CD5E4B" w14:paraId="6B256A13" w14:textId="77777777" w:rsidTr="001D09DA">
        <w:trPr>
          <w:trHeight w:val="317"/>
        </w:trPr>
        <w:tc>
          <w:tcPr>
            <w:tcW w:w="882" w:type="pct"/>
          </w:tcPr>
          <w:p w14:paraId="3717FA1B" w14:textId="77777777" w:rsidR="00466C41" w:rsidRPr="00CD5E4B" w:rsidRDefault="00466C41">
            <w:pPr>
              <w:pStyle w:val="ECCTabletext"/>
              <w:rPr>
                <w:rStyle w:val="ECCHLbold"/>
              </w:rPr>
            </w:pPr>
            <w:r w:rsidRPr="00CD5E4B">
              <w:rPr>
                <w:rStyle w:val="ECCHLbold"/>
              </w:rPr>
              <w:t>SDO</w:t>
            </w:r>
          </w:p>
        </w:tc>
        <w:tc>
          <w:tcPr>
            <w:tcW w:w="4118" w:type="pct"/>
          </w:tcPr>
          <w:p w14:paraId="2DE2A6CA" w14:textId="77777777" w:rsidR="00466C41" w:rsidRPr="00CD5E4B" w:rsidRDefault="00466C41" w:rsidP="003E422F">
            <w:pPr>
              <w:pStyle w:val="ECCTabletext"/>
              <w:rPr>
                <w:rStyle w:val="ECCParagraph"/>
              </w:rPr>
            </w:pPr>
            <w:r w:rsidRPr="00CD5E4B">
              <w:rPr>
                <w:rStyle w:val="ECCParagraph"/>
              </w:rPr>
              <w:t>Standards Developing Organisation</w:t>
            </w:r>
          </w:p>
        </w:tc>
      </w:tr>
      <w:tr w:rsidR="00293EFC" w:rsidRPr="00CD5E4B" w14:paraId="0411615A" w14:textId="77777777" w:rsidTr="001D09DA">
        <w:trPr>
          <w:trHeight w:val="317"/>
        </w:trPr>
        <w:tc>
          <w:tcPr>
            <w:tcW w:w="882" w:type="pct"/>
          </w:tcPr>
          <w:p w14:paraId="05F31450" w14:textId="1325CB66" w:rsidR="00B3346B" w:rsidRPr="00CD5E4B" w:rsidRDefault="00B3346B">
            <w:pPr>
              <w:pStyle w:val="ECCTabletext"/>
              <w:rPr>
                <w:rStyle w:val="ECCHLbold"/>
              </w:rPr>
            </w:pPr>
            <w:r w:rsidRPr="00CD5E4B">
              <w:rPr>
                <w:rStyle w:val="ECCHLbold"/>
              </w:rPr>
              <w:t>SEAMCAT</w:t>
            </w:r>
          </w:p>
        </w:tc>
        <w:tc>
          <w:tcPr>
            <w:tcW w:w="4118" w:type="pct"/>
          </w:tcPr>
          <w:p w14:paraId="595EFB48" w14:textId="1B64C70F" w:rsidR="00B3346B" w:rsidRPr="00CD5E4B" w:rsidRDefault="00B3346B" w:rsidP="003E422F">
            <w:pPr>
              <w:pStyle w:val="ECCTabletext"/>
              <w:rPr>
                <w:rStyle w:val="ECCParagraph"/>
              </w:rPr>
            </w:pPr>
            <w:r w:rsidRPr="00CD5E4B">
              <w:rPr>
                <w:rStyle w:val="ECCParagraph"/>
              </w:rPr>
              <w:t>Spectrum Engineering Advanced Monte Carlo Analysis Tool</w:t>
            </w:r>
          </w:p>
        </w:tc>
      </w:tr>
      <w:tr w:rsidR="00F25A25" w:rsidRPr="00CD5E4B" w14:paraId="52B2BD32" w14:textId="77777777" w:rsidTr="001D09DA">
        <w:trPr>
          <w:trHeight w:val="317"/>
        </w:trPr>
        <w:tc>
          <w:tcPr>
            <w:tcW w:w="882" w:type="pct"/>
          </w:tcPr>
          <w:p w14:paraId="15633AD0" w14:textId="77777777" w:rsidR="003E422F" w:rsidRPr="00CD5E4B" w:rsidRDefault="003E422F">
            <w:pPr>
              <w:pStyle w:val="ECCTabletext"/>
              <w:rPr>
                <w:rStyle w:val="ECCHLbold"/>
              </w:rPr>
            </w:pPr>
            <w:r w:rsidRPr="00CD5E4B">
              <w:rPr>
                <w:rStyle w:val="ECCHLbold"/>
              </w:rPr>
              <w:t>SOS</w:t>
            </w:r>
          </w:p>
        </w:tc>
        <w:tc>
          <w:tcPr>
            <w:tcW w:w="4118" w:type="pct"/>
          </w:tcPr>
          <w:p w14:paraId="1AD40439" w14:textId="77777777" w:rsidR="003E422F" w:rsidRPr="00CD5E4B" w:rsidRDefault="003E422F" w:rsidP="003E422F">
            <w:pPr>
              <w:pStyle w:val="ECCTabletext"/>
              <w:rPr>
                <w:rStyle w:val="ECCParagraph"/>
              </w:rPr>
            </w:pPr>
            <w:r w:rsidRPr="00CD5E4B">
              <w:rPr>
                <w:rStyle w:val="ECCParagraph"/>
              </w:rPr>
              <w:t>Space Operation Service</w:t>
            </w:r>
          </w:p>
        </w:tc>
      </w:tr>
      <w:tr w:rsidR="00F25A25" w:rsidRPr="00CD5E4B" w14:paraId="046E7C54" w14:textId="77777777" w:rsidTr="001D09DA">
        <w:trPr>
          <w:trHeight w:val="317"/>
        </w:trPr>
        <w:tc>
          <w:tcPr>
            <w:tcW w:w="882" w:type="pct"/>
          </w:tcPr>
          <w:p w14:paraId="2E1113BD" w14:textId="77777777" w:rsidR="005334AD" w:rsidRPr="00CD5E4B" w:rsidRDefault="005334AD">
            <w:pPr>
              <w:pStyle w:val="ECCTabletext"/>
              <w:rPr>
                <w:rStyle w:val="ECCHLbold"/>
              </w:rPr>
            </w:pPr>
            <w:r w:rsidRPr="00CD5E4B">
              <w:rPr>
                <w:rStyle w:val="ECCHLbold"/>
              </w:rPr>
              <w:t>SRD</w:t>
            </w:r>
          </w:p>
        </w:tc>
        <w:tc>
          <w:tcPr>
            <w:tcW w:w="4118" w:type="pct"/>
          </w:tcPr>
          <w:p w14:paraId="602EF4B4" w14:textId="77777777" w:rsidR="005334AD" w:rsidRPr="00CD5E4B" w:rsidRDefault="005334AD" w:rsidP="003E422F">
            <w:pPr>
              <w:pStyle w:val="ECCTabletext"/>
              <w:rPr>
                <w:rStyle w:val="ECCParagraph"/>
              </w:rPr>
            </w:pPr>
            <w:r w:rsidRPr="00CD5E4B">
              <w:rPr>
                <w:rStyle w:val="ECCParagraph"/>
              </w:rPr>
              <w:t>Short Range Device</w:t>
            </w:r>
          </w:p>
        </w:tc>
      </w:tr>
      <w:tr w:rsidR="00F25A25" w:rsidRPr="00CD5E4B" w14:paraId="2361F58B" w14:textId="77777777" w:rsidTr="001D09DA">
        <w:trPr>
          <w:trHeight w:val="317"/>
        </w:trPr>
        <w:tc>
          <w:tcPr>
            <w:tcW w:w="882" w:type="pct"/>
          </w:tcPr>
          <w:p w14:paraId="1DA45B50" w14:textId="77777777" w:rsidR="003E422F" w:rsidRPr="00CD5E4B" w:rsidRDefault="003E422F">
            <w:pPr>
              <w:pStyle w:val="ECCTabletext"/>
              <w:rPr>
                <w:rStyle w:val="ECCHLbold"/>
              </w:rPr>
            </w:pPr>
            <w:r w:rsidRPr="00CD5E4B">
              <w:rPr>
                <w:rStyle w:val="ECCHLbold"/>
              </w:rPr>
              <w:t>SRS</w:t>
            </w:r>
          </w:p>
        </w:tc>
        <w:tc>
          <w:tcPr>
            <w:tcW w:w="4118" w:type="pct"/>
          </w:tcPr>
          <w:p w14:paraId="454FD9C3" w14:textId="77777777" w:rsidR="003E422F" w:rsidRPr="00CD5E4B" w:rsidRDefault="003E422F" w:rsidP="003E422F">
            <w:pPr>
              <w:pStyle w:val="ECCTabletext"/>
              <w:rPr>
                <w:rStyle w:val="ECCParagraph"/>
              </w:rPr>
            </w:pPr>
            <w:r w:rsidRPr="00CD5E4B">
              <w:rPr>
                <w:rStyle w:val="ECCParagraph"/>
              </w:rPr>
              <w:t>Space Research Service</w:t>
            </w:r>
          </w:p>
        </w:tc>
      </w:tr>
      <w:tr w:rsidR="00A76312" w:rsidRPr="00CD5E4B" w14:paraId="29C4A792" w14:textId="77777777" w:rsidTr="001D09DA">
        <w:trPr>
          <w:trHeight w:val="317"/>
        </w:trPr>
        <w:tc>
          <w:tcPr>
            <w:tcW w:w="882" w:type="pct"/>
          </w:tcPr>
          <w:p w14:paraId="67484E70" w14:textId="20A43629" w:rsidR="00502CD0" w:rsidRPr="00CD5E4B" w:rsidRDefault="00502CD0">
            <w:pPr>
              <w:pStyle w:val="ECCTabletext"/>
              <w:rPr>
                <w:rStyle w:val="ECCHLbold"/>
              </w:rPr>
            </w:pPr>
            <w:r w:rsidRPr="00CD5E4B">
              <w:rPr>
                <w:rStyle w:val="ECCHLbold"/>
              </w:rPr>
              <w:t>SSB</w:t>
            </w:r>
          </w:p>
        </w:tc>
        <w:tc>
          <w:tcPr>
            <w:tcW w:w="4118" w:type="pct"/>
          </w:tcPr>
          <w:p w14:paraId="5BF61765" w14:textId="7892EA89" w:rsidR="00502CD0" w:rsidRPr="00CD5E4B" w:rsidRDefault="00502CD0" w:rsidP="003E422F">
            <w:pPr>
              <w:pStyle w:val="ECCTabletext"/>
              <w:rPr>
                <w:rStyle w:val="ECCParagraph"/>
              </w:rPr>
            </w:pPr>
            <w:r w:rsidRPr="00CD5E4B">
              <w:rPr>
                <w:rStyle w:val="ECCParagraph"/>
              </w:rPr>
              <w:t>Synchronisation Signal Block</w:t>
            </w:r>
          </w:p>
        </w:tc>
      </w:tr>
      <w:tr w:rsidR="00F25A25" w:rsidRPr="00CD5E4B" w14:paraId="02A6A784" w14:textId="77777777" w:rsidTr="001D09DA">
        <w:trPr>
          <w:trHeight w:val="317"/>
        </w:trPr>
        <w:tc>
          <w:tcPr>
            <w:tcW w:w="882" w:type="pct"/>
          </w:tcPr>
          <w:p w14:paraId="419CC360" w14:textId="77777777" w:rsidR="004D2CF5" w:rsidRPr="00CD5E4B" w:rsidRDefault="004D2CF5">
            <w:pPr>
              <w:pStyle w:val="ECCTabletext"/>
              <w:rPr>
                <w:rStyle w:val="ECCHLbold"/>
              </w:rPr>
            </w:pPr>
            <w:r w:rsidRPr="00CD5E4B">
              <w:rPr>
                <w:rStyle w:val="ECCHLbold"/>
              </w:rPr>
              <w:t>TDD</w:t>
            </w:r>
          </w:p>
          <w:p w14:paraId="001597F6" w14:textId="028F1208" w:rsidR="004D2CF5" w:rsidRPr="00CD5E4B" w:rsidRDefault="006B6875">
            <w:pPr>
              <w:pStyle w:val="ECCTabletext"/>
              <w:rPr>
                <w:rStyle w:val="ECCHLbold"/>
              </w:rPr>
            </w:pPr>
            <w:r w:rsidRPr="00CD5E4B">
              <w:rPr>
                <w:rStyle w:val="ECCHLbold"/>
              </w:rPr>
              <w:t>TLM</w:t>
            </w:r>
          </w:p>
        </w:tc>
        <w:tc>
          <w:tcPr>
            <w:tcW w:w="4118" w:type="pct"/>
          </w:tcPr>
          <w:p w14:paraId="2BD15CC0" w14:textId="77777777" w:rsidR="004D2CF5" w:rsidRPr="00CD5E4B" w:rsidRDefault="004D2CF5" w:rsidP="003E422F">
            <w:pPr>
              <w:pStyle w:val="ECCTabletext"/>
              <w:rPr>
                <w:rStyle w:val="ECCParagraph"/>
              </w:rPr>
            </w:pPr>
            <w:r w:rsidRPr="00CD5E4B">
              <w:rPr>
                <w:rStyle w:val="ECCParagraph"/>
              </w:rPr>
              <w:t>Time Division Duplex</w:t>
            </w:r>
          </w:p>
          <w:p w14:paraId="57737043" w14:textId="77777777" w:rsidR="004D2CF5" w:rsidRPr="00CD5E4B" w:rsidRDefault="00747122" w:rsidP="003E422F">
            <w:pPr>
              <w:pStyle w:val="ECCTabletext"/>
              <w:rPr>
                <w:rStyle w:val="ECCParagraph"/>
              </w:rPr>
            </w:pPr>
            <w:r w:rsidRPr="00CD5E4B">
              <w:rPr>
                <w:rStyle w:val="ECCParagraph"/>
              </w:rPr>
              <w:t>Telemetry</w:t>
            </w:r>
          </w:p>
        </w:tc>
      </w:tr>
      <w:tr w:rsidR="00F25A25" w:rsidRPr="00CD5E4B" w14:paraId="0A1443EB" w14:textId="77777777" w:rsidTr="001D09DA">
        <w:trPr>
          <w:trHeight w:val="317"/>
        </w:trPr>
        <w:tc>
          <w:tcPr>
            <w:tcW w:w="882" w:type="pct"/>
          </w:tcPr>
          <w:p w14:paraId="4E7526A7" w14:textId="77777777" w:rsidR="003E422F" w:rsidRPr="00CD5E4B" w:rsidRDefault="003E422F">
            <w:pPr>
              <w:pStyle w:val="ECCTabletext"/>
              <w:rPr>
                <w:rStyle w:val="ECCHLbold"/>
              </w:rPr>
            </w:pPr>
            <w:r w:rsidRPr="00CD5E4B">
              <w:rPr>
                <w:rStyle w:val="ECCHLbold"/>
              </w:rPr>
              <w:t>TRP</w:t>
            </w:r>
          </w:p>
        </w:tc>
        <w:tc>
          <w:tcPr>
            <w:tcW w:w="4118" w:type="pct"/>
          </w:tcPr>
          <w:p w14:paraId="7F58BB3E" w14:textId="77777777" w:rsidR="003E422F" w:rsidRPr="00CD5E4B" w:rsidRDefault="003E422F" w:rsidP="003E422F">
            <w:pPr>
              <w:pStyle w:val="ECCTabletext"/>
              <w:rPr>
                <w:rStyle w:val="ECCParagraph"/>
              </w:rPr>
            </w:pPr>
            <w:r w:rsidRPr="00CD5E4B">
              <w:rPr>
                <w:rStyle w:val="ECCParagraph"/>
              </w:rPr>
              <w:t>Total Radiated Power</w:t>
            </w:r>
          </w:p>
        </w:tc>
      </w:tr>
      <w:tr w:rsidR="00A76312" w:rsidRPr="00CD5E4B" w14:paraId="2AE9ED5B" w14:textId="77777777" w:rsidTr="001D09DA">
        <w:trPr>
          <w:trHeight w:val="317"/>
        </w:trPr>
        <w:tc>
          <w:tcPr>
            <w:tcW w:w="882" w:type="pct"/>
          </w:tcPr>
          <w:p w14:paraId="79F25D3F" w14:textId="34574B74" w:rsidR="00362C44" w:rsidRPr="00CD5E4B" w:rsidRDefault="00362C44">
            <w:pPr>
              <w:pStyle w:val="ECCTabletext"/>
              <w:rPr>
                <w:rStyle w:val="ECCHLbold"/>
              </w:rPr>
            </w:pPr>
            <w:r w:rsidRPr="00CD5E4B">
              <w:rPr>
                <w:rStyle w:val="ECCHLbold"/>
              </w:rPr>
              <w:t>UAS</w:t>
            </w:r>
          </w:p>
        </w:tc>
        <w:tc>
          <w:tcPr>
            <w:tcW w:w="4118" w:type="pct"/>
          </w:tcPr>
          <w:p w14:paraId="61F043FA" w14:textId="6C989D71" w:rsidR="00362C44" w:rsidRPr="00CD5E4B" w:rsidRDefault="00362C44" w:rsidP="003E422F">
            <w:pPr>
              <w:pStyle w:val="ECCTabletext"/>
              <w:rPr>
                <w:rStyle w:val="ECCParagraph"/>
              </w:rPr>
            </w:pPr>
            <w:r w:rsidRPr="00CD5E4B">
              <w:rPr>
                <w:rStyle w:val="ECCParagraph"/>
              </w:rPr>
              <w:t>Unmanned Aircraft Systems</w:t>
            </w:r>
          </w:p>
        </w:tc>
      </w:tr>
      <w:tr w:rsidR="00F25A25" w:rsidRPr="00CD5E4B" w14:paraId="3C0BADA4" w14:textId="77777777" w:rsidTr="001D09DA">
        <w:trPr>
          <w:trHeight w:val="317"/>
        </w:trPr>
        <w:tc>
          <w:tcPr>
            <w:tcW w:w="882" w:type="pct"/>
          </w:tcPr>
          <w:p w14:paraId="6E3945CC" w14:textId="144FFD48" w:rsidR="00B91FA9" w:rsidRPr="00CD5E4B" w:rsidRDefault="00B91FA9">
            <w:pPr>
              <w:pStyle w:val="ECCTabletext"/>
              <w:rPr>
                <w:rStyle w:val="ECCHLbold"/>
              </w:rPr>
            </w:pPr>
            <w:r w:rsidRPr="00CD5E4B">
              <w:rPr>
                <w:rStyle w:val="ECCHLbold"/>
              </w:rPr>
              <w:t>UAV</w:t>
            </w:r>
          </w:p>
        </w:tc>
        <w:tc>
          <w:tcPr>
            <w:tcW w:w="4118" w:type="pct"/>
          </w:tcPr>
          <w:p w14:paraId="26378C3C" w14:textId="0CA77DC5" w:rsidR="00B91FA9" w:rsidRPr="00CD5E4B" w:rsidRDefault="00B91FA9" w:rsidP="003E422F">
            <w:pPr>
              <w:pStyle w:val="ECCTabletext"/>
              <w:rPr>
                <w:rStyle w:val="ECCParagraph"/>
              </w:rPr>
            </w:pPr>
            <w:r w:rsidRPr="00CD5E4B">
              <w:rPr>
                <w:rStyle w:val="ECCParagraph"/>
              </w:rPr>
              <w:t xml:space="preserve">Unmanned </w:t>
            </w:r>
            <w:r w:rsidR="00046D7E" w:rsidRPr="00CD5E4B">
              <w:rPr>
                <w:rStyle w:val="ECCParagraph"/>
              </w:rPr>
              <w:t xml:space="preserve">Aerial </w:t>
            </w:r>
            <w:r w:rsidRPr="00CD5E4B">
              <w:rPr>
                <w:rStyle w:val="ECCParagraph"/>
              </w:rPr>
              <w:t>Vehicles</w:t>
            </w:r>
          </w:p>
        </w:tc>
      </w:tr>
      <w:tr w:rsidR="00F25A25" w:rsidRPr="00CD5E4B" w14:paraId="18EAF443" w14:textId="77777777" w:rsidTr="001D09DA">
        <w:trPr>
          <w:trHeight w:val="317"/>
        </w:trPr>
        <w:tc>
          <w:tcPr>
            <w:tcW w:w="882" w:type="pct"/>
          </w:tcPr>
          <w:p w14:paraId="32581CBF" w14:textId="678744A9" w:rsidR="00B91FA9" w:rsidRPr="00CD5E4B" w:rsidRDefault="00B91FA9">
            <w:pPr>
              <w:pStyle w:val="ECCTabletext"/>
              <w:rPr>
                <w:rStyle w:val="ECCHLbold"/>
              </w:rPr>
            </w:pPr>
            <w:r w:rsidRPr="00CD5E4B">
              <w:rPr>
                <w:rStyle w:val="ECCHLbold"/>
              </w:rPr>
              <w:t>UE</w:t>
            </w:r>
          </w:p>
        </w:tc>
        <w:tc>
          <w:tcPr>
            <w:tcW w:w="4118" w:type="pct"/>
          </w:tcPr>
          <w:p w14:paraId="7953A4EC" w14:textId="1A3193DE" w:rsidR="00B91FA9" w:rsidRPr="00CD5E4B" w:rsidRDefault="00B91FA9" w:rsidP="003E422F">
            <w:pPr>
              <w:pStyle w:val="ECCTabletext"/>
              <w:rPr>
                <w:rStyle w:val="ECCParagraph"/>
              </w:rPr>
            </w:pPr>
            <w:r w:rsidRPr="00CD5E4B">
              <w:rPr>
                <w:rStyle w:val="ECCParagraph"/>
              </w:rPr>
              <w:t>User Equipment</w:t>
            </w:r>
          </w:p>
        </w:tc>
      </w:tr>
      <w:tr w:rsidR="00F25A25" w:rsidRPr="00CD5E4B" w14:paraId="42DFBB5A" w14:textId="77777777" w:rsidTr="001D09DA">
        <w:trPr>
          <w:trHeight w:val="317"/>
        </w:trPr>
        <w:tc>
          <w:tcPr>
            <w:tcW w:w="882" w:type="pct"/>
          </w:tcPr>
          <w:p w14:paraId="68053FC2" w14:textId="1243CB83" w:rsidR="004C0005" w:rsidRPr="00CD5E4B" w:rsidRDefault="004C0005">
            <w:pPr>
              <w:pStyle w:val="ECCTabletext"/>
              <w:rPr>
                <w:rStyle w:val="ECCHLbold"/>
              </w:rPr>
            </w:pPr>
            <w:r w:rsidRPr="00CD5E4B">
              <w:rPr>
                <w:rStyle w:val="ECCHLbold"/>
              </w:rPr>
              <w:t>UEM</w:t>
            </w:r>
          </w:p>
        </w:tc>
        <w:tc>
          <w:tcPr>
            <w:tcW w:w="4118" w:type="pct"/>
          </w:tcPr>
          <w:p w14:paraId="2C6BE93E" w14:textId="5BB51DF7" w:rsidR="004C0005" w:rsidRPr="00CD5E4B" w:rsidRDefault="004C0005" w:rsidP="003E422F">
            <w:pPr>
              <w:pStyle w:val="ECCTabletext"/>
              <w:rPr>
                <w:rStyle w:val="ECCParagraph"/>
              </w:rPr>
            </w:pPr>
            <w:r w:rsidRPr="00CD5E4B">
              <w:rPr>
                <w:rStyle w:val="ECCParagraph"/>
              </w:rPr>
              <w:t>Unwanted Emission Mask</w:t>
            </w:r>
          </w:p>
        </w:tc>
      </w:tr>
      <w:tr w:rsidR="00F25A25" w:rsidRPr="00CD5E4B" w14:paraId="50CAB1B3" w14:textId="77777777" w:rsidTr="001D09DA">
        <w:trPr>
          <w:trHeight w:val="317"/>
        </w:trPr>
        <w:tc>
          <w:tcPr>
            <w:tcW w:w="882" w:type="pct"/>
          </w:tcPr>
          <w:p w14:paraId="467E54BB" w14:textId="77777777" w:rsidR="005334AD" w:rsidRPr="00CD5E4B" w:rsidRDefault="005334AD">
            <w:pPr>
              <w:pStyle w:val="ECCTabletext"/>
              <w:rPr>
                <w:rStyle w:val="ECCHLbold"/>
              </w:rPr>
            </w:pPr>
            <w:r w:rsidRPr="00CD5E4B">
              <w:rPr>
                <w:rStyle w:val="ECCHLbold"/>
              </w:rPr>
              <w:t>UL</w:t>
            </w:r>
          </w:p>
        </w:tc>
        <w:tc>
          <w:tcPr>
            <w:tcW w:w="4118" w:type="pct"/>
          </w:tcPr>
          <w:p w14:paraId="778552E9" w14:textId="77777777" w:rsidR="005334AD" w:rsidRPr="00CD5E4B" w:rsidRDefault="005334AD" w:rsidP="003E422F">
            <w:pPr>
              <w:pStyle w:val="ECCTabletext"/>
              <w:rPr>
                <w:rStyle w:val="ECCParagraph"/>
              </w:rPr>
            </w:pPr>
            <w:r w:rsidRPr="00CD5E4B">
              <w:rPr>
                <w:rStyle w:val="ECCParagraph"/>
              </w:rPr>
              <w:t>Up Link</w:t>
            </w:r>
          </w:p>
        </w:tc>
      </w:tr>
      <w:tr w:rsidR="00F25A25" w:rsidRPr="00CD5E4B" w14:paraId="66088D36" w14:textId="77777777" w:rsidTr="001D09DA">
        <w:trPr>
          <w:trHeight w:val="317"/>
        </w:trPr>
        <w:tc>
          <w:tcPr>
            <w:tcW w:w="882" w:type="pct"/>
          </w:tcPr>
          <w:p w14:paraId="0B100004" w14:textId="77777777" w:rsidR="005334AD" w:rsidRPr="00CD5E4B" w:rsidRDefault="005334AD">
            <w:pPr>
              <w:pStyle w:val="ECCTabletext"/>
              <w:rPr>
                <w:rStyle w:val="ECCHLbold"/>
              </w:rPr>
            </w:pPr>
            <w:r w:rsidRPr="00CD5E4B">
              <w:rPr>
                <w:rStyle w:val="ECCHLbold"/>
              </w:rPr>
              <w:t>WAS</w:t>
            </w:r>
          </w:p>
        </w:tc>
        <w:tc>
          <w:tcPr>
            <w:tcW w:w="4118" w:type="pct"/>
          </w:tcPr>
          <w:p w14:paraId="7FDD40B6" w14:textId="77777777" w:rsidR="005334AD" w:rsidRPr="00CD5E4B" w:rsidRDefault="005334AD" w:rsidP="003E422F">
            <w:pPr>
              <w:pStyle w:val="ECCTabletext"/>
              <w:rPr>
                <w:rStyle w:val="ECCParagraph"/>
              </w:rPr>
            </w:pPr>
            <w:r w:rsidRPr="00CD5E4B">
              <w:rPr>
                <w:rStyle w:val="ECCParagraph"/>
              </w:rPr>
              <w:t>Wireless Access System</w:t>
            </w:r>
          </w:p>
        </w:tc>
      </w:tr>
      <w:tr w:rsidR="00F25A25" w:rsidRPr="00CD5E4B" w14:paraId="3AD8B7C7" w14:textId="77777777" w:rsidTr="001D09DA">
        <w:trPr>
          <w:trHeight w:val="317"/>
        </w:trPr>
        <w:tc>
          <w:tcPr>
            <w:tcW w:w="882" w:type="pct"/>
          </w:tcPr>
          <w:p w14:paraId="63B46B88" w14:textId="77777777" w:rsidR="00C01DF3" w:rsidRPr="00CD5E4B" w:rsidRDefault="00C01DF3">
            <w:pPr>
              <w:pStyle w:val="ECCTabletext"/>
              <w:rPr>
                <w:rStyle w:val="ECCHLbold"/>
              </w:rPr>
            </w:pPr>
            <w:r w:rsidRPr="00CD5E4B">
              <w:rPr>
                <w:rStyle w:val="ECCHLbold"/>
              </w:rPr>
              <w:t>WLAN</w:t>
            </w:r>
          </w:p>
        </w:tc>
        <w:tc>
          <w:tcPr>
            <w:tcW w:w="4118" w:type="pct"/>
          </w:tcPr>
          <w:p w14:paraId="1B8E3D77" w14:textId="77777777" w:rsidR="00C01DF3" w:rsidRPr="00CD5E4B" w:rsidRDefault="00C01DF3" w:rsidP="003E422F">
            <w:pPr>
              <w:pStyle w:val="ECCTabletext"/>
              <w:rPr>
                <w:rStyle w:val="ECCParagraph"/>
              </w:rPr>
            </w:pPr>
            <w:r w:rsidRPr="00CD5E4B">
              <w:rPr>
                <w:rStyle w:val="ECCParagraph"/>
              </w:rPr>
              <w:t>Wireless Local Area Network</w:t>
            </w:r>
          </w:p>
        </w:tc>
      </w:tr>
      <w:tr w:rsidR="0099606E" w:rsidRPr="00CD5E4B" w14:paraId="0BF3CA0F" w14:textId="77777777" w:rsidTr="001D09DA">
        <w:trPr>
          <w:trHeight w:val="317"/>
        </w:trPr>
        <w:tc>
          <w:tcPr>
            <w:tcW w:w="882" w:type="pct"/>
          </w:tcPr>
          <w:p w14:paraId="17B9873E" w14:textId="3D22E600" w:rsidR="0099606E" w:rsidRPr="00CD5E4B" w:rsidRDefault="0099606E">
            <w:pPr>
              <w:pStyle w:val="ECCTabletext"/>
              <w:rPr>
                <w:rStyle w:val="ECCHLbold"/>
              </w:rPr>
            </w:pPr>
            <w:r w:rsidRPr="00CD5E4B">
              <w:rPr>
                <w:rStyle w:val="ECCHLbold"/>
              </w:rPr>
              <w:t>WTS</w:t>
            </w:r>
          </w:p>
        </w:tc>
        <w:tc>
          <w:tcPr>
            <w:tcW w:w="4118" w:type="pct"/>
          </w:tcPr>
          <w:p w14:paraId="438622D9" w14:textId="66133221" w:rsidR="0099606E" w:rsidRPr="00CD5E4B" w:rsidRDefault="0099606E" w:rsidP="003E422F">
            <w:pPr>
              <w:pStyle w:val="ECCTabletext"/>
              <w:rPr>
                <w:rStyle w:val="ECCParagraph"/>
              </w:rPr>
            </w:pPr>
            <w:r w:rsidRPr="00CD5E4B">
              <w:rPr>
                <w:rStyle w:val="ECCParagraph"/>
              </w:rPr>
              <w:t>Wideband Transmission System</w:t>
            </w:r>
          </w:p>
        </w:tc>
      </w:tr>
    </w:tbl>
    <w:p w14:paraId="270F13F4" w14:textId="77777777" w:rsidR="00797D4C" w:rsidRPr="00CD5E4B" w:rsidRDefault="00797D4C" w:rsidP="001F0975">
      <w:pPr>
        <w:pStyle w:val="Heading1"/>
        <w:rPr>
          <w:lang w:val="en-GB"/>
        </w:rPr>
      </w:pPr>
      <w:bookmarkStart w:id="21" w:name="_Toc380056497"/>
      <w:bookmarkStart w:id="22" w:name="_Toc380059748"/>
      <w:bookmarkStart w:id="23" w:name="_Toc380059785"/>
      <w:bookmarkStart w:id="24" w:name="_Toc396153636"/>
      <w:bookmarkStart w:id="25" w:name="_Toc396383863"/>
      <w:bookmarkStart w:id="26" w:name="_Toc396917296"/>
      <w:bookmarkStart w:id="27" w:name="_Toc396917345"/>
      <w:bookmarkStart w:id="28" w:name="_Toc396917407"/>
      <w:bookmarkStart w:id="29" w:name="_Toc396917460"/>
      <w:bookmarkStart w:id="30" w:name="_Toc396917627"/>
      <w:bookmarkStart w:id="31" w:name="_Toc396917642"/>
      <w:bookmarkStart w:id="32" w:name="_Toc396917747"/>
      <w:bookmarkStart w:id="33" w:name="_Toc78184687"/>
      <w:bookmarkStart w:id="34" w:name="_Toc88225863"/>
      <w:bookmarkStart w:id="35" w:name="_Toc98834789"/>
      <w:bookmarkStart w:id="36" w:name="_Toc100238036"/>
      <w:bookmarkStart w:id="37" w:name="_Toc103178506"/>
      <w:bookmarkStart w:id="38" w:name="_Toc116384021"/>
      <w:bookmarkStart w:id="39" w:name="_Toc107576546"/>
      <w:r w:rsidRPr="00CD5E4B">
        <w:rPr>
          <w:rStyle w:val="ECCParagraph"/>
        </w:rPr>
        <w:lastRenderedPageBreak/>
        <w:t>Introduction</w:t>
      </w:r>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p>
    <w:p w14:paraId="087D3622" w14:textId="294F198A" w:rsidR="0067279A" w:rsidRPr="00CD5E4B" w:rsidRDefault="0067279A" w:rsidP="0067279A">
      <w:pPr>
        <w:rPr>
          <w:rStyle w:val="ECCParagraph"/>
        </w:rPr>
      </w:pPr>
      <w:r w:rsidRPr="00CD5E4B">
        <w:rPr>
          <w:rStyle w:val="ECCParagraph"/>
        </w:rPr>
        <w:t xml:space="preserve">The frequency band 2300-2400 MHz is allocated to the Mobile Service on a co-primary basis by </w:t>
      </w:r>
      <w:r w:rsidR="00177774" w:rsidRPr="00CD5E4B">
        <w:rPr>
          <w:rStyle w:val="ECCParagraph"/>
        </w:rPr>
        <w:t xml:space="preserve">the </w:t>
      </w:r>
      <w:r w:rsidRPr="00CD5E4B">
        <w:rPr>
          <w:rStyle w:val="ECCParagraph"/>
        </w:rPr>
        <w:t xml:space="preserve">ITU Radio Regulations </w:t>
      </w:r>
      <w:r w:rsidR="00177774" w:rsidRPr="00CD5E4B">
        <w:rPr>
          <w:rStyle w:val="ECCParagraph"/>
        </w:rPr>
        <w:fldChar w:fldCharType="begin" w:fldLock="1"/>
      </w:r>
      <w:r w:rsidR="00177774" w:rsidRPr="00CD5E4B">
        <w:rPr>
          <w:rStyle w:val="ECCParagraph"/>
        </w:rPr>
        <w:instrText xml:space="preserve"> REF _Ref105144375 \r \h </w:instrText>
      </w:r>
      <w:r w:rsidR="006B6143" w:rsidRPr="00CD5E4B">
        <w:rPr>
          <w:rStyle w:val="ECCParagraph"/>
        </w:rPr>
        <w:instrText xml:space="preserve"> \* MERGEFORMAT </w:instrText>
      </w:r>
      <w:r w:rsidR="00177774" w:rsidRPr="00CD5E4B">
        <w:rPr>
          <w:rStyle w:val="ECCParagraph"/>
        </w:rPr>
      </w:r>
      <w:r w:rsidR="00177774" w:rsidRPr="00CD5E4B">
        <w:rPr>
          <w:rStyle w:val="ECCParagraph"/>
        </w:rPr>
        <w:fldChar w:fldCharType="separate"/>
      </w:r>
      <w:r w:rsidR="002816C2" w:rsidRPr="00CD5E4B">
        <w:rPr>
          <w:rStyle w:val="ECCParagraph"/>
        </w:rPr>
        <w:t>[2]</w:t>
      </w:r>
      <w:r w:rsidR="00177774" w:rsidRPr="00CD5E4B">
        <w:rPr>
          <w:rStyle w:val="ECCParagraph"/>
        </w:rPr>
        <w:fldChar w:fldCharType="end"/>
      </w:r>
      <w:r w:rsidR="00177774" w:rsidRPr="00CD5E4B">
        <w:rPr>
          <w:rStyle w:val="ECCParagraph"/>
        </w:rPr>
        <w:t xml:space="preserve"> </w:t>
      </w:r>
      <w:r w:rsidRPr="00CD5E4B">
        <w:rPr>
          <w:rStyle w:val="ECCParagraph"/>
        </w:rPr>
        <w:t>in all three ITU regions. WRC-07 identified the band 2300-2400 MHz for IMT, see footnote RR 5.384A.</w:t>
      </w:r>
      <w:r w:rsidR="00A74DEB" w:rsidRPr="00CD5E4B">
        <w:rPr>
          <w:rStyle w:val="ECCParagraph"/>
        </w:rPr>
        <w:t xml:space="preserve"> ECC Dec</w:t>
      </w:r>
      <w:r w:rsidR="008A0B66" w:rsidRPr="00CD5E4B">
        <w:rPr>
          <w:rStyle w:val="ECCParagraph"/>
        </w:rPr>
        <w:t>ision</w:t>
      </w:r>
      <w:r w:rsidR="00A74DEB" w:rsidRPr="00CD5E4B">
        <w:rPr>
          <w:rStyle w:val="ECCParagraph"/>
        </w:rPr>
        <w:t xml:space="preserve"> (14)02</w:t>
      </w:r>
      <w:r w:rsidR="00C766BA" w:rsidRPr="00CD5E4B">
        <w:rPr>
          <w:rStyle w:val="ECCParagraph"/>
        </w:rPr>
        <w:t xml:space="preserve"> </w:t>
      </w:r>
      <w:r w:rsidR="00C766BA" w:rsidRPr="00CD5E4B">
        <w:rPr>
          <w:rStyle w:val="ECCParagraph"/>
        </w:rPr>
        <w:fldChar w:fldCharType="begin" w:fldLock="1"/>
      </w:r>
      <w:r w:rsidR="00C766BA" w:rsidRPr="00CD5E4B">
        <w:rPr>
          <w:rStyle w:val="ECCParagraph"/>
        </w:rPr>
        <w:instrText xml:space="preserve"> REF _Ref40084231 \r \h  \* MERGEFORMAT </w:instrText>
      </w:r>
      <w:r w:rsidR="00C766BA" w:rsidRPr="00CD5E4B">
        <w:rPr>
          <w:rStyle w:val="ECCParagraph"/>
        </w:rPr>
      </w:r>
      <w:r w:rsidR="00C766BA" w:rsidRPr="00CD5E4B">
        <w:rPr>
          <w:rStyle w:val="ECCParagraph"/>
        </w:rPr>
        <w:fldChar w:fldCharType="separate"/>
      </w:r>
      <w:r w:rsidR="002816C2" w:rsidRPr="00CD5E4B">
        <w:rPr>
          <w:rStyle w:val="ECCParagraph"/>
        </w:rPr>
        <w:t>[1]</w:t>
      </w:r>
      <w:r w:rsidR="00C766BA" w:rsidRPr="00CD5E4B">
        <w:rPr>
          <w:rStyle w:val="ECCParagraph"/>
        </w:rPr>
        <w:fldChar w:fldCharType="end"/>
      </w:r>
      <w:r w:rsidR="00A74DEB" w:rsidRPr="00CD5E4B">
        <w:rPr>
          <w:rStyle w:val="ECCParagraph"/>
        </w:rPr>
        <w:t xml:space="preserve"> </w:t>
      </w:r>
      <w:r w:rsidR="00AC4BCA" w:rsidRPr="00CD5E4B">
        <w:rPr>
          <w:rStyle w:val="ECCParagraph"/>
        </w:rPr>
        <w:t>provides</w:t>
      </w:r>
      <w:r w:rsidR="00A74DEB" w:rsidRPr="00CD5E4B">
        <w:rPr>
          <w:rStyle w:val="ECCParagraph"/>
        </w:rPr>
        <w:t xml:space="preserve"> harmoni</w:t>
      </w:r>
      <w:r w:rsidR="002E56FB" w:rsidRPr="00CD5E4B">
        <w:rPr>
          <w:rStyle w:val="ECCParagraph"/>
        </w:rPr>
        <w:t>s</w:t>
      </w:r>
      <w:r w:rsidR="00A74DEB" w:rsidRPr="00CD5E4B">
        <w:rPr>
          <w:rStyle w:val="ECCParagraph"/>
        </w:rPr>
        <w:t xml:space="preserve">ed </w:t>
      </w:r>
      <w:r w:rsidR="00403C32" w:rsidRPr="00CD5E4B">
        <w:rPr>
          <w:rStyle w:val="ECCParagraph"/>
        </w:rPr>
        <w:t xml:space="preserve">technical and </w:t>
      </w:r>
      <w:r w:rsidR="00AC4BCA" w:rsidRPr="00CD5E4B">
        <w:rPr>
          <w:rStyle w:val="ECCParagraph"/>
        </w:rPr>
        <w:t>regulatory conditions for the use of the band for</w:t>
      </w:r>
      <w:r w:rsidR="00A74DEB" w:rsidRPr="00CD5E4B">
        <w:rPr>
          <w:rStyle w:val="ECCParagraph"/>
        </w:rPr>
        <w:t xml:space="preserve"> MFCN, however although a CEPT </w:t>
      </w:r>
      <w:r w:rsidR="006E2F8E" w:rsidRPr="00CD5E4B">
        <w:rPr>
          <w:rStyle w:val="ECCParagraph"/>
        </w:rPr>
        <w:t>R</w:t>
      </w:r>
      <w:r w:rsidR="00A74DEB" w:rsidRPr="00CD5E4B">
        <w:rPr>
          <w:rStyle w:val="ECCParagraph"/>
        </w:rPr>
        <w:t xml:space="preserve">eport was produced it never resulted in an EU Decision because of the need in many countries to maintain the </w:t>
      </w:r>
      <w:r w:rsidR="005A5180" w:rsidRPr="00CD5E4B">
        <w:rPr>
          <w:rStyle w:val="ECCParagraph"/>
        </w:rPr>
        <w:t>long-term</w:t>
      </w:r>
      <w:r w:rsidR="00A74DEB" w:rsidRPr="00CD5E4B">
        <w:rPr>
          <w:rStyle w:val="ECCParagraph"/>
        </w:rPr>
        <w:t xml:space="preserve"> incumbent use. As of </w:t>
      </w:r>
      <w:r w:rsidR="00C90E69" w:rsidRPr="00CD5E4B">
        <w:rPr>
          <w:rStyle w:val="ECCParagraph"/>
        </w:rPr>
        <w:t xml:space="preserve">May </w:t>
      </w:r>
      <w:r w:rsidR="00A74DEB" w:rsidRPr="00CD5E4B">
        <w:rPr>
          <w:rStyle w:val="ECCParagraph"/>
        </w:rPr>
        <w:t>202</w:t>
      </w:r>
      <w:r w:rsidR="00C90E69" w:rsidRPr="00CD5E4B">
        <w:rPr>
          <w:rStyle w:val="ECCParagraph"/>
        </w:rPr>
        <w:t>2</w:t>
      </w:r>
      <w:r w:rsidR="00A74DEB" w:rsidRPr="00CD5E4B">
        <w:rPr>
          <w:rStyle w:val="ECCParagraph"/>
        </w:rPr>
        <w:t xml:space="preserve">, </w:t>
      </w:r>
      <w:r w:rsidR="000165C9" w:rsidRPr="00CD5E4B">
        <w:rPr>
          <w:rStyle w:val="ECCParagraph"/>
        </w:rPr>
        <w:t>13</w:t>
      </w:r>
      <w:r w:rsidR="00C90E69" w:rsidRPr="00CD5E4B">
        <w:rPr>
          <w:rStyle w:val="ECCParagraph"/>
        </w:rPr>
        <w:t xml:space="preserve"> CEPT </w:t>
      </w:r>
      <w:r w:rsidR="00A74DEB" w:rsidRPr="00CD5E4B">
        <w:rPr>
          <w:rStyle w:val="ECCParagraph"/>
        </w:rPr>
        <w:t xml:space="preserve">countries indicate implementation of </w:t>
      </w:r>
      <w:r w:rsidR="00B275A7" w:rsidRPr="00CD5E4B">
        <w:rPr>
          <w:rStyle w:val="ECCParagraph"/>
        </w:rPr>
        <w:t>IMT systems in all or part of the band</w:t>
      </w:r>
      <w:r w:rsidR="00D4219A" w:rsidRPr="00CD5E4B">
        <w:rPr>
          <w:rStyle w:val="ECCParagraph"/>
        </w:rPr>
        <w:t>.</w:t>
      </w:r>
    </w:p>
    <w:p w14:paraId="7CC15B5A" w14:textId="5A938F2F" w:rsidR="003317EB" w:rsidRPr="00CD5E4B" w:rsidRDefault="003317EB" w:rsidP="00B275A7">
      <w:pPr>
        <w:rPr>
          <w:rStyle w:val="ECCParagraph"/>
        </w:rPr>
      </w:pPr>
      <w:r w:rsidRPr="00CD5E4B">
        <w:rPr>
          <w:rStyle w:val="ECCParagraph"/>
        </w:rPr>
        <w:t xml:space="preserve">This Report analyses the necessary changes in the existing ECC Decision (14)02 for the 2300-2400 MHz frequency band in order to introduce 5G  New Radio (NR) and Active Antenna Systems (AAS). The analysis </w:t>
      </w:r>
      <w:r w:rsidR="00403C32" w:rsidRPr="00CD5E4B">
        <w:rPr>
          <w:rStyle w:val="ECCParagraph"/>
        </w:rPr>
        <w:t xml:space="preserve">leverages results from </w:t>
      </w:r>
      <w:r w:rsidRPr="00CD5E4B">
        <w:rPr>
          <w:rStyle w:val="ECCParagraph"/>
        </w:rPr>
        <w:t>existing report</w:t>
      </w:r>
      <w:r w:rsidR="00AC4BCA" w:rsidRPr="00CD5E4B">
        <w:rPr>
          <w:rStyle w:val="ECCParagraph"/>
        </w:rPr>
        <w:t>s</w:t>
      </w:r>
      <w:r w:rsidRPr="00CD5E4B">
        <w:rPr>
          <w:rStyle w:val="ECCParagraph"/>
        </w:rPr>
        <w:t xml:space="preserve"> for non-AAS</w:t>
      </w:r>
      <w:r w:rsidR="0005552B" w:rsidRPr="00CD5E4B">
        <w:rPr>
          <w:rStyle w:val="ECCParagraph"/>
        </w:rPr>
        <w:t xml:space="preserve"> such as</w:t>
      </w:r>
      <w:r w:rsidR="00B275A7" w:rsidRPr="00CD5E4B">
        <w:rPr>
          <w:rStyle w:val="ECCParagraph"/>
        </w:rPr>
        <w:t xml:space="preserve"> </w:t>
      </w:r>
      <w:r w:rsidRPr="00CD5E4B">
        <w:rPr>
          <w:rStyle w:val="ECCParagraph"/>
        </w:rPr>
        <w:t xml:space="preserve">ECC Report 172, "Broadband Wireless Systems Usage in 2300-2400 MHz" </w:t>
      </w:r>
      <w:r w:rsidRPr="00CD5E4B">
        <w:rPr>
          <w:rStyle w:val="ECCParagraph"/>
        </w:rPr>
        <w:fldChar w:fldCharType="begin" w:fldLock="1"/>
      </w:r>
      <w:r w:rsidRPr="00CD5E4B">
        <w:rPr>
          <w:rStyle w:val="ECCParagraph"/>
        </w:rPr>
        <w:instrText xml:space="preserve"> REF _Ref40084256 \r \h </w:instrText>
      </w:r>
      <w:r w:rsidR="000112A5"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w:t>
      </w:r>
      <w:r w:rsidRPr="00CD5E4B">
        <w:rPr>
          <w:rStyle w:val="ECCParagraph"/>
        </w:rPr>
        <w:fldChar w:fldCharType="end"/>
      </w:r>
      <w:r w:rsidR="009224B6" w:rsidRPr="00CD5E4B">
        <w:rPr>
          <w:rStyle w:val="ECCParagraph"/>
        </w:rPr>
        <w:t>.</w:t>
      </w:r>
    </w:p>
    <w:p w14:paraId="6117D1B9" w14:textId="763A9024" w:rsidR="00854314" w:rsidRPr="00CD5E4B" w:rsidRDefault="003317EB" w:rsidP="004930E1">
      <w:pPr>
        <w:rPr>
          <w:rStyle w:val="ECCParagraph"/>
        </w:rPr>
      </w:pPr>
      <w:r w:rsidRPr="00CD5E4B">
        <w:rPr>
          <w:rStyle w:val="ECCParagraph"/>
        </w:rPr>
        <w:t>New studies/simulations for AAS</w:t>
      </w:r>
      <w:r w:rsidR="002D3675" w:rsidRPr="00CD5E4B">
        <w:rPr>
          <w:rStyle w:val="ECCParagraph"/>
        </w:rPr>
        <w:t xml:space="preserve"> </w:t>
      </w:r>
      <w:r w:rsidR="005B0908" w:rsidRPr="00CD5E4B">
        <w:rPr>
          <w:rStyle w:val="ECCParagraph"/>
        </w:rPr>
        <w:t>MFCN</w:t>
      </w:r>
      <w:r w:rsidR="002D3675" w:rsidRPr="00CD5E4B">
        <w:rPr>
          <w:rStyle w:val="ECCParagraph"/>
        </w:rPr>
        <w:t xml:space="preserve"> </w:t>
      </w:r>
      <w:r w:rsidR="00CA0D94" w:rsidRPr="00CD5E4B">
        <w:rPr>
          <w:rStyle w:val="ECCParagraph"/>
        </w:rPr>
        <w:t xml:space="preserve">have been </w:t>
      </w:r>
      <w:r w:rsidR="002D3675" w:rsidRPr="00CD5E4B">
        <w:rPr>
          <w:rStyle w:val="ECCParagraph"/>
        </w:rPr>
        <w:t>performed, to understand coexistence</w:t>
      </w:r>
      <w:r w:rsidRPr="00CD5E4B">
        <w:rPr>
          <w:rStyle w:val="ECCParagraph"/>
        </w:rPr>
        <w:t xml:space="preserve"> with respect to</w:t>
      </w:r>
      <w:r w:rsidR="00A35150" w:rsidRPr="00CD5E4B">
        <w:rPr>
          <w:rStyle w:val="ECCParagraph"/>
        </w:rPr>
        <w:t xml:space="preserve"> </w:t>
      </w:r>
      <w:r w:rsidR="006B6143" w:rsidRPr="00CD5E4B">
        <w:rPr>
          <w:rStyle w:val="ECCParagraph"/>
        </w:rPr>
        <w:t xml:space="preserve">non-AAS </w:t>
      </w:r>
      <w:r w:rsidR="00A35150" w:rsidRPr="00CD5E4B">
        <w:rPr>
          <w:rStyle w:val="ECCParagraph"/>
        </w:rPr>
        <w:t xml:space="preserve">MFCN  and </w:t>
      </w:r>
      <w:r w:rsidR="005A2E56" w:rsidRPr="00CD5E4B">
        <w:rPr>
          <w:rStyle w:val="ECCParagraph"/>
        </w:rPr>
        <w:t xml:space="preserve">other </w:t>
      </w:r>
      <w:r w:rsidR="006B6143" w:rsidRPr="00CD5E4B">
        <w:rPr>
          <w:rStyle w:val="ECCParagraph"/>
        </w:rPr>
        <w:t xml:space="preserve">applications and </w:t>
      </w:r>
      <w:r w:rsidR="005A2E56" w:rsidRPr="00CD5E4B">
        <w:rPr>
          <w:rStyle w:val="ECCParagraph"/>
        </w:rPr>
        <w:t>services</w:t>
      </w:r>
      <w:r w:rsidR="00A74DEB" w:rsidRPr="00CD5E4B">
        <w:rPr>
          <w:rStyle w:val="ECCParagraph"/>
        </w:rPr>
        <w:t xml:space="preserve"> </w:t>
      </w:r>
      <w:r w:rsidRPr="00CD5E4B">
        <w:rPr>
          <w:rStyle w:val="ECCParagraph"/>
        </w:rPr>
        <w:t xml:space="preserve">within the </w:t>
      </w:r>
      <w:r w:rsidR="00A74DEB" w:rsidRPr="00CD5E4B">
        <w:rPr>
          <w:rStyle w:val="ECCParagraph"/>
        </w:rPr>
        <w:t xml:space="preserve">frequency </w:t>
      </w:r>
      <w:r w:rsidRPr="00CD5E4B">
        <w:rPr>
          <w:rStyle w:val="ECCParagraph"/>
        </w:rPr>
        <w:t>band</w:t>
      </w:r>
      <w:r w:rsidR="00326225" w:rsidRPr="00CD5E4B">
        <w:rPr>
          <w:rStyle w:val="ECCParagraph"/>
        </w:rPr>
        <w:t>,</w:t>
      </w:r>
      <w:r w:rsidRPr="00CD5E4B">
        <w:rPr>
          <w:rStyle w:val="ECCParagraph"/>
        </w:rPr>
        <w:t xml:space="preserve"> and to </w:t>
      </w:r>
      <w:r w:rsidR="00A74DEB" w:rsidRPr="00CD5E4B">
        <w:rPr>
          <w:rStyle w:val="ECCParagraph"/>
        </w:rPr>
        <w:t xml:space="preserve">services in </w:t>
      </w:r>
      <w:r w:rsidRPr="00CD5E4B">
        <w:rPr>
          <w:rStyle w:val="ECCParagraph"/>
        </w:rPr>
        <w:t xml:space="preserve">adjacent </w:t>
      </w:r>
      <w:r w:rsidR="00A74DEB" w:rsidRPr="00CD5E4B">
        <w:rPr>
          <w:rStyle w:val="ECCParagraph"/>
        </w:rPr>
        <w:t>frequency bands</w:t>
      </w:r>
      <w:r w:rsidRPr="00CD5E4B">
        <w:rPr>
          <w:rStyle w:val="ECCParagraph"/>
        </w:rPr>
        <w:t>. The analysis assumes that the current technical conditions will remain as part of the regulatory framework to ensure that current and future deployments of non-AAS MFCN</w:t>
      </w:r>
      <w:r w:rsidR="00205B66" w:rsidRPr="00CD5E4B">
        <w:rPr>
          <w:rStyle w:val="ECCParagraph"/>
        </w:rPr>
        <w:t>,</w:t>
      </w:r>
      <w:r w:rsidRPr="00CD5E4B">
        <w:rPr>
          <w:rStyle w:val="ECCParagraph"/>
        </w:rPr>
        <w:t xml:space="preserve"> </w:t>
      </w:r>
      <w:r w:rsidR="00A74DEB" w:rsidRPr="00CD5E4B">
        <w:rPr>
          <w:rStyle w:val="ECCParagraph"/>
        </w:rPr>
        <w:t>as well as</w:t>
      </w:r>
      <w:r w:rsidR="00205B66" w:rsidRPr="00CD5E4B">
        <w:rPr>
          <w:rStyle w:val="ECCParagraph"/>
        </w:rPr>
        <w:t xml:space="preserve"> deployments of</w:t>
      </w:r>
      <w:r w:rsidR="00A74DEB" w:rsidRPr="00CD5E4B">
        <w:rPr>
          <w:rStyle w:val="ECCParagraph"/>
        </w:rPr>
        <w:t xml:space="preserve"> </w:t>
      </w:r>
      <w:r w:rsidR="006B6143" w:rsidRPr="00CD5E4B">
        <w:rPr>
          <w:rStyle w:val="ECCParagraph"/>
        </w:rPr>
        <w:t>other</w:t>
      </w:r>
      <w:r w:rsidR="00A74DEB" w:rsidRPr="00CD5E4B">
        <w:rPr>
          <w:rStyle w:val="ECCParagraph"/>
        </w:rPr>
        <w:t xml:space="preserve"> services</w:t>
      </w:r>
      <w:r w:rsidR="00205B66" w:rsidRPr="00CD5E4B">
        <w:rPr>
          <w:rStyle w:val="ECCParagraph"/>
        </w:rPr>
        <w:t>,</w:t>
      </w:r>
      <w:r w:rsidRPr="00CD5E4B">
        <w:rPr>
          <w:rStyle w:val="ECCParagraph"/>
        </w:rPr>
        <w:t xml:space="preserve"> will not be impacted. As a result, this ECC Report gives the least restrictive technical condition</w:t>
      </w:r>
      <w:r w:rsidR="006B2F0F" w:rsidRPr="00CD5E4B">
        <w:rPr>
          <w:rStyle w:val="ECCParagraph"/>
        </w:rPr>
        <w:t>s</w:t>
      </w:r>
      <w:r w:rsidRPr="00CD5E4B">
        <w:rPr>
          <w:rStyle w:val="ECCParagraph"/>
        </w:rPr>
        <w:t xml:space="preserve"> for the introduction of 5G </w:t>
      </w:r>
      <w:r w:rsidR="0067279A" w:rsidRPr="00CD5E4B">
        <w:rPr>
          <w:rStyle w:val="ECCParagraph"/>
        </w:rPr>
        <w:t>NR</w:t>
      </w:r>
      <w:r w:rsidRPr="00CD5E4B">
        <w:rPr>
          <w:rStyle w:val="ECCParagraph"/>
        </w:rPr>
        <w:t xml:space="preserve"> </w:t>
      </w:r>
      <w:r w:rsidR="0067279A" w:rsidRPr="00CD5E4B">
        <w:rPr>
          <w:rStyle w:val="ECCParagraph"/>
        </w:rPr>
        <w:t>and AAS in the 2300-2400</w:t>
      </w:r>
      <w:r w:rsidR="005A5180" w:rsidRPr="00CD5E4B">
        <w:rPr>
          <w:rStyle w:val="ECCParagraph"/>
        </w:rPr>
        <w:t> </w:t>
      </w:r>
      <w:r w:rsidR="0067279A" w:rsidRPr="00CD5E4B">
        <w:rPr>
          <w:rStyle w:val="ECCParagraph"/>
        </w:rPr>
        <w:t>MHz frequency band</w:t>
      </w:r>
      <w:r w:rsidR="00EB6C5F" w:rsidRPr="00CD5E4B">
        <w:rPr>
          <w:rStyle w:val="ECCParagraph"/>
        </w:rPr>
        <w:t>, maintaining the</w:t>
      </w:r>
      <w:r w:rsidR="009C1B27" w:rsidRPr="00CD5E4B">
        <w:rPr>
          <w:rStyle w:val="ECCParagraph"/>
        </w:rPr>
        <w:t xml:space="preserve"> current </w:t>
      </w:r>
      <w:r w:rsidR="00EB6C5F" w:rsidRPr="00CD5E4B">
        <w:rPr>
          <w:rStyle w:val="ECCParagraph"/>
        </w:rPr>
        <w:t xml:space="preserve">BEM for non-AAS </w:t>
      </w:r>
      <w:r w:rsidR="005B0908" w:rsidRPr="00CD5E4B">
        <w:rPr>
          <w:rStyle w:val="ECCParagraph"/>
        </w:rPr>
        <w:t xml:space="preserve">BSs </w:t>
      </w:r>
      <w:r w:rsidR="006B2F0F" w:rsidRPr="00CD5E4B">
        <w:rPr>
          <w:rStyle w:val="ECCParagraph"/>
        </w:rPr>
        <w:t xml:space="preserve">while </w:t>
      </w:r>
      <w:r w:rsidR="009C1B27" w:rsidRPr="00CD5E4B">
        <w:rPr>
          <w:rStyle w:val="ECCParagraph"/>
        </w:rPr>
        <w:t>defining a new BEM for AAS</w:t>
      </w:r>
      <w:r w:rsidR="005B0908" w:rsidRPr="00CD5E4B">
        <w:rPr>
          <w:rStyle w:val="ECCParagraph"/>
        </w:rPr>
        <w:t xml:space="preserve"> BSs</w:t>
      </w:r>
      <w:r w:rsidR="0067279A" w:rsidRPr="00CD5E4B">
        <w:rPr>
          <w:rStyle w:val="ECCParagraph"/>
        </w:rPr>
        <w:t xml:space="preserve">. </w:t>
      </w:r>
    </w:p>
    <w:p w14:paraId="69D57F85" w14:textId="7ADAE33E" w:rsidR="00A81CBA" w:rsidRPr="00CD5E4B" w:rsidRDefault="001F0975" w:rsidP="001F0975">
      <w:pPr>
        <w:pStyle w:val="Heading1"/>
        <w:rPr>
          <w:lang w:val="en-GB"/>
        </w:rPr>
      </w:pPr>
      <w:bookmarkStart w:id="40" w:name="_Toc68691279"/>
      <w:bookmarkStart w:id="41" w:name="_Toc78184688"/>
      <w:bookmarkStart w:id="42" w:name="_Toc88225864"/>
      <w:bookmarkStart w:id="43" w:name="_Toc98834790"/>
      <w:bookmarkStart w:id="44" w:name="_Toc100238037"/>
      <w:bookmarkStart w:id="45" w:name="_Toc103178507"/>
      <w:bookmarkStart w:id="46" w:name="_Toc116384022"/>
      <w:bookmarkStart w:id="47" w:name="_Toc107576547"/>
      <w:bookmarkStart w:id="48" w:name="_Toc380056499"/>
      <w:bookmarkStart w:id="49" w:name="_Toc380059750"/>
      <w:bookmarkStart w:id="50" w:name="_Toc380059787"/>
      <w:bookmarkStart w:id="51" w:name="_Toc396153638"/>
      <w:bookmarkStart w:id="52" w:name="_Toc396383865"/>
      <w:bookmarkStart w:id="53" w:name="_Toc396917298"/>
      <w:bookmarkStart w:id="54" w:name="_Toc396917347"/>
      <w:bookmarkStart w:id="55" w:name="_Toc396917409"/>
      <w:bookmarkStart w:id="56" w:name="_Toc396917462"/>
      <w:bookmarkStart w:id="57" w:name="_Toc396917629"/>
      <w:bookmarkStart w:id="58" w:name="_Toc396917644"/>
      <w:bookmarkStart w:id="59" w:name="_Toc396917749"/>
      <w:r>
        <w:rPr>
          <w:rFonts w:ascii="ZWAdobeF" w:hAnsi="ZWAdobeF" w:cs="ZWAdobeF"/>
          <w:b w:val="0"/>
          <w:color w:val="auto"/>
          <w:sz w:val="2"/>
          <w:szCs w:val="2"/>
          <w:lang w:val="en-GB"/>
        </w:rPr>
        <w:lastRenderedPageBreak/>
        <w:t>1B</w:t>
      </w:r>
      <w:r w:rsidR="00622D5E" w:rsidRPr="00CD5E4B">
        <w:rPr>
          <w:lang w:val="en-GB"/>
        </w:rPr>
        <w:t>E</w:t>
      </w:r>
      <w:r w:rsidR="00057DDD" w:rsidRPr="00CD5E4B">
        <w:rPr>
          <w:lang w:val="en-GB"/>
        </w:rPr>
        <w:t>xisting regulatory framework for MFCN systems</w:t>
      </w:r>
      <w:bookmarkEnd w:id="40"/>
      <w:bookmarkEnd w:id="41"/>
      <w:bookmarkEnd w:id="42"/>
      <w:bookmarkEnd w:id="43"/>
      <w:bookmarkEnd w:id="44"/>
      <w:bookmarkEnd w:id="45"/>
      <w:bookmarkEnd w:id="46"/>
      <w:bookmarkEnd w:id="47"/>
    </w:p>
    <w:p w14:paraId="4F060D0F" w14:textId="77777777" w:rsidR="00C96942" w:rsidRPr="00CD5E4B" w:rsidRDefault="00C96942" w:rsidP="001F0975">
      <w:pPr>
        <w:pStyle w:val="Heading2"/>
        <w:rPr>
          <w:rStyle w:val="ECCParagraph"/>
        </w:rPr>
      </w:pPr>
      <w:bookmarkStart w:id="60" w:name="_Toc89782325"/>
      <w:bookmarkStart w:id="61" w:name="_Toc68691280"/>
      <w:bookmarkStart w:id="62" w:name="_Toc78184689"/>
      <w:bookmarkStart w:id="63" w:name="_Toc88225865"/>
      <w:bookmarkStart w:id="64" w:name="_Ref99027487"/>
      <w:bookmarkStart w:id="65" w:name="_Toc98834791"/>
      <w:bookmarkStart w:id="66" w:name="_Toc100238038"/>
      <w:bookmarkStart w:id="67" w:name="_Toc103178508"/>
      <w:bookmarkStart w:id="68" w:name="_Toc116384023"/>
      <w:bookmarkStart w:id="69" w:name="_Toc107576548"/>
      <w:bookmarkEnd w:id="60"/>
      <w:r w:rsidRPr="00CD5E4B">
        <w:rPr>
          <w:rStyle w:val="ECCParagraph"/>
        </w:rPr>
        <w:t>Existing band plan</w:t>
      </w:r>
      <w:bookmarkEnd w:id="61"/>
      <w:bookmarkEnd w:id="62"/>
      <w:bookmarkEnd w:id="63"/>
      <w:bookmarkEnd w:id="64"/>
      <w:bookmarkEnd w:id="65"/>
      <w:bookmarkEnd w:id="66"/>
      <w:bookmarkEnd w:id="67"/>
      <w:bookmarkEnd w:id="68"/>
      <w:bookmarkEnd w:id="69"/>
    </w:p>
    <w:p w14:paraId="362FEA6B" w14:textId="2795F6C9" w:rsidR="00C96942" w:rsidRPr="00CD5E4B" w:rsidRDefault="000A6823" w:rsidP="00B5726F">
      <w:r w:rsidRPr="00CD5E4B">
        <w:rPr>
          <w:rStyle w:val="ECCParagraph"/>
        </w:rPr>
        <w:t xml:space="preserve">ECC Decision (14)02 </w:t>
      </w:r>
      <w:r w:rsidRPr="00CD5E4B">
        <w:rPr>
          <w:rStyle w:val="ECCParagraph"/>
        </w:rPr>
        <w:fldChar w:fldCharType="begin" w:fldLock="1"/>
      </w:r>
      <w:r w:rsidRPr="00CD5E4B">
        <w:rPr>
          <w:rStyle w:val="ECCParagraph"/>
        </w:rPr>
        <w:instrText xml:space="preserve"> REF _Ref40084231 \r \h  \* MERGEFORMAT </w:instrText>
      </w:r>
      <w:r w:rsidRPr="00CD5E4B">
        <w:rPr>
          <w:rStyle w:val="ECCParagraph"/>
        </w:rPr>
      </w:r>
      <w:r w:rsidRPr="00CD5E4B">
        <w:rPr>
          <w:rStyle w:val="ECCParagraph"/>
        </w:rPr>
        <w:fldChar w:fldCharType="separate"/>
      </w:r>
      <w:r w:rsidR="002816C2" w:rsidRPr="00CD5E4B">
        <w:rPr>
          <w:rStyle w:val="ECCParagraph"/>
        </w:rPr>
        <w:t>[1]</w:t>
      </w:r>
      <w:r w:rsidRPr="00CD5E4B">
        <w:rPr>
          <w:rStyle w:val="ECCParagraph"/>
        </w:rPr>
        <w:fldChar w:fldCharType="end"/>
      </w:r>
      <w:r w:rsidRPr="00CD5E4B">
        <w:rPr>
          <w:rStyle w:val="ECCParagraph"/>
        </w:rPr>
        <w:t xml:space="preserve"> includes</w:t>
      </w:r>
      <w:r w:rsidR="00C85457" w:rsidRPr="00CD5E4B">
        <w:rPr>
          <w:rStyle w:val="ECCParagraph"/>
        </w:rPr>
        <w:t>,</w:t>
      </w:r>
      <w:r w:rsidRPr="00CD5E4B">
        <w:rPr>
          <w:rStyle w:val="ECCParagraph"/>
        </w:rPr>
        <w:t xml:space="preserve"> </w:t>
      </w:r>
      <w:r w:rsidR="00C85457" w:rsidRPr="00CD5E4B">
        <w:rPr>
          <w:rStyle w:val="ECCParagraph"/>
        </w:rPr>
        <w:t xml:space="preserve">in its Annex 1, </w:t>
      </w:r>
      <w:r w:rsidRPr="00CD5E4B">
        <w:rPr>
          <w:rStyle w:val="ECCParagraph"/>
        </w:rPr>
        <w:t xml:space="preserve">a harmonised spectrum scheme </w:t>
      </w:r>
      <w:r w:rsidR="005D11ED" w:rsidRPr="00CD5E4B">
        <w:rPr>
          <w:rStyle w:val="ECCParagraph"/>
        </w:rPr>
        <w:t xml:space="preserve">for MFCN </w:t>
      </w:r>
      <w:r w:rsidR="00645EDB" w:rsidRPr="00CD5E4B">
        <w:rPr>
          <w:rStyle w:val="ECCParagraph"/>
        </w:rPr>
        <w:t>in the band 2300-2400 MHz.</w:t>
      </w:r>
      <w:r w:rsidR="004E458E" w:rsidRPr="00CD5E4B">
        <w:rPr>
          <w:rStyle w:val="ECCParagraph"/>
        </w:rPr>
        <w:t xml:space="preserve"> </w:t>
      </w:r>
      <w:r w:rsidR="00B12809" w:rsidRPr="00CD5E4B">
        <w:rPr>
          <w:rStyle w:val="ECCParagraph"/>
        </w:rPr>
        <w:t>Administrations may assign the frequency band 2300-2400 MHz for TDD</w:t>
      </w:r>
      <w:r w:rsidR="00E90366" w:rsidRPr="00CD5E4B">
        <w:rPr>
          <w:rStyle w:val="ECCParagraph"/>
        </w:rPr>
        <w:t xml:space="preserve"> </w:t>
      </w:r>
      <w:r w:rsidR="00114CB6" w:rsidRPr="00CD5E4B">
        <w:rPr>
          <w:rStyle w:val="ECCParagraph"/>
        </w:rPr>
        <w:t xml:space="preserve">but may also maintain the </w:t>
      </w:r>
      <w:r w:rsidR="00114CB6" w:rsidRPr="00CD5E4B">
        <w:t>use of some or all of the band by incumbent services.</w:t>
      </w:r>
      <w:r w:rsidR="004E458E" w:rsidRPr="00CD5E4B">
        <w:t xml:space="preserve"> </w:t>
      </w:r>
      <w:r w:rsidR="005B1070" w:rsidRPr="00CD5E4B">
        <w:t xml:space="preserve">The band is divided into </w:t>
      </w:r>
      <w:r w:rsidR="00C96942" w:rsidRPr="00CD5E4B">
        <w:t>20 blocks of 5 MHz</w:t>
      </w:r>
      <w:r w:rsidR="00A74DEB" w:rsidRPr="00CD5E4B">
        <w:t>,</w:t>
      </w:r>
      <w:r w:rsidR="00B934D1" w:rsidRPr="00CD5E4B">
        <w:t xml:space="preserve"> as depicted in</w:t>
      </w:r>
      <w:r w:rsidR="007F04A9" w:rsidRPr="00CD5E4B">
        <w:t xml:space="preserve"> </w:t>
      </w:r>
      <w:r w:rsidR="007F04A9" w:rsidRPr="00CD5E4B">
        <w:fldChar w:fldCharType="begin" w:fldLock="1"/>
      </w:r>
      <w:r w:rsidR="007F04A9" w:rsidRPr="00CD5E4B">
        <w:instrText xml:space="preserve"> REF _Ref99972659 \h </w:instrText>
      </w:r>
      <w:r w:rsidR="00767195" w:rsidRPr="00CD5E4B">
        <w:instrText xml:space="preserve"> \* MERGEFORMAT </w:instrText>
      </w:r>
      <w:r w:rsidR="007F04A9" w:rsidRPr="00CD5E4B">
        <w:fldChar w:fldCharType="separate"/>
      </w:r>
      <w:r w:rsidR="002816C2" w:rsidRPr="00CD5E4B">
        <w:t>Figure 1</w:t>
      </w:r>
      <w:r w:rsidR="007F04A9" w:rsidRPr="00CD5E4B">
        <w:fldChar w:fldCharType="end"/>
      </w:r>
      <w:r w:rsidR="00C96942" w:rsidRPr="00CD5E4B">
        <w:t xml:space="preserve">. An operator can aggregate several </w:t>
      </w:r>
      <w:r w:rsidR="005A5180" w:rsidRPr="00CD5E4B">
        <w:t>block</w:t>
      </w:r>
      <w:r w:rsidR="000E5AF4" w:rsidRPr="00CD5E4B">
        <w:t>s</w:t>
      </w:r>
      <w:r w:rsidR="005A5180" w:rsidRPr="00CD5E4B">
        <w:t xml:space="preserve"> </w:t>
      </w:r>
      <w:r w:rsidR="00C96942" w:rsidRPr="00CD5E4B">
        <w:t>of 5 MHz to obtain a</w:t>
      </w:r>
      <w:r w:rsidR="00AC4001" w:rsidRPr="00CD5E4B">
        <w:t xml:space="preserve"> wider</w:t>
      </w:r>
      <w:r w:rsidR="00C96942" w:rsidRPr="00CD5E4B">
        <w:t xml:space="preserve"> channel.</w:t>
      </w:r>
    </w:p>
    <w:p w14:paraId="708C0686" w14:textId="77777777" w:rsidR="007F04A9" w:rsidRPr="00CD5E4B" w:rsidRDefault="00C96942" w:rsidP="00B5726F">
      <w:r w:rsidRPr="00CD5E4B">
        <w:rPr>
          <w:noProof/>
        </w:rPr>
        <w:drawing>
          <wp:inline distT="0" distB="0" distL="0" distR="0" wp14:anchorId="554FADE1" wp14:editId="6CCE840D">
            <wp:extent cx="6120765" cy="1540510"/>
            <wp:effectExtent l="0" t="0" r="0" b="2540"/>
            <wp:docPr id="28" name="Bildobjekt 28" descr="P263#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Bildobjekt 28" descr="P263#yIS1"/>
                    <pic:cNvPicPr/>
                  </pic:nvPicPr>
                  <pic:blipFill>
                    <a:blip r:embed="rId15"/>
                    <a:stretch>
                      <a:fillRect/>
                    </a:stretch>
                  </pic:blipFill>
                  <pic:spPr>
                    <a:xfrm>
                      <a:off x="0" y="0"/>
                      <a:ext cx="6120765" cy="1540510"/>
                    </a:xfrm>
                    <a:prstGeom prst="rect">
                      <a:avLst/>
                    </a:prstGeom>
                  </pic:spPr>
                </pic:pic>
              </a:graphicData>
            </a:graphic>
          </wp:inline>
        </w:drawing>
      </w:r>
    </w:p>
    <w:p w14:paraId="6740C8E9" w14:textId="562807BC" w:rsidR="00A10F3D" w:rsidRPr="00CD5E4B" w:rsidRDefault="007F04A9" w:rsidP="00B5726F">
      <w:pPr>
        <w:pStyle w:val="Caption"/>
        <w:rPr>
          <w:rStyle w:val="ECCParagraph"/>
        </w:rPr>
      </w:pPr>
      <w:bookmarkStart w:id="70" w:name="_Ref99972659"/>
      <w:r w:rsidRPr="00CD5E4B">
        <w:rPr>
          <w:lang w:val="en-GB"/>
        </w:rPr>
        <w:t>Figur</w:t>
      </w:r>
      <w:r w:rsidRPr="00CD5E4B">
        <w:rPr>
          <w:rStyle w:val="ECCParagraph"/>
        </w:rPr>
        <w:t xml:space="preserve">e </w:t>
      </w:r>
      <w:r w:rsidRPr="00CD5E4B">
        <w:rPr>
          <w:rStyle w:val="ECCParagraph"/>
        </w:rPr>
        <w:fldChar w:fldCharType="begin"/>
      </w:r>
      <w:r w:rsidRPr="00CD5E4B">
        <w:rPr>
          <w:rStyle w:val="ECCParagraph"/>
        </w:rPr>
        <w:instrText xml:space="preserve"> SEQ Figure \* ARABIC </w:instrText>
      </w:r>
      <w:r w:rsidRPr="00CD5E4B">
        <w:rPr>
          <w:rStyle w:val="ECCParagraph"/>
        </w:rPr>
        <w:fldChar w:fldCharType="separate"/>
      </w:r>
      <w:r w:rsidR="001F0975">
        <w:rPr>
          <w:rStyle w:val="ECCParagraph"/>
          <w:noProof/>
        </w:rPr>
        <w:t>1</w:t>
      </w:r>
      <w:r w:rsidRPr="00CD5E4B">
        <w:rPr>
          <w:rStyle w:val="ECCParagraph"/>
        </w:rPr>
        <w:fldChar w:fldCharType="end"/>
      </w:r>
      <w:bookmarkEnd w:id="70"/>
      <w:r w:rsidR="00DE7D1A" w:rsidRPr="00CD5E4B">
        <w:rPr>
          <w:rStyle w:val="ECCParagraph"/>
        </w:rPr>
        <w:t>: Existing</w:t>
      </w:r>
      <w:r w:rsidRPr="00CD5E4B">
        <w:rPr>
          <w:rStyle w:val="ECCParagraph"/>
        </w:rPr>
        <w:t xml:space="preserve"> </w:t>
      </w:r>
      <w:r w:rsidR="00DE7D1A" w:rsidRPr="00CD5E4B">
        <w:rPr>
          <w:rStyle w:val="ECCParagraph"/>
        </w:rPr>
        <w:t>h</w:t>
      </w:r>
      <w:r w:rsidRPr="00CD5E4B">
        <w:rPr>
          <w:rStyle w:val="ECCParagraph"/>
        </w:rPr>
        <w:t>armonised frequency arrangement for MFCN in the 2300-2400 MHz band</w:t>
      </w:r>
    </w:p>
    <w:p w14:paraId="3B687BC5" w14:textId="77777777" w:rsidR="00A6768B" w:rsidRPr="00CD5E4B" w:rsidRDefault="00A6768B" w:rsidP="001F0975">
      <w:pPr>
        <w:pStyle w:val="Heading2"/>
        <w:rPr>
          <w:rStyle w:val="ECCParagraph"/>
        </w:rPr>
      </w:pPr>
      <w:bookmarkStart w:id="71" w:name="_Toc62209835"/>
      <w:bookmarkStart w:id="72" w:name="_Toc68691281"/>
      <w:bookmarkStart w:id="73" w:name="_Toc78184690"/>
      <w:bookmarkStart w:id="74" w:name="_Toc88225866"/>
      <w:bookmarkStart w:id="75" w:name="_Toc98834792"/>
      <w:bookmarkStart w:id="76" w:name="_Ref100669838"/>
      <w:bookmarkStart w:id="77" w:name="_Ref101267031"/>
      <w:bookmarkStart w:id="78" w:name="_Toc100238039"/>
      <w:bookmarkStart w:id="79" w:name="_Toc103178509"/>
      <w:bookmarkStart w:id="80" w:name="_Toc116384024"/>
      <w:bookmarkStart w:id="81" w:name="_Toc107576549"/>
      <w:r w:rsidRPr="00CD5E4B">
        <w:rPr>
          <w:rStyle w:val="ECCParagraph"/>
        </w:rPr>
        <w:t>Existing technical conditions – BEM requirements</w:t>
      </w:r>
      <w:bookmarkEnd w:id="71"/>
      <w:bookmarkEnd w:id="72"/>
      <w:bookmarkEnd w:id="73"/>
      <w:bookmarkEnd w:id="74"/>
      <w:bookmarkEnd w:id="75"/>
      <w:bookmarkEnd w:id="76"/>
      <w:bookmarkEnd w:id="77"/>
      <w:bookmarkEnd w:id="78"/>
      <w:bookmarkEnd w:id="79"/>
      <w:bookmarkEnd w:id="80"/>
      <w:bookmarkEnd w:id="81"/>
    </w:p>
    <w:p w14:paraId="6EFC2362" w14:textId="485CE8A7" w:rsidR="00A6768B" w:rsidRPr="00CD5E4B" w:rsidRDefault="00C66F9F" w:rsidP="00BA42FA">
      <w:pPr>
        <w:rPr>
          <w:rStyle w:val="ECCParagraph"/>
        </w:rPr>
      </w:pPr>
      <w:r w:rsidRPr="00CD5E4B">
        <w:rPr>
          <w:rStyle w:val="ECCParagraph"/>
        </w:rPr>
        <w:t>The</w:t>
      </w:r>
      <w:r w:rsidR="005C11C1" w:rsidRPr="00CD5E4B">
        <w:rPr>
          <w:rStyle w:val="ECCParagraph"/>
        </w:rPr>
        <w:t xml:space="preserve"> existing harmonised technical c</w:t>
      </w:r>
      <w:r w:rsidR="006F667B" w:rsidRPr="00CD5E4B">
        <w:rPr>
          <w:rStyle w:val="ECCParagraph"/>
        </w:rPr>
        <w:t>onditions</w:t>
      </w:r>
      <w:r w:rsidR="00AD77B4" w:rsidRPr="00CD5E4B">
        <w:rPr>
          <w:rStyle w:val="ECCParagraph"/>
        </w:rPr>
        <w:t xml:space="preserve"> are </w:t>
      </w:r>
      <w:r w:rsidR="006F667B" w:rsidRPr="00CD5E4B">
        <w:rPr>
          <w:rStyle w:val="ECCParagraph"/>
        </w:rPr>
        <w:t>given in Annex 2 of ECC Decision (14)02</w:t>
      </w:r>
      <w:r w:rsidRPr="00CD5E4B">
        <w:rPr>
          <w:rStyle w:val="ECCParagraph"/>
        </w:rPr>
        <w:t xml:space="preserve"> </w:t>
      </w:r>
      <w:r w:rsidR="006F667B" w:rsidRPr="00CD5E4B">
        <w:rPr>
          <w:rStyle w:val="ECCParagraph"/>
        </w:rPr>
        <w:t>"</w:t>
      </w:r>
      <w:r w:rsidR="007D6DF2" w:rsidRPr="00CD5E4B">
        <w:rPr>
          <w:rStyle w:val="ECCParagraph"/>
        </w:rPr>
        <w:t>Least Restrictive Technical Conditions (LRTC)</w:t>
      </w:r>
      <w:r w:rsidR="00AD77B4" w:rsidRPr="00CD5E4B">
        <w:rPr>
          <w:rStyle w:val="ECCParagraph"/>
        </w:rPr>
        <w:t xml:space="preserve"> for MFCN in the 2300-2400 MHz band"</w:t>
      </w:r>
      <w:r w:rsidR="008004B4" w:rsidRPr="00CD5E4B">
        <w:rPr>
          <w:rStyle w:val="ECCParagraph"/>
        </w:rPr>
        <w:t>. They are defined in</w:t>
      </w:r>
      <w:r w:rsidR="007D6DF2" w:rsidRPr="00CD5E4B">
        <w:rPr>
          <w:rStyle w:val="ECCParagraph"/>
        </w:rPr>
        <w:t xml:space="preserve"> </w:t>
      </w:r>
      <w:r w:rsidR="000F4B1F" w:rsidRPr="00CD5E4B">
        <w:rPr>
          <w:rStyle w:val="ECCParagraph"/>
        </w:rPr>
        <w:t>for</w:t>
      </w:r>
      <w:r w:rsidR="00AF3F08" w:rsidRPr="00CD5E4B">
        <w:rPr>
          <w:rStyle w:val="ECCParagraph"/>
        </w:rPr>
        <w:t>m</w:t>
      </w:r>
      <w:r w:rsidR="000F4B1F" w:rsidRPr="00CD5E4B">
        <w:rPr>
          <w:rStyle w:val="ECCParagraph"/>
        </w:rPr>
        <w:t xml:space="preserve"> of a </w:t>
      </w:r>
      <w:r w:rsidR="007D6DF2" w:rsidRPr="00CD5E4B">
        <w:rPr>
          <w:rStyle w:val="ECCParagraph"/>
        </w:rPr>
        <w:t>B</w:t>
      </w:r>
      <w:r w:rsidR="003817F0" w:rsidRPr="00CD5E4B">
        <w:rPr>
          <w:rStyle w:val="ECCParagraph"/>
        </w:rPr>
        <w:t xml:space="preserve">lock </w:t>
      </w:r>
      <w:r w:rsidR="007D6DF2" w:rsidRPr="00CD5E4B">
        <w:rPr>
          <w:rStyle w:val="ECCParagraph"/>
        </w:rPr>
        <w:t>E</w:t>
      </w:r>
      <w:r w:rsidR="003817F0" w:rsidRPr="00CD5E4B">
        <w:rPr>
          <w:rStyle w:val="ECCParagraph"/>
        </w:rPr>
        <w:t xml:space="preserve">dge </w:t>
      </w:r>
      <w:r w:rsidR="007D6DF2" w:rsidRPr="00CD5E4B">
        <w:rPr>
          <w:rStyle w:val="ECCParagraph"/>
        </w:rPr>
        <w:t>M</w:t>
      </w:r>
      <w:r w:rsidR="003817F0" w:rsidRPr="00CD5E4B">
        <w:rPr>
          <w:rStyle w:val="ECCParagraph"/>
        </w:rPr>
        <w:t xml:space="preserve">ask </w:t>
      </w:r>
      <w:r w:rsidR="006C4D0E" w:rsidRPr="00CD5E4B">
        <w:rPr>
          <w:rStyle w:val="ECCParagraph"/>
        </w:rPr>
        <w:t>(</w:t>
      </w:r>
      <w:r w:rsidRPr="00CD5E4B">
        <w:rPr>
          <w:rStyle w:val="ECCParagraph"/>
        </w:rPr>
        <w:t>BEM</w:t>
      </w:r>
      <w:r w:rsidR="006C4D0E" w:rsidRPr="00CD5E4B">
        <w:rPr>
          <w:rStyle w:val="ECCParagraph"/>
        </w:rPr>
        <w:t>)</w:t>
      </w:r>
      <w:r w:rsidR="000C31B8" w:rsidRPr="00CD5E4B">
        <w:rPr>
          <w:rStyle w:val="ECCParagraph"/>
        </w:rPr>
        <w:t xml:space="preserve"> and are derived f</w:t>
      </w:r>
      <w:r w:rsidR="0078523F" w:rsidRPr="00CD5E4B">
        <w:rPr>
          <w:rStyle w:val="ECCParagraph"/>
        </w:rPr>
        <w:t xml:space="preserve">rom scenarios in ECC Report 203 </w:t>
      </w:r>
      <w:r w:rsidR="004277D0" w:rsidRPr="00CD5E4B">
        <w:rPr>
          <w:rStyle w:val="ECCParagraph"/>
        </w:rPr>
        <w:fldChar w:fldCharType="begin" w:fldLock="1"/>
      </w:r>
      <w:r w:rsidR="004277D0" w:rsidRPr="00CD5E4B">
        <w:rPr>
          <w:rStyle w:val="ECCParagraph"/>
        </w:rPr>
        <w:instrText xml:space="preserve"> REF _Ref101421016 \r \h  \* MERGEFORMAT </w:instrText>
      </w:r>
      <w:r w:rsidR="004277D0" w:rsidRPr="00CD5E4B">
        <w:rPr>
          <w:rStyle w:val="ECCParagraph"/>
        </w:rPr>
      </w:r>
      <w:r w:rsidR="004277D0" w:rsidRPr="00CD5E4B">
        <w:rPr>
          <w:rStyle w:val="ECCParagraph"/>
        </w:rPr>
        <w:fldChar w:fldCharType="separate"/>
      </w:r>
      <w:r w:rsidR="002816C2" w:rsidRPr="00CD5E4B">
        <w:rPr>
          <w:rStyle w:val="ECCParagraph"/>
        </w:rPr>
        <w:t>[5]</w:t>
      </w:r>
      <w:r w:rsidR="004277D0" w:rsidRPr="00CD5E4B">
        <w:rPr>
          <w:rStyle w:val="ECCParagraph"/>
        </w:rPr>
        <w:fldChar w:fldCharType="end"/>
      </w:r>
      <w:r w:rsidR="008A3FB5" w:rsidRPr="00CD5E4B">
        <w:rPr>
          <w:rStyle w:val="ECCParagraph"/>
        </w:rPr>
        <w:t xml:space="preserve">. </w:t>
      </w:r>
      <w:r w:rsidR="009D0ACD" w:rsidRPr="00CD5E4B">
        <w:rPr>
          <w:rStyle w:val="ECCParagraph"/>
        </w:rPr>
        <w:t xml:space="preserve">General information of the BEM in ECC </w:t>
      </w:r>
      <w:r w:rsidR="00B62F98" w:rsidRPr="00CD5E4B">
        <w:rPr>
          <w:rStyle w:val="ECCParagraph"/>
        </w:rPr>
        <w:t xml:space="preserve">Decision </w:t>
      </w:r>
      <w:r w:rsidR="009D0ACD" w:rsidRPr="00CD5E4B">
        <w:rPr>
          <w:rStyle w:val="ECCParagraph"/>
        </w:rPr>
        <w:t>(14)02 and t</w:t>
      </w:r>
      <w:r w:rsidR="007D6DF2" w:rsidRPr="00CD5E4B">
        <w:rPr>
          <w:rStyle w:val="ECCParagraph"/>
        </w:rPr>
        <w:t>he</w:t>
      </w:r>
      <w:r w:rsidR="008A3FB5" w:rsidRPr="00CD5E4B">
        <w:rPr>
          <w:rStyle w:val="ECCParagraph"/>
        </w:rPr>
        <w:t xml:space="preserve"> different elements of the</w:t>
      </w:r>
      <w:r w:rsidR="007D6DF2" w:rsidRPr="00CD5E4B">
        <w:rPr>
          <w:rStyle w:val="ECCParagraph"/>
        </w:rPr>
        <w:t xml:space="preserve"> BEM </w:t>
      </w:r>
      <w:r w:rsidR="000E5AF4" w:rsidRPr="00CD5E4B">
        <w:rPr>
          <w:rStyle w:val="ECCParagraph"/>
        </w:rPr>
        <w:t>are summari</w:t>
      </w:r>
      <w:r w:rsidR="002E56FB" w:rsidRPr="00CD5E4B">
        <w:rPr>
          <w:rStyle w:val="ECCParagraph"/>
        </w:rPr>
        <w:t>s</w:t>
      </w:r>
      <w:r w:rsidR="000E5AF4" w:rsidRPr="00CD5E4B">
        <w:rPr>
          <w:rStyle w:val="ECCParagraph"/>
        </w:rPr>
        <w:t xml:space="preserve">ed </w:t>
      </w:r>
      <w:r w:rsidR="007D6DF2" w:rsidRPr="00CD5E4B">
        <w:rPr>
          <w:rStyle w:val="ECCParagraph"/>
        </w:rPr>
        <w:t>below</w:t>
      </w:r>
      <w:r w:rsidRPr="00CD5E4B">
        <w:rPr>
          <w:rStyle w:val="ECCParagraph"/>
        </w:rPr>
        <w:t>.</w:t>
      </w:r>
    </w:p>
    <w:p w14:paraId="33DBCA25" w14:textId="54EB25D0" w:rsidR="007D6DF2" w:rsidRPr="00CD5E4B" w:rsidRDefault="007D6DF2" w:rsidP="001F0975">
      <w:pPr>
        <w:pStyle w:val="Heading3"/>
        <w:rPr>
          <w:rStyle w:val="ECCParagraph"/>
        </w:rPr>
      </w:pPr>
      <w:bookmarkStart w:id="82" w:name="_Toc100238040"/>
      <w:bookmarkStart w:id="83" w:name="_Toc103178510"/>
      <w:bookmarkStart w:id="84" w:name="_Toc116384025"/>
      <w:bookmarkStart w:id="85" w:name="_Toc107576550"/>
      <w:r w:rsidRPr="00CD5E4B">
        <w:rPr>
          <w:rStyle w:val="ECCParagraph"/>
        </w:rPr>
        <w:t>General information regarding the BEM</w:t>
      </w:r>
      <w:bookmarkEnd w:id="82"/>
      <w:bookmarkEnd w:id="83"/>
      <w:bookmarkEnd w:id="84"/>
      <w:bookmarkEnd w:id="85"/>
    </w:p>
    <w:p w14:paraId="11E6BB72" w14:textId="67BA3BD2" w:rsidR="007D6DF2" w:rsidRPr="00CD5E4B" w:rsidRDefault="0003514B" w:rsidP="007D6DF2">
      <w:pPr>
        <w:rPr>
          <w:rStyle w:val="ECCParagraph"/>
        </w:rPr>
      </w:pPr>
      <w:r w:rsidRPr="00CD5E4B">
        <w:rPr>
          <w:rStyle w:val="ECCParagraph"/>
        </w:rPr>
        <w:t>T</w:t>
      </w:r>
      <w:r w:rsidR="007D6DF2" w:rsidRPr="00CD5E4B">
        <w:rPr>
          <w:rStyle w:val="ECCParagraph"/>
        </w:rPr>
        <w:t>he BEM derived:</w:t>
      </w:r>
    </w:p>
    <w:p w14:paraId="5BB1BB43" w14:textId="1DA154D1" w:rsidR="007D6DF2" w:rsidRPr="00CD5E4B" w:rsidRDefault="007D6DF2" w:rsidP="00E363F9">
      <w:pPr>
        <w:pStyle w:val="ECCBulletsLv1"/>
        <w:rPr>
          <w:rStyle w:val="ECCParagraph"/>
        </w:rPr>
      </w:pPr>
      <w:r w:rsidRPr="00CD5E4B">
        <w:rPr>
          <w:rStyle w:val="ECCParagraph"/>
        </w:rPr>
        <w:t xml:space="preserve">is intended to allow coexistence between MFCN applications </w:t>
      </w:r>
      <w:r w:rsidR="001A61B3" w:rsidRPr="00CD5E4B">
        <w:rPr>
          <w:rStyle w:val="ECCParagraph"/>
        </w:rPr>
        <w:t>with</w:t>
      </w:r>
      <w:r w:rsidRPr="00CD5E4B">
        <w:rPr>
          <w:rStyle w:val="ECCParagraph"/>
        </w:rPr>
        <w:t>in the 2300-2400 MHz band and to apply to the harmonised frequency arrangement;</w:t>
      </w:r>
    </w:p>
    <w:p w14:paraId="4C69D1AE" w14:textId="22A53AD1" w:rsidR="007D6DF2" w:rsidRPr="00CD5E4B" w:rsidRDefault="007D6DF2" w:rsidP="00E363F9">
      <w:pPr>
        <w:pStyle w:val="ECCBulletsLv1"/>
        <w:rPr>
          <w:rStyle w:val="ECCParagraph"/>
        </w:rPr>
      </w:pPr>
      <w:r w:rsidRPr="00CD5E4B">
        <w:rPr>
          <w:rStyle w:val="ECCParagraph"/>
        </w:rPr>
        <w:t xml:space="preserve">is intended to ensure coexistence with the </w:t>
      </w:r>
      <w:r w:rsidR="001A61B3" w:rsidRPr="00CD5E4B">
        <w:rPr>
          <w:rStyle w:val="ECCParagraph"/>
        </w:rPr>
        <w:t>applications</w:t>
      </w:r>
      <w:r w:rsidRPr="00CD5E4B">
        <w:rPr>
          <w:rStyle w:val="ECCParagraph"/>
        </w:rPr>
        <w:t xml:space="preserve"> above 2400 MHz</w:t>
      </w:r>
      <w:r w:rsidR="007F30D4" w:rsidRPr="00CD5E4B">
        <w:rPr>
          <w:rStyle w:val="ECCParagraph"/>
        </w:rPr>
        <w:t>;</w:t>
      </w:r>
    </w:p>
    <w:p w14:paraId="5AA06C06" w14:textId="16F8396D" w:rsidR="000E7F79" w:rsidRPr="00CD5E4B" w:rsidRDefault="007D6DF2" w:rsidP="00E363F9">
      <w:pPr>
        <w:pStyle w:val="ECCBulletsLv1"/>
        <w:rPr>
          <w:rStyle w:val="ECCParagraph"/>
        </w:rPr>
      </w:pPr>
      <w:r w:rsidRPr="00CD5E4B">
        <w:rPr>
          <w:rStyle w:val="ECCParagraph"/>
        </w:rPr>
        <w:t xml:space="preserve">does not </w:t>
      </w:r>
      <w:r w:rsidR="001A61B3" w:rsidRPr="00CD5E4B">
        <w:rPr>
          <w:rStyle w:val="ECCParagraph"/>
        </w:rPr>
        <w:t>consider</w:t>
      </w:r>
      <w:r w:rsidRPr="00CD5E4B">
        <w:rPr>
          <w:rStyle w:val="ECCParagraph"/>
        </w:rPr>
        <w:t xml:space="preserve"> coexistence with adjacent services below 2300 MHz for which general guidance is provided in ECC Report 172</w:t>
      </w:r>
      <w:r w:rsidR="002A3594" w:rsidRPr="00CD5E4B">
        <w:rPr>
          <w:rStyle w:val="ECCParagraph"/>
        </w:rPr>
        <w:t xml:space="preserve"> </w:t>
      </w:r>
      <w:r w:rsidR="002A3594" w:rsidRPr="00CD5E4B">
        <w:rPr>
          <w:rStyle w:val="ECCParagraph"/>
        </w:rPr>
        <w:fldChar w:fldCharType="begin" w:fldLock="1"/>
      </w:r>
      <w:r w:rsidR="002A3594" w:rsidRPr="00CD5E4B">
        <w:rPr>
          <w:rStyle w:val="ECCParagraph"/>
        </w:rPr>
        <w:instrText xml:space="preserve"> REF _Ref40084256 \r \h </w:instrText>
      </w:r>
      <w:r w:rsidR="009F46C0" w:rsidRPr="00CD5E4B">
        <w:rPr>
          <w:rStyle w:val="ECCParagraph"/>
        </w:rPr>
        <w:instrText xml:space="preserve"> \* MERGEFORMAT </w:instrText>
      </w:r>
      <w:r w:rsidR="002A3594" w:rsidRPr="00CD5E4B">
        <w:rPr>
          <w:rStyle w:val="ECCParagraph"/>
        </w:rPr>
      </w:r>
      <w:r w:rsidR="002A3594" w:rsidRPr="00CD5E4B">
        <w:rPr>
          <w:rStyle w:val="ECCParagraph"/>
        </w:rPr>
        <w:fldChar w:fldCharType="separate"/>
      </w:r>
      <w:r w:rsidR="002816C2" w:rsidRPr="00CD5E4B">
        <w:rPr>
          <w:rStyle w:val="ECCParagraph"/>
        </w:rPr>
        <w:t>[4]</w:t>
      </w:r>
      <w:r w:rsidR="002A3594" w:rsidRPr="00CD5E4B">
        <w:rPr>
          <w:rStyle w:val="ECCParagraph"/>
        </w:rPr>
        <w:fldChar w:fldCharType="end"/>
      </w:r>
      <w:r w:rsidR="00EF04EE" w:rsidRPr="00CD5E4B">
        <w:rPr>
          <w:rStyle w:val="ECCParagraph"/>
        </w:rPr>
        <w:t>;</w:t>
      </w:r>
    </w:p>
    <w:p w14:paraId="270632E9" w14:textId="3731F5A5" w:rsidR="007D6DF2" w:rsidRPr="00CD5E4B" w:rsidRDefault="007D6DF2" w:rsidP="00E363F9">
      <w:pPr>
        <w:pStyle w:val="ECCBulletsLv1"/>
        <w:rPr>
          <w:rStyle w:val="ECCParagraph"/>
        </w:rPr>
      </w:pPr>
      <w:r w:rsidRPr="00CD5E4B">
        <w:rPr>
          <w:rStyle w:val="ECCParagraph"/>
        </w:rPr>
        <w:t xml:space="preserve">does not </w:t>
      </w:r>
      <w:r w:rsidR="001A61B3" w:rsidRPr="00CD5E4B">
        <w:rPr>
          <w:rStyle w:val="ECCParagraph"/>
        </w:rPr>
        <w:t>consider</w:t>
      </w:r>
      <w:r w:rsidRPr="00CD5E4B">
        <w:rPr>
          <w:rStyle w:val="ECCParagraph"/>
        </w:rPr>
        <w:t xml:space="preserve"> coexistence with other incumbent services inside the frequency band 2300-2400 MHz.</w:t>
      </w:r>
    </w:p>
    <w:p w14:paraId="1DFA25A1" w14:textId="62D4EB27" w:rsidR="006C4D0E" w:rsidRPr="00CD5E4B" w:rsidRDefault="006C4D0E" w:rsidP="001F0975">
      <w:pPr>
        <w:pStyle w:val="Heading3"/>
        <w:rPr>
          <w:rStyle w:val="ECCParagraph"/>
        </w:rPr>
      </w:pPr>
      <w:bookmarkStart w:id="86" w:name="_Ref100674619"/>
      <w:bookmarkStart w:id="87" w:name="_Toc100238041"/>
      <w:bookmarkStart w:id="88" w:name="_Toc103178511"/>
      <w:bookmarkStart w:id="89" w:name="_Toc116384026"/>
      <w:bookmarkStart w:id="90" w:name="_Toc107576551"/>
      <w:r w:rsidRPr="00CD5E4B">
        <w:rPr>
          <w:rStyle w:val="ECCParagraph"/>
        </w:rPr>
        <w:t>In-block requirements</w:t>
      </w:r>
      <w:r w:rsidR="00663179" w:rsidRPr="00CD5E4B">
        <w:rPr>
          <w:rStyle w:val="ECCParagraph"/>
        </w:rPr>
        <w:t xml:space="preserve"> for MFCN base stations</w:t>
      </w:r>
      <w:bookmarkEnd w:id="86"/>
      <w:bookmarkEnd w:id="87"/>
      <w:bookmarkEnd w:id="88"/>
      <w:bookmarkEnd w:id="89"/>
      <w:bookmarkEnd w:id="90"/>
    </w:p>
    <w:p w14:paraId="59E66335" w14:textId="65B77A68" w:rsidR="00A6768B" w:rsidRPr="00CD5E4B" w:rsidRDefault="00A6768B" w:rsidP="00A6768B">
      <w:pPr>
        <w:rPr>
          <w:rStyle w:val="ECCParagraph"/>
        </w:rPr>
      </w:pPr>
      <w:r w:rsidRPr="00CD5E4B">
        <w:rPr>
          <w:rStyle w:val="ECCParagraph"/>
        </w:rPr>
        <w:t>2300-2390 MHz: An in-block e.i.r.p. limit is not obligatory. In case an upper limit is desired by an administration, a value which does not exceed 68 dBm/</w:t>
      </w:r>
      <w:r w:rsidR="002A3594" w:rsidRPr="00CD5E4B">
        <w:rPr>
          <w:rStyle w:val="ECCParagraph"/>
        </w:rPr>
        <w:t>(</w:t>
      </w:r>
      <w:r w:rsidRPr="00CD5E4B">
        <w:rPr>
          <w:rStyle w:val="ECCParagraph"/>
        </w:rPr>
        <w:t>5 MHz</w:t>
      </w:r>
      <w:r w:rsidR="002A3594" w:rsidRPr="00CD5E4B">
        <w:rPr>
          <w:rStyle w:val="ECCParagraph"/>
        </w:rPr>
        <w:t>)</w:t>
      </w:r>
      <w:r w:rsidRPr="00CD5E4B">
        <w:rPr>
          <w:rStyle w:val="ECCParagraph"/>
        </w:rPr>
        <w:t xml:space="preserve"> e.i.r.p. per antenna may be applied.</w:t>
      </w:r>
    </w:p>
    <w:p w14:paraId="7678C4CA" w14:textId="65396DA2" w:rsidR="00A6768B" w:rsidRPr="00CD5E4B" w:rsidRDefault="00A6768B" w:rsidP="00A6768B">
      <w:pPr>
        <w:rPr>
          <w:rStyle w:val="ECCParagraph"/>
        </w:rPr>
      </w:pPr>
      <w:r w:rsidRPr="00CD5E4B">
        <w:rPr>
          <w:rStyle w:val="ECCParagraph"/>
        </w:rPr>
        <w:t>2390-2400 MHz: The in-block e.i.r.p.</w:t>
      </w:r>
      <w:bookmarkStart w:id="91" w:name="_Ref391639602"/>
      <w:r w:rsidR="001F0975">
        <w:rPr>
          <w:rStyle w:val="ECCParagraph"/>
          <w:rFonts w:ascii="ZWAdobeF" w:hAnsi="ZWAdobeF" w:cs="ZWAdobeF"/>
          <w:sz w:val="2"/>
          <w:szCs w:val="2"/>
        </w:rPr>
        <w:t>1F</w:t>
      </w:r>
      <w:r w:rsidR="001E0686" w:rsidRPr="00CD5E4B">
        <w:rPr>
          <w:rStyle w:val="FootnoteReference"/>
        </w:rPr>
        <w:footnoteReference w:id="3"/>
      </w:r>
      <w:bookmarkEnd w:id="91"/>
      <w:r w:rsidRPr="00CD5E4B">
        <w:rPr>
          <w:rStyle w:val="ECCParagraph"/>
        </w:rPr>
        <w:t xml:space="preserve"> limit shall not exceed 45 dBm/</w:t>
      </w:r>
      <w:r w:rsidR="002A3594" w:rsidRPr="00CD5E4B">
        <w:rPr>
          <w:rStyle w:val="ECCParagraph"/>
        </w:rPr>
        <w:t>(</w:t>
      </w:r>
      <w:r w:rsidRPr="00CD5E4B">
        <w:rPr>
          <w:rStyle w:val="ECCParagraph"/>
        </w:rPr>
        <w:t>5 MHz</w:t>
      </w:r>
      <w:r w:rsidR="002A3594" w:rsidRPr="00CD5E4B">
        <w:rPr>
          <w:rStyle w:val="ECCParagraph"/>
        </w:rPr>
        <w:t>)</w:t>
      </w:r>
      <w:r w:rsidRPr="00CD5E4B">
        <w:rPr>
          <w:rStyle w:val="ECCParagraph"/>
        </w:rPr>
        <w:t xml:space="preserve"> to ensure coexistence with systems above 2400 MHz.</w:t>
      </w:r>
    </w:p>
    <w:p w14:paraId="12225FBD" w14:textId="77777777" w:rsidR="00A6768B" w:rsidRPr="00CD5E4B" w:rsidRDefault="00A6768B" w:rsidP="00A6768B">
      <w:pPr>
        <w:rPr>
          <w:rStyle w:val="ECCParagraph"/>
        </w:rPr>
      </w:pPr>
      <w:r w:rsidRPr="00CD5E4B">
        <w:rPr>
          <w:rStyle w:val="ECCParagraph"/>
        </w:rPr>
        <w:t>For femto base stations, the use of power control is mandatory in order to minimise interference to adjacent channels.</w:t>
      </w:r>
    </w:p>
    <w:p w14:paraId="4BBF8DEE" w14:textId="77777777" w:rsidR="00BE5D85" w:rsidRPr="00CD5E4B" w:rsidRDefault="00BE5D85" w:rsidP="001F0975">
      <w:pPr>
        <w:pStyle w:val="Heading3"/>
        <w:rPr>
          <w:rStyle w:val="ECCParagraph"/>
        </w:rPr>
      </w:pPr>
      <w:bookmarkStart w:id="92" w:name="_Toc68099400"/>
      <w:bookmarkStart w:id="93" w:name="_Toc68691283"/>
      <w:bookmarkStart w:id="94" w:name="_Toc78184692"/>
      <w:bookmarkStart w:id="95" w:name="_Toc88225868"/>
      <w:bookmarkStart w:id="96" w:name="_Ref99027599"/>
      <w:bookmarkStart w:id="97" w:name="_Toc98834793"/>
      <w:bookmarkStart w:id="98" w:name="_Toc100238042"/>
      <w:bookmarkStart w:id="99" w:name="_Toc103178512"/>
      <w:bookmarkStart w:id="100" w:name="_Toc116384027"/>
      <w:bookmarkStart w:id="101" w:name="_Toc107576552"/>
      <w:r w:rsidRPr="00CD5E4B">
        <w:rPr>
          <w:rStyle w:val="ECCParagraph"/>
        </w:rPr>
        <w:lastRenderedPageBreak/>
        <w:t>Baseline requirements for TDD base stations (non-AAS)</w:t>
      </w:r>
      <w:bookmarkEnd w:id="92"/>
      <w:bookmarkEnd w:id="93"/>
      <w:bookmarkEnd w:id="94"/>
      <w:bookmarkEnd w:id="95"/>
      <w:bookmarkEnd w:id="96"/>
      <w:bookmarkEnd w:id="97"/>
      <w:bookmarkEnd w:id="98"/>
      <w:bookmarkEnd w:id="99"/>
      <w:bookmarkEnd w:id="100"/>
      <w:bookmarkEnd w:id="101"/>
    </w:p>
    <w:p w14:paraId="0EB4CD1D" w14:textId="3F294FD1" w:rsidR="00BE5D85" w:rsidRPr="00CD5E4B" w:rsidRDefault="00BE5D85" w:rsidP="00BE5D85">
      <w:pPr>
        <w:rPr>
          <w:rStyle w:val="ECCParagraph"/>
        </w:rPr>
      </w:pPr>
      <w:r w:rsidRPr="00CD5E4B">
        <w:rPr>
          <w:rStyle w:val="ECCParagraph"/>
        </w:rPr>
        <w:t>The baseline requirements for unsynchronised and synchronised MFCN base stations</w:t>
      </w:r>
      <w:r w:rsidR="00765BE8" w:rsidRPr="00CD5E4B">
        <w:rPr>
          <w:rStyle w:val="ECCParagraph"/>
        </w:rPr>
        <w:t xml:space="preserve"> </w:t>
      </w:r>
      <w:r w:rsidR="00456024" w:rsidRPr="00CD5E4B">
        <w:rPr>
          <w:rStyle w:val="ECCParagraph"/>
        </w:rPr>
        <w:t>are</w:t>
      </w:r>
      <w:r w:rsidR="00765BE8" w:rsidRPr="00CD5E4B">
        <w:rPr>
          <w:rStyle w:val="ECCParagraph"/>
        </w:rPr>
        <w:t xml:space="preserve"> provided in </w:t>
      </w:r>
      <w:r w:rsidR="000E7F79" w:rsidRPr="00CD5E4B">
        <w:rPr>
          <w:rStyle w:val="ECCParagraph"/>
        </w:rPr>
        <w:fldChar w:fldCharType="begin" w:fldLock="1"/>
      </w:r>
      <w:r w:rsidR="000E7F79" w:rsidRPr="00CD5E4B">
        <w:rPr>
          <w:rStyle w:val="ECCParagraph"/>
        </w:rPr>
        <w:instrText xml:space="preserve"> REF _Ref99983244 \h </w:instrText>
      </w:r>
      <w:r w:rsidR="00530051" w:rsidRPr="00CD5E4B">
        <w:rPr>
          <w:rStyle w:val="ECCParagraph"/>
        </w:rPr>
        <w:instrText xml:space="preserve"> \* MERGEFORMAT </w:instrText>
      </w:r>
      <w:r w:rsidR="000E7F79" w:rsidRPr="00CD5E4B">
        <w:rPr>
          <w:rStyle w:val="ECCParagraph"/>
        </w:rPr>
      </w:r>
      <w:r w:rsidR="000E7F79" w:rsidRPr="00CD5E4B">
        <w:rPr>
          <w:rStyle w:val="ECCParagraph"/>
        </w:rPr>
        <w:fldChar w:fldCharType="separate"/>
      </w:r>
      <w:r w:rsidR="002816C2" w:rsidRPr="00CD5E4B">
        <w:rPr>
          <w:rStyle w:val="ECCParagraph"/>
        </w:rPr>
        <w:t>Table 1</w:t>
      </w:r>
      <w:r w:rsidR="000E7F79" w:rsidRPr="00CD5E4B">
        <w:rPr>
          <w:rStyle w:val="ECCParagraph"/>
        </w:rPr>
        <w:fldChar w:fldCharType="end"/>
      </w:r>
      <w:r w:rsidRPr="00CD5E4B">
        <w:rPr>
          <w:rStyle w:val="ECCParagraph"/>
        </w:rPr>
        <w:t>.</w:t>
      </w:r>
    </w:p>
    <w:p w14:paraId="492D895B" w14:textId="6D3CC18F" w:rsidR="001269B0" w:rsidRPr="00CD5E4B" w:rsidRDefault="001269B0" w:rsidP="001269B0">
      <w:pPr>
        <w:pStyle w:val="Caption"/>
        <w:rPr>
          <w:rStyle w:val="ECCParagraph"/>
        </w:rPr>
      </w:pPr>
      <w:bookmarkStart w:id="102" w:name="_Ref99983244"/>
      <w:r w:rsidRPr="00CD5E4B">
        <w:rPr>
          <w:rStyle w:val="ECCParagraph"/>
        </w:rPr>
        <w:t xml:space="preserve">Table </w:t>
      </w:r>
      <w:r w:rsidRPr="00CD5E4B">
        <w:rPr>
          <w:rStyle w:val="ECCParagraph"/>
        </w:rPr>
        <w:fldChar w:fldCharType="begin"/>
      </w:r>
      <w:r w:rsidRPr="00CD5E4B">
        <w:rPr>
          <w:rStyle w:val="ECCParagraph"/>
        </w:rPr>
        <w:instrText xml:space="preserve"> SEQ Table \* ARABIC </w:instrText>
      </w:r>
      <w:r w:rsidRPr="00CD5E4B">
        <w:rPr>
          <w:rStyle w:val="ECCParagraph"/>
        </w:rPr>
        <w:fldChar w:fldCharType="separate"/>
      </w:r>
      <w:r w:rsidR="001F0975">
        <w:rPr>
          <w:rStyle w:val="ECCParagraph"/>
          <w:noProof/>
        </w:rPr>
        <w:t>1</w:t>
      </w:r>
      <w:r w:rsidRPr="00CD5E4B">
        <w:rPr>
          <w:rStyle w:val="ECCParagraph"/>
        </w:rPr>
        <w:fldChar w:fldCharType="end"/>
      </w:r>
      <w:bookmarkEnd w:id="102"/>
      <w:r w:rsidRPr="00CD5E4B">
        <w:rPr>
          <w:rStyle w:val="ECCParagraph"/>
        </w:rPr>
        <w:t xml:space="preserve">: </w:t>
      </w:r>
      <w:r w:rsidR="00C5075C" w:rsidRPr="00CD5E4B">
        <w:rPr>
          <w:rStyle w:val="ECCParagraph"/>
        </w:rPr>
        <w:t>Baseline requirements</w:t>
      </w:r>
      <w:r w:rsidR="00E11FD7" w:rsidRPr="00CD5E4B">
        <w:rPr>
          <w:rStyle w:val="ECCParagraph"/>
        </w:rPr>
        <w:t xml:space="preserve"> </w:t>
      </w:r>
      <w:r w:rsidR="00C5075C" w:rsidRPr="00CD5E4B">
        <w:rPr>
          <w:rStyle w:val="ECCParagraph"/>
        </w:rPr>
        <w:t xml:space="preserve">BS BEM out-of-block e.i.r.p. limits over other TDD blocks within the </w:t>
      </w:r>
      <w:r w:rsidR="00BC6DF6" w:rsidRPr="00CD5E4B">
        <w:rPr>
          <w:rStyle w:val="ECCParagraph"/>
        </w:rPr>
        <w:t xml:space="preserve">frequency </w:t>
      </w:r>
      <w:r w:rsidR="00C5075C" w:rsidRPr="00CD5E4B">
        <w:rPr>
          <w:rStyle w:val="ECCParagraph"/>
        </w:rPr>
        <w:t>band</w:t>
      </w:r>
      <w:r w:rsidR="00BC6DF6" w:rsidRPr="00CD5E4B">
        <w:rPr>
          <w:rStyle w:val="ECCParagraph"/>
        </w:rPr>
        <w:t xml:space="preserve"> 2300-2400 MHz</w:t>
      </w:r>
    </w:p>
    <w:tbl>
      <w:tblPr>
        <w:tblStyle w:val="ECCTable-redheader"/>
        <w:tblW w:w="5000" w:type="pct"/>
        <w:tblInd w:w="0" w:type="dxa"/>
        <w:tblLook w:val="04A0" w:firstRow="1" w:lastRow="0" w:firstColumn="1" w:lastColumn="0" w:noHBand="0" w:noVBand="1"/>
      </w:tblPr>
      <w:tblGrid>
        <w:gridCol w:w="1980"/>
        <w:gridCol w:w="4537"/>
        <w:gridCol w:w="3112"/>
      </w:tblGrid>
      <w:tr w:rsidR="008870A7" w:rsidRPr="00CD5E4B" w14:paraId="1955C66C" w14:textId="77777777" w:rsidTr="005902D5">
        <w:trPr>
          <w:cnfStyle w:val="100000000000" w:firstRow="1" w:lastRow="0" w:firstColumn="0" w:lastColumn="0" w:oddVBand="0" w:evenVBand="0" w:oddHBand="0" w:evenHBand="0" w:firstRowFirstColumn="0" w:firstRowLastColumn="0" w:lastRowFirstColumn="0" w:lastRowLastColumn="0"/>
        </w:trPr>
        <w:tc>
          <w:tcPr>
            <w:tcW w:w="1028" w:type="pct"/>
          </w:tcPr>
          <w:p w14:paraId="72FB4E42" w14:textId="77777777" w:rsidR="008870A7" w:rsidRPr="00CD5E4B" w:rsidRDefault="008870A7" w:rsidP="005A68E9">
            <w:pPr>
              <w:pStyle w:val="ECCTableHeaderwhitefont"/>
              <w:rPr>
                <w:rStyle w:val="ECCParagraph"/>
              </w:rPr>
            </w:pPr>
            <w:r w:rsidRPr="00CD5E4B">
              <w:rPr>
                <w:rStyle w:val="ECCParagraph"/>
              </w:rPr>
              <w:t>BEM element</w:t>
            </w:r>
          </w:p>
        </w:tc>
        <w:tc>
          <w:tcPr>
            <w:tcW w:w="2356" w:type="pct"/>
            <w:vAlign w:val="top"/>
          </w:tcPr>
          <w:p w14:paraId="2DF630E4" w14:textId="77777777" w:rsidR="008870A7" w:rsidRPr="00CD5E4B" w:rsidRDefault="008870A7" w:rsidP="005A68E9">
            <w:pPr>
              <w:pStyle w:val="ECCTableHeaderwhitefont"/>
              <w:rPr>
                <w:rStyle w:val="ECCParagraph"/>
              </w:rPr>
            </w:pPr>
            <w:r w:rsidRPr="00CD5E4B">
              <w:rPr>
                <w:rStyle w:val="ECCParagraph"/>
              </w:rPr>
              <w:t>Frequency range</w:t>
            </w:r>
          </w:p>
        </w:tc>
        <w:tc>
          <w:tcPr>
            <w:tcW w:w="1616" w:type="pct"/>
          </w:tcPr>
          <w:p w14:paraId="58BE587E" w14:textId="77777777" w:rsidR="008870A7" w:rsidRPr="00CD5E4B" w:rsidRDefault="008870A7" w:rsidP="005A68E9">
            <w:pPr>
              <w:pStyle w:val="ECCTableHeaderwhitefont"/>
              <w:rPr>
                <w:rStyle w:val="ECCParagraph"/>
              </w:rPr>
            </w:pPr>
            <w:r w:rsidRPr="00CD5E4B">
              <w:rPr>
                <w:rStyle w:val="ECCParagraph"/>
              </w:rPr>
              <w:t>Power limit</w:t>
            </w:r>
          </w:p>
        </w:tc>
      </w:tr>
      <w:tr w:rsidR="00837EC4" w:rsidRPr="00CD5E4B" w14:paraId="4463467E" w14:textId="77777777" w:rsidTr="005902D5">
        <w:trPr>
          <w:trHeight w:val="265"/>
        </w:trPr>
        <w:tc>
          <w:tcPr>
            <w:tcW w:w="1028" w:type="pct"/>
            <w:vAlign w:val="top"/>
          </w:tcPr>
          <w:p w14:paraId="0AA9DF40" w14:textId="77777777" w:rsidR="00837EC4" w:rsidRPr="00CD5E4B" w:rsidRDefault="00837EC4" w:rsidP="00886191">
            <w:pPr>
              <w:pStyle w:val="ECCTabletext"/>
              <w:jc w:val="left"/>
              <w:rPr>
                <w:rStyle w:val="ECCParagraph"/>
              </w:rPr>
            </w:pPr>
            <w:r w:rsidRPr="00CD5E4B">
              <w:rPr>
                <w:rStyle w:val="ECCParagraph"/>
              </w:rPr>
              <w:t>Baseline</w:t>
            </w:r>
          </w:p>
        </w:tc>
        <w:tc>
          <w:tcPr>
            <w:tcW w:w="2356" w:type="pct"/>
            <w:vAlign w:val="top"/>
          </w:tcPr>
          <w:p w14:paraId="31E64EB3" w14:textId="77777777" w:rsidR="00837EC4" w:rsidRPr="00CD5E4B" w:rsidRDefault="00837EC4" w:rsidP="00886191">
            <w:pPr>
              <w:pStyle w:val="ECCTabletext"/>
              <w:jc w:val="left"/>
              <w:rPr>
                <w:rStyle w:val="ECCParagraph"/>
              </w:rPr>
            </w:pPr>
            <w:r w:rsidRPr="00CD5E4B">
              <w:rPr>
                <w:rStyle w:val="ECCParagraph"/>
              </w:rPr>
              <w:t>Unsynchronised TDD blocks (2300-2400 MHz)</w:t>
            </w:r>
          </w:p>
        </w:tc>
        <w:tc>
          <w:tcPr>
            <w:tcW w:w="1616" w:type="pct"/>
            <w:vAlign w:val="top"/>
          </w:tcPr>
          <w:p w14:paraId="6B66088F" w14:textId="672FCEF8" w:rsidR="00837EC4" w:rsidRPr="00CD5E4B" w:rsidRDefault="00837EC4" w:rsidP="00886191">
            <w:pPr>
              <w:pStyle w:val="ECCTabletext"/>
              <w:jc w:val="left"/>
              <w:rPr>
                <w:rStyle w:val="ECCParagraph"/>
              </w:rPr>
            </w:pPr>
            <w:r w:rsidRPr="00CD5E4B">
              <w:rPr>
                <w:rStyle w:val="ECCParagraph"/>
              </w:rPr>
              <w:t>-36</w:t>
            </w:r>
            <w:r w:rsidR="001F0975">
              <w:rPr>
                <w:rStyle w:val="ECCParagraph"/>
                <w:rFonts w:ascii="ZWAdobeF" w:hAnsi="ZWAdobeF" w:cs="ZWAdobeF"/>
                <w:sz w:val="2"/>
                <w:szCs w:val="2"/>
              </w:rPr>
              <w:t>2F</w:t>
            </w:r>
            <w:r w:rsidR="00032476" w:rsidRPr="00CD5E4B">
              <w:rPr>
                <w:rStyle w:val="ECCHLsuperscript"/>
              </w:rPr>
              <w:footnoteReference w:id="4"/>
            </w:r>
            <w:r w:rsidRPr="00CD5E4B">
              <w:rPr>
                <w:rStyle w:val="ECCParagraph"/>
              </w:rPr>
              <w:t xml:space="preserve"> dBm/</w:t>
            </w:r>
            <w:r w:rsidR="0066793C" w:rsidRPr="00CD5E4B">
              <w:rPr>
                <w:rStyle w:val="ECCParagraph"/>
              </w:rPr>
              <w:t>(</w:t>
            </w:r>
            <w:r w:rsidRPr="00CD5E4B">
              <w:rPr>
                <w:rStyle w:val="ECCParagraph"/>
              </w:rPr>
              <w:t>5 MHz</w:t>
            </w:r>
            <w:r w:rsidR="0066793C" w:rsidRPr="00CD5E4B">
              <w:rPr>
                <w:rStyle w:val="ECCParagraph"/>
              </w:rPr>
              <w:t>)</w:t>
            </w:r>
            <w:r w:rsidRPr="00CD5E4B">
              <w:rPr>
                <w:rStyle w:val="ECCParagraph"/>
              </w:rPr>
              <w:t xml:space="preserve"> e.i.r.p.</w:t>
            </w:r>
            <w:r w:rsidR="004D6D6B" w:rsidRPr="00CD5E4B" w:rsidDel="004D6D6B">
              <w:rPr>
                <w:rStyle w:val="ECCParagraph"/>
              </w:rPr>
              <w:t xml:space="preserve"> </w:t>
            </w:r>
          </w:p>
        </w:tc>
      </w:tr>
      <w:tr w:rsidR="00837EC4" w:rsidRPr="00CD5E4B" w14:paraId="0AC021D4" w14:textId="77777777" w:rsidTr="005902D5">
        <w:trPr>
          <w:trHeight w:val="265"/>
        </w:trPr>
        <w:tc>
          <w:tcPr>
            <w:tcW w:w="1028" w:type="pct"/>
            <w:vAlign w:val="top"/>
          </w:tcPr>
          <w:p w14:paraId="2F942305" w14:textId="77777777" w:rsidR="00837EC4" w:rsidRPr="00CD5E4B" w:rsidRDefault="00837EC4" w:rsidP="00886191">
            <w:pPr>
              <w:pStyle w:val="ECCTabletext"/>
              <w:jc w:val="left"/>
              <w:rPr>
                <w:rStyle w:val="ECCParagraph"/>
              </w:rPr>
            </w:pPr>
            <w:r w:rsidRPr="00CD5E4B">
              <w:rPr>
                <w:rStyle w:val="ECCParagraph"/>
              </w:rPr>
              <w:t>Baseline</w:t>
            </w:r>
          </w:p>
        </w:tc>
        <w:tc>
          <w:tcPr>
            <w:tcW w:w="2356" w:type="pct"/>
            <w:vAlign w:val="top"/>
          </w:tcPr>
          <w:p w14:paraId="61104916" w14:textId="7E421BF9" w:rsidR="00837EC4" w:rsidRPr="00CD5E4B" w:rsidRDefault="00837EC4" w:rsidP="00886191">
            <w:pPr>
              <w:pStyle w:val="ECCTabletext"/>
              <w:jc w:val="left"/>
              <w:rPr>
                <w:rStyle w:val="ECCParagraph"/>
              </w:rPr>
            </w:pPr>
            <w:r w:rsidRPr="00CD5E4B">
              <w:rPr>
                <w:rStyle w:val="ECCParagraph"/>
              </w:rPr>
              <w:t>Synchronised TDD blocks (2300-2400</w:t>
            </w:r>
            <w:r w:rsidR="00E84E1D" w:rsidRPr="00CD5E4B">
              <w:rPr>
                <w:rStyle w:val="ECCParagraph"/>
              </w:rPr>
              <w:t> </w:t>
            </w:r>
            <w:r w:rsidRPr="00CD5E4B">
              <w:rPr>
                <w:rStyle w:val="ECCParagraph"/>
              </w:rPr>
              <w:t>MHz)</w:t>
            </w:r>
          </w:p>
        </w:tc>
        <w:tc>
          <w:tcPr>
            <w:tcW w:w="1616" w:type="pct"/>
            <w:vAlign w:val="top"/>
          </w:tcPr>
          <w:p w14:paraId="48D0BBC4" w14:textId="31EFCA78" w:rsidR="00837EC4" w:rsidRPr="00CD5E4B" w:rsidRDefault="00837EC4" w:rsidP="00886191">
            <w:pPr>
              <w:pStyle w:val="ECCTabletext"/>
              <w:jc w:val="left"/>
              <w:rPr>
                <w:rStyle w:val="ECCParagraph"/>
              </w:rPr>
            </w:pPr>
            <w:r w:rsidRPr="00CD5E4B">
              <w:rPr>
                <w:rStyle w:val="ECCParagraph"/>
              </w:rPr>
              <w:t>Min(Pmax-43, 13) dBm/</w:t>
            </w:r>
            <w:r w:rsidR="0066793C" w:rsidRPr="00CD5E4B">
              <w:rPr>
                <w:rStyle w:val="ECCParagraph"/>
              </w:rPr>
              <w:t>(</w:t>
            </w:r>
            <w:r w:rsidRPr="00CD5E4B">
              <w:rPr>
                <w:rStyle w:val="ECCParagraph"/>
              </w:rPr>
              <w:t>5 MHz</w:t>
            </w:r>
            <w:r w:rsidR="0066793C" w:rsidRPr="00CD5E4B">
              <w:rPr>
                <w:rStyle w:val="ECCParagraph"/>
              </w:rPr>
              <w:t>)</w:t>
            </w:r>
            <w:r w:rsidRPr="00CD5E4B">
              <w:rPr>
                <w:rStyle w:val="ECCParagraph"/>
              </w:rPr>
              <w:t xml:space="preserve"> e.i.r.p. per antenna</w:t>
            </w:r>
          </w:p>
        </w:tc>
      </w:tr>
    </w:tbl>
    <w:p w14:paraId="07DE6A68" w14:textId="2EE7D3C0" w:rsidR="007D5479" w:rsidRPr="00CD5E4B" w:rsidRDefault="00134B61" w:rsidP="007D5479">
      <w:pPr>
        <w:rPr>
          <w:rStyle w:val="ECCParagraph"/>
        </w:rPr>
      </w:pPr>
      <w:r w:rsidRPr="00CD5E4B">
        <w:rPr>
          <w:rStyle w:val="ECCParagraph"/>
        </w:rPr>
        <w:t>The additional baseline requirements above 2400 MHz for unsynchronised and synchronised MFCN base stations</w:t>
      </w:r>
      <w:r w:rsidR="00765BE8" w:rsidRPr="00CD5E4B">
        <w:rPr>
          <w:rStyle w:val="ECCParagraph"/>
        </w:rPr>
        <w:t xml:space="preserve">, </w:t>
      </w:r>
      <w:r w:rsidR="005A5180" w:rsidRPr="00CD5E4B">
        <w:rPr>
          <w:rStyle w:val="ECCParagraph"/>
        </w:rPr>
        <w:t>are</w:t>
      </w:r>
      <w:r w:rsidR="00765BE8" w:rsidRPr="00CD5E4B">
        <w:rPr>
          <w:rStyle w:val="ECCParagraph"/>
        </w:rPr>
        <w:t xml:space="preserve"> provided in </w:t>
      </w:r>
      <w:r w:rsidR="00295BFE" w:rsidRPr="00CD5E4B">
        <w:rPr>
          <w:rStyle w:val="ECCParagraph"/>
        </w:rPr>
        <w:fldChar w:fldCharType="begin" w:fldLock="1"/>
      </w:r>
      <w:r w:rsidR="00295BFE" w:rsidRPr="00CD5E4B">
        <w:rPr>
          <w:rStyle w:val="ECCParagraph"/>
        </w:rPr>
        <w:instrText xml:space="preserve"> REF _Ref99983312 \h </w:instrText>
      </w:r>
      <w:r w:rsidR="00530051" w:rsidRPr="00CD5E4B">
        <w:rPr>
          <w:rStyle w:val="ECCParagraph"/>
        </w:rPr>
        <w:instrText xml:space="preserve"> \* MERGEFORMAT </w:instrText>
      </w:r>
      <w:r w:rsidR="00295BFE" w:rsidRPr="00CD5E4B">
        <w:rPr>
          <w:rStyle w:val="ECCParagraph"/>
        </w:rPr>
      </w:r>
      <w:r w:rsidR="00295BFE" w:rsidRPr="00CD5E4B">
        <w:rPr>
          <w:rStyle w:val="ECCParagraph"/>
        </w:rPr>
        <w:fldChar w:fldCharType="separate"/>
      </w:r>
      <w:r w:rsidR="002816C2" w:rsidRPr="00CD5E4B">
        <w:rPr>
          <w:rStyle w:val="ECCParagraph"/>
        </w:rPr>
        <w:t>Table 2</w:t>
      </w:r>
      <w:r w:rsidR="00295BFE" w:rsidRPr="00CD5E4B">
        <w:rPr>
          <w:rStyle w:val="ECCParagraph"/>
        </w:rPr>
        <w:fldChar w:fldCharType="end"/>
      </w:r>
      <w:r w:rsidRPr="00CD5E4B">
        <w:rPr>
          <w:rStyle w:val="ECCParagraph"/>
        </w:rPr>
        <w:t>. Coexistence analysis showed that they need to apply at frequencies above 2403 MHz.</w:t>
      </w:r>
    </w:p>
    <w:p w14:paraId="7AA4C795" w14:textId="1C6935E2" w:rsidR="007D5479" w:rsidRPr="00CD5E4B" w:rsidRDefault="007D5479" w:rsidP="007D5479">
      <w:pPr>
        <w:pStyle w:val="Caption"/>
        <w:rPr>
          <w:rStyle w:val="ECCParagraph"/>
        </w:rPr>
      </w:pPr>
      <w:bookmarkStart w:id="103" w:name="_Ref99983312"/>
      <w:bookmarkStart w:id="104" w:name="_Ref101267014"/>
      <w:r w:rsidRPr="00CD5E4B">
        <w:rPr>
          <w:rStyle w:val="ECCParagraph"/>
        </w:rPr>
        <w:t xml:space="preserve">Table </w:t>
      </w:r>
      <w:r w:rsidRPr="00CD5E4B">
        <w:rPr>
          <w:rStyle w:val="ECCParagraph"/>
        </w:rPr>
        <w:fldChar w:fldCharType="begin"/>
      </w:r>
      <w:r w:rsidRPr="00CD5E4B">
        <w:rPr>
          <w:rStyle w:val="ECCParagraph"/>
        </w:rPr>
        <w:instrText xml:space="preserve"> SEQ Table \* ARABIC </w:instrText>
      </w:r>
      <w:r w:rsidRPr="00CD5E4B">
        <w:rPr>
          <w:rStyle w:val="ECCParagraph"/>
        </w:rPr>
        <w:fldChar w:fldCharType="separate"/>
      </w:r>
      <w:r w:rsidR="001F0975">
        <w:rPr>
          <w:rStyle w:val="ECCParagraph"/>
          <w:noProof/>
        </w:rPr>
        <w:t>2</w:t>
      </w:r>
      <w:r w:rsidRPr="00CD5E4B">
        <w:rPr>
          <w:rStyle w:val="ECCParagraph"/>
        </w:rPr>
        <w:fldChar w:fldCharType="end"/>
      </w:r>
      <w:bookmarkEnd w:id="103"/>
      <w:r w:rsidRPr="00CD5E4B">
        <w:rPr>
          <w:rStyle w:val="ECCParagraph"/>
        </w:rPr>
        <w:t xml:space="preserve">: </w:t>
      </w:r>
      <w:r w:rsidR="00D85969" w:rsidRPr="00CD5E4B">
        <w:rPr>
          <w:rStyle w:val="ECCParagraph"/>
        </w:rPr>
        <w:t>Additional baseline requirements above 2403 MHz BS BEM out-of-band e.i.r.p.</w:t>
      </w:r>
      <w:r w:rsidR="00D85969" w:rsidRPr="00CD5E4B">
        <w:rPr>
          <w:rStyle w:val="ECCHLsuperscript"/>
          <w:lang w:val="en-GB"/>
        </w:rPr>
        <w:fldChar w:fldCharType="begin"/>
      </w:r>
      <w:r w:rsidR="00D85969" w:rsidRPr="00CD5E4B">
        <w:rPr>
          <w:rStyle w:val="ECCHLsuperscript"/>
          <w:lang w:val="en-GB"/>
        </w:rPr>
        <w:instrText xml:space="preserve"> NOTEREF _Ref391639602 \h </w:instrText>
      </w:r>
      <w:r w:rsidR="0072001D" w:rsidRPr="00CD5E4B">
        <w:rPr>
          <w:rStyle w:val="ECCHLsuperscript"/>
          <w:lang w:val="en-GB"/>
        </w:rPr>
        <w:instrText xml:space="preserve"> \* MERGEFORMAT </w:instrText>
      </w:r>
      <w:r w:rsidR="00D85969" w:rsidRPr="00CD5E4B">
        <w:rPr>
          <w:rStyle w:val="ECCHLsuperscript"/>
          <w:lang w:val="en-GB"/>
        </w:rPr>
      </w:r>
      <w:r w:rsidR="00D85969" w:rsidRPr="00CD5E4B">
        <w:rPr>
          <w:rStyle w:val="ECCHLsuperscript"/>
          <w:lang w:val="en-GB"/>
        </w:rPr>
        <w:fldChar w:fldCharType="separate"/>
      </w:r>
      <w:r w:rsidR="001F0975">
        <w:rPr>
          <w:rStyle w:val="ECCHLsuperscript"/>
          <w:lang w:val="en-GB"/>
        </w:rPr>
        <w:t>2</w:t>
      </w:r>
      <w:r w:rsidR="00D85969" w:rsidRPr="00CD5E4B">
        <w:rPr>
          <w:rStyle w:val="ECCHLsuperscript"/>
          <w:lang w:val="en-GB"/>
        </w:rPr>
        <w:fldChar w:fldCharType="end"/>
      </w:r>
      <w:r w:rsidR="00D85969" w:rsidRPr="00CD5E4B">
        <w:rPr>
          <w:rStyle w:val="ECCParagraph"/>
        </w:rPr>
        <w:t xml:space="preserve"> limits</w:t>
      </w:r>
      <w:bookmarkEnd w:id="104"/>
    </w:p>
    <w:tbl>
      <w:tblPr>
        <w:tblStyle w:val="ECCTable-redheader"/>
        <w:tblW w:w="5000" w:type="pct"/>
        <w:tblInd w:w="0" w:type="dxa"/>
        <w:tblLook w:val="04A0" w:firstRow="1" w:lastRow="0" w:firstColumn="1" w:lastColumn="0" w:noHBand="0" w:noVBand="1"/>
      </w:tblPr>
      <w:tblGrid>
        <w:gridCol w:w="1980"/>
        <w:gridCol w:w="4529"/>
        <w:gridCol w:w="3120"/>
      </w:tblGrid>
      <w:tr w:rsidR="0004566E" w:rsidRPr="00CD5E4B" w14:paraId="7162FE63" w14:textId="77777777" w:rsidTr="00795E57">
        <w:trPr>
          <w:cnfStyle w:val="100000000000" w:firstRow="1" w:lastRow="0" w:firstColumn="0" w:lastColumn="0" w:oddVBand="0" w:evenVBand="0" w:oddHBand="0" w:evenHBand="0" w:firstRowFirstColumn="0" w:firstRowLastColumn="0" w:lastRowFirstColumn="0" w:lastRowLastColumn="0"/>
        </w:trPr>
        <w:tc>
          <w:tcPr>
            <w:tcW w:w="1028" w:type="pct"/>
          </w:tcPr>
          <w:p w14:paraId="1E899AFD" w14:textId="77777777" w:rsidR="0004566E" w:rsidRPr="00CD5E4B" w:rsidRDefault="0004566E" w:rsidP="005A68E9">
            <w:pPr>
              <w:pStyle w:val="ECCTableHeaderwhitefont"/>
              <w:rPr>
                <w:rStyle w:val="ECCParagraph"/>
              </w:rPr>
            </w:pPr>
            <w:r w:rsidRPr="00CD5E4B">
              <w:rPr>
                <w:rStyle w:val="ECCParagraph"/>
              </w:rPr>
              <w:t>BEM element</w:t>
            </w:r>
          </w:p>
        </w:tc>
        <w:tc>
          <w:tcPr>
            <w:tcW w:w="2352" w:type="pct"/>
          </w:tcPr>
          <w:p w14:paraId="200B9921" w14:textId="77777777" w:rsidR="0004566E" w:rsidRPr="00CD5E4B" w:rsidRDefault="0004566E" w:rsidP="005A68E9">
            <w:pPr>
              <w:pStyle w:val="ECCTableHeaderwhitefont"/>
              <w:rPr>
                <w:rStyle w:val="ECCParagraph"/>
              </w:rPr>
            </w:pPr>
            <w:r w:rsidRPr="00CD5E4B">
              <w:rPr>
                <w:rStyle w:val="ECCParagraph"/>
              </w:rPr>
              <w:t>BS e.i.r.p.</w:t>
            </w:r>
          </w:p>
        </w:tc>
        <w:tc>
          <w:tcPr>
            <w:tcW w:w="1620" w:type="pct"/>
          </w:tcPr>
          <w:p w14:paraId="77FE49D2" w14:textId="77777777" w:rsidR="0004566E" w:rsidRPr="00CD5E4B" w:rsidRDefault="0004566E" w:rsidP="005A68E9">
            <w:pPr>
              <w:pStyle w:val="ECCTableHeaderwhitefont"/>
              <w:rPr>
                <w:rStyle w:val="ECCParagraph"/>
              </w:rPr>
            </w:pPr>
            <w:r w:rsidRPr="00CD5E4B">
              <w:rPr>
                <w:rStyle w:val="ECCParagraph"/>
              </w:rPr>
              <w:t>Power limit</w:t>
            </w:r>
          </w:p>
        </w:tc>
      </w:tr>
      <w:tr w:rsidR="00546C9D" w:rsidRPr="00CD5E4B" w14:paraId="0602A6F6" w14:textId="77777777" w:rsidTr="00795E57">
        <w:trPr>
          <w:trHeight w:val="265"/>
        </w:trPr>
        <w:tc>
          <w:tcPr>
            <w:tcW w:w="1028" w:type="pct"/>
          </w:tcPr>
          <w:p w14:paraId="7DC61AF7" w14:textId="77777777" w:rsidR="00546C9D" w:rsidRPr="00CD5E4B" w:rsidRDefault="00546C9D" w:rsidP="004164F1">
            <w:pPr>
              <w:pStyle w:val="ECCTabletext"/>
              <w:rPr>
                <w:rStyle w:val="ECCParagraph"/>
              </w:rPr>
            </w:pPr>
            <w:r w:rsidRPr="00CD5E4B">
              <w:rPr>
                <w:rStyle w:val="ECCParagraph"/>
              </w:rPr>
              <w:t>Additional baseline</w:t>
            </w:r>
          </w:p>
        </w:tc>
        <w:tc>
          <w:tcPr>
            <w:tcW w:w="2352" w:type="pct"/>
          </w:tcPr>
          <w:p w14:paraId="34057170" w14:textId="77777777" w:rsidR="00546C9D" w:rsidRPr="00CD5E4B" w:rsidRDefault="00546C9D" w:rsidP="004164F1">
            <w:pPr>
              <w:pStyle w:val="ECCTabletext"/>
              <w:rPr>
                <w:rStyle w:val="ECCParagraph"/>
              </w:rPr>
            </w:pPr>
            <w:r w:rsidRPr="00CD5E4B">
              <w:rPr>
                <w:rStyle w:val="ECCParagraph"/>
              </w:rPr>
              <w:t>Pmax &gt; 42 dBm</w:t>
            </w:r>
          </w:p>
        </w:tc>
        <w:tc>
          <w:tcPr>
            <w:tcW w:w="1620" w:type="pct"/>
          </w:tcPr>
          <w:p w14:paraId="4FDDAB54" w14:textId="7B552A91" w:rsidR="00546C9D" w:rsidRPr="00CD5E4B" w:rsidRDefault="00546C9D" w:rsidP="004164F1">
            <w:pPr>
              <w:pStyle w:val="ECCTabletext"/>
              <w:rPr>
                <w:rStyle w:val="ECCParagraph"/>
              </w:rPr>
            </w:pPr>
            <w:r w:rsidRPr="00CD5E4B">
              <w:rPr>
                <w:rStyle w:val="ECCParagraph"/>
              </w:rPr>
              <w:t>1 dBm/</w:t>
            </w:r>
            <w:r w:rsidR="00F510F6" w:rsidRPr="00CD5E4B">
              <w:rPr>
                <w:rStyle w:val="ECCParagraph"/>
              </w:rPr>
              <w:t>(</w:t>
            </w:r>
            <w:r w:rsidRPr="00CD5E4B">
              <w:rPr>
                <w:rStyle w:val="ECCParagraph"/>
              </w:rPr>
              <w:t>5 MHz</w:t>
            </w:r>
            <w:r w:rsidR="00F510F6" w:rsidRPr="00CD5E4B">
              <w:rPr>
                <w:rStyle w:val="ECCParagraph"/>
              </w:rPr>
              <w:t>)</w:t>
            </w:r>
          </w:p>
        </w:tc>
      </w:tr>
      <w:tr w:rsidR="00546C9D" w:rsidRPr="00CD5E4B" w14:paraId="58E1F639" w14:textId="77777777" w:rsidTr="00795E57">
        <w:trPr>
          <w:trHeight w:val="265"/>
        </w:trPr>
        <w:tc>
          <w:tcPr>
            <w:tcW w:w="1028" w:type="pct"/>
          </w:tcPr>
          <w:p w14:paraId="2ECBDEFF" w14:textId="77777777" w:rsidR="00546C9D" w:rsidRPr="00CD5E4B" w:rsidRDefault="00546C9D" w:rsidP="004164F1">
            <w:pPr>
              <w:pStyle w:val="ECCTabletext"/>
              <w:rPr>
                <w:rStyle w:val="ECCParagraph"/>
              </w:rPr>
            </w:pPr>
            <w:r w:rsidRPr="00CD5E4B">
              <w:rPr>
                <w:rStyle w:val="ECCParagraph"/>
              </w:rPr>
              <w:t>Additional baseline</w:t>
            </w:r>
          </w:p>
        </w:tc>
        <w:tc>
          <w:tcPr>
            <w:tcW w:w="2352" w:type="pct"/>
          </w:tcPr>
          <w:p w14:paraId="5E3695E1" w14:textId="77777777" w:rsidR="00546C9D" w:rsidRPr="00CD5E4B" w:rsidRDefault="00546C9D" w:rsidP="004164F1">
            <w:pPr>
              <w:pStyle w:val="ECCTabletext"/>
              <w:rPr>
                <w:rStyle w:val="ECCParagraph"/>
              </w:rPr>
            </w:pPr>
            <w:r w:rsidRPr="00CD5E4B">
              <w:rPr>
                <w:rStyle w:val="ECCParagraph"/>
              </w:rPr>
              <w:t xml:space="preserve">24 dBm &lt; Pmax </w:t>
            </w:r>
            <w:r w:rsidRPr="00CD5E4B">
              <w:rPr>
                <w:rStyle w:val="ECCParagraph"/>
                <w:rFonts w:ascii="Symbol" w:eastAsia="Symbol" w:hAnsi="Symbol" w:cs="Symbol"/>
              </w:rPr>
              <w:t></w:t>
            </w:r>
            <w:r w:rsidRPr="00CD5E4B">
              <w:rPr>
                <w:rStyle w:val="ECCParagraph"/>
              </w:rPr>
              <w:t xml:space="preserve"> 42 dBm</w:t>
            </w:r>
          </w:p>
        </w:tc>
        <w:tc>
          <w:tcPr>
            <w:tcW w:w="1620" w:type="pct"/>
          </w:tcPr>
          <w:p w14:paraId="6F20D03F" w14:textId="2AE06E8F" w:rsidR="00546C9D" w:rsidRPr="00CD5E4B" w:rsidRDefault="00546C9D" w:rsidP="004164F1">
            <w:pPr>
              <w:pStyle w:val="ECCTabletext"/>
              <w:rPr>
                <w:rStyle w:val="ECCParagraph"/>
              </w:rPr>
            </w:pPr>
            <w:r w:rsidRPr="00CD5E4B">
              <w:rPr>
                <w:rStyle w:val="ECCParagraph"/>
              </w:rPr>
              <w:t>(Pmax -41) dBm/</w:t>
            </w:r>
            <w:r w:rsidR="00F510F6" w:rsidRPr="00CD5E4B">
              <w:rPr>
                <w:rStyle w:val="ECCParagraph"/>
              </w:rPr>
              <w:t>(</w:t>
            </w:r>
            <w:r w:rsidRPr="00CD5E4B">
              <w:rPr>
                <w:rStyle w:val="ECCParagraph"/>
              </w:rPr>
              <w:t>5 MHz</w:t>
            </w:r>
            <w:r w:rsidR="00F510F6" w:rsidRPr="00CD5E4B">
              <w:rPr>
                <w:rStyle w:val="ECCParagraph"/>
              </w:rPr>
              <w:t>)</w:t>
            </w:r>
          </w:p>
        </w:tc>
      </w:tr>
      <w:tr w:rsidR="00546C9D" w:rsidRPr="00CD5E4B" w14:paraId="3B2BD71E" w14:textId="77777777" w:rsidTr="00795E57">
        <w:trPr>
          <w:trHeight w:val="265"/>
        </w:trPr>
        <w:tc>
          <w:tcPr>
            <w:tcW w:w="1028" w:type="pct"/>
          </w:tcPr>
          <w:p w14:paraId="6FAFD3ED" w14:textId="77777777" w:rsidR="00546C9D" w:rsidRPr="00CD5E4B" w:rsidRDefault="00546C9D" w:rsidP="004164F1">
            <w:pPr>
              <w:pStyle w:val="ECCTabletext"/>
              <w:rPr>
                <w:rStyle w:val="ECCParagraph"/>
              </w:rPr>
            </w:pPr>
            <w:r w:rsidRPr="00CD5E4B">
              <w:rPr>
                <w:rStyle w:val="ECCParagraph"/>
              </w:rPr>
              <w:t>Additional baseline</w:t>
            </w:r>
          </w:p>
        </w:tc>
        <w:tc>
          <w:tcPr>
            <w:tcW w:w="2352" w:type="pct"/>
          </w:tcPr>
          <w:p w14:paraId="47622887" w14:textId="77777777" w:rsidR="00546C9D" w:rsidRPr="00CD5E4B" w:rsidRDefault="00546C9D" w:rsidP="004164F1">
            <w:pPr>
              <w:pStyle w:val="ECCTabletext"/>
              <w:rPr>
                <w:rStyle w:val="ECCParagraph"/>
              </w:rPr>
            </w:pPr>
            <w:r w:rsidRPr="00CD5E4B">
              <w:rPr>
                <w:rStyle w:val="ECCParagraph"/>
              </w:rPr>
              <w:t xml:space="preserve">Pmax </w:t>
            </w:r>
            <w:r w:rsidRPr="00CD5E4B">
              <w:rPr>
                <w:rStyle w:val="ECCParagraph"/>
                <w:rFonts w:ascii="Symbol" w:eastAsia="Symbol" w:hAnsi="Symbol" w:cs="Symbol"/>
              </w:rPr>
              <w:t></w:t>
            </w:r>
            <w:r w:rsidRPr="00CD5E4B">
              <w:rPr>
                <w:rStyle w:val="ECCParagraph"/>
              </w:rPr>
              <w:t xml:space="preserve"> 24 dBm</w:t>
            </w:r>
          </w:p>
        </w:tc>
        <w:tc>
          <w:tcPr>
            <w:tcW w:w="1620" w:type="pct"/>
          </w:tcPr>
          <w:p w14:paraId="1BB99F95" w14:textId="76878EBD" w:rsidR="00546C9D" w:rsidRPr="00CD5E4B" w:rsidRDefault="00546C9D" w:rsidP="004164F1">
            <w:pPr>
              <w:pStyle w:val="ECCTabletext"/>
              <w:rPr>
                <w:rStyle w:val="ECCParagraph"/>
              </w:rPr>
            </w:pPr>
            <w:r w:rsidRPr="00CD5E4B">
              <w:rPr>
                <w:rStyle w:val="ECCParagraph"/>
              </w:rPr>
              <w:t>-17 dBm/</w:t>
            </w:r>
            <w:r w:rsidR="00F510F6" w:rsidRPr="00CD5E4B">
              <w:rPr>
                <w:rStyle w:val="ECCParagraph"/>
              </w:rPr>
              <w:t>(</w:t>
            </w:r>
            <w:r w:rsidRPr="00CD5E4B">
              <w:rPr>
                <w:rStyle w:val="ECCParagraph"/>
              </w:rPr>
              <w:t>5 MHz</w:t>
            </w:r>
            <w:r w:rsidR="00F510F6" w:rsidRPr="00CD5E4B">
              <w:rPr>
                <w:rStyle w:val="ECCParagraph"/>
              </w:rPr>
              <w:t>)</w:t>
            </w:r>
          </w:p>
        </w:tc>
      </w:tr>
    </w:tbl>
    <w:p w14:paraId="1BE87863" w14:textId="77777777" w:rsidR="006A7AB5" w:rsidRPr="00CD5E4B" w:rsidRDefault="006A7AB5" w:rsidP="001F0975">
      <w:pPr>
        <w:pStyle w:val="Heading3"/>
        <w:rPr>
          <w:rStyle w:val="ECCParagraph"/>
        </w:rPr>
      </w:pPr>
      <w:bookmarkStart w:id="105" w:name="_Toc68099401"/>
      <w:bookmarkStart w:id="106" w:name="_Toc68510154"/>
      <w:bookmarkStart w:id="107" w:name="_Toc78184693"/>
      <w:bookmarkStart w:id="108" w:name="_Toc88225869"/>
      <w:bookmarkStart w:id="109" w:name="_Toc98834794"/>
      <w:bookmarkStart w:id="110" w:name="_Toc100238043"/>
      <w:bookmarkStart w:id="111" w:name="_Toc103178513"/>
      <w:bookmarkStart w:id="112" w:name="_Toc116384028"/>
      <w:bookmarkStart w:id="113" w:name="_Toc107576553"/>
      <w:r w:rsidRPr="00CD5E4B">
        <w:rPr>
          <w:rStyle w:val="ECCParagraph"/>
        </w:rPr>
        <w:t>Transitional region requirements for MFCN base stations</w:t>
      </w:r>
      <w:bookmarkEnd w:id="105"/>
      <w:bookmarkEnd w:id="106"/>
      <w:bookmarkEnd w:id="107"/>
      <w:bookmarkEnd w:id="108"/>
      <w:bookmarkEnd w:id="109"/>
      <w:bookmarkEnd w:id="110"/>
      <w:bookmarkEnd w:id="111"/>
      <w:bookmarkEnd w:id="112"/>
      <w:bookmarkEnd w:id="113"/>
    </w:p>
    <w:p w14:paraId="405F2350" w14:textId="0EB349E4" w:rsidR="00765BE8" w:rsidRPr="00CD5E4B" w:rsidRDefault="00765BE8" w:rsidP="00BA42FA">
      <w:pPr>
        <w:rPr>
          <w:rStyle w:val="ECCParagraph"/>
        </w:rPr>
      </w:pPr>
      <w:r w:rsidRPr="00CD5E4B">
        <w:rPr>
          <w:rStyle w:val="ECCParagraph"/>
        </w:rPr>
        <w:t xml:space="preserve">The requirements in the transitional region within the </w:t>
      </w:r>
      <w:r w:rsidR="005A5180" w:rsidRPr="00CD5E4B">
        <w:rPr>
          <w:rStyle w:val="ECCParagraph"/>
        </w:rPr>
        <w:t xml:space="preserve">frequency </w:t>
      </w:r>
      <w:r w:rsidRPr="00CD5E4B">
        <w:rPr>
          <w:rStyle w:val="ECCParagraph"/>
        </w:rPr>
        <w:t xml:space="preserve">band 2300-2400 MHz are shown in </w:t>
      </w:r>
      <w:r w:rsidR="00295BFE" w:rsidRPr="00CD5E4B">
        <w:rPr>
          <w:rStyle w:val="ECCParagraph"/>
        </w:rPr>
        <w:fldChar w:fldCharType="begin" w:fldLock="1"/>
      </w:r>
      <w:r w:rsidR="00295BFE" w:rsidRPr="00CD5E4B">
        <w:rPr>
          <w:rStyle w:val="ECCParagraph"/>
        </w:rPr>
        <w:instrText xml:space="preserve"> REF _Ref94098979 \h </w:instrText>
      </w:r>
      <w:r w:rsidR="00530051" w:rsidRPr="00CD5E4B">
        <w:rPr>
          <w:rStyle w:val="ECCParagraph"/>
        </w:rPr>
        <w:instrText xml:space="preserve"> \* MERGEFORMAT </w:instrText>
      </w:r>
      <w:r w:rsidR="00295BFE" w:rsidRPr="00CD5E4B">
        <w:rPr>
          <w:rStyle w:val="ECCParagraph"/>
        </w:rPr>
      </w:r>
      <w:r w:rsidR="00295BFE" w:rsidRPr="00CD5E4B">
        <w:rPr>
          <w:rStyle w:val="ECCParagraph"/>
        </w:rPr>
        <w:fldChar w:fldCharType="separate"/>
      </w:r>
      <w:r w:rsidR="002816C2" w:rsidRPr="00CD5E4B">
        <w:rPr>
          <w:rStyle w:val="ECCParagraph"/>
        </w:rPr>
        <w:t>Table 3</w:t>
      </w:r>
      <w:r w:rsidR="00295BFE" w:rsidRPr="00CD5E4B">
        <w:rPr>
          <w:rStyle w:val="ECCParagraph"/>
        </w:rPr>
        <w:fldChar w:fldCharType="end"/>
      </w:r>
      <w:r w:rsidRPr="00CD5E4B">
        <w:rPr>
          <w:rStyle w:val="ECCParagraph"/>
        </w:rPr>
        <w:t>.</w:t>
      </w:r>
    </w:p>
    <w:p w14:paraId="1CDA9A7E" w14:textId="327ED5B5" w:rsidR="007D5479" w:rsidRPr="00CD5E4B" w:rsidRDefault="007D5479" w:rsidP="007D5479">
      <w:pPr>
        <w:pStyle w:val="Caption"/>
        <w:rPr>
          <w:rStyle w:val="ECCParagraph"/>
        </w:rPr>
      </w:pPr>
      <w:bookmarkStart w:id="114" w:name="_Ref94098979"/>
      <w:r w:rsidRPr="00CD5E4B">
        <w:rPr>
          <w:rStyle w:val="ECCParagraph"/>
        </w:rPr>
        <w:t xml:space="preserve">Table </w:t>
      </w:r>
      <w:r w:rsidRPr="00CD5E4B">
        <w:rPr>
          <w:rStyle w:val="ECCParagraph"/>
        </w:rPr>
        <w:fldChar w:fldCharType="begin"/>
      </w:r>
      <w:r w:rsidRPr="00CD5E4B">
        <w:rPr>
          <w:rStyle w:val="ECCParagraph"/>
        </w:rPr>
        <w:instrText xml:space="preserve"> SEQ Table \* ARABIC </w:instrText>
      </w:r>
      <w:r w:rsidRPr="00CD5E4B">
        <w:rPr>
          <w:rStyle w:val="ECCParagraph"/>
        </w:rPr>
        <w:fldChar w:fldCharType="separate"/>
      </w:r>
      <w:r w:rsidR="001F0975">
        <w:rPr>
          <w:rStyle w:val="ECCParagraph"/>
          <w:noProof/>
        </w:rPr>
        <w:t>3</w:t>
      </w:r>
      <w:r w:rsidRPr="00CD5E4B">
        <w:rPr>
          <w:rStyle w:val="ECCParagraph"/>
        </w:rPr>
        <w:fldChar w:fldCharType="end"/>
      </w:r>
      <w:bookmarkEnd w:id="114"/>
      <w:r w:rsidRPr="00CD5E4B">
        <w:rPr>
          <w:rStyle w:val="ECCParagraph"/>
        </w:rPr>
        <w:t xml:space="preserve">: </w:t>
      </w:r>
      <w:r w:rsidR="00315FF8" w:rsidRPr="00CD5E4B">
        <w:rPr>
          <w:rStyle w:val="ECCParagraph"/>
        </w:rPr>
        <w:t>Transitional region requirements (when applicable) BS BEM out-of-block e.i.r.p. limits</w:t>
      </w:r>
    </w:p>
    <w:tbl>
      <w:tblPr>
        <w:tblStyle w:val="ECCTable-redheader"/>
        <w:tblW w:w="5000" w:type="pct"/>
        <w:tblInd w:w="0" w:type="dxa"/>
        <w:tblLook w:val="04A0" w:firstRow="1" w:lastRow="0" w:firstColumn="1" w:lastColumn="0" w:noHBand="0" w:noVBand="1"/>
      </w:tblPr>
      <w:tblGrid>
        <w:gridCol w:w="1980"/>
        <w:gridCol w:w="4477"/>
        <w:gridCol w:w="3172"/>
      </w:tblGrid>
      <w:tr w:rsidR="00CE2A82" w:rsidRPr="00CD5E4B" w14:paraId="4FC76F47" w14:textId="77777777" w:rsidTr="000C03A9">
        <w:trPr>
          <w:cnfStyle w:val="100000000000" w:firstRow="1" w:lastRow="0" w:firstColumn="0" w:lastColumn="0" w:oddVBand="0" w:evenVBand="0" w:oddHBand="0" w:evenHBand="0" w:firstRowFirstColumn="0" w:firstRowLastColumn="0" w:lastRowFirstColumn="0" w:lastRowLastColumn="0"/>
        </w:trPr>
        <w:tc>
          <w:tcPr>
            <w:tcW w:w="1028" w:type="pct"/>
          </w:tcPr>
          <w:p w14:paraId="096592DE" w14:textId="1F277F4A" w:rsidR="009E2741" w:rsidRPr="00CD5E4B" w:rsidRDefault="009E2741" w:rsidP="005A68E9">
            <w:pPr>
              <w:pStyle w:val="ECCTableHeaderwhitefont"/>
              <w:rPr>
                <w:rStyle w:val="ECCParagraph"/>
              </w:rPr>
            </w:pPr>
            <w:r w:rsidRPr="00CD5E4B">
              <w:rPr>
                <w:rStyle w:val="ECCParagraph"/>
              </w:rPr>
              <w:t>BEM element</w:t>
            </w:r>
          </w:p>
        </w:tc>
        <w:tc>
          <w:tcPr>
            <w:tcW w:w="2325" w:type="pct"/>
            <w:vAlign w:val="top"/>
          </w:tcPr>
          <w:p w14:paraId="18BFFFE1" w14:textId="77777777" w:rsidR="009E2741" w:rsidRPr="00CD5E4B" w:rsidRDefault="009E2741" w:rsidP="005A68E9">
            <w:pPr>
              <w:pStyle w:val="ECCTableHeaderwhitefont"/>
              <w:rPr>
                <w:rStyle w:val="ECCParagraph"/>
              </w:rPr>
            </w:pPr>
            <w:r w:rsidRPr="00CD5E4B">
              <w:rPr>
                <w:rStyle w:val="ECCParagraph"/>
              </w:rPr>
              <w:t xml:space="preserve">Frequency range </w:t>
            </w:r>
          </w:p>
        </w:tc>
        <w:tc>
          <w:tcPr>
            <w:tcW w:w="1647" w:type="pct"/>
          </w:tcPr>
          <w:p w14:paraId="18C81B2E" w14:textId="77777777" w:rsidR="009E2741" w:rsidRPr="00CD5E4B" w:rsidRDefault="009E2741" w:rsidP="005A68E9">
            <w:pPr>
              <w:pStyle w:val="ECCTableHeaderwhitefont"/>
              <w:rPr>
                <w:rStyle w:val="ECCParagraph"/>
              </w:rPr>
            </w:pPr>
            <w:r w:rsidRPr="00CD5E4B">
              <w:rPr>
                <w:rStyle w:val="ECCParagraph"/>
              </w:rPr>
              <w:t>Power limit</w:t>
            </w:r>
          </w:p>
        </w:tc>
      </w:tr>
      <w:tr w:rsidR="00D37CDE" w:rsidRPr="00CD5E4B" w14:paraId="0681F657" w14:textId="77777777" w:rsidTr="000C03A9">
        <w:trPr>
          <w:trHeight w:val="265"/>
        </w:trPr>
        <w:tc>
          <w:tcPr>
            <w:tcW w:w="1028" w:type="pct"/>
            <w:vAlign w:val="top"/>
          </w:tcPr>
          <w:p w14:paraId="3104E025" w14:textId="77777777" w:rsidR="00D37CDE" w:rsidRPr="00CD5E4B" w:rsidRDefault="00D37CDE" w:rsidP="004164F1">
            <w:pPr>
              <w:pStyle w:val="ECCTabletext"/>
              <w:rPr>
                <w:rStyle w:val="ECCParagraph"/>
              </w:rPr>
            </w:pPr>
            <w:r w:rsidRPr="00CD5E4B">
              <w:rPr>
                <w:rStyle w:val="ECCParagraph"/>
              </w:rPr>
              <w:t>Transitional region</w:t>
            </w:r>
          </w:p>
        </w:tc>
        <w:tc>
          <w:tcPr>
            <w:tcW w:w="2325" w:type="pct"/>
            <w:vAlign w:val="top"/>
          </w:tcPr>
          <w:p w14:paraId="2317ADC1" w14:textId="5B100BEA" w:rsidR="007B0B5A" w:rsidRPr="00CD5E4B" w:rsidRDefault="00D37CDE" w:rsidP="004164F1">
            <w:pPr>
              <w:pStyle w:val="ECCTabletext"/>
              <w:rPr>
                <w:rStyle w:val="ECCParagraph"/>
              </w:rPr>
            </w:pPr>
            <w:r w:rsidRPr="00CD5E4B">
              <w:rPr>
                <w:rStyle w:val="ECCParagraph"/>
              </w:rPr>
              <w:t>-5 to 0</w:t>
            </w:r>
            <w:r w:rsidR="00BC6DF6" w:rsidRPr="00CD5E4B">
              <w:rPr>
                <w:rStyle w:val="ECCParagraph"/>
              </w:rPr>
              <w:t xml:space="preserve"> </w:t>
            </w:r>
            <w:r w:rsidRPr="00CD5E4B">
              <w:rPr>
                <w:rStyle w:val="ECCParagraph"/>
              </w:rPr>
              <w:t>MHz offset from lower block edge</w:t>
            </w:r>
          </w:p>
          <w:p w14:paraId="5E71956F" w14:textId="11A5F1A4" w:rsidR="00D37CDE" w:rsidRPr="00CD5E4B" w:rsidRDefault="00D37CDE" w:rsidP="004164F1">
            <w:pPr>
              <w:pStyle w:val="ECCTabletext"/>
              <w:rPr>
                <w:rStyle w:val="ECCParagraph"/>
              </w:rPr>
            </w:pPr>
            <w:r w:rsidRPr="00CD5E4B">
              <w:rPr>
                <w:rStyle w:val="ECCParagraph"/>
              </w:rPr>
              <w:t>0 to 5</w:t>
            </w:r>
            <w:r w:rsidR="00BC6DF6" w:rsidRPr="00CD5E4B">
              <w:rPr>
                <w:rStyle w:val="ECCParagraph"/>
              </w:rPr>
              <w:t xml:space="preserve"> </w:t>
            </w:r>
            <w:r w:rsidRPr="00CD5E4B">
              <w:rPr>
                <w:rStyle w:val="ECCParagraph"/>
              </w:rPr>
              <w:t>MHz offset from upper block edge</w:t>
            </w:r>
          </w:p>
        </w:tc>
        <w:tc>
          <w:tcPr>
            <w:tcW w:w="1647" w:type="pct"/>
            <w:vAlign w:val="top"/>
          </w:tcPr>
          <w:p w14:paraId="467EB8BD" w14:textId="0BFE55CB" w:rsidR="00D37CDE" w:rsidRPr="00CD5E4B" w:rsidRDefault="00D37CDE" w:rsidP="001910E5">
            <w:pPr>
              <w:pStyle w:val="ECCTabletext"/>
              <w:jc w:val="left"/>
              <w:rPr>
                <w:rStyle w:val="ECCParagraph"/>
              </w:rPr>
            </w:pPr>
            <w:r w:rsidRPr="00CD5E4B">
              <w:rPr>
                <w:rStyle w:val="ECCParagraph"/>
              </w:rPr>
              <w:t>Min(Pmax-40, 21) dBm</w:t>
            </w:r>
            <w:r w:rsidR="003B164E" w:rsidRPr="00CD5E4B">
              <w:rPr>
                <w:rStyle w:val="ECCParagraph"/>
              </w:rPr>
              <w:t>/(5 MHz)</w:t>
            </w:r>
            <w:r w:rsidRPr="00CD5E4B">
              <w:rPr>
                <w:rStyle w:val="ECCParagraph"/>
              </w:rPr>
              <w:t xml:space="preserve"> e.i.r.p. per antenna</w:t>
            </w:r>
          </w:p>
        </w:tc>
      </w:tr>
      <w:tr w:rsidR="00D37CDE" w:rsidRPr="00CD5E4B" w14:paraId="7A88BA2F" w14:textId="77777777" w:rsidTr="000C03A9">
        <w:trPr>
          <w:trHeight w:val="265"/>
        </w:trPr>
        <w:tc>
          <w:tcPr>
            <w:tcW w:w="1028" w:type="pct"/>
            <w:vAlign w:val="top"/>
          </w:tcPr>
          <w:p w14:paraId="42D42C9D" w14:textId="77777777" w:rsidR="00D37CDE" w:rsidRPr="00CD5E4B" w:rsidRDefault="00D37CDE" w:rsidP="004164F1">
            <w:pPr>
              <w:pStyle w:val="ECCTabletext"/>
              <w:rPr>
                <w:rStyle w:val="ECCParagraph"/>
              </w:rPr>
            </w:pPr>
            <w:r w:rsidRPr="00CD5E4B">
              <w:rPr>
                <w:rStyle w:val="ECCParagraph"/>
              </w:rPr>
              <w:t>Transitional region</w:t>
            </w:r>
          </w:p>
        </w:tc>
        <w:tc>
          <w:tcPr>
            <w:tcW w:w="2325" w:type="pct"/>
            <w:vAlign w:val="top"/>
          </w:tcPr>
          <w:p w14:paraId="60C06809" w14:textId="2633EE0E" w:rsidR="007B0B5A" w:rsidRPr="00CD5E4B" w:rsidRDefault="00D37CDE" w:rsidP="004164F1">
            <w:pPr>
              <w:pStyle w:val="ECCTabletext"/>
              <w:rPr>
                <w:rStyle w:val="ECCParagraph"/>
              </w:rPr>
            </w:pPr>
            <w:r w:rsidRPr="00CD5E4B">
              <w:rPr>
                <w:rStyle w:val="ECCParagraph"/>
              </w:rPr>
              <w:t>-10 to -5</w:t>
            </w:r>
            <w:r w:rsidR="00BC6DF6" w:rsidRPr="00CD5E4B">
              <w:rPr>
                <w:rStyle w:val="ECCParagraph"/>
              </w:rPr>
              <w:t xml:space="preserve"> </w:t>
            </w:r>
            <w:r w:rsidRPr="00CD5E4B">
              <w:rPr>
                <w:rStyle w:val="ECCParagraph"/>
              </w:rPr>
              <w:t>MHz offset from lower block edge</w:t>
            </w:r>
          </w:p>
          <w:p w14:paraId="50641BC7" w14:textId="314061E2" w:rsidR="00D37CDE" w:rsidRPr="00CD5E4B" w:rsidRDefault="00D37CDE" w:rsidP="004164F1">
            <w:pPr>
              <w:pStyle w:val="ECCTabletext"/>
              <w:rPr>
                <w:rStyle w:val="ECCParagraph"/>
              </w:rPr>
            </w:pPr>
            <w:r w:rsidRPr="00CD5E4B">
              <w:rPr>
                <w:rStyle w:val="ECCParagraph"/>
              </w:rPr>
              <w:t>5 to 10</w:t>
            </w:r>
            <w:r w:rsidR="00BC6DF6" w:rsidRPr="00CD5E4B">
              <w:rPr>
                <w:rStyle w:val="ECCParagraph"/>
              </w:rPr>
              <w:t xml:space="preserve"> </w:t>
            </w:r>
            <w:r w:rsidRPr="00CD5E4B">
              <w:rPr>
                <w:rStyle w:val="ECCParagraph"/>
              </w:rPr>
              <w:t>MHz offset from upper block edge</w:t>
            </w:r>
          </w:p>
        </w:tc>
        <w:tc>
          <w:tcPr>
            <w:tcW w:w="1647" w:type="pct"/>
            <w:vAlign w:val="top"/>
          </w:tcPr>
          <w:p w14:paraId="2B8A7A76" w14:textId="372E076A" w:rsidR="00D37CDE" w:rsidRPr="00CD5E4B" w:rsidRDefault="00D37CDE" w:rsidP="001910E5">
            <w:pPr>
              <w:pStyle w:val="ECCTabletext"/>
              <w:jc w:val="left"/>
              <w:rPr>
                <w:rStyle w:val="ECCParagraph"/>
              </w:rPr>
            </w:pPr>
            <w:r w:rsidRPr="00CD5E4B">
              <w:rPr>
                <w:rStyle w:val="ECCParagraph"/>
              </w:rPr>
              <w:t>Min(Pmax-43, 15) dBm</w:t>
            </w:r>
            <w:r w:rsidR="003B164E" w:rsidRPr="00CD5E4B">
              <w:rPr>
                <w:rStyle w:val="ECCParagraph"/>
              </w:rPr>
              <w:t>/(5 MHz)</w:t>
            </w:r>
            <w:r w:rsidRPr="00CD5E4B">
              <w:rPr>
                <w:rStyle w:val="ECCParagraph"/>
              </w:rPr>
              <w:t xml:space="preserve"> e.i.r.p. per antenna</w:t>
            </w:r>
          </w:p>
        </w:tc>
      </w:tr>
    </w:tbl>
    <w:p w14:paraId="6A5B9B8D" w14:textId="5AF0A15F" w:rsidR="009F415F" w:rsidRPr="00CD5E4B" w:rsidRDefault="009F415F" w:rsidP="009F415F">
      <w:pPr>
        <w:rPr>
          <w:rStyle w:val="ECCParagraph"/>
        </w:rPr>
      </w:pPr>
      <w:r w:rsidRPr="00CD5E4B">
        <w:rPr>
          <w:rStyle w:val="ECCParagraph"/>
        </w:rPr>
        <w:t>Note: The transitional region applies either in the case of synchronised adjacent blocks, or in-between unsynchronised TDD blocks that are separated by 5 or 10 MHz. The transition</w:t>
      </w:r>
      <w:r w:rsidR="00146D4F" w:rsidRPr="00CD5E4B">
        <w:rPr>
          <w:rStyle w:val="ECCParagraph"/>
        </w:rPr>
        <w:t>al</w:t>
      </w:r>
      <w:r w:rsidRPr="00CD5E4B">
        <w:rPr>
          <w:rStyle w:val="ECCParagraph"/>
        </w:rPr>
        <w:t xml:space="preserve"> region do not apply below 2300 MHz or above 2400 MHz</w:t>
      </w:r>
      <w:r w:rsidR="0072001D" w:rsidRPr="00CD5E4B">
        <w:rPr>
          <w:rStyle w:val="ECCParagraph"/>
        </w:rPr>
        <w:t>.</w:t>
      </w:r>
    </w:p>
    <w:p w14:paraId="5300A851" w14:textId="027C6FD5" w:rsidR="00EB3A5B" w:rsidRPr="00CD5E4B" w:rsidRDefault="001F0975" w:rsidP="001F0975">
      <w:pPr>
        <w:pStyle w:val="Heading3"/>
        <w:rPr>
          <w:lang w:val="en-GB"/>
        </w:rPr>
      </w:pPr>
      <w:bookmarkStart w:id="115" w:name="_Toc98834795"/>
      <w:bookmarkStart w:id="116" w:name="_Toc100238044"/>
      <w:bookmarkStart w:id="117" w:name="_Toc103178514"/>
      <w:bookmarkStart w:id="118" w:name="_Toc116384029"/>
      <w:bookmarkStart w:id="119" w:name="_Toc107576554"/>
      <w:r>
        <w:rPr>
          <w:rFonts w:ascii="ZWAdobeF" w:hAnsi="ZWAdobeF" w:cs="ZWAdobeF"/>
          <w:b w:val="0"/>
          <w:sz w:val="2"/>
          <w:szCs w:val="2"/>
          <w:lang w:val="en-GB"/>
        </w:rPr>
        <w:t>7B</w:t>
      </w:r>
      <w:r w:rsidR="00007E5B" w:rsidRPr="00CD5E4B">
        <w:rPr>
          <w:lang w:val="en-GB"/>
        </w:rPr>
        <w:t xml:space="preserve">Relation </w:t>
      </w:r>
      <w:r w:rsidR="00CF4FEE" w:rsidRPr="00CD5E4B">
        <w:rPr>
          <w:lang w:val="en-GB"/>
        </w:rPr>
        <w:t>of the e</w:t>
      </w:r>
      <w:r w:rsidR="004F58C3" w:rsidRPr="00CD5E4B">
        <w:rPr>
          <w:lang w:val="en-GB"/>
        </w:rPr>
        <w:t>xisting n</w:t>
      </w:r>
      <w:r w:rsidR="00EB3A5B" w:rsidRPr="00CD5E4B">
        <w:rPr>
          <w:lang w:val="en-GB"/>
        </w:rPr>
        <w:t>on-AAS</w:t>
      </w:r>
      <w:r w:rsidR="00757154" w:rsidRPr="00CD5E4B">
        <w:rPr>
          <w:lang w:val="en-GB"/>
        </w:rPr>
        <w:t xml:space="preserve"> synchronised baseline and transitional region BEM</w:t>
      </w:r>
      <w:r w:rsidR="00CF4FEE" w:rsidRPr="00CD5E4B">
        <w:rPr>
          <w:lang w:val="en-GB"/>
        </w:rPr>
        <w:t xml:space="preserve"> power limits</w:t>
      </w:r>
      <w:r w:rsidR="00757154" w:rsidRPr="00CD5E4B">
        <w:rPr>
          <w:lang w:val="en-GB"/>
        </w:rPr>
        <w:t xml:space="preserve"> to</w:t>
      </w:r>
      <w:r w:rsidR="00CF4FEE" w:rsidRPr="00CD5E4B">
        <w:rPr>
          <w:lang w:val="en-GB"/>
        </w:rPr>
        <w:t xml:space="preserve"> the</w:t>
      </w:r>
      <w:r w:rsidR="00EB3A5B" w:rsidRPr="00CD5E4B">
        <w:rPr>
          <w:lang w:val="en-GB"/>
        </w:rPr>
        <w:t xml:space="preserve"> ETSI operating band unwanted emission mask</w:t>
      </w:r>
      <w:bookmarkEnd w:id="115"/>
      <w:bookmarkEnd w:id="116"/>
      <w:bookmarkEnd w:id="117"/>
      <w:bookmarkEnd w:id="118"/>
      <w:bookmarkEnd w:id="119"/>
    </w:p>
    <w:p w14:paraId="3981E938" w14:textId="2F2D2090" w:rsidR="004D44E8" w:rsidRPr="00CD5E4B" w:rsidRDefault="00EB3A5B" w:rsidP="00EB3A5B">
      <w:pPr>
        <w:rPr>
          <w:rStyle w:val="ECCParagraph"/>
        </w:rPr>
      </w:pPr>
      <w:r w:rsidRPr="00CD5E4B">
        <w:rPr>
          <w:rStyle w:val="ECCParagraph"/>
        </w:rPr>
        <w:t>The existing</w:t>
      </w:r>
      <w:r w:rsidR="00CF4FEE" w:rsidRPr="00CD5E4B">
        <w:rPr>
          <w:rStyle w:val="ECCParagraph"/>
        </w:rPr>
        <w:t xml:space="preserve"> non-AAS</w:t>
      </w:r>
      <w:r w:rsidR="00757154" w:rsidRPr="00CD5E4B">
        <w:rPr>
          <w:rStyle w:val="ECCParagraph"/>
        </w:rPr>
        <w:t xml:space="preserve"> synchroni</w:t>
      </w:r>
      <w:r w:rsidR="00104AAA" w:rsidRPr="00CD5E4B">
        <w:rPr>
          <w:rStyle w:val="ECCParagraph"/>
        </w:rPr>
        <w:t>sed baseline and tra</w:t>
      </w:r>
      <w:r w:rsidR="00E50C42" w:rsidRPr="00CD5E4B">
        <w:rPr>
          <w:rStyle w:val="ECCParagraph"/>
        </w:rPr>
        <w:t>nsitional region</w:t>
      </w:r>
      <w:r w:rsidRPr="00CD5E4B">
        <w:rPr>
          <w:rStyle w:val="ECCParagraph"/>
        </w:rPr>
        <w:t xml:space="preserve"> BEM power limits are related to the</w:t>
      </w:r>
      <w:r w:rsidR="00D50F8D" w:rsidRPr="00CD5E4B">
        <w:rPr>
          <w:rStyle w:val="ECCParagraph"/>
        </w:rPr>
        <w:t xml:space="preserve"> wide area (i.e. macro BS) operating band</w:t>
      </w:r>
      <w:r w:rsidRPr="00CD5E4B">
        <w:rPr>
          <w:rStyle w:val="ECCParagraph"/>
        </w:rPr>
        <w:t xml:space="preserve"> unwanted emission</w:t>
      </w:r>
      <w:r w:rsidR="00D50F8D" w:rsidRPr="00CD5E4B">
        <w:rPr>
          <w:rStyle w:val="ECCParagraph"/>
        </w:rPr>
        <w:t xml:space="preserve"> mask</w:t>
      </w:r>
      <w:r w:rsidRPr="00CD5E4B">
        <w:rPr>
          <w:rStyle w:val="ECCParagraph"/>
        </w:rPr>
        <w:t xml:space="preserve"> in ETSI TS 137 104 </w:t>
      </w:r>
      <w:r w:rsidR="00A0030A" w:rsidRPr="00CD5E4B">
        <w:rPr>
          <w:rStyle w:val="ECCParagraph"/>
        </w:rPr>
        <w:t>(</w:t>
      </w:r>
      <w:r w:rsidR="00A0030A" w:rsidRPr="00CD5E4B">
        <w:t>Table 6.6.2.1-1</w:t>
      </w:r>
      <w:r w:rsidR="00A0030A" w:rsidRPr="00CD5E4B">
        <w:rPr>
          <w:rStyle w:val="ECCParagraph"/>
        </w:rPr>
        <w:t>)</w:t>
      </w:r>
      <w:r w:rsidRPr="00CD5E4B">
        <w:rPr>
          <w:rStyle w:val="ECCParagraph"/>
        </w:rPr>
        <w:t xml:space="preserve"> </w:t>
      </w:r>
      <w:r w:rsidR="00214206" w:rsidRPr="00CD5E4B">
        <w:rPr>
          <w:rStyle w:val="ECCParagraph"/>
        </w:rPr>
        <w:fldChar w:fldCharType="begin" w:fldLock="1"/>
      </w:r>
      <w:r w:rsidR="00214206" w:rsidRPr="00CD5E4B">
        <w:rPr>
          <w:rStyle w:val="ECCParagraph"/>
        </w:rPr>
        <w:instrText xml:space="preserve"> REF _Ref105149563 \r \h </w:instrText>
      </w:r>
      <w:r w:rsidR="009F46C0" w:rsidRPr="00CD5E4B">
        <w:rPr>
          <w:rStyle w:val="ECCParagraph"/>
        </w:rPr>
        <w:instrText xml:space="preserve"> \* MERGEFORMAT </w:instrText>
      </w:r>
      <w:r w:rsidR="00214206" w:rsidRPr="00CD5E4B">
        <w:rPr>
          <w:rStyle w:val="ECCParagraph"/>
        </w:rPr>
      </w:r>
      <w:r w:rsidR="00214206" w:rsidRPr="00CD5E4B">
        <w:rPr>
          <w:rStyle w:val="ECCParagraph"/>
        </w:rPr>
        <w:fldChar w:fldCharType="separate"/>
      </w:r>
      <w:r w:rsidR="002816C2" w:rsidRPr="00CD5E4B">
        <w:rPr>
          <w:rStyle w:val="ECCParagraph"/>
        </w:rPr>
        <w:t>[6]</w:t>
      </w:r>
      <w:r w:rsidR="00214206" w:rsidRPr="00CD5E4B">
        <w:rPr>
          <w:rStyle w:val="ECCParagraph"/>
        </w:rPr>
        <w:fldChar w:fldCharType="end"/>
      </w:r>
      <w:r w:rsidR="008471C8" w:rsidRPr="00CD5E4B">
        <w:rPr>
          <w:rStyle w:val="ECCParagraph"/>
        </w:rPr>
        <w:t xml:space="preserve">. </w:t>
      </w:r>
      <w:r w:rsidR="001C7CC3" w:rsidRPr="00CD5E4B">
        <w:rPr>
          <w:rStyle w:val="ECCParagraph"/>
        </w:rPr>
        <w:t>T</w:t>
      </w:r>
      <w:r w:rsidRPr="00CD5E4B">
        <w:rPr>
          <w:rStyle w:val="ECCParagraph"/>
        </w:rPr>
        <w:t xml:space="preserve">he </w:t>
      </w:r>
      <w:r w:rsidR="008471C8" w:rsidRPr="00CD5E4B">
        <w:rPr>
          <w:rStyle w:val="ECCParagraph"/>
        </w:rPr>
        <w:lastRenderedPageBreak/>
        <w:t>maximum</w:t>
      </w:r>
      <w:r w:rsidRPr="00CD5E4B">
        <w:rPr>
          <w:rStyle w:val="ECCParagraph"/>
        </w:rPr>
        <w:t xml:space="preserve"> e</w:t>
      </w:r>
      <w:r w:rsidR="007F04A9" w:rsidRPr="00CD5E4B">
        <w:rPr>
          <w:rStyle w:val="ECCParagraph"/>
        </w:rPr>
        <w:t>.</w:t>
      </w:r>
      <w:r w:rsidRPr="00CD5E4B">
        <w:rPr>
          <w:rStyle w:val="ECCParagraph"/>
        </w:rPr>
        <w:t>i</w:t>
      </w:r>
      <w:r w:rsidR="007F04A9" w:rsidRPr="00CD5E4B">
        <w:rPr>
          <w:rStyle w:val="ECCParagraph"/>
        </w:rPr>
        <w:t>.</w:t>
      </w:r>
      <w:r w:rsidRPr="00CD5E4B">
        <w:rPr>
          <w:rStyle w:val="ECCParagraph"/>
        </w:rPr>
        <w:t>r</w:t>
      </w:r>
      <w:r w:rsidR="007F04A9" w:rsidRPr="00CD5E4B">
        <w:rPr>
          <w:rStyle w:val="ECCParagraph"/>
        </w:rPr>
        <w:t>.</w:t>
      </w:r>
      <w:r w:rsidRPr="00CD5E4B">
        <w:rPr>
          <w:rStyle w:val="ECCParagraph"/>
        </w:rPr>
        <w:t>p</w:t>
      </w:r>
      <w:r w:rsidR="007F04A9" w:rsidRPr="00CD5E4B">
        <w:rPr>
          <w:rStyle w:val="ECCParagraph"/>
        </w:rPr>
        <w:t>.</w:t>
      </w:r>
      <w:r w:rsidRPr="00CD5E4B">
        <w:rPr>
          <w:rStyle w:val="ECCParagraph"/>
        </w:rPr>
        <w:t xml:space="preserve"> </w:t>
      </w:r>
      <w:r w:rsidR="008471C8" w:rsidRPr="00CD5E4B">
        <w:rPr>
          <w:rStyle w:val="ECCParagraph"/>
        </w:rPr>
        <w:t xml:space="preserve">limit </w:t>
      </w:r>
      <w:r w:rsidRPr="00CD5E4B">
        <w:rPr>
          <w:rStyle w:val="ECCParagraph"/>
        </w:rPr>
        <w:t>per antenna for the transitional and baseline region for synchronised TDD blocks is obtained</w:t>
      </w:r>
      <w:r w:rsidR="008471C8" w:rsidRPr="00CD5E4B">
        <w:rPr>
          <w:rStyle w:val="ECCParagraph"/>
        </w:rPr>
        <w:t xml:space="preserve"> by assuming an antenna gain of 21 dBi</w:t>
      </w:r>
      <w:r w:rsidR="00A64A60" w:rsidRPr="00CD5E4B">
        <w:rPr>
          <w:rStyle w:val="ECCParagraph"/>
        </w:rPr>
        <w:t xml:space="preserve">, with </w:t>
      </w:r>
      <w:r w:rsidR="00F046F0" w:rsidRPr="00CD5E4B">
        <w:rPr>
          <w:rStyle w:val="ECCParagraph"/>
        </w:rPr>
        <w:fldChar w:fldCharType="begin" w:fldLock="1"/>
      </w:r>
      <w:r w:rsidR="00F046F0" w:rsidRPr="00CD5E4B">
        <w:rPr>
          <w:rStyle w:val="ECCParagraph"/>
        </w:rPr>
        <w:instrText xml:space="preserve"> REF _Ref100746414 \h </w:instrText>
      </w:r>
      <w:r w:rsidR="0003514B" w:rsidRPr="00CD5E4B">
        <w:rPr>
          <w:rStyle w:val="ECCParagraph"/>
        </w:rPr>
        <w:instrText xml:space="preserve"> \* MERGEFORMAT </w:instrText>
      </w:r>
      <w:r w:rsidR="00F046F0" w:rsidRPr="00CD5E4B">
        <w:rPr>
          <w:rStyle w:val="ECCParagraph"/>
        </w:rPr>
      </w:r>
      <w:r w:rsidR="00F046F0" w:rsidRPr="00CD5E4B">
        <w:rPr>
          <w:rStyle w:val="ECCParagraph"/>
        </w:rPr>
        <w:fldChar w:fldCharType="separate"/>
      </w:r>
      <w:r w:rsidR="002816C2" w:rsidRPr="00CD5E4B">
        <w:rPr>
          <w:rStyle w:val="ECCParagraph"/>
        </w:rPr>
        <w:t>Table 4</w:t>
      </w:r>
      <w:r w:rsidR="00F046F0" w:rsidRPr="00CD5E4B">
        <w:rPr>
          <w:rStyle w:val="ECCParagraph"/>
        </w:rPr>
        <w:fldChar w:fldCharType="end"/>
      </w:r>
      <w:r w:rsidR="00A64A60" w:rsidRPr="00CD5E4B">
        <w:rPr>
          <w:rStyle w:val="ECCParagraph"/>
        </w:rPr>
        <w:t xml:space="preserve"> describing the </w:t>
      </w:r>
      <w:r w:rsidR="004D44E8" w:rsidRPr="00CD5E4B">
        <w:rPr>
          <w:rStyle w:val="ECCParagraph"/>
        </w:rPr>
        <w:t>relationship</w:t>
      </w:r>
      <w:r w:rsidRPr="00CD5E4B">
        <w:rPr>
          <w:rStyle w:val="ECCParagraph"/>
        </w:rPr>
        <w:t>.</w:t>
      </w:r>
    </w:p>
    <w:p w14:paraId="7AAEAB1E" w14:textId="6438C166" w:rsidR="00E97982" w:rsidRPr="00CD5E4B" w:rsidRDefault="00E97982" w:rsidP="00F046F0">
      <w:pPr>
        <w:pStyle w:val="Caption"/>
        <w:keepNext/>
        <w:rPr>
          <w:rStyle w:val="ECCParagraph"/>
        </w:rPr>
      </w:pPr>
      <w:bookmarkStart w:id="120" w:name="_Ref100746414"/>
      <w:r w:rsidRPr="00CD5E4B">
        <w:rPr>
          <w:rStyle w:val="ECCParagraph"/>
        </w:rPr>
        <w:t xml:space="preserve">Table </w:t>
      </w:r>
      <w:r w:rsidRPr="00CD5E4B">
        <w:rPr>
          <w:rStyle w:val="ECCParagraph"/>
        </w:rPr>
        <w:fldChar w:fldCharType="begin"/>
      </w:r>
      <w:r w:rsidRPr="00CD5E4B">
        <w:rPr>
          <w:rStyle w:val="ECCParagraph"/>
        </w:rPr>
        <w:instrText xml:space="preserve"> SEQ Table \* ARABIC </w:instrText>
      </w:r>
      <w:r w:rsidRPr="00CD5E4B">
        <w:rPr>
          <w:rStyle w:val="ECCParagraph"/>
        </w:rPr>
        <w:fldChar w:fldCharType="separate"/>
      </w:r>
      <w:r w:rsidR="001F0975">
        <w:rPr>
          <w:rStyle w:val="ECCParagraph"/>
          <w:noProof/>
        </w:rPr>
        <w:t>4</w:t>
      </w:r>
      <w:r w:rsidRPr="00CD5E4B">
        <w:rPr>
          <w:rStyle w:val="ECCParagraph"/>
        </w:rPr>
        <w:fldChar w:fldCharType="end"/>
      </w:r>
      <w:bookmarkEnd w:id="120"/>
      <w:r w:rsidRPr="00CD5E4B">
        <w:rPr>
          <w:rStyle w:val="ECCParagraph"/>
        </w:rPr>
        <w:t xml:space="preserve">: </w:t>
      </w:r>
      <w:r w:rsidR="006F6A4D" w:rsidRPr="00CD5E4B">
        <w:rPr>
          <w:rStyle w:val="ECCParagraph"/>
        </w:rPr>
        <w:t xml:space="preserve">ETSI Wide Area operating band </w:t>
      </w:r>
      <w:r w:rsidR="00640BD4" w:rsidRPr="00CD5E4B">
        <w:rPr>
          <w:rStyle w:val="ECCParagraph"/>
        </w:rPr>
        <w:t>Unwanted Emission Mask (</w:t>
      </w:r>
      <w:r w:rsidR="006F6A4D" w:rsidRPr="00CD5E4B">
        <w:rPr>
          <w:rStyle w:val="ECCParagraph"/>
        </w:rPr>
        <w:t>UEM</w:t>
      </w:r>
      <w:r w:rsidR="00640BD4" w:rsidRPr="00CD5E4B">
        <w:rPr>
          <w:rStyle w:val="ECCParagraph"/>
        </w:rPr>
        <w:t>)</w:t>
      </w:r>
      <w:r w:rsidR="006F6A4D" w:rsidRPr="00CD5E4B">
        <w:rPr>
          <w:rStyle w:val="ECCParagraph"/>
        </w:rPr>
        <w:t xml:space="preserve"> for BC1 and BC3</w:t>
      </w:r>
      <w:r w:rsidR="001F0975">
        <w:rPr>
          <w:rStyle w:val="ECCParagraph"/>
          <w:rFonts w:ascii="ZWAdobeF" w:hAnsi="ZWAdobeF" w:cs="ZWAdobeF"/>
          <w:b w:val="0"/>
          <w:color w:val="auto"/>
          <w:sz w:val="2"/>
          <w:szCs w:val="2"/>
        </w:rPr>
        <w:t>3F</w:t>
      </w:r>
      <w:r w:rsidR="00D93F10" w:rsidRPr="00CD5E4B">
        <w:rPr>
          <w:rStyle w:val="ECCParagraph"/>
          <w:vertAlign w:val="superscript"/>
        </w:rPr>
        <w:footnoteReference w:id="5"/>
      </w:r>
      <w:r w:rsidR="006F6A4D" w:rsidRPr="00CD5E4B">
        <w:rPr>
          <w:rStyle w:val="ECCParagraph"/>
        </w:rPr>
        <w:t xml:space="preserve"> and the comparison to the ECC limits</w:t>
      </w:r>
    </w:p>
    <w:tbl>
      <w:tblPr>
        <w:tblStyle w:val="ECCTable-redheader"/>
        <w:tblW w:w="5000" w:type="pct"/>
        <w:tblInd w:w="0" w:type="dxa"/>
        <w:tblLook w:val="04A0" w:firstRow="1" w:lastRow="0" w:firstColumn="1" w:lastColumn="0" w:noHBand="0" w:noVBand="1"/>
      </w:tblPr>
      <w:tblGrid>
        <w:gridCol w:w="1161"/>
        <w:gridCol w:w="788"/>
        <w:gridCol w:w="1000"/>
        <w:gridCol w:w="1890"/>
        <w:gridCol w:w="736"/>
        <w:gridCol w:w="684"/>
        <w:gridCol w:w="1425"/>
        <w:gridCol w:w="1945"/>
      </w:tblGrid>
      <w:tr w:rsidR="000F7968" w:rsidRPr="00CD5E4B" w14:paraId="69440E86" w14:textId="0C500365" w:rsidTr="000A2CCF">
        <w:trPr>
          <w:cnfStyle w:val="100000000000" w:firstRow="1" w:lastRow="0" w:firstColumn="0" w:lastColumn="0" w:oddVBand="0" w:evenVBand="0" w:oddHBand="0" w:evenHBand="0" w:firstRowFirstColumn="0" w:firstRowLastColumn="0" w:lastRowFirstColumn="0" w:lastRowLastColumn="0"/>
          <w:trHeight w:val="233"/>
        </w:trPr>
        <w:tc>
          <w:tcPr>
            <w:tcW w:w="2504" w:type="pct"/>
            <w:gridSpan w:val="4"/>
          </w:tcPr>
          <w:p w14:paraId="16705EA4" w14:textId="505B7718" w:rsidR="000F7968" w:rsidRPr="00CD5E4B" w:rsidRDefault="000F7968" w:rsidP="00746435">
            <w:pPr>
              <w:pStyle w:val="ECCTableHeaderwhitefont"/>
              <w:spacing w:after="0"/>
              <w:rPr>
                <w:rStyle w:val="ECCParagraph"/>
              </w:rPr>
            </w:pPr>
            <w:r w:rsidRPr="00CD5E4B">
              <w:rPr>
                <w:rStyle w:val="ECCParagraph"/>
              </w:rPr>
              <w:t>From ETSI TS 137 104</w:t>
            </w:r>
            <w:r w:rsidR="008B4E5D" w:rsidRPr="00CD5E4B">
              <w:rPr>
                <w:rStyle w:val="ECCParagraph"/>
              </w:rPr>
              <w:t>,</w:t>
            </w:r>
            <w:r w:rsidRPr="00CD5E4B">
              <w:rPr>
                <w:rStyle w:val="ECCParagraph"/>
              </w:rPr>
              <w:t xml:space="preserve"> </w:t>
            </w:r>
            <w:r w:rsidR="008B4E5D" w:rsidRPr="00CD5E4B">
              <w:rPr>
                <w:rStyle w:val="ECCParagraph"/>
              </w:rPr>
              <w:t>t</w:t>
            </w:r>
            <w:r w:rsidRPr="00CD5E4B">
              <w:rPr>
                <w:rStyle w:val="ECCParagraph"/>
              </w:rPr>
              <w:t>able 6.6.2.1-1:</w:t>
            </w:r>
          </w:p>
          <w:p w14:paraId="355A6E3E" w14:textId="6FEB79F0" w:rsidR="000F7968" w:rsidRPr="00CD5E4B" w:rsidRDefault="000F7968" w:rsidP="00746435">
            <w:pPr>
              <w:pStyle w:val="ECCTableHeaderwhitefont"/>
              <w:spacing w:before="0"/>
              <w:rPr>
                <w:rStyle w:val="ECCParagraph"/>
              </w:rPr>
            </w:pPr>
            <w:r w:rsidRPr="00CD5E4B">
              <w:rPr>
                <w:rStyle w:val="ECCParagraph"/>
              </w:rPr>
              <w:t>Wide Area operating band UEM for BC1 and BC3</w:t>
            </w:r>
          </w:p>
        </w:tc>
        <w:tc>
          <w:tcPr>
            <w:tcW w:w="2496" w:type="pct"/>
            <w:gridSpan w:val="4"/>
          </w:tcPr>
          <w:p w14:paraId="749EEAFE" w14:textId="37B1ED84" w:rsidR="000F7968" w:rsidRPr="00CD5E4B" w:rsidRDefault="000F7968" w:rsidP="005A68E9">
            <w:pPr>
              <w:pStyle w:val="ECCTableHeaderwhitefont"/>
              <w:rPr>
                <w:rStyle w:val="ECCParagraph"/>
              </w:rPr>
            </w:pPr>
            <w:r w:rsidRPr="00CD5E4B">
              <w:rPr>
                <w:rStyle w:val="ECCParagraph"/>
              </w:rPr>
              <w:t>Comparison between ETSI and ECC synchronised baseline and transitional region limits</w:t>
            </w:r>
          </w:p>
        </w:tc>
      </w:tr>
      <w:tr w:rsidR="00157A3A" w:rsidRPr="00CD5E4B" w14:paraId="08E136F1" w14:textId="77777777" w:rsidTr="000A2CCF">
        <w:trPr>
          <w:trHeight w:val="232"/>
        </w:trPr>
        <w:tc>
          <w:tcPr>
            <w:tcW w:w="586" w:type="pct"/>
            <w:tcBorders>
              <w:top w:val="single" w:sz="4" w:space="0" w:color="D22A23"/>
            </w:tcBorders>
          </w:tcPr>
          <w:p w14:paraId="2F46DB99" w14:textId="3FF1A836" w:rsidR="000F7968" w:rsidRPr="00CD5E4B" w:rsidRDefault="000F7968" w:rsidP="00B5726F">
            <w:pPr>
              <w:pStyle w:val="ECCTabletext"/>
              <w:jc w:val="left"/>
              <w:rPr>
                <w:rStyle w:val="ECCParagraph"/>
              </w:rPr>
            </w:pPr>
            <w:r w:rsidRPr="00CD5E4B">
              <w:rPr>
                <w:rStyle w:val="ECCParagraph"/>
              </w:rPr>
              <w:t>Frequency offset (MHz)</w:t>
            </w:r>
          </w:p>
        </w:tc>
        <w:tc>
          <w:tcPr>
            <w:tcW w:w="412" w:type="pct"/>
          </w:tcPr>
          <w:p w14:paraId="4C635585" w14:textId="34CEEF7E" w:rsidR="000F7968" w:rsidRPr="00CD5E4B" w:rsidRDefault="000F7968" w:rsidP="00B5726F">
            <w:pPr>
              <w:pStyle w:val="ECCTabletext"/>
              <w:jc w:val="left"/>
              <w:rPr>
                <w:rStyle w:val="ECCParagraph"/>
              </w:rPr>
            </w:pPr>
            <w:r w:rsidRPr="00CD5E4B">
              <w:rPr>
                <w:rStyle w:val="ECCParagraph"/>
              </w:rPr>
              <w:t>ETSI UEM</w:t>
            </w:r>
          </w:p>
        </w:tc>
        <w:tc>
          <w:tcPr>
            <w:tcW w:w="522" w:type="pct"/>
          </w:tcPr>
          <w:p w14:paraId="19D4C076" w14:textId="07BE4C56" w:rsidR="000F7968" w:rsidRPr="00CD5E4B" w:rsidRDefault="000F7968" w:rsidP="00B5726F">
            <w:pPr>
              <w:pStyle w:val="ECCTabletext"/>
              <w:jc w:val="left"/>
              <w:rPr>
                <w:rStyle w:val="ECCParagraph"/>
              </w:rPr>
            </w:pPr>
            <w:r w:rsidRPr="00CD5E4B">
              <w:rPr>
                <w:rStyle w:val="ECCParagraph"/>
              </w:rPr>
              <w:t>Average Tx power</w:t>
            </w:r>
          </w:p>
        </w:tc>
        <w:tc>
          <w:tcPr>
            <w:tcW w:w="984" w:type="pct"/>
          </w:tcPr>
          <w:p w14:paraId="11E82CFC" w14:textId="08C4516C" w:rsidR="000F7968" w:rsidRPr="00CD5E4B" w:rsidRDefault="000F7968" w:rsidP="00B5726F">
            <w:pPr>
              <w:pStyle w:val="ECCTabletext"/>
              <w:jc w:val="left"/>
              <w:rPr>
                <w:rStyle w:val="ECCParagraph"/>
              </w:rPr>
            </w:pPr>
            <w:r w:rsidRPr="00CD5E4B">
              <w:rPr>
                <w:rStyle w:val="ECCParagraph"/>
              </w:rPr>
              <w:t>Units</w:t>
            </w:r>
          </w:p>
        </w:tc>
        <w:tc>
          <w:tcPr>
            <w:tcW w:w="742" w:type="pct"/>
            <w:gridSpan w:val="2"/>
          </w:tcPr>
          <w:p w14:paraId="043DD8B5" w14:textId="5FF4B413" w:rsidR="000F7968" w:rsidRPr="00CD5E4B" w:rsidRDefault="000F7968" w:rsidP="00B5726F">
            <w:pPr>
              <w:pStyle w:val="ECCTabletext"/>
              <w:jc w:val="left"/>
              <w:rPr>
                <w:rStyle w:val="ECCParagraph"/>
              </w:rPr>
            </w:pPr>
            <w:r w:rsidRPr="00CD5E4B">
              <w:rPr>
                <w:rStyle w:val="ECCParagraph"/>
              </w:rPr>
              <w:t>ETSI Tx Power (dBm</w:t>
            </w:r>
            <w:r w:rsidR="008764C7" w:rsidRPr="00CD5E4B">
              <w:rPr>
                <w:rStyle w:val="ECCParagraph"/>
              </w:rPr>
              <w:t>/(5 MHz)</w:t>
            </w:r>
            <w:r w:rsidRPr="00CD5E4B">
              <w:rPr>
                <w:rStyle w:val="ECCParagraph"/>
              </w:rPr>
              <w:t>)</w:t>
            </w:r>
          </w:p>
        </w:tc>
        <w:tc>
          <w:tcPr>
            <w:tcW w:w="742" w:type="pct"/>
          </w:tcPr>
          <w:p w14:paraId="53AF3ABF" w14:textId="49AD2D5F" w:rsidR="000F7968" w:rsidRPr="00CD5E4B" w:rsidRDefault="000F7968" w:rsidP="00B5726F">
            <w:pPr>
              <w:pStyle w:val="ECCTabletext"/>
              <w:jc w:val="left"/>
              <w:rPr>
                <w:rStyle w:val="ECCParagraph"/>
              </w:rPr>
            </w:pPr>
            <w:r w:rsidRPr="00CD5E4B">
              <w:rPr>
                <w:rStyle w:val="ECCParagraph"/>
              </w:rPr>
              <w:t>ETSI e.i.r.p. (dBm</w:t>
            </w:r>
            <w:r w:rsidR="008764C7" w:rsidRPr="00CD5E4B">
              <w:rPr>
                <w:rStyle w:val="ECCParagraph"/>
              </w:rPr>
              <w:t>/(5 MHz)</w:t>
            </w:r>
            <w:r w:rsidRPr="00CD5E4B">
              <w:rPr>
                <w:rStyle w:val="ECCParagraph"/>
              </w:rPr>
              <w:t>)</w:t>
            </w:r>
          </w:p>
        </w:tc>
        <w:tc>
          <w:tcPr>
            <w:tcW w:w="1012" w:type="pct"/>
          </w:tcPr>
          <w:p w14:paraId="4D67241C" w14:textId="13B261A4" w:rsidR="000F7968" w:rsidRPr="00CD5E4B" w:rsidRDefault="000F7968" w:rsidP="00B5726F">
            <w:pPr>
              <w:pStyle w:val="ECCTabletext"/>
              <w:jc w:val="left"/>
              <w:rPr>
                <w:rStyle w:val="ECCParagraph"/>
              </w:rPr>
            </w:pPr>
            <w:r w:rsidRPr="00CD5E4B">
              <w:rPr>
                <w:rStyle w:val="ECCParagraph"/>
              </w:rPr>
              <w:t>ECC e.i.r.p. (dBm</w:t>
            </w:r>
            <w:r w:rsidR="008764C7" w:rsidRPr="00CD5E4B">
              <w:rPr>
                <w:rStyle w:val="ECCParagraph"/>
              </w:rPr>
              <w:t>/(5 MHz)</w:t>
            </w:r>
            <w:r w:rsidRPr="00CD5E4B">
              <w:rPr>
                <w:rStyle w:val="ECCParagraph"/>
              </w:rPr>
              <w:t>)</w:t>
            </w:r>
          </w:p>
        </w:tc>
      </w:tr>
      <w:tr w:rsidR="00157A3A" w:rsidRPr="00CD5E4B" w14:paraId="1C23C7C7" w14:textId="65603F6E" w:rsidTr="000A2CCF">
        <w:trPr>
          <w:trHeight w:val="265"/>
        </w:trPr>
        <w:tc>
          <w:tcPr>
            <w:tcW w:w="586" w:type="pct"/>
          </w:tcPr>
          <w:p w14:paraId="72EE07E3" w14:textId="76377D3D" w:rsidR="000F7968" w:rsidRPr="00CD5E4B" w:rsidRDefault="000F7968" w:rsidP="00B5726F">
            <w:pPr>
              <w:pStyle w:val="ECCTabletext"/>
              <w:jc w:val="left"/>
              <w:rPr>
                <w:rStyle w:val="ECCParagraph"/>
              </w:rPr>
            </w:pPr>
            <w:r w:rsidRPr="00CD5E4B">
              <w:rPr>
                <w:rStyle w:val="ECCParagraph"/>
              </w:rPr>
              <w:t>0.0-0.2</w:t>
            </w:r>
          </w:p>
        </w:tc>
        <w:tc>
          <w:tcPr>
            <w:tcW w:w="412" w:type="pct"/>
          </w:tcPr>
          <w:p w14:paraId="30B18E2B" w14:textId="49CC875E" w:rsidR="000F7968" w:rsidRPr="00CD5E4B" w:rsidRDefault="000F7968" w:rsidP="00B5726F">
            <w:pPr>
              <w:pStyle w:val="ECCTabletext"/>
              <w:jc w:val="left"/>
              <w:rPr>
                <w:rStyle w:val="ECCParagraph"/>
              </w:rPr>
            </w:pPr>
            <w:r w:rsidRPr="00CD5E4B">
              <w:rPr>
                <w:rStyle w:val="ECCParagraph"/>
              </w:rPr>
              <w:t>-14</w:t>
            </w:r>
          </w:p>
        </w:tc>
        <w:tc>
          <w:tcPr>
            <w:tcW w:w="522" w:type="pct"/>
          </w:tcPr>
          <w:p w14:paraId="26A7E775" w14:textId="467204E1" w:rsidR="000F7968" w:rsidRPr="00CD5E4B" w:rsidRDefault="000F7968" w:rsidP="00B5726F">
            <w:pPr>
              <w:pStyle w:val="ECCTabletext"/>
              <w:jc w:val="left"/>
              <w:rPr>
                <w:rStyle w:val="ECCParagraph"/>
              </w:rPr>
            </w:pPr>
            <w:r w:rsidRPr="00CD5E4B">
              <w:rPr>
                <w:rStyle w:val="ECCParagraph"/>
              </w:rPr>
              <w:t>-14.0</w:t>
            </w:r>
          </w:p>
        </w:tc>
        <w:tc>
          <w:tcPr>
            <w:tcW w:w="984" w:type="pct"/>
          </w:tcPr>
          <w:p w14:paraId="12673332" w14:textId="1F31FC83" w:rsidR="000F7968" w:rsidRPr="00CD5E4B" w:rsidRDefault="000F7968" w:rsidP="00B5726F">
            <w:pPr>
              <w:pStyle w:val="ECCTabletext"/>
              <w:jc w:val="left"/>
              <w:rPr>
                <w:rStyle w:val="ECCParagraph"/>
              </w:rPr>
            </w:pPr>
            <w:r w:rsidRPr="00CD5E4B">
              <w:rPr>
                <w:rStyle w:val="ECCParagraph"/>
              </w:rPr>
              <w:t>dBm/30 kHz</w:t>
            </w:r>
          </w:p>
        </w:tc>
        <w:tc>
          <w:tcPr>
            <w:tcW w:w="385" w:type="pct"/>
          </w:tcPr>
          <w:p w14:paraId="106CD058" w14:textId="4FE7880C" w:rsidR="000F7968" w:rsidRPr="00CD5E4B" w:rsidRDefault="000F7968" w:rsidP="00B5726F">
            <w:pPr>
              <w:pStyle w:val="ECCTabletext"/>
              <w:jc w:val="left"/>
              <w:rPr>
                <w:rStyle w:val="ECCParagraph"/>
              </w:rPr>
            </w:pPr>
            <w:r w:rsidRPr="00CD5E4B">
              <w:rPr>
                <w:rStyle w:val="ECCParagraph"/>
              </w:rPr>
              <w:t>8.2</w:t>
            </w:r>
          </w:p>
        </w:tc>
        <w:tc>
          <w:tcPr>
            <w:tcW w:w="357" w:type="pct"/>
            <w:vMerge w:val="restart"/>
          </w:tcPr>
          <w:p w14:paraId="45AE7827" w14:textId="11ADCB60" w:rsidR="000F7968" w:rsidRPr="00CD5E4B" w:rsidRDefault="000F7968" w:rsidP="00B5726F">
            <w:pPr>
              <w:pStyle w:val="ECCTabletext"/>
              <w:jc w:val="left"/>
              <w:rPr>
                <w:rStyle w:val="ECCParagraph"/>
              </w:rPr>
            </w:pPr>
            <w:r w:rsidRPr="00CD5E4B">
              <w:rPr>
                <w:rStyle w:val="ECCParagraph"/>
              </w:rPr>
              <w:t>-0.</w:t>
            </w:r>
            <w:r w:rsidR="00776C37" w:rsidRPr="00CD5E4B">
              <w:rPr>
                <w:rStyle w:val="ECCParagraph"/>
              </w:rPr>
              <w:t>8</w:t>
            </w:r>
          </w:p>
        </w:tc>
        <w:tc>
          <w:tcPr>
            <w:tcW w:w="742" w:type="pct"/>
            <w:vMerge w:val="restart"/>
          </w:tcPr>
          <w:p w14:paraId="0F981305" w14:textId="2006FE2B" w:rsidR="000F7968" w:rsidRPr="00CD5E4B" w:rsidRDefault="000F7968" w:rsidP="00B5726F">
            <w:pPr>
              <w:pStyle w:val="ECCTabletext"/>
              <w:jc w:val="left"/>
              <w:rPr>
                <w:rStyle w:val="ECCParagraph"/>
              </w:rPr>
            </w:pPr>
            <w:r w:rsidRPr="00CD5E4B">
              <w:rPr>
                <w:rStyle w:val="ECCParagraph"/>
              </w:rPr>
              <w:t>20.</w:t>
            </w:r>
            <w:r w:rsidR="00776C37" w:rsidRPr="00CD5E4B">
              <w:rPr>
                <w:rStyle w:val="ECCParagraph"/>
              </w:rPr>
              <w:t>2</w:t>
            </w:r>
          </w:p>
        </w:tc>
        <w:tc>
          <w:tcPr>
            <w:tcW w:w="1012" w:type="pct"/>
            <w:vMerge w:val="restart"/>
          </w:tcPr>
          <w:p w14:paraId="386E3FFE" w14:textId="2F8567C2" w:rsidR="000F7968" w:rsidRPr="00CD5E4B" w:rsidRDefault="000F7968" w:rsidP="00B5726F">
            <w:pPr>
              <w:pStyle w:val="ECCTabletext"/>
              <w:jc w:val="left"/>
              <w:rPr>
                <w:rStyle w:val="ECCParagraph"/>
              </w:rPr>
            </w:pPr>
            <w:r w:rsidRPr="00CD5E4B">
              <w:rPr>
                <w:rStyle w:val="ECCParagraph"/>
              </w:rPr>
              <w:t>Min(Pmax-40, 21)</w:t>
            </w:r>
          </w:p>
        </w:tc>
      </w:tr>
      <w:tr w:rsidR="00157A3A" w:rsidRPr="00CD5E4B" w14:paraId="6A2F1FEE" w14:textId="36499325" w:rsidTr="000A2CCF">
        <w:trPr>
          <w:trHeight w:val="265"/>
        </w:trPr>
        <w:tc>
          <w:tcPr>
            <w:tcW w:w="586" w:type="pct"/>
          </w:tcPr>
          <w:p w14:paraId="23B3E321" w14:textId="5BB10016" w:rsidR="000F7968" w:rsidRPr="00CD5E4B" w:rsidRDefault="000F7968" w:rsidP="00B5726F">
            <w:pPr>
              <w:pStyle w:val="ECCTabletext"/>
              <w:jc w:val="left"/>
              <w:rPr>
                <w:rStyle w:val="ECCParagraph"/>
              </w:rPr>
            </w:pPr>
            <w:r w:rsidRPr="00CD5E4B">
              <w:rPr>
                <w:rStyle w:val="ECCParagraph"/>
              </w:rPr>
              <w:t>0.2-1.0</w:t>
            </w:r>
          </w:p>
        </w:tc>
        <w:tc>
          <w:tcPr>
            <w:tcW w:w="412" w:type="pct"/>
          </w:tcPr>
          <w:p w14:paraId="471D278E" w14:textId="305D254F" w:rsidR="000F7968" w:rsidRPr="00CD5E4B" w:rsidRDefault="000F7968" w:rsidP="00B5726F">
            <w:pPr>
              <w:pStyle w:val="ECCTabletext"/>
              <w:jc w:val="left"/>
              <w:rPr>
                <w:rStyle w:val="ECCParagraph"/>
              </w:rPr>
            </w:pPr>
            <w:r w:rsidRPr="00CD5E4B">
              <w:rPr>
                <w:rStyle w:val="ECCParagraph"/>
              </w:rPr>
              <w:t>-14 to -26</w:t>
            </w:r>
          </w:p>
        </w:tc>
        <w:tc>
          <w:tcPr>
            <w:tcW w:w="522" w:type="pct"/>
          </w:tcPr>
          <w:p w14:paraId="44833FC3" w14:textId="1475C477" w:rsidR="000F7968" w:rsidRPr="00CD5E4B" w:rsidRDefault="000F7968" w:rsidP="00B5726F">
            <w:pPr>
              <w:pStyle w:val="ECCTabletext"/>
              <w:jc w:val="left"/>
              <w:rPr>
                <w:rStyle w:val="ECCParagraph"/>
              </w:rPr>
            </w:pPr>
            <w:r w:rsidRPr="00CD5E4B">
              <w:rPr>
                <w:rStyle w:val="ECCParagraph"/>
              </w:rPr>
              <w:t>-18.</w:t>
            </w:r>
            <w:r w:rsidR="00AD4BB9" w:rsidRPr="00CD5E4B">
              <w:rPr>
                <w:rStyle w:val="ECCParagraph"/>
              </w:rPr>
              <w:t>7</w:t>
            </w:r>
          </w:p>
        </w:tc>
        <w:tc>
          <w:tcPr>
            <w:tcW w:w="984" w:type="pct"/>
          </w:tcPr>
          <w:p w14:paraId="7A31F91F" w14:textId="72E39CE0" w:rsidR="000F7968" w:rsidRPr="00CD5E4B" w:rsidRDefault="000F7968" w:rsidP="00B5726F">
            <w:pPr>
              <w:pStyle w:val="ECCTabletext"/>
              <w:jc w:val="left"/>
              <w:rPr>
                <w:rStyle w:val="ECCParagraph"/>
              </w:rPr>
            </w:pPr>
            <w:r w:rsidRPr="00CD5E4B">
              <w:rPr>
                <w:rStyle w:val="ECCParagraph"/>
              </w:rPr>
              <w:t>dBm/30 kHz</w:t>
            </w:r>
          </w:p>
        </w:tc>
        <w:tc>
          <w:tcPr>
            <w:tcW w:w="385" w:type="pct"/>
          </w:tcPr>
          <w:p w14:paraId="1A57062A" w14:textId="1130C30C" w:rsidR="000F7968" w:rsidRPr="00CD5E4B" w:rsidRDefault="000F7968" w:rsidP="00B5726F">
            <w:pPr>
              <w:pStyle w:val="ECCTabletext"/>
              <w:jc w:val="left"/>
              <w:rPr>
                <w:rStyle w:val="ECCParagraph"/>
              </w:rPr>
            </w:pPr>
            <w:r w:rsidRPr="00CD5E4B">
              <w:rPr>
                <w:rStyle w:val="ECCParagraph"/>
              </w:rPr>
              <w:t>3.</w:t>
            </w:r>
            <w:r w:rsidR="00776C37" w:rsidRPr="00CD5E4B">
              <w:rPr>
                <w:rStyle w:val="ECCParagraph"/>
              </w:rPr>
              <w:t>6</w:t>
            </w:r>
          </w:p>
        </w:tc>
        <w:tc>
          <w:tcPr>
            <w:tcW w:w="357" w:type="pct"/>
            <w:vMerge/>
          </w:tcPr>
          <w:p w14:paraId="7A689FA5" w14:textId="4C455191" w:rsidR="000F7968" w:rsidRPr="00CD5E4B" w:rsidRDefault="000F7968" w:rsidP="00B5726F">
            <w:pPr>
              <w:pStyle w:val="ECCTabletext"/>
              <w:jc w:val="left"/>
              <w:rPr>
                <w:rStyle w:val="ECCParagraph"/>
              </w:rPr>
            </w:pPr>
          </w:p>
        </w:tc>
        <w:tc>
          <w:tcPr>
            <w:tcW w:w="742" w:type="pct"/>
            <w:vMerge/>
          </w:tcPr>
          <w:p w14:paraId="757FF9FA" w14:textId="77777777" w:rsidR="000F7968" w:rsidRPr="00CD5E4B" w:rsidRDefault="000F7968" w:rsidP="00B5726F">
            <w:pPr>
              <w:pStyle w:val="ECCTabletext"/>
              <w:jc w:val="left"/>
              <w:rPr>
                <w:rStyle w:val="ECCParagraph"/>
              </w:rPr>
            </w:pPr>
          </w:p>
        </w:tc>
        <w:tc>
          <w:tcPr>
            <w:tcW w:w="1012" w:type="pct"/>
            <w:vMerge/>
          </w:tcPr>
          <w:p w14:paraId="3F9ECC5B" w14:textId="77777777" w:rsidR="000F7968" w:rsidRPr="00CD5E4B" w:rsidRDefault="000F7968" w:rsidP="00B5726F">
            <w:pPr>
              <w:pStyle w:val="ECCTabletext"/>
              <w:jc w:val="left"/>
              <w:rPr>
                <w:rStyle w:val="ECCParagraph"/>
              </w:rPr>
            </w:pPr>
          </w:p>
        </w:tc>
      </w:tr>
      <w:tr w:rsidR="00157A3A" w:rsidRPr="00CD5E4B" w14:paraId="1B74CD37" w14:textId="6683C935" w:rsidTr="000A2CCF">
        <w:trPr>
          <w:trHeight w:val="265"/>
        </w:trPr>
        <w:tc>
          <w:tcPr>
            <w:tcW w:w="586" w:type="pct"/>
          </w:tcPr>
          <w:p w14:paraId="2CE8EF77" w14:textId="21062F58" w:rsidR="000F7968" w:rsidRPr="00CD5E4B" w:rsidRDefault="000F7968" w:rsidP="00B5726F">
            <w:pPr>
              <w:pStyle w:val="ECCTabletext"/>
              <w:jc w:val="left"/>
              <w:rPr>
                <w:rStyle w:val="ECCParagraph"/>
              </w:rPr>
            </w:pPr>
            <w:r w:rsidRPr="00CD5E4B">
              <w:rPr>
                <w:rStyle w:val="ECCParagraph"/>
              </w:rPr>
              <w:t>1.0-5.0</w:t>
            </w:r>
          </w:p>
        </w:tc>
        <w:tc>
          <w:tcPr>
            <w:tcW w:w="412" w:type="pct"/>
          </w:tcPr>
          <w:p w14:paraId="7F376153" w14:textId="05530CA1" w:rsidR="000F7968" w:rsidRPr="00CD5E4B" w:rsidRDefault="000F7968" w:rsidP="00B5726F">
            <w:pPr>
              <w:pStyle w:val="ECCTabletext"/>
              <w:jc w:val="left"/>
              <w:rPr>
                <w:rStyle w:val="ECCParagraph"/>
              </w:rPr>
            </w:pPr>
            <w:r w:rsidRPr="00CD5E4B">
              <w:rPr>
                <w:rStyle w:val="ECCParagraph"/>
              </w:rPr>
              <w:t>-13</w:t>
            </w:r>
          </w:p>
        </w:tc>
        <w:tc>
          <w:tcPr>
            <w:tcW w:w="522" w:type="pct"/>
          </w:tcPr>
          <w:p w14:paraId="0A9D96BB" w14:textId="5E181ECE" w:rsidR="000F7968" w:rsidRPr="00CD5E4B" w:rsidRDefault="000F7968" w:rsidP="00B5726F">
            <w:pPr>
              <w:pStyle w:val="ECCTabletext"/>
              <w:jc w:val="left"/>
              <w:rPr>
                <w:rStyle w:val="ECCParagraph"/>
              </w:rPr>
            </w:pPr>
            <w:r w:rsidRPr="00CD5E4B">
              <w:rPr>
                <w:rStyle w:val="ECCParagraph"/>
              </w:rPr>
              <w:t>-13.0</w:t>
            </w:r>
          </w:p>
        </w:tc>
        <w:tc>
          <w:tcPr>
            <w:tcW w:w="984" w:type="pct"/>
          </w:tcPr>
          <w:p w14:paraId="5AAC34DC" w14:textId="5E62A604" w:rsidR="000F7968" w:rsidRPr="00CD5E4B" w:rsidRDefault="000F7968" w:rsidP="00B5726F">
            <w:pPr>
              <w:pStyle w:val="ECCTabletext"/>
              <w:jc w:val="left"/>
              <w:rPr>
                <w:rStyle w:val="ECCParagraph"/>
              </w:rPr>
            </w:pPr>
            <w:r w:rsidRPr="00CD5E4B">
              <w:rPr>
                <w:rStyle w:val="ECCParagraph"/>
              </w:rPr>
              <w:t>dBm/MHz</w:t>
            </w:r>
          </w:p>
        </w:tc>
        <w:tc>
          <w:tcPr>
            <w:tcW w:w="385" w:type="pct"/>
          </w:tcPr>
          <w:p w14:paraId="2911E14D" w14:textId="402B4CFA" w:rsidR="000F7968" w:rsidRPr="00CD5E4B" w:rsidRDefault="000F7968" w:rsidP="00B5726F">
            <w:pPr>
              <w:pStyle w:val="ECCTabletext"/>
              <w:jc w:val="left"/>
              <w:rPr>
                <w:rStyle w:val="ECCParagraph"/>
              </w:rPr>
            </w:pPr>
            <w:r w:rsidRPr="00CD5E4B">
              <w:rPr>
                <w:rStyle w:val="ECCParagraph"/>
              </w:rPr>
              <w:t>-6.0</w:t>
            </w:r>
          </w:p>
        </w:tc>
        <w:tc>
          <w:tcPr>
            <w:tcW w:w="357" w:type="pct"/>
            <w:vMerge/>
          </w:tcPr>
          <w:p w14:paraId="0BB415A9" w14:textId="023E3F5F" w:rsidR="000F7968" w:rsidRPr="00CD5E4B" w:rsidRDefault="000F7968" w:rsidP="00B5726F">
            <w:pPr>
              <w:pStyle w:val="ECCTabletext"/>
              <w:jc w:val="left"/>
              <w:rPr>
                <w:rStyle w:val="ECCParagraph"/>
              </w:rPr>
            </w:pPr>
          </w:p>
        </w:tc>
        <w:tc>
          <w:tcPr>
            <w:tcW w:w="742" w:type="pct"/>
            <w:vMerge/>
          </w:tcPr>
          <w:p w14:paraId="4B460D13" w14:textId="77777777" w:rsidR="000F7968" w:rsidRPr="00CD5E4B" w:rsidRDefault="000F7968" w:rsidP="00B5726F">
            <w:pPr>
              <w:pStyle w:val="ECCTabletext"/>
              <w:jc w:val="left"/>
              <w:rPr>
                <w:rStyle w:val="ECCParagraph"/>
              </w:rPr>
            </w:pPr>
          </w:p>
        </w:tc>
        <w:tc>
          <w:tcPr>
            <w:tcW w:w="1012" w:type="pct"/>
            <w:vMerge/>
          </w:tcPr>
          <w:p w14:paraId="68CAE4D9" w14:textId="77777777" w:rsidR="000F7968" w:rsidRPr="00CD5E4B" w:rsidRDefault="000F7968" w:rsidP="00B5726F">
            <w:pPr>
              <w:pStyle w:val="ECCTabletext"/>
              <w:jc w:val="left"/>
              <w:rPr>
                <w:rStyle w:val="ECCParagraph"/>
              </w:rPr>
            </w:pPr>
          </w:p>
        </w:tc>
      </w:tr>
      <w:tr w:rsidR="00157A3A" w:rsidRPr="00CD5E4B" w14:paraId="032DC91E" w14:textId="0A10D43D" w:rsidTr="000A2CCF">
        <w:trPr>
          <w:trHeight w:val="265"/>
        </w:trPr>
        <w:tc>
          <w:tcPr>
            <w:tcW w:w="586" w:type="pct"/>
          </w:tcPr>
          <w:p w14:paraId="4E3CB1C2" w14:textId="0987D7D9" w:rsidR="000F7968" w:rsidRPr="00CD5E4B" w:rsidRDefault="000F7968" w:rsidP="00B5726F">
            <w:pPr>
              <w:pStyle w:val="ECCTabletext"/>
              <w:jc w:val="left"/>
              <w:rPr>
                <w:rStyle w:val="ECCParagraph"/>
              </w:rPr>
            </w:pPr>
            <w:r w:rsidRPr="00CD5E4B">
              <w:rPr>
                <w:rStyle w:val="ECCParagraph"/>
              </w:rPr>
              <w:t>5.0-10.0</w:t>
            </w:r>
          </w:p>
        </w:tc>
        <w:tc>
          <w:tcPr>
            <w:tcW w:w="412" w:type="pct"/>
          </w:tcPr>
          <w:p w14:paraId="097C3007" w14:textId="3B7064FE" w:rsidR="000F7968" w:rsidRPr="00CD5E4B" w:rsidRDefault="000F7968" w:rsidP="00B5726F">
            <w:pPr>
              <w:pStyle w:val="ECCTabletext"/>
              <w:jc w:val="left"/>
              <w:rPr>
                <w:rStyle w:val="ECCParagraph"/>
              </w:rPr>
            </w:pPr>
            <w:r w:rsidRPr="00CD5E4B">
              <w:rPr>
                <w:rStyle w:val="ECCParagraph"/>
              </w:rPr>
              <w:t>-13</w:t>
            </w:r>
          </w:p>
        </w:tc>
        <w:tc>
          <w:tcPr>
            <w:tcW w:w="522" w:type="pct"/>
          </w:tcPr>
          <w:p w14:paraId="7C4B3A21" w14:textId="61DF30D9" w:rsidR="000F7968" w:rsidRPr="00CD5E4B" w:rsidRDefault="000F7968" w:rsidP="00B5726F">
            <w:pPr>
              <w:pStyle w:val="ECCTabletext"/>
              <w:jc w:val="left"/>
              <w:rPr>
                <w:rStyle w:val="ECCParagraph"/>
              </w:rPr>
            </w:pPr>
            <w:r w:rsidRPr="00CD5E4B">
              <w:rPr>
                <w:rStyle w:val="ECCParagraph"/>
              </w:rPr>
              <w:t>-13.0</w:t>
            </w:r>
          </w:p>
        </w:tc>
        <w:tc>
          <w:tcPr>
            <w:tcW w:w="984" w:type="pct"/>
          </w:tcPr>
          <w:p w14:paraId="6D021007" w14:textId="4A61E719" w:rsidR="000F7968" w:rsidRPr="00CD5E4B" w:rsidRDefault="000F7968" w:rsidP="00B5726F">
            <w:pPr>
              <w:pStyle w:val="ECCTabletext"/>
              <w:jc w:val="left"/>
              <w:rPr>
                <w:rStyle w:val="ECCParagraph"/>
              </w:rPr>
            </w:pPr>
            <w:r w:rsidRPr="00CD5E4B">
              <w:rPr>
                <w:rStyle w:val="ECCParagraph"/>
              </w:rPr>
              <w:t>dBm/MHz</w:t>
            </w:r>
          </w:p>
        </w:tc>
        <w:tc>
          <w:tcPr>
            <w:tcW w:w="742" w:type="pct"/>
            <w:gridSpan w:val="2"/>
          </w:tcPr>
          <w:p w14:paraId="3E593156" w14:textId="34B29339" w:rsidR="000F7968" w:rsidRPr="00CD5E4B" w:rsidRDefault="000F7968" w:rsidP="00B5726F">
            <w:pPr>
              <w:pStyle w:val="ECCTabletext"/>
              <w:jc w:val="left"/>
              <w:rPr>
                <w:rStyle w:val="ECCParagraph"/>
              </w:rPr>
            </w:pPr>
            <w:r w:rsidRPr="00CD5E4B">
              <w:rPr>
                <w:rStyle w:val="ECCParagraph"/>
              </w:rPr>
              <w:t>-6.0</w:t>
            </w:r>
          </w:p>
        </w:tc>
        <w:tc>
          <w:tcPr>
            <w:tcW w:w="742" w:type="pct"/>
          </w:tcPr>
          <w:p w14:paraId="71C4D40A" w14:textId="41C6B751" w:rsidR="000F7968" w:rsidRPr="00CD5E4B" w:rsidRDefault="000F7968" w:rsidP="00B5726F">
            <w:pPr>
              <w:pStyle w:val="ECCTabletext"/>
              <w:jc w:val="left"/>
              <w:rPr>
                <w:rStyle w:val="ECCParagraph"/>
              </w:rPr>
            </w:pPr>
            <w:r w:rsidRPr="00CD5E4B">
              <w:rPr>
                <w:rStyle w:val="ECCParagraph"/>
              </w:rPr>
              <w:t>15.0</w:t>
            </w:r>
          </w:p>
        </w:tc>
        <w:tc>
          <w:tcPr>
            <w:tcW w:w="1012" w:type="pct"/>
          </w:tcPr>
          <w:p w14:paraId="42AAE381" w14:textId="181DFD1B" w:rsidR="000F7968" w:rsidRPr="00CD5E4B" w:rsidRDefault="000F7968" w:rsidP="00B5726F">
            <w:pPr>
              <w:pStyle w:val="ECCTabletext"/>
              <w:jc w:val="left"/>
              <w:rPr>
                <w:rStyle w:val="ECCParagraph"/>
              </w:rPr>
            </w:pPr>
            <w:r w:rsidRPr="00CD5E4B">
              <w:rPr>
                <w:rStyle w:val="ECCParagraph"/>
              </w:rPr>
              <w:t>Min(Pmax</w:t>
            </w:r>
            <w:r w:rsidR="00157A3A" w:rsidRPr="00CD5E4B">
              <w:rPr>
                <w:rStyle w:val="ECCParagraph"/>
              </w:rPr>
              <w:t>-</w:t>
            </w:r>
            <w:r w:rsidRPr="00CD5E4B">
              <w:rPr>
                <w:rStyle w:val="ECCParagraph"/>
              </w:rPr>
              <w:t>43,15)</w:t>
            </w:r>
          </w:p>
        </w:tc>
      </w:tr>
      <w:tr w:rsidR="00157A3A" w:rsidRPr="00CD5E4B" w14:paraId="3228F025" w14:textId="24C0C314" w:rsidTr="000A2CCF">
        <w:trPr>
          <w:trHeight w:val="265"/>
        </w:trPr>
        <w:tc>
          <w:tcPr>
            <w:tcW w:w="586" w:type="pct"/>
          </w:tcPr>
          <w:p w14:paraId="0E893F05" w14:textId="28EB83FF" w:rsidR="000F7968" w:rsidRPr="00CD5E4B" w:rsidRDefault="000F7968" w:rsidP="00B5726F">
            <w:pPr>
              <w:pStyle w:val="ECCTabletext"/>
              <w:jc w:val="left"/>
              <w:rPr>
                <w:rStyle w:val="ECCParagraph"/>
              </w:rPr>
            </w:pPr>
            <w:r w:rsidRPr="00CD5E4B">
              <w:rPr>
                <w:rStyle w:val="ECCParagraph"/>
              </w:rPr>
              <w:t>10.0-15.0</w:t>
            </w:r>
          </w:p>
        </w:tc>
        <w:tc>
          <w:tcPr>
            <w:tcW w:w="412" w:type="pct"/>
          </w:tcPr>
          <w:p w14:paraId="4243625C" w14:textId="6E33A646" w:rsidR="000F7968" w:rsidRPr="00CD5E4B" w:rsidRDefault="000F7968" w:rsidP="00B5726F">
            <w:pPr>
              <w:pStyle w:val="ECCTabletext"/>
              <w:jc w:val="left"/>
              <w:rPr>
                <w:rStyle w:val="ECCParagraph"/>
              </w:rPr>
            </w:pPr>
            <w:r w:rsidRPr="00CD5E4B">
              <w:rPr>
                <w:rStyle w:val="ECCParagraph"/>
              </w:rPr>
              <w:t>-15</w:t>
            </w:r>
          </w:p>
        </w:tc>
        <w:tc>
          <w:tcPr>
            <w:tcW w:w="522" w:type="pct"/>
          </w:tcPr>
          <w:p w14:paraId="2E212F1A" w14:textId="4E7EC710" w:rsidR="000F7968" w:rsidRPr="00CD5E4B" w:rsidRDefault="000F7968" w:rsidP="00B5726F">
            <w:pPr>
              <w:pStyle w:val="ECCTabletext"/>
              <w:jc w:val="left"/>
              <w:rPr>
                <w:rStyle w:val="ECCParagraph"/>
              </w:rPr>
            </w:pPr>
            <w:r w:rsidRPr="00CD5E4B">
              <w:rPr>
                <w:rStyle w:val="ECCParagraph"/>
              </w:rPr>
              <w:t>-15.0</w:t>
            </w:r>
          </w:p>
        </w:tc>
        <w:tc>
          <w:tcPr>
            <w:tcW w:w="984" w:type="pct"/>
          </w:tcPr>
          <w:p w14:paraId="4A18BD74" w14:textId="70A77F8F" w:rsidR="000F7968" w:rsidRPr="00CD5E4B" w:rsidRDefault="000F7968" w:rsidP="00B5726F">
            <w:pPr>
              <w:pStyle w:val="ECCTabletext"/>
              <w:jc w:val="left"/>
              <w:rPr>
                <w:rStyle w:val="ECCParagraph"/>
              </w:rPr>
            </w:pPr>
            <w:r w:rsidRPr="00CD5E4B">
              <w:rPr>
                <w:rStyle w:val="ECCParagraph"/>
              </w:rPr>
              <w:t>dBm/MHz</w:t>
            </w:r>
          </w:p>
        </w:tc>
        <w:tc>
          <w:tcPr>
            <w:tcW w:w="742" w:type="pct"/>
            <w:gridSpan w:val="2"/>
          </w:tcPr>
          <w:p w14:paraId="5906C87B" w14:textId="0A610B52" w:rsidR="000F7968" w:rsidRPr="00CD5E4B" w:rsidRDefault="000F7968" w:rsidP="00B5726F">
            <w:pPr>
              <w:pStyle w:val="ECCTabletext"/>
              <w:jc w:val="left"/>
              <w:rPr>
                <w:rStyle w:val="ECCParagraph"/>
              </w:rPr>
            </w:pPr>
            <w:r w:rsidRPr="00CD5E4B">
              <w:rPr>
                <w:rStyle w:val="ECCParagraph"/>
              </w:rPr>
              <w:t>-8.0</w:t>
            </w:r>
          </w:p>
        </w:tc>
        <w:tc>
          <w:tcPr>
            <w:tcW w:w="742" w:type="pct"/>
          </w:tcPr>
          <w:p w14:paraId="7D9C51C4" w14:textId="47FBFEAA" w:rsidR="000F7968" w:rsidRPr="00CD5E4B" w:rsidRDefault="000F7968" w:rsidP="00B5726F">
            <w:pPr>
              <w:pStyle w:val="ECCTabletext"/>
              <w:jc w:val="left"/>
              <w:rPr>
                <w:rStyle w:val="ECCParagraph"/>
              </w:rPr>
            </w:pPr>
            <w:r w:rsidRPr="00CD5E4B">
              <w:rPr>
                <w:rStyle w:val="ECCParagraph"/>
              </w:rPr>
              <w:t>13.0</w:t>
            </w:r>
          </w:p>
        </w:tc>
        <w:tc>
          <w:tcPr>
            <w:tcW w:w="1012" w:type="pct"/>
          </w:tcPr>
          <w:p w14:paraId="12088985" w14:textId="29658A3D" w:rsidR="000F7968" w:rsidRPr="00CD5E4B" w:rsidRDefault="000F7968" w:rsidP="00B5726F">
            <w:pPr>
              <w:pStyle w:val="ECCTabletext"/>
              <w:jc w:val="left"/>
              <w:rPr>
                <w:rStyle w:val="ECCParagraph"/>
              </w:rPr>
            </w:pPr>
            <w:r w:rsidRPr="00CD5E4B">
              <w:rPr>
                <w:rStyle w:val="ECCParagraph"/>
              </w:rPr>
              <w:t>Min(Pmax-43, 13)</w:t>
            </w:r>
          </w:p>
        </w:tc>
      </w:tr>
    </w:tbl>
    <w:p w14:paraId="5B460138" w14:textId="28158C72" w:rsidR="00EB3A5B" w:rsidRPr="00CD5E4B" w:rsidRDefault="00EB3A5B" w:rsidP="00EB3A5B">
      <w:pPr>
        <w:rPr>
          <w:rStyle w:val="ECCParagraph"/>
        </w:rPr>
      </w:pPr>
      <w:r w:rsidRPr="00CD5E4B">
        <w:rPr>
          <w:rStyle w:val="ECCParagraph"/>
        </w:rPr>
        <w:t>For 10 MHz offset from the downlink band the general spurious emission limit of -30</w:t>
      </w:r>
      <w:r w:rsidR="00295BFE" w:rsidRPr="00CD5E4B">
        <w:rPr>
          <w:rStyle w:val="ECCParagraph"/>
        </w:rPr>
        <w:t> </w:t>
      </w:r>
      <w:r w:rsidRPr="00CD5E4B">
        <w:rPr>
          <w:rStyle w:val="ECCParagraph"/>
        </w:rPr>
        <w:t>dBm/MHz applies</w:t>
      </w:r>
      <w:r w:rsidR="00914C4D" w:rsidRPr="00CD5E4B">
        <w:rPr>
          <w:rStyle w:val="ECCParagraph"/>
        </w:rPr>
        <w:t xml:space="preserve"> </w:t>
      </w:r>
      <w:r w:rsidR="00A03775" w:rsidRPr="00CD5E4B">
        <w:rPr>
          <w:rStyle w:val="ECCParagraph"/>
        </w:rPr>
        <w:fldChar w:fldCharType="begin" w:fldLock="1"/>
      </w:r>
      <w:r w:rsidR="00A03775" w:rsidRPr="00CD5E4B">
        <w:rPr>
          <w:rStyle w:val="ECCParagraph"/>
        </w:rPr>
        <w:instrText xml:space="preserve"> REF _Ref17459327 \r \h </w:instrText>
      </w:r>
      <w:r w:rsidR="0003514B" w:rsidRPr="00CD5E4B">
        <w:rPr>
          <w:rStyle w:val="ECCParagraph"/>
        </w:rPr>
        <w:instrText xml:space="preserve"> \* MERGEFORMAT </w:instrText>
      </w:r>
      <w:r w:rsidR="00A03775" w:rsidRPr="00CD5E4B">
        <w:rPr>
          <w:rStyle w:val="ECCParagraph"/>
        </w:rPr>
      </w:r>
      <w:r w:rsidR="00A03775" w:rsidRPr="00CD5E4B">
        <w:rPr>
          <w:rStyle w:val="ECCParagraph"/>
        </w:rPr>
        <w:fldChar w:fldCharType="separate"/>
      </w:r>
      <w:r w:rsidR="002816C2" w:rsidRPr="00CD5E4B">
        <w:rPr>
          <w:rStyle w:val="ECCParagraph"/>
        </w:rPr>
        <w:t>[7]</w:t>
      </w:r>
      <w:r w:rsidR="00A03775" w:rsidRPr="00CD5E4B">
        <w:rPr>
          <w:rStyle w:val="ECCParagraph"/>
        </w:rPr>
        <w:fldChar w:fldCharType="end"/>
      </w:r>
      <w:r w:rsidRPr="00CD5E4B">
        <w:rPr>
          <w:rStyle w:val="ECCParagraph"/>
        </w:rPr>
        <w:t>.</w:t>
      </w:r>
    </w:p>
    <w:p w14:paraId="6EFA76FD" w14:textId="23890DC3" w:rsidR="004E2D35" w:rsidRPr="00CD5E4B" w:rsidRDefault="004E2D35" w:rsidP="001F0975">
      <w:pPr>
        <w:pStyle w:val="Heading2"/>
        <w:rPr>
          <w:rStyle w:val="ECCParagraph"/>
        </w:rPr>
      </w:pPr>
      <w:bookmarkStart w:id="121" w:name="_Toc98512911"/>
      <w:bookmarkStart w:id="122" w:name="_Toc98834796"/>
      <w:bookmarkStart w:id="123" w:name="_Toc100238045"/>
      <w:bookmarkStart w:id="124" w:name="_Toc103178515"/>
      <w:bookmarkStart w:id="125" w:name="_Ref103263129"/>
      <w:bookmarkStart w:id="126" w:name="_Toc116384030"/>
      <w:bookmarkStart w:id="127" w:name="_Toc107576555"/>
      <w:bookmarkEnd w:id="121"/>
      <w:r w:rsidRPr="00CD5E4B">
        <w:rPr>
          <w:rStyle w:val="ECCParagraph"/>
        </w:rPr>
        <w:t>Licensed Shared Access</w:t>
      </w:r>
      <w:bookmarkEnd w:id="122"/>
      <w:bookmarkEnd w:id="123"/>
      <w:bookmarkEnd w:id="124"/>
      <w:bookmarkEnd w:id="125"/>
      <w:bookmarkEnd w:id="126"/>
      <w:bookmarkEnd w:id="127"/>
    </w:p>
    <w:p w14:paraId="7246C0DC" w14:textId="7A17930D" w:rsidR="004E2D35" w:rsidRPr="00CD5E4B" w:rsidRDefault="004E2D35" w:rsidP="004E2D35">
      <w:pPr>
        <w:rPr>
          <w:rStyle w:val="ECCParagraph"/>
        </w:rPr>
      </w:pPr>
      <w:r w:rsidRPr="00CD5E4B">
        <w:rPr>
          <w:rStyle w:val="ECCParagraph"/>
        </w:rPr>
        <w:t xml:space="preserve">Subject to national considerations, the frequency band 2300-2400 MHz may be made available for MFCN while also enabling administrations to maintain the use of the band by incumbent services with an appropriate sharing framework. Licensed Shared Access (LSA) is a framework developed in CEPT/ECC and ETSI to accommodate different national sharing frameworks. LSA is generally described in ECC </w:t>
      </w:r>
      <w:r w:rsidR="00016CF1" w:rsidRPr="00CD5E4B">
        <w:rPr>
          <w:rStyle w:val="ECCParagraph"/>
        </w:rPr>
        <w:t xml:space="preserve">Report </w:t>
      </w:r>
      <w:r w:rsidRPr="00CD5E4B">
        <w:rPr>
          <w:rStyle w:val="ECCParagraph"/>
        </w:rPr>
        <w:t>205</w:t>
      </w:r>
      <w:r w:rsidR="00016CF1" w:rsidRPr="00CD5E4B">
        <w:rPr>
          <w:rStyle w:val="ECCParagraph"/>
        </w:rPr>
        <w:t xml:space="preserve"> </w:t>
      </w:r>
      <w:r w:rsidR="00016CF1" w:rsidRPr="00CD5E4B">
        <w:rPr>
          <w:rStyle w:val="ECCParagraph"/>
        </w:rPr>
        <w:fldChar w:fldCharType="begin" w:fldLock="1"/>
      </w:r>
      <w:r w:rsidR="00016CF1" w:rsidRPr="00CD5E4B">
        <w:rPr>
          <w:rStyle w:val="ECCParagraph"/>
        </w:rPr>
        <w:instrText xml:space="preserve"> REF _Ref105150695 \r \h </w:instrText>
      </w:r>
      <w:r w:rsidR="009F46C0" w:rsidRPr="00CD5E4B">
        <w:rPr>
          <w:rStyle w:val="ECCParagraph"/>
        </w:rPr>
        <w:instrText xml:space="preserve"> \* MERGEFORMAT </w:instrText>
      </w:r>
      <w:r w:rsidR="00016CF1" w:rsidRPr="00CD5E4B">
        <w:rPr>
          <w:rStyle w:val="ECCParagraph"/>
        </w:rPr>
      </w:r>
      <w:r w:rsidR="00016CF1" w:rsidRPr="00CD5E4B">
        <w:rPr>
          <w:rStyle w:val="ECCParagraph"/>
        </w:rPr>
        <w:fldChar w:fldCharType="separate"/>
      </w:r>
      <w:r w:rsidR="002816C2" w:rsidRPr="00CD5E4B">
        <w:rPr>
          <w:rStyle w:val="ECCParagraph"/>
        </w:rPr>
        <w:t>[8]</w:t>
      </w:r>
      <w:r w:rsidR="00016CF1" w:rsidRPr="00CD5E4B">
        <w:rPr>
          <w:rStyle w:val="ECCParagraph"/>
        </w:rPr>
        <w:fldChar w:fldCharType="end"/>
      </w:r>
      <w:r w:rsidRPr="00CD5E4B">
        <w:rPr>
          <w:rStyle w:val="ECCParagraph"/>
        </w:rPr>
        <w:t>, and specifically for the frequency band 2300-2400 MHz in e.g. ETSI TS 103 154</w:t>
      </w:r>
      <w:r w:rsidR="00016CF1" w:rsidRPr="00CD5E4B">
        <w:rPr>
          <w:rStyle w:val="ECCParagraph"/>
        </w:rPr>
        <w:t xml:space="preserve"> </w:t>
      </w:r>
      <w:r w:rsidR="00016CF1" w:rsidRPr="00CD5E4B">
        <w:rPr>
          <w:rStyle w:val="ECCParagraph"/>
        </w:rPr>
        <w:fldChar w:fldCharType="begin" w:fldLock="1"/>
      </w:r>
      <w:r w:rsidR="00016CF1" w:rsidRPr="00CD5E4B">
        <w:rPr>
          <w:rStyle w:val="ECCParagraph"/>
        </w:rPr>
        <w:instrText xml:space="preserve"> REF _Ref105150736 \r \h </w:instrText>
      </w:r>
      <w:r w:rsidR="009F46C0" w:rsidRPr="00CD5E4B">
        <w:rPr>
          <w:rStyle w:val="ECCParagraph"/>
        </w:rPr>
        <w:instrText xml:space="preserve"> \* MERGEFORMAT </w:instrText>
      </w:r>
      <w:r w:rsidR="00016CF1" w:rsidRPr="00CD5E4B">
        <w:rPr>
          <w:rStyle w:val="ECCParagraph"/>
        </w:rPr>
      </w:r>
      <w:r w:rsidR="00016CF1" w:rsidRPr="00CD5E4B">
        <w:rPr>
          <w:rStyle w:val="ECCParagraph"/>
        </w:rPr>
        <w:fldChar w:fldCharType="separate"/>
      </w:r>
      <w:r w:rsidR="002816C2" w:rsidRPr="00CD5E4B">
        <w:rPr>
          <w:rStyle w:val="ECCParagraph"/>
        </w:rPr>
        <w:t>[9]</w:t>
      </w:r>
      <w:r w:rsidR="00016CF1" w:rsidRPr="00CD5E4B">
        <w:rPr>
          <w:rStyle w:val="ECCParagraph"/>
        </w:rPr>
        <w:fldChar w:fldCharType="end"/>
      </w:r>
      <w:r w:rsidRPr="00CD5E4B">
        <w:rPr>
          <w:rStyle w:val="ECCParagraph"/>
        </w:rPr>
        <w:t xml:space="preserve">, CEPT Report 55 </w:t>
      </w:r>
      <w:r w:rsidR="00016CF1" w:rsidRPr="00CD5E4B">
        <w:rPr>
          <w:rStyle w:val="ECCParagraph"/>
        </w:rPr>
        <w:fldChar w:fldCharType="begin" w:fldLock="1"/>
      </w:r>
      <w:r w:rsidR="00016CF1" w:rsidRPr="00CD5E4B">
        <w:rPr>
          <w:rStyle w:val="ECCParagraph"/>
        </w:rPr>
        <w:instrText xml:space="preserve"> REF _Ref105150753 \r \h </w:instrText>
      </w:r>
      <w:r w:rsidR="009F46C0" w:rsidRPr="00CD5E4B">
        <w:rPr>
          <w:rStyle w:val="ECCParagraph"/>
        </w:rPr>
        <w:instrText xml:space="preserve"> \* MERGEFORMAT </w:instrText>
      </w:r>
      <w:r w:rsidR="00016CF1" w:rsidRPr="00CD5E4B">
        <w:rPr>
          <w:rStyle w:val="ECCParagraph"/>
        </w:rPr>
      </w:r>
      <w:r w:rsidR="00016CF1" w:rsidRPr="00CD5E4B">
        <w:rPr>
          <w:rStyle w:val="ECCParagraph"/>
        </w:rPr>
        <w:fldChar w:fldCharType="separate"/>
      </w:r>
      <w:r w:rsidR="002816C2" w:rsidRPr="00CD5E4B">
        <w:rPr>
          <w:rStyle w:val="ECCParagraph"/>
        </w:rPr>
        <w:t>[10]</w:t>
      </w:r>
      <w:r w:rsidR="00016CF1" w:rsidRPr="00CD5E4B">
        <w:rPr>
          <w:rStyle w:val="ECCParagraph"/>
        </w:rPr>
        <w:fldChar w:fldCharType="end"/>
      </w:r>
      <w:r w:rsidR="00016CF1" w:rsidRPr="00CD5E4B">
        <w:rPr>
          <w:rStyle w:val="ECCParagraph"/>
        </w:rPr>
        <w:t xml:space="preserve"> </w:t>
      </w:r>
      <w:r w:rsidRPr="00CD5E4B">
        <w:rPr>
          <w:rStyle w:val="ECCParagraph"/>
        </w:rPr>
        <w:t xml:space="preserve">and </w:t>
      </w:r>
      <w:r w:rsidR="0024284C" w:rsidRPr="00CD5E4B">
        <w:rPr>
          <w:rStyle w:val="ECCParagraph"/>
        </w:rPr>
        <w:t>A</w:t>
      </w:r>
      <w:r w:rsidRPr="00CD5E4B">
        <w:rPr>
          <w:rStyle w:val="ECCParagraph"/>
        </w:rPr>
        <w:t>nnex 3 of ECC Decision (14)02</w:t>
      </w:r>
      <w:r w:rsidR="00016CF1" w:rsidRPr="00CD5E4B">
        <w:rPr>
          <w:rStyle w:val="ECCParagraph"/>
        </w:rPr>
        <w:t xml:space="preserve"> </w:t>
      </w:r>
      <w:r w:rsidR="00016CF1" w:rsidRPr="00CD5E4B">
        <w:rPr>
          <w:rStyle w:val="ECCParagraph"/>
        </w:rPr>
        <w:fldChar w:fldCharType="begin" w:fldLock="1"/>
      </w:r>
      <w:r w:rsidR="00016CF1" w:rsidRPr="00CD5E4B">
        <w:rPr>
          <w:rStyle w:val="ECCParagraph"/>
        </w:rPr>
        <w:instrText xml:space="preserve"> REF _Ref40084231 \r \h </w:instrText>
      </w:r>
      <w:r w:rsidR="009F46C0" w:rsidRPr="00CD5E4B">
        <w:rPr>
          <w:rStyle w:val="ECCParagraph"/>
        </w:rPr>
        <w:instrText xml:space="preserve"> \* MERGEFORMAT </w:instrText>
      </w:r>
      <w:r w:rsidR="00016CF1" w:rsidRPr="00CD5E4B">
        <w:rPr>
          <w:rStyle w:val="ECCParagraph"/>
        </w:rPr>
      </w:r>
      <w:r w:rsidR="00016CF1" w:rsidRPr="00CD5E4B">
        <w:rPr>
          <w:rStyle w:val="ECCParagraph"/>
        </w:rPr>
        <w:fldChar w:fldCharType="separate"/>
      </w:r>
      <w:r w:rsidR="002816C2" w:rsidRPr="00CD5E4B">
        <w:rPr>
          <w:rStyle w:val="ECCParagraph"/>
        </w:rPr>
        <w:t>[1]</w:t>
      </w:r>
      <w:r w:rsidR="00016CF1" w:rsidRPr="00CD5E4B">
        <w:rPr>
          <w:rStyle w:val="ECCParagraph"/>
        </w:rPr>
        <w:fldChar w:fldCharType="end"/>
      </w:r>
      <w:r w:rsidRPr="00CD5E4B">
        <w:rPr>
          <w:rStyle w:val="ECCParagraph"/>
        </w:rPr>
        <w:t xml:space="preserve">. </w:t>
      </w:r>
    </w:p>
    <w:p w14:paraId="1F61B6ED" w14:textId="75714864" w:rsidR="004E2D35" w:rsidRPr="00CD5E4B" w:rsidRDefault="004E2D35" w:rsidP="004E2D35">
      <w:pPr>
        <w:rPr>
          <w:rStyle w:val="ECCParagraph"/>
        </w:rPr>
      </w:pPr>
      <w:r w:rsidRPr="00CD5E4B">
        <w:rPr>
          <w:rStyle w:val="ECCParagraph"/>
        </w:rPr>
        <w:t xml:space="preserve">In CEPT Report 55 </w:t>
      </w:r>
      <w:r w:rsidR="00A64AD2" w:rsidRPr="00CD5E4B">
        <w:rPr>
          <w:rStyle w:val="ECCParagraph"/>
        </w:rPr>
        <w:fldChar w:fldCharType="begin" w:fldLock="1"/>
      </w:r>
      <w:r w:rsidR="00A64AD2" w:rsidRPr="00CD5E4B">
        <w:rPr>
          <w:rStyle w:val="ECCParagraph"/>
        </w:rPr>
        <w:instrText xml:space="preserve"> REF _Ref88225589 \r \h </w:instrText>
      </w:r>
      <w:r w:rsidR="009F46C0" w:rsidRPr="00CD5E4B">
        <w:rPr>
          <w:rStyle w:val="ECCParagraph"/>
        </w:rPr>
        <w:instrText xml:space="preserve"> \* MERGEFORMAT </w:instrText>
      </w:r>
      <w:r w:rsidR="00A64AD2" w:rsidRPr="00CD5E4B">
        <w:rPr>
          <w:rStyle w:val="ECCParagraph"/>
        </w:rPr>
      </w:r>
      <w:r w:rsidR="00A64AD2" w:rsidRPr="00CD5E4B">
        <w:rPr>
          <w:rStyle w:val="ECCParagraph"/>
        </w:rPr>
        <w:fldChar w:fldCharType="separate"/>
      </w:r>
      <w:r w:rsidR="002816C2" w:rsidRPr="00CD5E4B">
        <w:rPr>
          <w:rStyle w:val="ECCParagraph"/>
        </w:rPr>
        <w:t>[8]</w:t>
      </w:r>
      <w:r w:rsidR="00A64AD2" w:rsidRPr="00CD5E4B">
        <w:rPr>
          <w:rStyle w:val="ECCParagraph"/>
        </w:rPr>
        <w:fldChar w:fldCharType="end"/>
      </w:r>
      <w:r w:rsidR="00EA3E06" w:rsidRPr="00CD5E4B">
        <w:rPr>
          <w:rStyle w:val="ECCParagraph"/>
        </w:rPr>
        <w:t>,</w:t>
      </w:r>
      <w:r w:rsidRPr="00CD5E4B">
        <w:rPr>
          <w:rStyle w:val="ECCParagraph"/>
        </w:rPr>
        <w:t xml:space="preserve"> the following is stated:</w:t>
      </w:r>
    </w:p>
    <w:p w14:paraId="02B37772" w14:textId="77777777" w:rsidR="004E2D35" w:rsidRPr="00CD5E4B" w:rsidRDefault="004E2D35" w:rsidP="004E2D35">
      <w:pPr>
        <w:rPr>
          <w:rStyle w:val="Emphasis"/>
        </w:rPr>
      </w:pPr>
      <w:r w:rsidRPr="00CD5E4B">
        <w:rPr>
          <w:rStyle w:val="ECCParagraph"/>
        </w:rPr>
        <w:t>"</w:t>
      </w:r>
      <w:r w:rsidRPr="00CD5E4B">
        <w:rPr>
          <w:rStyle w:val="Emphasis"/>
        </w:rPr>
        <w:t>Necessary requirements are to be established by the national regulators to share the band through LSA, assessing the protection and preserving usage of the incumbent use of the band. Depending upon the national circumstances, these requirements may have an impact on the conditions of introduction of WBB in the band 2300-2400 MHz and in particular on the amount of spectrum available for WBB.</w:t>
      </w:r>
    </w:p>
    <w:p w14:paraId="6C39A487" w14:textId="39F9FF9F" w:rsidR="004E2D35" w:rsidRPr="00CD5E4B" w:rsidRDefault="004E2D35">
      <w:pPr>
        <w:rPr>
          <w:rStyle w:val="ECCParagraph"/>
        </w:rPr>
      </w:pPr>
      <w:r w:rsidRPr="00CD5E4B">
        <w:rPr>
          <w:rStyle w:val="Emphasis"/>
        </w:rPr>
        <w:t>The implementation of the LSA sharing framework on national level, which can lead to additional restrictions in concerned areas for WBB, will not have an impact on the common and minimal technical conditions for wireless broadband usage of the 2300-2400 MHz frequency band as described in this CEPT Report. Those additional restrictions will be related to timely and/or geographical restrictions and will therefore not be in contradiction with the aim of getting European wide common technical conditions.</w:t>
      </w:r>
      <w:r w:rsidRPr="00CD5E4B">
        <w:rPr>
          <w:rStyle w:val="ECCParagraph"/>
        </w:rPr>
        <w:t>"</w:t>
      </w:r>
    </w:p>
    <w:p w14:paraId="325D71C7" w14:textId="71627236" w:rsidR="008F004F" w:rsidRPr="00CD5E4B" w:rsidRDefault="008F004F" w:rsidP="008F004F">
      <w:pPr>
        <w:rPr>
          <w:rStyle w:val="ECCParagraph"/>
        </w:rPr>
      </w:pPr>
      <w:r w:rsidRPr="00CD5E4B">
        <w:rPr>
          <w:rStyle w:val="ECCParagraph"/>
        </w:rPr>
        <w:t>Different approaches have been studied based upon the national circumstances in different European countries, and as such the implementation (or not) of the LSA framework and approach for protecting incumbent use of the band can be different from country to country.</w:t>
      </w:r>
      <w:r w:rsidR="00F149FF" w:rsidRPr="00CD5E4B">
        <w:rPr>
          <w:rStyle w:val="ECCParagraph"/>
        </w:rPr>
        <w:t xml:space="preserve"> These approaches for protecting incumbent use do not impact on the common and minimal technical conditions for </w:t>
      </w:r>
      <w:r w:rsidR="00877EBC" w:rsidRPr="00CD5E4B">
        <w:rPr>
          <w:rStyle w:val="ECCParagraph"/>
        </w:rPr>
        <w:t xml:space="preserve">MFCN in the </w:t>
      </w:r>
      <w:r w:rsidR="00F149FF" w:rsidRPr="00CD5E4B">
        <w:rPr>
          <w:rStyle w:val="ECCParagraph"/>
        </w:rPr>
        <w:t>2300-2400</w:t>
      </w:r>
      <w:r w:rsidR="00877EBC" w:rsidRPr="00CD5E4B">
        <w:rPr>
          <w:rStyle w:val="ECCParagraph"/>
        </w:rPr>
        <w:t> </w:t>
      </w:r>
      <w:r w:rsidR="00F149FF" w:rsidRPr="00CD5E4B">
        <w:rPr>
          <w:rStyle w:val="ECCParagraph"/>
        </w:rPr>
        <w:t>MHz frequency band</w:t>
      </w:r>
      <w:r w:rsidR="00877EBC" w:rsidRPr="00CD5E4B">
        <w:rPr>
          <w:rStyle w:val="ECCParagraph"/>
        </w:rPr>
        <w:t>.</w:t>
      </w:r>
    </w:p>
    <w:p w14:paraId="45E2A427" w14:textId="02665D7A" w:rsidR="008F004F" w:rsidRPr="00CD5E4B" w:rsidRDefault="008F004F" w:rsidP="008F004F">
      <w:pPr>
        <w:rPr>
          <w:rStyle w:val="ECCParagraph"/>
        </w:rPr>
      </w:pPr>
      <w:r w:rsidRPr="00CD5E4B">
        <w:rPr>
          <w:rStyle w:val="ECCParagraph"/>
        </w:rPr>
        <w:lastRenderedPageBreak/>
        <w:t>Where relevant, studies into the protection of incumbent use of the 2300-2400 MHz band, and implementation of this protection within the authorisation of MFCN use, are held at a national level by the relevant regulatory authority</w:t>
      </w:r>
      <w:r w:rsidR="008D7AB0" w:rsidRPr="00CD5E4B">
        <w:rPr>
          <w:rStyle w:val="ECCParagraph"/>
        </w:rPr>
        <w:t>.</w:t>
      </w:r>
      <w:r w:rsidR="004E458E" w:rsidRPr="00CD5E4B">
        <w:rPr>
          <w:rStyle w:val="ECCParagraph"/>
        </w:rPr>
        <w:t xml:space="preserve"> </w:t>
      </w:r>
      <w:r w:rsidR="008D7AB0" w:rsidRPr="00CD5E4B">
        <w:rPr>
          <w:rStyle w:val="ECCParagraph"/>
        </w:rPr>
        <w:t>A</w:t>
      </w:r>
      <w:r w:rsidRPr="00CD5E4B">
        <w:rPr>
          <w:rStyle w:val="ECCParagraph"/>
        </w:rPr>
        <w:t xml:space="preserve">n example from Portugal is briefly described in </w:t>
      </w:r>
      <w:r w:rsidR="00992F91" w:rsidRPr="00CD5E4B">
        <w:rPr>
          <w:rStyle w:val="ECCParagraph"/>
        </w:rPr>
        <w:fldChar w:fldCharType="begin" w:fldLock="1"/>
      </w:r>
      <w:r w:rsidR="00992F91" w:rsidRPr="00CD5E4B">
        <w:rPr>
          <w:rStyle w:val="ECCParagraph"/>
        </w:rPr>
        <w:instrText xml:space="preserve"> REF _Ref99982341 \r \h </w:instrText>
      </w:r>
      <w:r w:rsidR="0003514B" w:rsidRPr="00CD5E4B">
        <w:rPr>
          <w:rStyle w:val="ECCParagraph"/>
        </w:rPr>
        <w:instrText xml:space="preserve"> \* MERGEFORMAT </w:instrText>
      </w:r>
      <w:r w:rsidR="00992F91" w:rsidRPr="00CD5E4B">
        <w:rPr>
          <w:rStyle w:val="ECCParagraph"/>
        </w:rPr>
      </w:r>
      <w:r w:rsidR="00992F91" w:rsidRPr="00CD5E4B">
        <w:rPr>
          <w:rStyle w:val="ECCParagraph"/>
        </w:rPr>
        <w:fldChar w:fldCharType="separate"/>
      </w:r>
      <w:r w:rsidR="002816C2" w:rsidRPr="00CD5E4B">
        <w:rPr>
          <w:rStyle w:val="ECCParagraph"/>
        </w:rPr>
        <w:t>ANNEX 5:</w:t>
      </w:r>
      <w:r w:rsidR="00992F91" w:rsidRPr="00CD5E4B">
        <w:rPr>
          <w:rStyle w:val="ECCParagraph"/>
        </w:rPr>
        <w:fldChar w:fldCharType="end"/>
      </w:r>
      <w:r w:rsidR="00B5726F" w:rsidRPr="00CD5E4B">
        <w:rPr>
          <w:rStyle w:val="ECCParagraph"/>
        </w:rPr>
        <w:t>.</w:t>
      </w:r>
    </w:p>
    <w:p w14:paraId="34B2F0BA" w14:textId="77777777" w:rsidR="00990A55" w:rsidRPr="00CD5E4B" w:rsidRDefault="004A26ED" w:rsidP="001F0975">
      <w:pPr>
        <w:pStyle w:val="Heading1"/>
        <w:rPr>
          <w:rStyle w:val="ECCHLcyan"/>
          <w:shd w:val="clear" w:color="auto" w:fill="auto"/>
        </w:rPr>
      </w:pPr>
      <w:bookmarkStart w:id="128" w:name="_Toc62209837"/>
      <w:bookmarkStart w:id="129" w:name="_Toc68691287"/>
      <w:bookmarkStart w:id="130" w:name="_Toc78184694"/>
      <w:bookmarkStart w:id="131" w:name="_Toc88225871"/>
      <w:bookmarkStart w:id="132" w:name="_Toc98834797"/>
      <w:bookmarkStart w:id="133" w:name="_Toc100238046"/>
      <w:bookmarkStart w:id="134" w:name="_Toc103178516"/>
      <w:bookmarkStart w:id="135" w:name="_Toc116384031"/>
      <w:bookmarkStart w:id="136" w:name="_Toc107576556"/>
      <w:r w:rsidRPr="00CD5E4B">
        <w:rPr>
          <w:rStyle w:val="ECCHLcyan"/>
          <w:shd w:val="clear" w:color="auto" w:fill="auto"/>
        </w:rPr>
        <w:lastRenderedPageBreak/>
        <w:t>S</w:t>
      </w:r>
      <w:r w:rsidR="00080811" w:rsidRPr="00CD5E4B">
        <w:rPr>
          <w:rStyle w:val="ECCHLcyan"/>
          <w:shd w:val="clear" w:color="auto" w:fill="auto"/>
        </w:rPr>
        <w:t xml:space="preserve">uitability of current technical framework for </w:t>
      </w:r>
      <w:r w:rsidRPr="00CD5E4B">
        <w:rPr>
          <w:rStyle w:val="ECCHLcyan"/>
          <w:shd w:val="clear" w:color="auto" w:fill="auto"/>
        </w:rPr>
        <w:t>5G</w:t>
      </w:r>
      <w:bookmarkEnd w:id="128"/>
      <w:bookmarkEnd w:id="129"/>
      <w:bookmarkEnd w:id="130"/>
      <w:bookmarkEnd w:id="131"/>
      <w:bookmarkEnd w:id="132"/>
      <w:bookmarkEnd w:id="133"/>
      <w:bookmarkEnd w:id="134"/>
      <w:bookmarkEnd w:id="135"/>
      <w:bookmarkEnd w:id="136"/>
    </w:p>
    <w:p w14:paraId="100C32D2" w14:textId="77777777" w:rsidR="000256C1" w:rsidRPr="00CD5E4B" w:rsidRDefault="000256C1" w:rsidP="001F0975">
      <w:pPr>
        <w:pStyle w:val="Heading2"/>
        <w:rPr>
          <w:rStyle w:val="ECCParagraph"/>
        </w:rPr>
      </w:pPr>
      <w:bookmarkStart w:id="137" w:name="_Toc87969792"/>
      <w:bookmarkStart w:id="138" w:name="_Toc88225872"/>
      <w:bookmarkStart w:id="139" w:name="_Toc89782331"/>
      <w:bookmarkStart w:id="140" w:name="_Toc78184695"/>
      <w:bookmarkStart w:id="141" w:name="_Toc80793777"/>
      <w:bookmarkStart w:id="142" w:name="_Toc80810254"/>
      <w:bookmarkStart w:id="143" w:name="_Toc80810357"/>
      <w:bookmarkStart w:id="144" w:name="_Toc80810460"/>
      <w:bookmarkStart w:id="145" w:name="_Toc80810563"/>
      <w:bookmarkStart w:id="146" w:name="_Toc80810666"/>
      <w:bookmarkStart w:id="147" w:name="_Toc80957478"/>
      <w:bookmarkStart w:id="148" w:name="_Toc80957851"/>
      <w:bookmarkStart w:id="149" w:name="_Toc80958223"/>
      <w:bookmarkStart w:id="150" w:name="_Toc80964877"/>
      <w:bookmarkStart w:id="151" w:name="_Toc82445960"/>
      <w:bookmarkStart w:id="152" w:name="_Toc78184696"/>
      <w:bookmarkStart w:id="153" w:name="_Toc88225873"/>
      <w:bookmarkStart w:id="154" w:name="_Toc98834798"/>
      <w:bookmarkStart w:id="155" w:name="_Ref101267192"/>
      <w:bookmarkStart w:id="156" w:name="_Ref101277788"/>
      <w:bookmarkStart w:id="157" w:name="_Toc100238047"/>
      <w:bookmarkStart w:id="158" w:name="_Toc103178517"/>
      <w:bookmarkStart w:id="159" w:name="_Toc116384032"/>
      <w:bookmarkStart w:id="160" w:name="_Toc107576557"/>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r w:rsidRPr="00CD5E4B">
        <w:rPr>
          <w:rStyle w:val="ECCParagraph"/>
        </w:rPr>
        <w:t>S</w:t>
      </w:r>
      <w:r w:rsidR="00DC34D1" w:rsidRPr="00CD5E4B">
        <w:rPr>
          <w:rStyle w:val="ECCParagraph"/>
        </w:rPr>
        <w:t xml:space="preserve">uitability for non-AAS MFCN </w:t>
      </w:r>
      <w:r w:rsidR="00227208" w:rsidRPr="00CD5E4B">
        <w:rPr>
          <w:rStyle w:val="ECCParagraph"/>
        </w:rPr>
        <w:t>base stations</w:t>
      </w:r>
      <w:bookmarkEnd w:id="152"/>
      <w:bookmarkEnd w:id="153"/>
      <w:bookmarkEnd w:id="154"/>
      <w:bookmarkEnd w:id="155"/>
      <w:bookmarkEnd w:id="156"/>
      <w:bookmarkEnd w:id="157"/>
      <w:bookmarkEnd w:id="158"/>
      <w:bookmarkEnd w:id="159"/>
      <w:bookmarkEnd w:id="160"/>
    </w:p>
    <w:p w14:paraId="42306065" w14:textId="45713EB0" w:rsidR="00136D5F" w:rsidRPr="00CD5E4B" w:rsidRDefault="00136D5F" w:rsidP="000256C1">
      <w:pPr>
        <w:rPr>
          <w:rStyle w:val="ECCParagraph"/>
        </w:rPr>
      </w:pPr>
      <w:r w:rsidRPr="00CD5E4B">
        <w:rPr>
          <w:rStyle w:val="ECCParagraph"/>
        </w:rPr>
        <w:t xml:space="preserve">MFCN base station </w:t>
      </w:r>
      <w:r w:rsidR="00387492" w:rsidRPr="00CD5E4B">
        <w:rPr>
          <w:rStyle w:val="ECCParagraph"/>
        </w:rPr>
        <w:t xml:space="preserve">with </w:t>
      </w:r>
      <w:r w:rsidRPr="00CD5E4B">
        <w:rPr>
          <w:rStyle w:val="ECCParagraph"/>
        </w:rPr>
        <w:t>transmitters which are manufactured and supplied separately from the antenna systems</w:t>
      </w:r>
      <w:r w:rsidR="00387492" w:rsidRPr="00CD5E4B">
        <w:rPr>
          <w:rStyle w:val="ECCParagraph"/>
        </w:rPr>
        <w:t xml:space="preserve"> are in this report referred to as non-AAS MFCN BS</w:t>
      </w:r>
      <w:r w:rsidRPr="00CD5E4B">
        <w:rPr>
          <w:rStyle w:val="ECCParagraph"/>
        </w:rPr>
        <w:t>. For non-AAS MFCN BS, including 5G, the antenna connector would most likely be connected to a passive antenna array, meaning that the resulting antenna gain is fairly invariant (between different implementations and between wanted and unwanted signals). Given the passive nature of the antenna array, setting requirements for non-AAS MFCN BS in terms of e.i.r.p. is appropriate.</w:t>
      </w:r>
    </w:p>
    <w:p w14:paraId="6861782A" w14:textId="247EC9E5" w:rsidR="00136D5F" w:rsidRPr="00CD5E4B" w:rsidRDefault="00CA38F0" w:rsidP="000256C1">
      <w:pPr>
        <w:rPr>
          <w:rStyle w:val="ECCParagraph"/>
        </w:rPr>
      </w:pPr>
      <w:r w:rsidRPr="00CD5E4B">
        <w:rPr>
          <w:rStyle w:val="ECCParagraph"/>
        </w:rPr>
        <w:t>Non-AAS MFCN base stations comply with existing BEM</w:t>
      </w:r>
      <w:r w:rsidR="00FB59AC" w:rsidRPr="00CD5E4B">
        <w:rPr>
          <w:rStyle w:val="ECCParagraph"/>
        </w:rPr>
        <w:t xml:space="preserve"> power limits</w:t>
      </w:r>
      <w:r w:rsidRPr="00CD5E4B">
        <w:rPr>
          <w:rStyle w:val="ECCParagraph"/>
        </w:rPr>
        <w:t xml:space="preserve"> in ECC Decision (14)02</w:t>
      </w:r>
      <w:r w:rsidR="00B765BA" w:rsidRPr="00CD5E4B">
        <w:rPr>
          <w:rStyle w:val="ECCParagraph"/>
        </w:rPr>
        <w:t xml:space="preserve"> </w:t>
      </w:r>
      <w:r w:rsidR="00B765BA" w:rsidRPr="00CD5E4B">
        <w:rPr>
          <w:rStyle w:val="ECCParagraph"/>
        </w:rPr>
        <w:fldChar w:fldCharType="begin" w:fldLock="1"/>
      </w:r>
      <w:r w:rsidR="00B765BA" w:rsidRPr="00CD5E4B">
        <w:rPr>
          <w:rStyle w:val="ECCParagraph"/>
        </w:rPr>
        <w:instrText xml:space="preserve"> REF _Ref40084231 \r \h  \* MERGEFORMAT </w:instrText>
      </w:r>
      <w:r w:rsidR="00B765BA" w:rsidRPr="00CD5E4B">
        <w:rPr>
          <w:rStyle w:val="ECCParagraph"/>
        </w:rPr>
      </w:r>
      <w:r w:rsidR="00B765BA" w:rsidRPr="00CD5E4B">
        <w:rPr>
          <w:rStyle w:val="ECCParagraph"/>
        </w:rPr>
        <w:fldChar w:fldCharType="separate"/>
      </w:r>
      <w:r w:rsidR="002816C2" w:rsidRPr="00CD5E4B">
        <w:rPr>
          <w:rStyle w:val="ECCParagraph"/>
        </w:rPr>
        <w:t>[1]</w:t>
      </w:r>
      <w:r w:rsidR="00B765BA" w:rsidRPr="00CD5E4B">
        <w:rPr>
          <w:rStyle w:val="ECCParagraph"/>
        </w:rPr>
        <w:fldChar w:fldCharType="end"/>
      </w:r>
      <w:r w:rsidR="005731E0" w:rsidRPr="00CD5E4B">
        <w:rPr>
          <w:rStyle w:val="ECCParagraph"/>
        </w:rPr>
        <w:t>.</w:t>
      </w:r>
      <w:r w:rsidR="008647B0" w:rsidRPr="00CD5E4B">
        <w:rPr>
          <w:rStyle w:val="ECCParagraph"/>
        </w:rPr>
        <w:t xml:space="preserve"> </w:t>
      </w:r>
      <w:r w:rsidR="005731E0" w:rsidRPr="00CD5E4B">
        <w:rPr>
          <w:rStyle w:val="ECCParagraph"/>
        </w:rPr>
        <w:t>T</w:t>
      </w:r>
      <w:r w:rsidR="008647B0" w:rsidRPr="00CD5E4B">
        <w:rPr>
          <w:rStyle w:val="ECCParagraph"/>
        </w:rPr>
        <w:t xml:space="preserve">hose requirements were </w:t>
      </w:r>
      <w:r w:rsidR="00FB59AC" w:rsidRPr="00CD5E4B">
        <w:rPr>
          <w:rStyle w:val="ECCParagraph"/>
        </w:rPr>
        <w:t xml:space="preserve">derived from the analysis of the sum of the radiated powers across multiple antenna connectors, and in some cases accounting for the </w:t>
      </w:r>
      <w:r w:rsidR="00381EA6" w:rsidRPr="00CD5E4B">
        <w:rPr>
          <w:rStyle w:val="ECCParagraph"/>
        </w:rPr>
        <w:t xml:space="preserve">potential for </w:t>
      </w:r>
      <w:r w:rsidR="00FB59AC" w:rsidRPr="00CD5E4B">
        <w:rPr>
          <w:rStyle w:val="ECCParagraph"/>
        </w:rPr>
        <w:t xml:space="preserve">harmful interference </w:t>
      </w:r>
      <w:r w:rsidR="00381EA6" w:rsidRPr="00CD5E4B">
        <w:rPr>
          <w:rStyle w:val="ECCParagraph"/>
        </w:rPr>
        <w:t>to</w:t>
      </w:r>
      <w:r w:rsidR="00FB59AC" w:rsidRPr="00CD5E4B">
        <w:rPr>
          <w:rStyle w:val="ECCParagraph"/>
        </w:rPr>
        <w:t xml:space="preserve"> victim receiver</w:t>
      </w:r>
      <w:r w:rsidR="00381EA6" w:rsidRPr="00CD5E4B">
        <w:rPr>
          <w:rStyle w:val="ECCParagraph"/>
        </w:rPr>
        <w:t>s both in-band and in adjacent bands</w:t>
      </w:r>
      <w:r w:rsidR="00FB59AC" w:rsidRPr="00CD5E4B">
        <w:rPr>
          <w:rStyle w:val="ECCParagraph"/>
        </w:rPr>
        <w:t>.</w:t>
      </w:r>
    </w:p>
    <w:p w14:paraId="4E020B90" w14:textId="2F141582" w:rsidR="00A535AA" w:rsidRPr="00CD5E4B" w:rsidRDefault="006106E7" w:rsidP="000256C1">
      <w:pPr>
        <w:rPr>
          <w:rStyle w:val="ECCParagraph"/>
        </w:rPr>
      </w:pPr>
      <w:r w:rsidRPr="00CD5E4B">
        <w:rPr>
          <w:rStyle w:val="ECCParagraph"/>
        </w:rPr>
        <w:t xml:space="preserve">For wideband systems such as 5G NR, a minimum block size of 5 MHz is recommended. This is consistent with the assumptions used in coexistence studies </w:t>
      </w:r>
      <w:r w:rsidR="00387492" w:rsidRPr="00CD5E4B">
        <w:rPr>
          <w:rStyle w:val="ECCParagraph"/>
        </w:rPr>
        <w:t xml:space="preserve">presented </w:t>
      </w:r>
      <w:r w:rsidRPr="00CD5E4B">
        <w:rPr>
          <w:rStyle w:val="ECCParagraph"/>
        </w:rPr>
        <w:t>in ECC Report 172</w:t>
      </w:r>
      <w:r w:rsidR="002A66C7" w:rsidRPr="00CD5E4B">
        <w:rPr>
          <w:rStyle w:val="ECCParagraph"/>
        </w:rPr>
        <w:t xml:space="preserve"> </w:t>
      </w:r>
      <w:r w:rsidR="002A66C7" w:rsidRPr="00CD5E4B">
        <w:rPr>
          <w:rStyle w:val="ECCParagraph"/>
        </w:rPr>
        <w:fldChar w:fldCharType="begin" w:fldLock="1"/>
      </w:r>
      <w:r w:rsidR="002A66C7" w:rsidRPr="00CD5E4B">
        <w:rPr>
          <w:rStyle w:val="ECCParagraph"/>
        </w:rPr>
        <w:instrText xml:space="preserve"> REF _Ref40084256 \r \h </w:instrText>
      </w:r>
      <w:r w:rsidR="00765432" w:rsidRPr="00CD5E4B">
        <w:rPr>
          <w:rStyle w:val="ECCParagraph"/>
        </w:rPr>
        <w:instrText xml:space="preserve"> \* MERGEFORMAT </w:instrText>
      </w:r>
      <w:r w:rsidR="002A66C7" w:rsidRPr="00CD5E4B">
        <w:rPr>
          <w:rStyle w:val="ECCParagraph"/>
        </w:rPr>
      </w:r>
      <w:r w:rsidR="002A66C7" w:rsidRPr="00CD5E4B">
        <w:rPr>
          <w:rStyle w:val="ECCParagraph"/>
        </w:rPr>
        <w:fldChar w:fldCharType="separate"/>
      </w:r>
      <w:r w:rsidR="002816C2" w:rsidRPr="00CD5E4B">
        <w:rPr>
          <w:rStyle w:val="ECCParagraph"/>
        </w:rPr>
        <w:t>[4]</w:t>
      </w:r>
      <w:r w:rsidR="002A66C7" w:rsidRPr="00CD5E4B">
        <w:rPr>
          <w:rStyle w:val="ECCParagraph"/>
        </w:rPr>
        <w:fldChar w:fldCharType="end"/>
      </w:r>
      <w:r w:rsidR="002A66C7" w:rsidRPr="00CD5E4B">
        <w:rPr>
          <w:rStyle w:val="ECCParagraph"/>
        </w:rPr>
        <w:t>.</w:t>
      </w:r>
    </w:p>
    <w:p w14:paraId="3F065551" w14:textId="6E2983F9" w:rsidR="00F60C0F" w:rsidRPr="00CD5E4B" w:rsidRDefault="00247E09" w:rsidP="000256C1">
      <w:pPr>
        <w:rPr>
          <w:rStyle w:val="ECCParagraph"/>
        </w:rPr>
      </w:pPr>
      <w:r w:rsidRPr="00CD5E4B">
        <w:rPr>
          <w:rStyle w:val="ECCParagraph"/>
        </w:rPr>
        <w:t xml:space="preserve">Based on the need to avoid disrupting the usage right that have already </w:t>
      </w:r>
      <w:r w:rsidR="00387492" w:rsidRPr="00CD5E4B">
        <w:rPr>
          <w:rStyle w:val="ECCParagraph"/>
        </w:rPr>
        <w:t xml:space="preserve">been </w:t>
      </w:r>
      <w:r w:rsidRPr="00CD5E4B">
        <w:rPr>
          <w:rStyle w:val="ECCParagraph"/>
        </w:rPr>
        <w:t xml:space="preserve">assigned for non-AAS MFCN in the 2300-2400 MHz </w:t>
      </w:r>
      <w:r w:rsidR="00035319" w:rsidRPr="00CD5E4B">
        <w:rPr>
          <w:rStyle w:val="ECCParagraph"/>
        </w:rPr>
        <w:t>frequency band</w:t>
      </w:r>
      <w:r w:rsidR="0045085D" w:rsidRPr="00CD5E4B">
        <w:rPr>
          <w:rStyle w:val="ECCParagraph"/>
        </w:rPr>
        <w:t>, it is proposed to maintain the existing in-block, out-of-block and out-of-band</w:t>
      </w:r>
      <w:r w:rsidRPr="00CD5E4B">
        <w:rPr>
          <w:rStyle w:val="ECCParagraph"/>
        </w:rPr>
        <w:t xml:space="preserve"> BEM</w:t>
      </w:r>
      <w:r w:rsidR="0045085D" w:rsidRPr="00CD5E4B">
        <w:rPr>
          <w:rStyle w:val="ECCParagraph"/>
        </w:rPr>
        <w:t xml:space="preserve"> e.i.r.p. limits as specified in ECC</w:t>
      </w:r>
      <w:r w:rsidRPr="00CD5E4B">
        <w:rPr>
          <w:rStyle w:val="ECCParagraph"/>
        </w:rPr>
        <w:t xml:space="preserve"> Decision </w:t>
      </w:r>
      <w:r w:rsidR="0045085D" w:rsidRPr="00CD5E4B">
        <w:rPr>
          <w:rStyle w:val="ECCParagraph"/>
        </w:rPr>
        <w:t>(14)02</w:t>
      </w:r>
      <w:r w:rsidR="00035319" w:rsidRPr="00CD5E4B">
        <w:rPr>
          <w:rStyle w:val="ECCParagraph"/>
        </w:rPr>
        <w:t>.</w:t>
      </w:r>
    </w:p>
    <w:p w14:paraId="7103D2A6" w14:textId="7F481808" w:rsidR="000256C1" w:rsidRPr="00CD5E4B" w:rsidRDefault="009A30E3" w:rsidP="001F0975">
      <w:pPr>
        <w:pStyle w:val="Heading2"/>
        <w:rPr>
          <w:rStyle w:val="ECCParagraph"/>
        </w:rPr>
      </w:pPr>
      <w:bookmarkStart w:id="161" w:name="_Toc78184697"/>
      <w:bookmarkStart w:id="162" w:name="_Toc88225874"/>
      <w:bookmarkStart w:id="163" w:name="_Toc98834799"/>
      <w:bookmarkStart w:id="164" w:name="_Toc100238048"/>
      <w:bookmarkStart w:id="165" w:name="_Toc103178518"/>
      <w:bookmarkStart w:id="166" w:name="_Toc116384033"/>
      <w:bookmarkStart w:id="167" w:name="_Toc107576558"/>
      <w:r w:rsidRPr="00CD5E4B">
        <w:rPr>
          <w:rStyle w:val="ECCParagraph"/>
        </w:rPr>
        <w:t>Suitability for AAS MFCN base stations</w:t>
      </w:r>
      <w:bookmarkEnd w:id="161"/>
      <w:bookmarkEnd w:id="162"/>
      <w:bookmarkEnd w:id="163"/>
      <w:bookmarkEnd w:id="164"/>
      <w:bookmarkEnd w:id="165"/>
      <w:bookmarkEnd w:id="166"/>
      <w:bookmarkEnd w:id="167"/>
    </w:p>
    <w:p w14:paraId="0BCEEC03" w14:textId="5659C79B" w:rsidR="0076722C" w:rsidRPr="00CD5E4B" w:rsidRDefault="00AD4661" w:rsidP="0076722C">
      <w:pPr>
        <w:rPr>
          <w:rStyle w:val="ECCParagraph"/>
        </w:rPr>
      </w:pPr>
      <w:r w:rsidRPr="00CD5E4B">
        <w:rPr>
          <w:rStyle w:val="ECCParagraph"/>
        </w:rPr>
        <w:t>AAS is one of the key features for 5G NR and LTE evolution products.</w:t>
      </w:r>
      <w:r w:rsidR="0029064B" w:rsidRPr="00CD5E4B">
        <w:rPr>
          <w:rStyle w:val="ECCParagraph"/>
        </w:rPr>
        <w:t xml:space="preserve"> </w:t>
      </w:r>
      <w:r w:rsidRPr="00CD5E4B">
        <w:rPr>
          <w:rStyle w:val="ECCParagraph"/>
        </w:rPr>
        <w:t xml:space="preserve">According to Recommendation ITU-R M.2101 </w:t>
      </w:r>
      <w:r w:rsidR="001B1F5A" w:rsidRPr="00CD5E4B">
        <w:rPr>
          <w:rStyle w:val="ECCParagraph"/>
        </w:rPr>
        <w:fldChar w:fldCharType="begin" w:fldLock="1"/>
      </w:r>
      <w:r w:rsidR="001B1F5A" w:rsidRPr="00CD5E4B">
        <w:rPr>
          <w:rStyle w:val="ECCParagraph"/>
        </w:rPr>
        <w:instrText xml:space="preserve"> REF _Ref78202734 \r \h </w:instrText>
      </w:r>
      <w:r w:rsidR="00D33FFB" w:rsidRPr="00CD5E4B">
        <w:rPr>
          <w:rStyle w:val="ECCParagraph"/>
        </w:rPr>
        <w:instrText xml:space="preserve"> \* MERGEFORMAT </w:instrText>
      </w:r>
      <w:r w:rsidR="001B1F5A" w:rsidRPr="00CD5E4B">
        <w:rPr>
          <w:rStyle w:val="ECCParagraph"/>
        </w:rPr>
      </w:r>
      <w:r w:rsidR="001B1F5A" w:rsidRPr="00CD5E4B">
        <w:rPr>
          <w:rStyle w:val="ECCParagraph"/>
        </w:rPr>
        <w:fldChar w:fldCharType="separate"/>
      </w:r>
      <w:r w:rsidR="002816C2" w:rsidRPr="00CD5E4B">
        <w:rPr>
          <w:rStyle w:val="ECCParagraph"/>
        </w:rPr>
        <w:t>[11]</w:t>
      </w:r>
      <w:r w:rsidR="001B1F5A" w:rsidRPr="00CD5E4B">
        <w:rPr>
          <w:rStyle w:val="ECCParagraph"/>
        </w:rPr>
        <w:fldChar w:fldCharType="end"/>
      </w:r>
      <w:r w:rsidRPr="00CD5E4B">
        <w:rPr>
          <w:rStyle w:val="ECCParagraph"/>
        </w:rPr>
        <w:t>, a</w:t>
      </w:r>
      <w:r w:rsidR="00387492" w:rsidRPr="00CD5E4B">
        <w:rPr>
          <w:rStyle w:val="ECCParagraph"/>
        </w:rPr>
        <w:t xml:space="preserve"> MFCN BS </w:t>
      </w:r>
      <w:r w:rsidRPr="00CD5E4B">
        <w:rPr>
          <w:rStyle w:val="ECCParagraph"/>
        </w:rPr>
        <w:t>using AAS will actively control all individual signals being fed to individual antenna elements in the antenna array in order to shape and direct the antenna emission diagram to a wanted shape, e.g. a narrow beam towards a user.</w:t>
      </w:r>
      <w:r w:rsidR="004E458E" w:rsidRPr="00CD5E4B">
        <w:rPr>
          <w:rStyle w:val="ECCParagraph"/>
        </w:rPr>
        <w:t xml:space="preserve"> </w:t>
      </w:r>
      <w:r w:rsidRPr="00CD5E4B">
        <w:rPr>
          <w:rStyle w:val="ECCParagraph"/>
        </w:rPr>
        <w:t>An AAS MFCN BS continually adjusts the amplitude and/or phase between antenna elements resulting in an antenna pattern that varies in response to short-term changes in the radio environment.</w:t>
      </w:r>
      <w:r w:rsidR="004E458E" w:rsidRPr="00CD5E4B">
        <w:rPr>
          <w:rStyle w:val="ECCParagraph"/>
        </w:rPr>
        <w:t xml:space="preserve"> </w:t>
      </w:r>
      <w:r w:rsidRPr="00CD5E4B">
        <w:rPr>
          <w:rStyle w:val="ECCParagraph"/>
        </w:rPr>
        <w:t>This is intended to exclude long-term beam shaping such as fixed electrical down tilt.</w:t>
      </w:r>
    </w:p>
    <w:p w14:paraId="78A72558" w14:textId="25A7C4DA" w:rsidR="00750037" w:rsidRPr="00CD5E4B" w:rsidRDefault="001B1F5A" w:rsidP="0076722C">
      <w:pPr>
        <w:rPr>
          <w:rStyle w:val="ECCParagraph"/>
        </w:rPr>
      </w:pPr>
      <w:r w:rsidRPr="00CD5E4B">
        <w:rPr>
          <w:rStyle w:val="ECCParagraph"/>
        </w:rPr>
        <w:t xml:space="preserve">With the introduction of AAS MCFN BS, the antenna arrays are embedded in the base station without an accessible interface between </w:t>
      </w:r>
      <w:r w:rsidR="00787E1F" w:rsidRPr="00CD5E4B">
        <w:rPr>
          <w:rStyle w:val="ECCParagraph"/>
        </w:rPr>
        <w:t xml:space="preserve">the </w:t>
      </w:r>
      <w:r w:rsidRPr="00CD5E4B">
        <w:rPr>
          <w:rStyle w:val="ECCParagraph"/>
        </w:rPr>
        <w:t xml:space="preserve">AAS and </w:t>
      </w:r>
      <w:r w:rsidR="005217F3" w:rsidRPr="00CD5E4B">
        <w:rPr>
          <w:rStyle w:val="ECCParagraph"/>
        </w:rPr>
        <w:t xml:space="preserve">the RF unit (see </w:t>
      </w:r>
      <w:r w:rsidR="005217F3" w:rsidRPr="00CD5E4B">
        <w:rPr>
          <w:rStyle w:val="ECCParagraph"/>
        </w:rPr>
        <w:fldChar w:fldCharType="begin" w:fldLock="1"/>
      </w:r>
      <w:r w:rsidR="005217F3" w:rsidRPr="00CD5E4B">
        <w:rPr>
          <w:rStyle w:val="ECCParagraph"/>
        </w:rPr>
        <w:instrText xml:space="preserve"> REF _Ref89073435 \h </w:instrText>
      </w:r>
      <w:r w:rsidR="004C13AC" w:rsidRPr="00CD5E4B">
        <w:rPr>
          <w:rStyle w:val="ECCParagraph"/>
        </w:rPr>
        <w:instrText xml:space="preserve"> \* MERGEFORMAT </w:instrText>
      </w:r>
      <w:r w:rsidR="005217F3" w:rsidRPr="00CD5E4B">
        <w:rPr>
          <w:rStyle w:val="ECCParagraph"/>
        </w:rPr>
      </w:r>
      <w:r w:rsidR="005217F3" w:rsidRPr="00CD5E4B">
        <w:rPr>
          <w:rStyle w:val="ECCParagraph"/>
        </w:rPr>
        <w:fldChar w:fldCharType="separate"/>
      </w:r>
      <w:r w:rsidR="002816C2" w:rsidRPr="00CD5E4B">
        <w:t>Figure 2</w:t>
      </w:r>
      <w:r w:rsidR="005217F3" w:rsidRPr="00CD5E4B">
        <w:rPr>
          <w:rStyle w:val="ECCParagraph"/>
        </w:rPr>
        <w:fldChar w:fldCharType="end"/>
      </w:r>
      <w:r w:rsidR="005217F3" w:rsidRPr="00CD5E4B">
        <w:rPr>
          <w:rStyle w:val="ECCParagraph"/>
        </w:rPr>
        <w:t>)</w:t>
      </w:r>
      <w:r w:rsidRPr="00CD5E4B">
        <w:rPr>
          <w:rStyle w:val="ECCParagraph"/>
        </w:rPr>
        <w:t>.</w:t>
      </w:r>
      <w:r w:rsidR="004E458E" w:rsidRPr="00CD5E4B">
        <w:rPr>
          <w:rStyle w:val="ECCParagraph"/>
        </w:rPr>
        <w:t xml:space="preserve"> </w:t>
      </w:r>
      <w:r w:rsidRPr="00CD5E4B">
        <w:rPr>
          <w:rStyle w:val="ECCParagraph"/>
        </w:rPr>
        <w:t>Contrary to the case of non-AAS MFCN BS, AAS MCFN BS do not have the possibility to install additional external filter between the base station antenna connector and the antenna.</w:t>
      </w:r>
      <w:r w:rsidR="004E458E" w:rsidRPr="00CD5E4B">
        <w:rPr>
          <w:rStyle w:val="ECCParagraph"/>
        </w:rPr>
        <w:t xml:space="preserve"> </w:t>
      </w:r>
      <w:r w:rsidRPr="00CD5E4B">
        <w:rPr>
          <w:rStyle w:val="ECCParagraph"/>
        </w:rPr>
        <w:t xml:space="preserve">This implies that the regulatory BEM requirements must be met by product design, as it has been discussed in ECC Report 281 </w:t>
      </w:r>
      <w:r w:rsidRPr="00CD5E4B">
        <w:rPr>
          <w:rStyle w:val="ECCParagraph"/>
        </w:rPr>
        <w:fldChar w:fldCharType="begin" w:fldLock="1"/>
      </w:r>
      <w:r w:rsidRPr="00CD5E4B">
        <w:rPr>
          <w:rStyle w:val="ECCParagraph"/>
        </w:rPr>
        <w:instrText xml:space="preserve"> REF _Ref64968043 \r \h </w:instrText>
      </w:r>
      <w:r w:rsidR="00D33FFB"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[12]</w:t>
      </w:r>
      <w:r w:rsidRPr="00CD5E4B">
        <w:rPr>
          <w:rStyle w:val="ECCParagraph"/>
        </w:rPr>
        <w:fldChar w:fldCharType="end"/>
      </w:r>
      <w:r w:rsidRPr="00CD5E4B">
        <w:rPr>
          <w:rStyle w:val="ECCParagraph"/>
        </w:rPr>
        <w:t xml:space="preserve"> and CEPT Report 67</w:t>
      </w:r>
      <w:r w:rsidR="0040560A" w:rsidRPr="00CD5E4B">
        <w:rPr>
          <w:rStyle w:val="ECCParagraph"/>
        </w:rPr>
        <w:t xml:space="preserve"> </w:t>
      </w:r>
      <w:r w:rsidR="0040560A" w:rsidRPr="00CD5E4B">
        <w:rPr>
          <w:rStyle w:val="ECCParagraph"/>
        </w:rPr>
        <w:fldChar w:fldCharType="begin" w:fldLock="1"/>
      </w:r>
      <w:r w:rsidR="0040560A" w:rsidRPr="00CD5E4B">
        <w:rPr>
          <w:rStyle w:val="ECCParagraph"/>
        </w:rPr>
        <w:instrText xml:space="preserve"> REF _Ref105151265 \r \h </w:instrText>
      </w:r>
      <w:r w:rsidR="00D123FD" w:rsidRPr="00CD5E4B">
        <w:rPr>
          <w:rStyle w:val="ECCParagraph"/>
        </w:rPr>
        <w:instrText xml:space="preserve"> \* MERGEFORMAT </w:instrText>
      </w:r>
      <w:r w:rsidR="0040560A" w:rsidRPr="00CD5E4B">
        <w:rPr>
          <w:rStyle w:val="ECCParagraph"/>
        </w:rPr>
      </w:r>
      <w:r w:rsidR="0040560A" w:rsidRPr="00CD5E4B">
        <w:rPr>
          <w:rStyle w:val="ECCParagraph"/>
        </w:rPr>
        <w:fldChar w:fldCharType="separate"/>
      </w:r>
      <w:r w:rsidR="002816C2" w:rsidRPr="00CD5E4B">
        <w:rPr>
          <w:rStyle w:val="ECCParagraph"/>
        </w:rPr>
        <w:t>[13]</w:t>
      </w:r>
      <w:r w:rsidR="0040560A" w:rsidRPr="00CD5E4B">
        <w:rPr>
          <w:rStyle w:val="ECCParagraph"/>
        </w:rPr>
        <w:fldChar w:fldCharType="end"/>
      </w:r>
      <w:r w:rsidRPr="00CD5E4B">
        <w:rPr>
          <w:rStyle w:val="ECCParagraph"/>
        </w:rPr>
        <w:t>.</w:t>
      </w:r>
      <w:r w:rsidR="004E458E" w:rsidRPr="00CD5E4B">
        <w:rPr>
          <w:rStyle w:val="ECCParagraph"/>
        </w:rPr>
        <w:t xml:space="preserve"> </w:t>
      </w:r>
      <w:r w:rsidRPr="00CD5E4B">
        <w:rPr>
          <w:rStyle w:val="ECCParagraph"/>
        </w:rPr>
        <w:t>Thus,</w:t>
      </w:r>
      <w:r w:rsidR="00717291" w:rsidRPr="00CD5E4B">
        <w:rPr>
          <w:rStyle w:val="ECCParagraph"/>
        </w:rPr>
        <w:t xml:space="preserve"> </w:t>
      </w:r>
      <w:r w:rsidR="000468F8" w:rsidRPr="00CD5E4B">
        <w:rPr>
          <w:rStyle w:val="ECCParagraph"/>
        </w:rPr>
        <w:t>since</w:t>
      </w:r>
      <w:r w:rsidR="00F912EB" w:rsidRPr="00CD5E4B">
        <w:rPr>
          <w:rStyle w:val="ECCParagraph"/>
        </w:rPr>
        <w:t xml:space="preserve"> the conducted power cannot be measured due to the antenna arrays being included in the BS without an accessible interface between the AAS and the </w:t>
      </w:r>
      <w:r w:rsidR="00B06761" w:rsidRPr="00CD5E4B">
        <w:rPr>
          <w:rStyle w:val="ECCParagraph"/>
        </w:rPr>
        <w:t>RF unit</w:t>
      </w:r>
      <w:r w:rsidR="00F912EB" w:rsidRPr="00CD5E4B">
        <w:rPr>
          <w:rStyle w:val="ECCParagraph"/>
        </w:rPr>
        <w:t>,</w:t>
      </w:r>
      <w:r w:rsidRPr="00CD5E4B">
        <w:rPr>
          <w:rStyle w:val="ECCParagraph"/>
        </w:rPr>
        <w:t xml:space="preserve"> ECC Report 281 concluded that the unwanted emissions are to be specified as </w:t>
      </w:r>
      <w:r w:rsidR="00534C5F" w:rsidRPr="00CD5E4B">
        <w:rPr>
          <w:rStyle w:val="ECCParagraph"/>
        </w:rPr>
        <w:t>O</w:t>
      </w:r>
      <w:r w:rsidRPr="00CD5E4B">
        <w:rPr>
          <w:rStyle w:val="ECCParagraph"/>
        </w:rPr>
        <w:t>ver-</w:t>
      </w:r>
      <w:r w:rsidR="00534C5F" w:rsidRPr="00CD5E4B">
        <w:rPr>
          <w:rStyle w:val="ECCParagraph"/>
        </w:rPr>
        <w:t>T</w:t>
      </w:r>
      <w:r w:rsidRPr="00CD5E4B">
        <w:rPr>
          <w:rStyle w:val="ECCParagraph"/>
        </w:rPr>
        <w:t>he-</w:t>
      </w:r>
      <w:r w:rsidR="00534C5F" w:rsidRPr="00CD5E4B">
        <w:rPr>
          <w:rStyle w:val="ECCParagraph"/>
        </w:rPr>
        <w:t>A</w:t>
      </w:r>
      <w:r w:rsidRPr="00CD5E4B">
        <w:rPr>
          <w:rStyle w:val="ECCParagraph"/>
        </w:rPr>
        <w:t>ir (OTA) requirements, rather than as conducted requirement.</w:t>
      </w:r>
    </w:p>
    <w:p w14:paraId="24EC1F11" w14:textId="6C917ECB" w:rsidR="00DB65D5" w:rsidRPr="00CD5E4B" w:rsidRDefault="001B1F5A" w:rsidP="0076722C">
      <w:pPr>
        <w:rPr>
          <w:rStyle w:val="ECCParagraph"/>
        </w:rPr>
      </w:pPr>
      <w:r w:rsidRPr="00CD5E4B">
        <w:rPr>
          <w:rStyle w:val="ECCParagraph"/>
        </w:rPr>
        <w:t>The OTA emission limits will be expressed in terms of Total Radiated Power (TRP</w:t>
      </w:r>
      <w:r w:rsidR="001F0975">
        <w:rPr>
          <w:rStyle w:val="ECCParagraph"/>
          <w:rFonts w:ascii="ZWAdobeF" w:hAnsi="ZWAdobeF" w:cs="ZWAdobeF"/>
          <w:sz w:val="2"/>
          <w:szCs w:val="2"/>
        </w:rPr>
        <w:t>4F</w:t>
      </w:r>
      <w:r w:rsidR="00534C5F" w:rsidRPr="00CD5E4B">
        <w:rPr>
          <w:rStyle w:val="ECCHLsuperscript"/>
        </w:rPr>
        <w:footnoteReference w:id="6"/>
      </w:r>
      <w:r w:rsidRPr="00CD5E4B">
        <w:rPr>
          <w:rStyle w:val="ECCParagraph"/>
        </w:rPr>
        <w:t>) rather than e.i.r.p.</w:t>
      </w:r>
      <w:r w:rsidR="004E458E" w:rsidRPr="00CD5E4B">
        <w:rPr>
          <w:rStyle w:val="ECCParagraph"/>
        </w:rPr>
        <w:t xml:space="preserve"> </w:t>
      </w:r>
      <w:r w:rsidRPr="00CD5E4B">
        <w:rPr>
          <w:rStyle w:val="ECCParagraph"/>
        </w:rPr>
        <w:t xml:space="preserve">This is in line with </w:t>
      </w:r>
      <w:r w:rsidR="00035319" w:rsidRPr="00CD5E4B">
        <w:rPr>
          <w:rStyle w:val="ECCParagraph"/>
        </w:rPr>
        <w:t xml:space="preserve">the </w:t>
      </w:r>
      <w:r w:rsidRPr="00CD5E4B">
        <w:rPr>
          <w:rStyle w:val="ECCParagraph"/>
        </w:rPr>
        <w:t xml:space="preserve">approach described in 3GPP 37.840 </w:t>
      </w:r>
      <w:r w:rsidR="00DB65D5" w:rsidRPr="00CD5E4B">
        <w:rPr>
          <w:rStyle w:val="ECCParagraph"/>
        </w:rPr>
        <w:fldChar w:fldCharType="begin" w:fldLock="1"/>
      </w:r>
      <w:r w:rsidR="00DB65D5" w:rsidRPr="00CD5E4B">
        <w:rPr>
          <w:rStyle w:val="ECCParagraph"/>
        </w:rPr>
        <w:instrText xml:space="preserve"> REF _Ref78216630 \r \h </w:instrText>
      </w:r>
      <w:r w:rsidR="00D33FFB" w:rsidRPr="00CD5E4B">
        <w:rPr>
          <w:rStyle w:val="ECCParagraph"/>
        </w:rPr>
        <w:instrText xml:space="preserve"> \* MERGEFORMAT </w:instrText>
      </w:r>
      <w:r w:rsidR="00DB65D5" w:rsidRPr="00CD5E4B">
        <w:rPr>
          <w:rStyle w:val="ECCParagraph"/>
        </w:rPr>
      </w:r>
      <w:r w:rsidR="00DB65D5" w:rsidRPr="00CD5E4B">
        <w:rPr>
          <w:rStyle w:val="ECCParagraph"/>
        </w:rPr>
        <w:fldChar w:fldCharType="separate"/>
      </w:r>
      <w:r w:rsidR="002816C2" w:rsidRPr="00CD5E4B">
        <w:rPr>
          <w:rStyle w:val="ECCParagraph"/>
        </w:rPr>
        <w:t>[14]</w:t>
      </w:r>
      <w:r w:rsidR="00DB65D5" w:rsidRPr="00CD5E4B">
        <w:rPr>
          <w:rStyle w:val="ECCParagraph"/>
        </w:rPr>
        <w:fldChar w:fldCharType="end"/>
      </w:r>
      <w:r w:rsidRPr="00CD5E4B">
        <w:rPr>
          <w:rStyle w:val="ECCParagraph"/>
        </w:rPr>
        <w:t xml:space="preserve"> and </w:t>
      </w:r>
      <w:r w:rsidR="00387492" w:rsidRPr="00CD5E4B">
        <w:rPr>
          <w:rStyle w:val="ECCParagraph"/>
        </w:rPr>
        <w:t xml:space="preserve">in </w:t>
      </w:r>
      <w:r w:rsidRPr="00CD5E4B">
        <w:rPr>
          <w:rStyle w:val="ECCParagraph"/>
        </w:rPr>
        <w:t xml:space="preserve">ECC Report 281, which </w:t>
      </w:r>
      <w:r w:rsidR="00750037" w:rsidRPr="00CD5E4B">
        <w:rPr>
          <w:rStyle w:val="ECCParagraph"/>
        </w:rPr>
        <w:t>indicate</w:t>
      </w:r>
      <w:r w:rsidRPr="00CD5E4B">
        <w:rPr>
          <w:rStyle w:val="ECCParagraph"/>
        </w:rPr>
        <w:t xml:space="preserve"> </w:t>
      </w:r>
      <w:r w:rsidR="004D6600" w:rsidRPr="00CD5E4B">
        <w:rPr>
          <w:rStyle w:val="ECCParagraph"/>
        </w:rPr>
        <w:t xml:space="preserve">that </w:t>
      </w:r>
      <w:r w:rsidR="00A96EBB" w:rsidRPr="00CD5E4B">
        <w:rPr>
          <w:rStyle w:val="ECCParagraph"/>
        </w:rPr>
        <w:t>harmful interference from AAS BS</w:t>
      </w:r>
      <w:r w:rsidR="00750037" w:rsidRPr="00CD5E4B">
        <w:rPr>
          <w:rStyle w:val="ECCParagraph"/>
        </w:rPr>
        <w:t>s</w:t>
      </w:r>
      <w:r w:rsidR="00A96EBB" w:rsidRPr="00CD5E4B">
        <w:rPr>
          <w:rStyle w:val="ECCParagraph"/>
        </w:rPr>
        <w:t xml:space="preserve"> to adjacent mobile systems is primarily dictated by</w:t>
      </w:r>
      <w:r w:rsidR="009A6BDC" w:rsidRPr="00CD5E4B">
        <w:rPr>
          <w:rStyle w:val="ECCParagraph"/>
        </w:rPr>
        <w:t xml:space="preserve"> t</w:t>
      </w:r>
      <w:r w:rsidR="00420D8B" w:rsidRPr="00CD5E4B">
        <w:rPr>
          <w:rStyle w:val="ECCParagraph"/>
        </w:rPr>
        <w:t>he</w:t>
      </w:r>
      <w:r w:rsidR="009A6BDC" w:rsidRPr="00CD5E4B">
        <w:rPr>
          <w:rStyle w:val="ECCParagraph"/>
        </w:rPr>
        <w:t xml:space="preserve"> total </w:t>
      </w:r>
      <w:r w:rsidR="00C02E11" w:rsidRPr="00CD5E4B">
        <w:rPr>
          <w:rStyle w:val="ECCParagraph"/>
        </w:rPr>
        <w:t>amount of interference which is injected into the network</w:t>
      </w:r>
      <w:r w:rsidR="00750037" w:rsidRPr="00CD5E4B">
        <w:rPr>
          <w:rStyle w:val="ECCParagraph"/>
        </w:rPr>
        <w:t>. This total amount of interference is well represented by</w:t>
      </w:r>
      <w:r w:rsidR="00A96EBB" w:rsidRPr="00CD5E4B">
        <w:rPr>
          <w:rStyle w:val="ECCParagraph"/>
        </w:rPr>
        <w:t xml:space="preserve"> the </w:t>
      </w:r>
      <w:r w:rsidRPr="00CD5E4B">
        <w:rPr>
          <w:rStyle w:val="ECCParagraph"/>
        </w:rPr>
        <w:t>TRP</w:t>
      </w:r>
      <w:r w:rsidR="00A96EBB" w:rsidRPr="00CD5E4B">
        <w:rPr>
          <w:rStyle w:val="ECCParagraph"/>
        </w:rPr>
        <w:t xml:space="preserve"> (rather than the e.i.r.p.) of a BS in any given cell or sector</w:t>
      </w:r>
      <w:r w:rsidR="00750037" w:rsidRPr="00CD5E4B">
        <w:rPr>
          <w:rStyle w:val="ECCParagraph"/>
        </w:rPr>
        <w:t>, and a</w:t>
      </w:r>
      <w:r w:rsidRPr="00CD5E4B">
        <w:rPr>
          <w:rStyle w:val="ECCParagraph"/>
        </w:rPr>
        <w:t>s</w:t>
      </w:r>
      <w:r w:rsidR="00A96EBB" w:rsidRPr="00CD5E4B">
        <w:rPr>
          <w:rStyle w:val="ECCParagraph"/>
        </w:rPr>
        <w:t xml:space="preserve"> such </w:t>
      </w:r>
      <w:r w:rsidR="00750037" w:rsidRPr="00CD5E4B">
        <w:rPr>
          <w:rStyle w:val="ECCParagraph"/>
        </w:rPr>
        <w:t>TRP is</w:t>
      </w:r>
      <w:r w:rsidRPr="00CD5E4B">
        <w:rPr>
          <w:rStyle w:val="ECCParagraph"/>
        </w:rPr>
        <w:t xml:space="preserve"> the most appropriate metric for specifying the out-of-block emission limits</w:t>
      </w:r>
      <w:r w:rsidR="006B6D8B" w:rsidRPr="00CD5E4B">
        <w:rPr>
          <w:rStyle w:val="ECCParagraph"/>
        </w:rPr>
        <w:t xml:space="preserve"> as well as the ACLR</w:t>
      </w:r>
      <w:r w:rsidRPr="00CD5E4B">
        <w:rPr>
          <w:rStyle w:val="ECCParagraph"/>
        </w:rPr>
        <w:t>.</w:t>
      </w:r>
    </w:p>
    <w:p w14:paraId="2137A766" w14:textId="21FE675F" w:rsidR="001B1F5A" w:rsidRPr="00CD5E4B" w:rsidRDefault="001B1F5A" w:rsidP="0029064B">
      <w:pPr>
        <w:rPr>
          <w:rStyle w:val="ECCParagraph"/>
        </w:rPr>
      </w:pPr>
      <w:r w:rsidRPr="00CD5E4B">
        <w:rPr>
          <w:rStyle w:val="ECCParagraph"/>
        </w:rPr>
        <w:t>Based on the above observations, suitable technical conditions (BEM in TRP) should be incorporated in the current ECC Decision (</w:t>
      </w:r>
      <w:r w:rsidR="00DB65D5" w:rsidRPr="00CD5E4B">
        <w:rPr>
          <w:rStyle w:val="ECCParagraph"/>
        </w:rPr>
        <w:t>14</w:t>
      </w:r>
      <w:r w:rsidRPr="00CD5E4B">
        <w:rPr>
          <w:rStyle w:val="ECCParagraph"/>
        </w:rPr>
        <w:t>)0</w:t>
      </w:r>
      <w:r w:rsidR="00DB65D5" w:rsidRPr="00CD5E4B">
        <w:rPr>
          <w:rStyle w:val="ECCParagraph"/>
        </w:rPr>
        <w:t>2</w:t>
      </w:r>
      <w:r w:rsidRPr="00CD5E4B">
        <w:rPr>
          <w:rStyle w:val="ECCParagraph"/>
        </w:rPr>
        <w:t xml:space="preserve"> </w:t>
      </w:r>
      <w:r w:rsidR="003F77ED" w:rsidRPr="00CD5E4B">
        <w:rPr>
          <w:rStyle w:val="ECCParagraph"/>
        </w:rPr>
        <w:fldChar w:fldCharType="begin" w:fldLock="1"/>
      </w:r>
      <w:r w:rsidR="003F77ED" w:rsidRPr="00CD5E4B">
        <w:rPr>
          <w:rStyle w:val="ECCParagraph"/>
        </w:rPr>
        <w:instrText xml:space="preserve"> REF _Ref40084231 \r \h </w:instrText>
      </w:r>
      <w:r w:rsidR="00D123FD" w:rsidRPr="00CD5E4B">
        <w:rPr>
          <w:rStyle w:val="ECCParagraph"/>
        </w:rPr>
        <w:instrText xml:space="preserve"> \* MERGEFORMAT </w:instrText>
      </w:r>
      <w:r w:rsidR="003F77ED" w:rsidRPr="00CD5E4B">
        <w:rPr>
          <w:rStyle w:val="ECCParagraph"/>
        </w:rPr>
      </w:r>
      <w:r w:rsidR="003F77ED" w:rsidRPr="00CD5E4B">
        <w:rPr>
          <w:rStyle w:val="ECCParagraph"/>
        </w:rPr>
        <w:fldChar w:fldCharType="separate"/>
      </w:r>
      <w:r w:rsidR="002816C2" w:rsidRPr="00CD5E4B">
        <w:rPr>
          <w:rStyle w:val="ECCParagraph"/>
        </w:rPr>
        <w:t>[1]</w:t>
      </w:r>
      <w:r w:rsidR="003F77ED" w:rsidRPr="00CD5E4B">
        <w:rPr>
          <w:rStyle w:val="ECCParagraph"/>
        </w:rPr>
        <w:fldChar w:fldCharType="end"/>
      </w:r>
      <w:r w:rsidR="003F77ED" w:rsidRPr="00CD5E4B">
        <w:rPr>
          <w:rStyle w:val="ECCParagraph"/>
        </w:rPr>
        <w:t xml:space="preserve"> </w:t>
      </w:r>
      <w:r w:rsidRPr="00CD5E4B">
        <w:rPr>
          <w:rStyle w:val="ECCParagraph"/>
        </w:rPr>
        <w:t>to account for the introduction of AAS MFCN base stations</w:t>
      </w:r>
      <w:r w:rsidR="001E30E2" w:rsidRPr="00CD5E4B">
        <w:rPr>
          <w:rStyle w:val="ECCParagraph"/>
        </w:rPr>
        <w:t>.</w:t>
      </w:r>
    </w:p>
    <w:p w14:paraId="284E23E9" w14:textId="5C8C03D8" w:rsidR="00190359" w:rsidRPr="00CD5E4B" w:rsidRDefault="001F0975" w:rsidP="001F0975">
      <w:pPr>
        <w:pStyle w:val="Heading3"/>
        <w:rPr>
          <w:lang w:val="en-GB"/>
        </w:rPr>
      </w:pPr>
      <w:bookmarkStart w:id="168" w:name="_Toc87969795"/>
      <w:bookmarkStart w:id="169" w:name="_Toc88225875"/>
      <w:bookmarkStart w:id="170" w:name="_Toc89782334"/>
      <w:bookmarkStart w:id="171" w:name="_Toc87969796"/>
      <w:bookmarkStart w:id="172" w:name="_Toc88225876"/>
      <w:bookmarkStart w:id="173" w:name="_Toc89782335"/>
      <w:bookmarkStart w:id="174" w:name="_Toc87969797"/>
      <w:bookmarkStart w:id="175" w:name="_Toc88225877"/>
      <w:bookmarkStart w:id="176" w:name="_Toc89782336"/>
      <w:bookmarkStart w:id="177" w:name="_Toc78184698"/>
      <w:bookmarkStart w:id="178" w:name="_Toc88225878"/>
      <w:bookmarkStart w:id="179" w:name="_Toc98834800"/>
      <w:bookmarkStart w:id="180" w:name="_Toc100238049"/>
      <w:bookmarkStart w:id="181" w:name="_Toc103178519"/>
      <w:bookmarkStart w:id="182" w:name="_Toc116384034"/>
      <w:bookmarkStart w:id="183" w:name="_Toc107576559"/>
      <w:bookmarkEnd w:id="168"/>
      <w:bookmarkEnd w:id="169"/>
      <w:bookmarkEnd w:id="170"/>
      <w:bookmarkEnd w:id="171"/>
      <w:bookmarkEnd w:id="172"/>
      <w:bookmarkEnd w:id="173"/>
      <w:bookmarkEnd w:id="174"/>
      <w:bookmarkEnd w:id="175"/>
      <w:bookmarkEnd w:id="176"/>
      <w:r>
        <w:rPr>
          <w:rFonts w:ascii="ZWAdobeF" w:hAnsi="ZWAdobeF" w:cs="ZWAdobeF"/>
          <w:b w:val="0"/>
          <w:sz w:val="2"/>
          <w:szCs w:val="2"/>
          <w:lang w:val="en-GB"/>
        </w:rPr>
        <w:lastRenderedPageBreak/>
        <w:t>8B</w:t>
      </w:r>
      <w:r w:rsidR="00190359" w:rsidRPr="00CD5E4B">
        <w:rPr>
          <w:lang w:val="en-GB"/>
        </w:rPr>
        <w:t>Out-of-band domain</w:t>
      </w:r>
      <w:bookmarkEnd w:id="177"/>
      <w:bookmarkEnd w:id="178"/>
      <w:bookmarkEnd w:id="179"/>
      <w:bookmarkEnd w:id="180"/>
      <w:bookmarkEnd w:id="181"/>
      <w:bookmarkEnd w:id="182"/>
      <w:bookmarkEnd w:id="183"/>
    </w:p>
    <w:p w14:paraId="58C477BC" w14:textId="3E2362BB" w:rsidR="00EB61A5" w:rsidRPr="00CD5E4B" w:rsidRDefault="00765BE8" w:rsidP="00190359">
      <w:pPr>
        <w:rPr>
          <w:rStyle w:val="ECCParagraph"/>
        </w:rPr>
      </w:pPr>
      <w:r w:rsidRPr="00CD5E4B">
        <w:rPr>
          <w:rStyle w:val="ECCParagraph"/>
        </w:rPr>
        <w:t xml:space="preserve">The out-of-band emission requirement for the BS transmitter is specified both in terms of Adjacent Channel Leakage power Ratio (ACLR) and </w:t>
      </w:r>
      <w:r w:rsidR="009B09EA" w:rsidRPr="00CD5E4B">
        <w:rPr>
          <w:rStyle w:val="ECCParagraph"/>
        </w:rPr>
        <w:t>O</w:t>
      </w:r>
      <w:r w:rsidRPr="00CD5E4B">
        <w:rPr>
          <w:rStyle w:val="ECCParagraph"/>
        </w:rPr>
        <w:t xml:space="preserve">perating </w:t>
      </w:r>
      <w:r w:rsidR="009B09EA" w:rsidRPr="00CD5E4B">
        <w:rPr>
          <w:rStyle w:val="ECCParagraph"/>
        </w:rPr>
        <w:t>B</w:t>
      </w:r>
      <w:r w:rsidRPr="00CD5E4B">
        <w:rPr>
          <w:rStyle w:val="ECCParagraph"/>
        </w:rPr>
        <w:t xml:space="preserve">and </w:t>
      </w:r>
      <w:r w:rsidR="009B09EA" w:rsidRPr="00CD5E4B">
        <w:rPr>
          <w:rStyle w:val="ECCParagraph"/>
        </w:rPr>
        <w:t>U</w:t>
      </w:r>
      <w:r w:rsidRPr="00CD5E4B">
        <w:rPr>
          <w:rStyle w:val="ECCParagraph"/>
        </w:rPr>
        <w:t xml:space="preserve">nwanted </w:t>
      </w:r>
      <w:r w:rsidR="009B09EA" w:rsidRPr="00CD5E4B">
        <w:rPr>
          <w:rStyle w:val="ECCParagraph"/>
        </w:rPr>
        <w:t>E</w:t>
      </w:r>
      <w:r w:rsidRPr="00CD5E4B">
        <w:rPr>
          <w:rStyle w:val="ECCParagraph"/>
        </w:rPr>
        <w:t xml:space="preserve">missions (OBUE). </w:t>
      </w:r>
      <w:r w:rsidR="00EB61A5" w:rsidRPr="00CD5E4B">
        <w:rPr>
          <w:rStyle w:val="ECCParagraph"/>
        </w:rPr>
        <w:t xml:space="preserve">The OBUE limits in FR1 </w:t>
      </w:r>
      <w:r w:rsidRPr="00CD5E4B">
        <w:rPr>
          <w:rStyle w:val="ECCParagraph"/>
        </w:rPr>
        <w:t xml:space="preserve">(frequency range 1: 410-7125 MHz) </w:t>
      </w:r>
      <w:r w:rsidR="00EB61A5" w:rsidRPr="00CD5E4B">
        <w:rPr>
          <w:rStyle w:val="ECCParagraph"/>
        </w:rPr>
        <w:t>are defined from</w:t>
      </w:r>
      <w:r w:rsidRPr="00CD5E4B">
        <w:rPr>
          <w:rStyle w:val="ECCParagraph"/>
        </w:rPr>
        <w:t xml:space="preserve"> a certain frequency offset</w:t>
      </w:r>
      <w:r w:rsidR="00815212" w:rsidRPr="00CD5E4B">
        <w:rPr>
          <w:rStyle w:val="ECCParagraph"/>
        </w:rPr>
        <w:t>,</w:t>
      </w:r>
      <w:r w:rsidRPr="00CD5E4B">
        <w:rPr>
          <w:rStyle w:val="ECCParagraph"/>
        </w:rPr>
        <w:t xml:space="preserve"> </w:t>
      </w:r>
      <w:r w:rsidR="00EB61A5" w:rsidRPr="00CD5E4B">
        <w:rPr>
          <w:rStyle w:val="ECCParagraph"/>
        </w:rPr>
        <w:t>Δf</w:t>
      </w:r>
      <w:r w:rsidR="00EB61A5" w:rsidRPr="00CD5E4B">
        <w:rPr>
          <w:rStyle w:val="ECCHLsubscript"/>
        </w:rPr>
        <w:t>OBUE</w:t>
      </w:r>
      <w:r w:rsidR="00815212" w:rsidRPr="00CD5E4B">
        <w:rPr>
          <w:rStyle w:val="ECCParagraph"/>
        </w:rPr>
        <w:t>,</w:t>
      </w:r>
      <w:r w:rsidR="00EB61A5" w:rsidRPr="00CD5E4B">
        <w:rPr>
          <w:rStyle w:val="ECCParagraph"/>
        </w:rPr>
        <w:t xml:space="preserve"> below the lowest frequency of each supported downlink operating band up to Δf</w:t>
      </w:r>
      <w:r w:rsidR="00EB61A5" w:rsidRPr="00CD5E4B">
        <w:rPr>
          <w:rStyle w:val="ECCHLsubscript"/>
        </w:rPr>
        <w:t>OBUE</w:t>
      </w:r>
      <w:r w:rsidR="00EB61A5" w:rsidRPr="00CD5E4B">
        <w:rPr>
          <w:rStyle w:val="ECCParagraph"/>
        </w:rPr>
        <w:t xml:space="preserve"> above the highest frequency of each supported downlink operating band</w:t>
      </w:r>
      <w:r w:rsidR="00251F1A" w:rsidRPr="00CD5E4B">
        <w:rPr>
          <w:rStyle w:val="ECCParagraph"/>
        </w:rPr>
        <w:t xml:space="preserve"> </w:t>
      </w:r>
      <w:r w:rsidR="00251F1A" w:rsidRPr="00CD5E4B">
        <w:rPr>
          <w:rStyle w:val="ECCParagraph"/>
        </w:rPr>
        <w:fldChar w:fldCharType="begin" w:fldLock="1"/>
      </w:r>
      <w:r w:rsidR="00251F1A" w:rsidRPr="00CD5E4B">
        <w:rPr>
          <w:rStyle w:val="ECCParagraph"/>
        </w:rPr>
        <w:instrText xml:space="preserve"> REF _Ref69721709 \r \h </w:instrText>
      </w:r>
      <w:r w:rsidR="00ED7A8E" w:rsidRPr="00CD5E4B">
        <w:rPr>
          <w:rStyle w:val="ECCParagraph"/>
        </w:rPr>
        <w:instrText xml:space="preserve"> \* MERGEFORMAT </w:instrText>
      </w:r>
      <w:r w:rsidR="00251F1A" w:rsidRPr="00CD5E4B">
        <w:rPr>
          <w:rStyle w:val="ECCParagraph"/>
        </w:rPr>
      </w:r>
      <w:r w:rsidR="00251F1A" w:rsidRPr="00CD5E4B">
        <w:rPr>
          <w:rStyle w:val="ECCParagraph"/>
        </w:rPr>
        <w:fldChar w:fldCharType="separate"/>
      </w:r>
      <w:r w:rsidR="002816C2" w:rsidRPr="00CD5E4B">
        <w:rPr>
          <w:rStyle w:val="ECCParagraph"/>
        </w:rPr>
        <w:t>[15]</w:t>
      </w:r>
      <w:r w:rsidR="00251F1A" w:rsidRPr="00CD5E4B">
        <w:rPr>
          <w:rStyle w:val="ECCParagraph"/>
        </w:rPr>
        <w:fldChar w:fldCharType="end"/>
      </w:r>
      <w:r w:rsidR="00EB61A5" w:rsidRPr="00CD5E4B">
        <w:rPr>
          <w:rStyle w:val="ECCParagraph"/>
        </w:rPr>
        <w:t>. The values of Δf</w:t>
      </w:r>
      <w:r w:rsidR="00EB61A5" w:rsidRPr="00CD5E4B">
        <w:rPr>
          <w:rStyle w:val="ECCHLsubscript"/>
        </w:rPr>
        <w:t>OBUE</w:t>
      </w:r>
      <w:r w:rsidR="00EB61A5" w:rsidRPr="00CD5E4B">
        <w:rPr>
          <w:rStyle w:val="ECCParagraph"/>
        </w:rPr>
        <w:t xml:space="preserve"> are defined in </w:t>
      </w:r>
      <w:r w:rsidR="009D1BFA" w:rsidRPr="00CD5E4B">
        <w:rPr>
          <w:rStyle w:val="ECCParagraph"/>
        </w:rPr>
        <w:fldChar w:fldCharType="begin" w:fldLock="1"/>
      </w:r>
      <w:r w:rsidR="009D1BFA" w:rsidRPr="00CD5E4B">
        <w:rPr>
          <w:rStyle w:val="ECCParagraph"/>
        </w:rPr>
        <w:instrText xml:space="preserve"> REF _Ref99705882 \h </w:instrText>
      </w:r>
      <w:r w:rsidR="004C2CC0" w:rsidRPr="00CD5E4B">
        <w:rPr>
          <w:rStyle w:val="ECCParagraph"/>
        </w:rPr>
        <w:instrText xml:space="preserve"> \* MERGEFORMAT </w:instrText>
      </w:r>
      <w:r w:rsidR="009D1BFA" w:rsidRPr="00CD5E4B">
        <w:rPr>
          <w:rStyle w:val="ECCParagraph"/>
        </w:rPr>
      </w:r>
      <w:r w:rsidR="009D1BFA" w:rsidRPr="00CD5E4B">
        <w:rPr>
          <w:rStyle w:val="ECCParagraph"/>
        </w:rPr>
        <w:fldChar w:fldCharType="separate"/>
      </w:r>
      <w:r w:rsidR="002816C2" w:rsidRPr="00CD5E4B">
        <w:rPr>
          <w:rStyle w:val="ECCParagraph"/>
        </w:rPr>
        <w:t>Table 5</w:t>
      </w:r>
      <w:r w:rsidR="009D1BFA" w:rsidRPr="00CD5E4B">
        <w:rPr>
          <w:rStyle w:val="ECCParagraph"/>
        </w:rPr>
        <w:fldChar w:fldCharType="end"/>
      </w:r>
      <w:r w:rsidR="009D1BFA" w:rsidRPr="00CD5E4B">
        <w:rPr>
          <w:rStyle w:val="ECCParagraph"/>
        </w:rPr>
        <w:t xml:space="preserve"> </w:t>
      </w:r>
      <w:r w:rsidR="00EB61A5" w:rsidRPr="00CD5E4B">
        <w:rPr>
          <w:rStyle w:val="ECCParagraph"/>
        </w:rPr>
        <w:t>for the NR</w:t>
      </w:r>
      <w:r w:rsidR="007F0484" w:rsidRPr="00CD5E4B">
        <w:rPr>
          <w:rStyle w:val="ECCParagraph"/>
        </w:rPr>
        <w:t xml:space="preserve">, MSR and AAS BSs </w:t>
      </w:r>
      <w:r w:rsidR="00EB61A5" w:rsidRPr="00CD5E4B">
        <w:rPr>
          <w:rStyle w:val="ECCParagraph"/>
        </w:rPr>
        <w:t>operating bands. BS type 1-H is for AAS and BS type 1-C is for non-AAS. ECC Report 172</w:t>
      </w:r>
      <w:r w:rsidR="00B75F2A" w:rsidRPr="00CD5E4B">
        <w:rPr>
          <w:rStyle w:val="ECCParagraph"/>
        </w:rPr>
        <w:t xml:space="preserve"> </w:t>
      </w:r>
      <w:r w:rsidR="00B75F2A" w:rsidRPr="00CD5E4B">
        <w:rPr>
          <w:rStyle w:val="ECCParagraph"/>
        </w:rPr>
        <w:fldChar w:fldCharType="begin" w:fldLock="1"/>
      </w:r>
      <w:r w:rsidR="00B75F2A" w:rsidRPr="00CD5E4B">
        <w:rPr>
          <w:rStyle w:val="ECCParagraph"/>
        </w:rPr>
        <w:instrText xml:space="preserve"> REF _Ref40084256 \r \h </w:instrText>
      </w:r>
      <w:r w:rsidR="006D070C" w:rsidRPr="00CD5E4B">
        <w:rPr>
          <w:rStyle w:val="ECCParagraph"/>
        </w:rPr>
        <w:instrText xml:space="preserve"> \* MERGEFORMAT </w:instrText>
      </w:r>
      <w:r w:rsidR="00B75F2A" w:rsidRPr="00CD5E4B">
        <w:rPr>
          <w:rStyle w:val="ECCParagraph"/>
        </w:rPr>
      </w:r>
      <w:r w:rsidR="00B75F2A" w:rsidRPr="00CD5E4B">
        <w:rPr>
          <w:rStyle w:val="ECCParagraph"/>
        </w:rPr>
        <w:fldChar w:fldCharType="separate"/>
      </w:r>
      <w:r w:rsidR="002816C2" w:rsidRPr="00CD5E4B">
        <w:rPr>
          <w:rStyle w:val="ECCParagraph"/>
        </w:rPr>
        <w:t>[4]</w:t>
      </w:r>
      <w:r w:rsidR="00B75F2A" w:rsidRPr="00CD5E4B">
        <w:rPr>
          <w:rStyle w:val="ECCParagraph"/>
        </w:rPr>
        <w:fldChar w:fldCharType="end"/>
      </w:r>
      <w:r w:rsidR="00EB61A5" w:rsidRPr="00CD5E4B">
        <w:rPr>
          <w:rStyle w:val="ECCParagraph"/>
        </w:rPr>
        <w:t xml:space="preserve"> considers non-AAS</w:t>
      </w:r>
      <w:r w:rsidR="00835888" w:rsidRPr="00CD5E4B">
        <w:rPr>
          <w:rStyle w:val="ECCParagraph"/>
        </w:rPr>
        <w:t xml:space="preserve"> only, which has a smaller OB</w:t>
      </w:r>
      <w:r w:rsidRPr="00CD5E4B">
        <w:rPr>
          <w:rStyle w:val="ECCParagraph"/>
        </w:rPr>
        <w:t>UE</w:t>
      </w:r>
      <w:r w:rsidR="00835888" w:rsidRPr="00CD5E4B">
        <w:rPr>
          <w:rStyle w:val="ECCParagraph"/>
        </w:rPr>
        <w:t xml:space="preserve"> domain compared to AAS in this band</w:t>
      </w:r>
      <w:r w:rsidR="00EB61A5" w:rsidRPr="00CD5E4B">
        <w:rPr>
          <w:rStyle w:val="ECCParagraph"/>
        </w:rPr>
        <w:t xml:space="preserve">. This is considered in the </w:t>
      </w:r>
      <w:r w:rsidR="00387492" w:rsidRPr="00CD5E4B">
        <w:rPr>
          <w:rStyle w:val="ECCParagraph"/>
        </w:rPr>
        <w:t xml:space="preserve">studies on </w:t>
      </w:r>
      <w:r w:rsidR="00EB61A5" w:rsidRPr="00CD5E4B">
        <w:rPr>
          <w:rStyle w:val="ECCParagraph"/>
        </w:rPr>
        <w:t xml:space="preserve">co-existence with other services in section </w:t>
      </w:r>
      <w:r w:rsidR="00EB61A5" w:rsidRPr="00CD5E4B">
        <w:rPr>
          <w:rStyle w:val="ECCParagraph"/>
        </w:rPr>
        <w:fldChar w:fldCharType="begin" w:fldLock="1"/>
      </w:r>
      <w:r w:rsidR="00EB61A5" w:rsidRPr="00CD5E4B">
        <w:rPr>
          <w:rStyle w:val="ECCParagraph"/>
        </w:rPr>
        <w:instrText xml:space="preserve"> REF _Ref69404289 \r \h </w:instrText>
      </w:r>
      <w:r w:rsidR="00ED7A8E" w:rsidRPr="00CD5E4B">
        <w:rPr>
          <w:rStyle w:val="ECCParagraph"/>
        </w:rPr>
        <w:instrText xml:space="preserve"> \* MERGEFORMAT </w:instrText>
      </w:r>
      <w:r w:rsidR="00EB61A5" w:rsidRPr="00CD5E4B">
        <w:rPr>
          <w:rStyle w:val="ECCParagraph"/>
        </w:rPr>
      </w:r>
      <w:r w:rsidR="00EB61A5" w:rsidRPr="00CD5E4B">
        <w:rPr>
          <w:rStyle w:val="ECCParagraph"/>
        </w:rPr>
        <w:fldChar w:fldCharType="separate"/>
      </w:r>
      <w:r w:rsidR="002816C2" w:rsidRPr="00CD5E4B">
        <w:rPr>
          <w:rStyle w:val="ECCParagraph"/>
        </w:rPr>
        <w:t>4.2</w:t>
      </w:r>
      <w:r w:rsidR="00EB61A5" w:rsidRPr="00CD5E4B">
        <w:rPr>
          <w:rStyle w:val="ECCParagraph"/>
        </w:rPr>
        <w:fldChar w:fldCharType="end"/>
      </w:r>
      <w:r w:rsidR="00EB61A5" w:rsidRPr="00CD5E4B">
        <w:rPr>
          <w:rStyle w:val="ECCParagraph"/>
        </w:rPr>
        <w:t>.</w:t>
      </w:r>
    </w:p>
    <w:p w14:paraId="04325C30" w14:textId="36D1745D" w:rsidR="00EB61A5" w:rsidRPr="00CD5E4B" w:rsidRDefault="00ED7A8E" w:rsidP="00ED7A8E">
      <w:pPr>
        <w:pStyle w:val="Caption"/>
        <w:rPr>
          <w:rStyle w:val="ECCParagraph"/>
        </w:rPr>
      </w:pPr>
      <w:bookmarkStart w:id="184" w:name="_Ref99705882"/>
      <w:r w:rsidRPr="00CD5E4B">
        <w:rPr>
          <w:rStyle w:val="ECCParagraph"/>
        </w:rPr>
        <w:t xml:space="preserve">Table </w:t>
      </w:r>
      <w:r w:rsidR="002074D3" w:rsidRPr="00CD5E4B">
        <w:rPr>
          <w:rStyle w:val="ECCParagraph"/>
        </w:rPr>
        <w:fldChar w:fldCharType="begin"/>
      </w:r>
      <w:r w:rsidR="002074D3" w:rsidRPr="00CD5E4B">
        <w:rPr>
          <w:rStyle w:val="ECCParagraph"/>
        </w:rPr>
        <w:instrText xml:space="preserve"> SEQ Table \* ARABIC </w:instrText>
      </w:r>
      <w:r w:rsidR="002074D3" w:rsidRPr="00CD5E4B">
        <w:rPr>
          <w:rStyle w:val="ECCParagraph"/>
        </w:rPr>
        <w:fldChar w:fldCharType="separate"/>
      </w:r>
      <w:r w:rsidR="001F0975">
        <w:rPr>
          <w:rStyle w:val="ECCParagraph"/>
          <w:noProof/>
        </w:rPr>
        <w:t>5</w:t>
      </w:r>
      <w:r w:rsidR="002074D3" w:rsidRPr="00CD5E4B">
        <w:rPr>
          <w:rStyle w:val="ECCParagraph"/>
        </w:rPr>
        <w:fldChar w:fldCharType="end"/>
      </w:r>
      <w:bookmarkEnd w:id="184"/>
      <w:r w:rsidRPr="00CD5E4B">
        <w:rPr>
          <w:rStyle w:val="ECCParagraph"/>
        </w:rPr>
        <w:t xml:space="preserve">: </w:t>
      </w:r>
      <w:r w:rsidR="00EB61A5" w:rsidRPr="00CD5E4B">
        <w:rPr>
          <w:rStyle w:val="ECCParagraph"/>
        </w:rPr>
        <w:t>Maximum offset of OBUE outside the downlink operating band</w:t>
      </w:r>
      <w:r w:rsidR="00251F1A" w:rsidRPr="00CD5E4B">
        <w:rPr>
          <w:rStyle w:val="ECCParagraph"/>
        </w:rPr>
        <w:t xml:space="preserve"> </w:t>
      </w:r>
      <w:r w:rsidR="00251F1A" w:rsidRPr="00CD5E4B">
        <w:rPr>
          <w:rStyle w:val="ECCParagraph"/>
        </w:rPr>
        <w:fldChar w:fldCharType="begin" w:fldLock="1"/>
      </w:r>
      <w:r w:rsidR="00251F1A" w:rsidRPr="00CD5E4B">
        <w:rPr>
          <w:rStyle w:val="ECCParagraph"/>
        </w:rPr>
        <w:instrText xml:space="preserve"> REF _Ref69721709 \r \h </w:instrText>
      </w:r>
      <w:r w:rsidRPr="00CD5E4B">
        <w:rPr>
          <w:rStyle w:val="ECCParagraph"/>
        </w:rPr>
        <w:instrText xml:space="preserve"> \* MERGEFORMAT </w:instrText>
      </w:r>
      <w:r w:rsidR="00251F1A" w:rsidRPr="00CD5E4B">
        <w:rPr>
          <w:rStyle w:val="ECCParagraph"/>
        </w:rPr>
      </w:r>
      <w:r w:rsidR="00251F1A" w:rsidRPr="00CD5E4B">
        <w:rPr>
          <w:rStyle w:val="ECCParagraph"/>
        </w:rPr>
        <w:fldChar w:fldCharType="separate"/>
      </w:r>
      <w:r w:rsidR="002816C2" w:rsidRPr="00CD5E4B">
        <w:rPr>
          <w:rStyle w:val="ECCParagraph"/>
        </w:rPr>
        <w:t>[15]</w:t>
      </w:r>
      <w:r w:rsidR="00251F1A" w:rsidRPr="00CD5E4B">
        <w:rPr>
          <w:rStyle w:val="ECCParagraph"/>
        </w:rPr>
        <w:fldChar w:fldCharType="end"/>
      </w:r>
    </w:p>
    <w:tbl>
      <w:tblPr>
        <w:tblStyle w:val="ECCTable-redheader"/>
        <w:tblW w:w="0" w:type="auto"/>
        <w:tblInd w:w="0" w:type="dxa"/>
        <w:tblLook w:val="04A0" w:firstRow="1" w:lastRow="0" w:firstColumn="1" w:lastColumn="0" w:noHBand="0" w:noVBand="1"/>
      </w:tblPr>
      <w:tblGrid>
        <w:gridCol w:w="1726"/>
        <w:gridCol w:w="3650"/>
        <w:gridCol w:w="1402"/>
      </w:tblGrid>
      <w:tr w:rsidR="00EB61A5" w:rsidRPr="00CD5E4B" w14:paraId="1C40457B" w14:textId="77777777" w:rsidTr="005B753E">
        <w:trPr>
          <w:cnfStyle w:val="100000000000" w:firstRow="1" w:lastRow="0" w:firstColumn="0" w:lastColumn="0" w:oddVBand="0" w:evenVBand="0" w:oddHBand="0" w:evenHBand="0" w:firstRowFirstColumn="0" w:firstRowLastColumn="0" w:lastRowFirstColumn="0" w:lastRowLastColumn="0"/>
        </w:trPr>
        <w:tc>
          <w:tcPr>
            <w:tcW w:w="1726" w:type="dxa"/>
          </w:tcPr>
          <w:p w14:paraId="1B075EB4" w14:textId="77777777" w:rsidR="00EB61A5" w:rsidRPr="00CD5E4B" w:rsidRDefault="00EB61A5" w:rsidP="008806A6">
            <w:pPr>
              <w:pStyle w:val="ECCTableHeaderwhitefont"/>
              <w:rPr>
                <w:rStyle w:val="ECCParagraph"/>
              </w:rPr>
            </w:pPr>
            <w:bookmarkStart w:id="185" w:name="OLE_LINK95"/>
            <w:bookmarkStart w:id="186" w:name="OLE_LINK96"/>
            <w:r w:rsidRPr="00CD5E4B">
              <w:rPr>
                <w:rStyle w:val="ECCParagraph"/>
              </w:rPr>
              <w:t>BS type</w:t>
            </w:r>
          </w:p>
        </w:tc>
        <w:tc>
          <w:tcPr>
            <w:tcW w:w="0" w:type="auto"/>
          </w:tcPr>
          <w:p w14:paraId="04C8DAE3" w14:textId="77777777" w:rsidR="00EB61A5" w:rsidRPr="00CD5E4B" w:rsidRDefault="00EB61A5" w:rsidP="008806A6">
            <w:pPr>
              <w:pStyle w:val="ECCTableHeaderwhitefont"/>
              <w:rPr>
                <w:rStyle w:val="ECCParagraph"/>
              </w:rPr>
            </w:pPr>
            <w:r w:rsidRPr="00CD5E4B">
              <w:rPr>
                <w:rStyle w:val="ECCParagraph"/>
              </w:rPr>
              <w:t>Operating band characteristics</w:t>
            </w:r>
          </w:p>
        </w:tc>
        <w:tc>
          <w:tcPr>
            <w:tcW w:w="0" w:type="auto"/>
          </w:tcPr>
          <w:p w14:paraId="2881F27C" w14:textId="77777777" w:rsidR="00EB61A5" w:rsidRPr="00CD5E4B" w:rsidRDefault="00EB61A5" w:rsidP="008806A6">
            <w:pPr>
              <w:pStyle w:val="ECCTableHeaderwhitefont"/>
              <w:rPr>
                <w:rStyle w:val="ECCParagraph"/>
              </w:rPr>
            </w:pPr>
            <w:r w:rsidRPr="00CD5E4B">
              <w:rPr>
                <w:rStyle w:val="ECCParagraph"/>
              </w:rPr>
              <w:t>Δf</w:t>
            </w:r>
            <w:r w:rsidRPr="00CD5E4B">
              <w:rPr>
                <w:rStyle w:val="ECCHLsubscript"/>
              </w:rPr>
              <w:t>OBUE</w:t>
            </w:r>
            <w:r w:rsidRPr="00CD5E4B">
              <w:rPr>
                <w:rStyle w:val="ECCParagraph"/>
              </w:rPr>
              <w:t xml:space="preserve"> [MHz]</w:t>
            </w:r>
          </w:p>
        </w:tc>
      </w:tr>
      <w:tr w:rsidR="00EB61A5" w:rsidRPr="00CD5E4B" w14:paraId="35C65074" w14:textId="77777777" w:rsidTr="005B753E">
        <w:tc>
          <w:tcPr>
            <w:tcW w:w="1726" w:type="dxa"/>
            <w:vMerge w:val="restart"/>
          </w:tcPr>
          <w:p w14:paraId="68B64FA1" w14:textId="77777777" w:rsidR="00EB61A5" w:rsidRPr="00CD5E4B" w:rsidRDefault="00EB61A5" w:rsidP="005B753E">
            <w:pPr>
              <w:pStyle w:val="ECCTabletext"/>
              <w:jc w:val="left"/>
              <w:rPr>
                <w:rStyle w:val="ECCParagraph"/>
              </w:rPr>
            </w:pPr>
            <w:bookmarkStart w:id="187" w:name="_Hlk502677945"/>
            <w:r w:rsidRPr="00CD5E4B">
              <w:rPr>
                <w:rStyle w:val="ECCParagraph"/>
              </w:rPr>
              <w:t>BS type 1-H</w:t>
            </w:r>
            <w:r w:rsidR="00765BE8" w:rsidRPr="00CD5E4B">
              <w:rPr>
                <w:rStyle w:val="ECCParagraph"/>
              </w:rPr>
              <w:br/>
              <w:t>(AAS)</w:t>
            </w:r>
          </w:p>
        </w:tc>
        <w:tc>
          <w:tcPr>
            <w:tcW w:w="0" w:type="auto"/>
          </w:tcPr>
          <w:p w14:paraId="3519CC6C" w14:textId="47E48B47" w:rsidR="00EB61A5" w:rsidRPr="00CD5E4B" w:rsidRDefault="00EB61A5" w:rsidP="004164F1">
            <w:pPr>
              <w:pStyle w:val="ECCTabletext"/>
              <w:rPr>
                <w:rStyle w:val="ECCParagraph"/>
              </w:rPr>
            </w:pPr>
            <w:bookmarkStart w:id="188" w:name="OLE_LINK66"/>
            <w:bookmarkStart w:id="189" w:name="OLE_LINK69"/>
            <w:r w:rsidRPr="00CD5E4B">
              <w:rPr>
                <w:rStyle w:val="ECCParagraph"/>
              </w:rPr>
              <w:t>F</w:t>
            </w:r>
            <w:r w:rsidRPr="00CD5E4B">
              <w:rPr>
                <w:rStyle w:val="ECCHLsubscript"/>
              </w:rPr>
              <w:t>DL_high</w:t>
            </w:r>
            <w:r w:rsidRPr="00CD5E4B">
              <w:rPr>
                <w:rStyle w:val="ECCParagraph"/>
              </w:rPr>
              <w:t xml:space="preserve"> – F</w:t>
            </w:r>
            <w:r w:rsidRPr="00CD5E4B">
              <w:rPr>
                <w:rStyle w:val="ECCHLsubscript"/>
              </w:rPr>
              <w:t>DL_low</w:t>
            </w:r>
            <w:r w:rsidRPr="00CD5E4B">
              <w:rPr>
                <w:rStyle w:val="ECCParagraph"/>
              </w:rPr>
              <w:t xml:space="preserve"> </w:t>
            </w:r>
            <w:bookmarkStart w:id="190" w:name="OLE_LINK21"/>
            <w:r w:rsidRPr="00CD5E4B">
              <w:rPr>
                <w:rStyle w:val="ECCParagraph"/>
              </w:rPr>
              <w:t xml:space="preserve">&lt; </w:t>
            </w:r>
            <w:bookmarkEnd w:id="190"/>
            <w:r w:rsidRPr="00CD5E4B">
              <w:rPr>
                <w:rStyle w:val="ECCParagraph"/>
              </w:rPr>
              <w:t>100 MHz</w:t>
            </w:r>
            <w:r w:rsidR="004E458E" w:rsidRPr="00CD5E4B">
              <w:rPr>
                <w:rStyle w:val="ECCParagraph"/>
              </w:rPr>
              <w:t xml:space="preserve"> </w:t>
            </w:r>
            <w:bookmarkEnd w:id="188"/>
            <w:bookmarkEnd w:id="189"/>
          </w:p>
        </w:tc>
        <w:tc>
          <w:tcPr>
            <w:tcW w:w="0" w:type="auto"/>
          </w:tcPr>
          <w:p w14:paraId="39C42B85" w14:textId="77777777" w:rsidR="00EB61A5" w:rsidRPr="00CD5E4B" w:rsidRDefault="00EB61A5" w:rsidP="004164F1">
            <w:pPr>
              <w:pStyle w:val="ECCTabletext"/>
              <w:rPr>
                <w:rStyle w:val="ECCParagraph"/>
              </w:rPr>
            </w:pPr>
            <w:bookmarkStart w:id="191" w:name="OLE_LINK64"/>
            <w:bookmarkStart w:id="192" w:name="OLE_LINK65"/>
            <w:r w:rsidRPr="00CD5E4B">
              <w:rPr>
                <w:rStyle w:val="ECCParagraph"/>
              </w:rPr>
              <w:t xml:space="preserve">10 </w:t>
            </w:r>
            <w:bookmarkEnd w:id="191"/>
            <w:bookmarkEnd w:id="192"/>
          </w:p>
        </w:tc>
      </w:tr>
      <w:tr w:rsidR="00EB61A5" w:rsidRPr="00CD5E4B" w14:paraId="3B70B58D" w14:textId="77777777" w:rsidTr="005B753E">
        <w:tc>
          <w:tcPr>
            <w:tcW w:w="1726" w:type="dxa"/>
            <w:vMerge/>
          </w:tcPr>
          <w:p w14:paraId="14094264" w14:textId="77777777" w:rsidR="00EB61A5" w:rsidRPr="00CD5E4B" w:rsidRDefault="00EB61A5" w:rsidP="00607ECF">
            <w:pPr>
              <w:pStyle w:val="ECCTabletext"/>
              <w:jc w:val="left"/>
              <w:rPr>
                <w:rStyle w:val="ECCParagraph"/>
                <w:lang w:eastAsia="en-US"/>
              </w:rPr>
            </w:pPr>
          </w:p>
        </w:tc>
        <w:tc>
          <w:tcPr>
            <w:tcW w:w="0" w:type="auto"/>
          </w:tcPr>
          <w:p w14:paraId="4244BE69" w14:textId="77777777" w:rsidR="00EB61A5" w:rsidRPr="00CD5E4B" w:rsidRDefault="00EB61A5" w:rsidP="004164F1">
            <w:pPr>
              <w:pStyle w:val="ECCTabletext"/>
              <w:rPr>
                <w:rStyle w:val="ECCParagraph"/>
              </w:rPr>
            </w:pPr>
            <w:r w:rsidRPr="00CD5E4B">
              <w:rPr>
                <w:rStyle w:val="ECCParagraph"/>
              </w:rPr>
              <w:t xml:space="preserve">100 MHz </w:t>
            </w:r>
            <w:r w:rsidRPr="00CD5E4B">
              <w:rPr>
                <w:rStyle w:val="ECCParagraph"/>
                <w:rFonts w:ascii="Symbol" w:eastAsia="Symbol" w:hAnsi="Symbol" w:cs="Symbol"/>
              </w:rPr>
              <w:t></w:t>
            </w:r>
            <w:r w:rsidRPr="00CD5E4B">
              <w:rPr>
                <w:rStyle w:val="ECCParagraph"/>
              </w:rPr>
              <w:t xml:space="preserve"> F</w:t>
            </w:r>
            <w:r w:rsidRPr="00CD5E4B">
              <w:rPr>
                <w:rStyle w:val="ECCHLsubscript"/>
              </w:rPr>
              <w:t>DL_high</w:t>
            </w:r>
            <w:r w:rsidRPr="00CD5E4B">
              <w:rPr>
                <w:rStyle w:val="ECCParagraph"/>
              </w:rPr>
              <w:t xml:space="preserve"> – F</w:t>
            </w:r>
            <w:r w:rsidRPr="00CD5E4B">
              <w:rPr>
                <w:rStyle w:val="ECCHLsubscript"/>
              </w:rPr>
              <w:t>DL_low</w:t>
            </w:r>
            <w:r w:rsidRPr="00CD5E4B">
              <w:rPr>
                <w:rStyle w:val="ECCParagraph"/>
              </w:rPr>
              <w:t xml:space="preserve"> </w:t>
            </w:r>
            <w:r w:rsidRPr="00CD5E4B">
              <w:rPr>
                <w:rStyle w:val="ECCParagraph"/>
                <w:rFonts w:ascii="Symbol" w:eastAsia="Symbol" w:hAnsi="Symbol" w:cs="Symbol"/>
              </w:rPr>
              <w:t></w:t>
            </w:r>
            <w:r w:rsidRPr="00CD5E4B">
              <w:rPr>
                <w:rStyle w:val="ECCParagraph"/>
              </w:rPr>
              <w:t xml:space="preserve"> 900 MHz</w:t>
            </w:r>
          </w:p>
        </w:tc>
        <w:tc>
          <w:tcPr>
            <w:tcW w:w="0" w:type="auto"/>
          </w:tcPr>
          <w:p w14:paraId="624991F1" w14:textId="77777777" w:rsidR="00EB61A5" w:rsidRPr="00CD5E4B" w:rsidRDefault="00EB61A5" w:rsidP="004164F1">
            <w:pPr>
              <w:pStyle w:val="ECCTabletext"/>
              <w:rPr>
                <w:rStyle w:val="ECCParagraph"/>
              </w:rPr>
            </w:pPr>
            <w:r w:rsidRPr="00CD5E4B">
              <w:rPr>
                <w:rStyle w:val="ECCParagraph"/>
              </w:rPr>
              <w:t xml:space="preserve">40 </w:t>
            </w:r>
          </w:p>
        </w:tc>
      </w:tr>
      <w:bookmarkEnd w:id="187"/>
      <w:tr w:rsidR="00EB61A5" w:rsidRPr="00CD5E4B" w14:paraId="05D52795" w14:textId="77777777" w:rsidTr="005B753E">
        <w:tc>
          <w:tcPr>
            <w:tcW w:w="1726" w:type="dxa"/>
            <w:vMerge w:val="restart"/>
          </w:tcPr>
          <w:p w14:paraId="6DF1A462" w14:textId="77777777" w:rsidR="00EB61A5" w:rsidRPr="00CD5E4B" w:rsidRDefault="00EB61A5" w:rsidP="005B753E">
            <w:pPr>
              <w:pStyle w:val="ECCTabletext"/>
              <w:jc w:val="left"/>
              <w:rPr>
                <w:rStyle w:val="ECCParagraph"/>
              </w:rPr>
            </w:pPr>
            <w:r w:rsidRPr="00CD5E4B">
              <w:rPr>
                <w:rStyle w:val="ECCParagraph"/>
              </w:rPr>
              <w:t>BS type 1-C</w:t>
            </w:r>
            <w:r w:rsidR="00765BE8" w:rsidRPr="00CD5E4B">
              <w:rPr>
                <w:rStyle w:val="ECCParagraph"/>
              </w:rPr>
              <w:br/>
              <w:t>(non-AAS)</w:t>
            </w:r>
          </w:p>
        </w:tc>
        <w:tc>
          <w:tcPr>
            <w:tcW w:w="0" w:type="auto"/>
          </w:tcPr>
          <w:p w14:paraId="6A3C2C59" w14:textId="77777777" w:rsidR="00EB61A5" w:rsidRPr="00CD5E4B" w:rsidRDefault="00EB61A5" w:rsidP="004164F1">
            <w:pPr>
              <w:pStyle w:val="ECCTabletext"/>
              <w:rPr>
                <w:rStyle w:val="ECCParagraph"/>
              </w:rPr>
            </w:pPr>
            <w:r w:rsidRPr="00CD5E4B">
              <w:rPr>
                <w:rStyle w:val="ECCParagraph"/>
              </w:rPr>
              <w:t>F</w:t>
            </w:r>
            <w:r w:rsidRPr="00CD5E4B">
              <w:rPr>
                <w:rStyle w:val="ECCHLsubscript"/>
              </w:rPr>
              <w:t>DL_high</w:t>
            </w:r>
            <w:r w:rsidRPr="00CD5E4B">
              <w:rPr>
                <w:rStyle w:val="ECCParagraph"/>
              </w:rPr>
              <w:t xml:space="preserve"> – F</w:t>
            </w:r>
            <w:r w:rsidRPr="00CD5E4B">
              <w:rPr>
                <w:rStyle w:val="ECCHLsubscript"/>
              </w:rPr>
              <w:t>DL_low</w:t>
            </w:r>
            <w:r w:rsidRPr="00CD5E4B">
              <w:rPr>
                <w:rStyle w:val="ECCParagraph"/>
              </w:rPr>
              <w:t xml:space="preserve"> </w:t>
            </w:r>
            <w:bookmarkStart w:id="193" w:name="OLE_LINK27"/>
            <w:bookmarkStart w:id="194" w:name="OLE_LINK28"/>
            <w:r w:rsidRPr="00CD5E4B">
              <w:rPr>
                <w:rStyle w:val="ECCParagraph"/>
                <w:rFonts w:ascii="Symbol" w:eastAsia="Symbol" w:hAnsi="Symbol" w:cs="Symbol"/>
              </w:rPr>
              <w:t></w:t>
            </w:r>
            <w:bookmarkEnd w:id="193"/>
            <w:bookmarkEnd w:id="194"/>
            <w:r w:rsidRPr="00CD5E4B">
              <w:rPr>
                <w:rStyle w:val="ECCParagraph"/>
              </w:rPr>
              <w:t xml:space="preserve"> 200 MHz</w:t>
            </w:r>
          </w:p>
        </w:tc>
        <w:tc>
          <w:tcPr>
            <w:tcW w:w="0" w:type="auto"/>
          </w:tcPr>
          <w:p w14:paraId="217E5024" w14:textId="77777777" w:rsidR="00EB61A5" w:rsidRPr="00CD5E4B" w:rsidRDefault="00EB61A5" w:rsidP="004164F1">
            <w:pPr>
              <w:pStyle w:val="ECCTabletext"/>
              <w:rPr>
                <w:rStyle w:val="ECCParagraph"/>
              </w:rPr>
            </w:pPr>
            <w:r w:rsidRPr="00CD5E4B">
              <w:rPr>
                <w:rStyle w:val="ECCParagraph"/>
              </w:rPr>
              <w:t xml:space="preserve">10 </w:t>
            </w:r>
          </w:p>
        </w:tc>
      </w:tr>
      <w:tr w:rsidR="00EB61A5" w:rsidRPr="00CD5E4B" w14:paraId="79409CD4" w14:textId="77777777" w:rsidTr="005B753E">
        <w:tc>
          <w:tcPr>
            <w:tcW w:w="1726" w:type="dxa"/>
            <w:vMerge/>
          </w:tcPr>
          <w:p w14:paraId="5D5C42F0" w14:textId="77777777" w:rsidR="00EB61A5" w:rsidRPr="00CD5E4B" w:rsidRDefault="00EB61A5" w:rsidP="004164F1">
            <w:pPr>
              <w:pStyle w:val="ECCTabletext"/>
              <w:rPr>
                <w:rStyle w:val="ECCParagraph"/>
              </w:rPr>
            </w:pPr>
          </w:p>
        </w:tc>
        <w:tc>
          <w:tcPr>
            <w:tcW w:w="0" w:type="auto"/>
          </w:tcPr>
          <w:p w14:paraId="3780D9CA" w14:textId="77777777" w:rsidR="00EB61A5" w:rsidRPr="00CD5E4B" w:rsidRDefault="00EB61A5" w:rsidP="004164F1">
            <w:pPr>
              <w:pStyle w:val="ECCTabletext"/>
              <w:rPr>
                <w:rStyle w:val="ECCParagraph"/>
              </w:rPr>
            </w:pPr>
            <w:r w:rsidRPr="00CD5E4B">
              <w:rPr>
                <w:rStyle w:val="ECCParagraph"/>
              </w:rPr>
              <w:t xml:space="preserve">200 MHz &lt; </w:t>
            </w:r>
            <w:bookmarkStart w:id="195" w:name="OLE_LINK25"/>
            <w:r w:rsidRPr="00CD5E4B">
              <w:rPr>
                <w:rStyle w:val="ECCParagraph"/>
              </w:rPr>
              <w:t>F</w:t>
            </w:r>
            <w:r w:rsidRPr="00CD5E4B">
              <w:rPr>
                <w:rStyle w:val="ECCHLsubscript"/>
              </w:rPr>
              <w:t>DL_high</w:t>
            </w:r>
            <w:r w:rsidRPr="00CD5E4B">
              <w:rPr>
                <w:rStyle w:val="ECCParagraph"/>
              </w:rPr>
              <w:t xml:space="preserve"> – F</w:t>
            </w:r>
            <w:r w:rsidRPr="00CD5E4B">
              <w:rPr>
                <w:rStyle w:val="ECCHLsubscript"/>
              </w:rPr>
              <w:t>DL_low</w:t>
            </w:r>
            <w:r w:rsidRPr="00CD5E4B">
              <w:rPr>
                <w:rStyle w:val="ECCParagraph"/>
              </w:rPr>
              <w:t xml:space="preserve"> </w:t>
            </w:r>
            <w:r w:rsidRPr="00CD5E4B">
              <w:rPr>
                <w:rStyle w:val="ECCParagraph"/>
                <w:rFonts w:ascii="Symbol" w:eastAsia="Symbol" w:hAnsi="Symbol" w:cs="Symbol"/>
              </w:rPr>
              <w:t></w:t>
            </w:r>
            <w:r w:rsidRPr="00CD5E4B">
              <w:rPr>
                <w:rStyle w:val="ECCParagraph"/>
              </w:rPr>
              <w:t xml:space="preserve"> 900 MHz</w:t>
            </w:r>
            <w:bookmarkEnd w:id="195"/>
          </w:p>
        </w:tc>
        <w:tc>
          <w:tcPr>
            <w:tcW w:w="0" w:type="auto"/>
          </w:tcPr>
          <w:p w14:paraId="652FE3BC" w14:textId="77777777" w:rsidR="00EB61A5" w:rsidRPr="00CD5E4B" w:rsidRDefault="00EB61A5" w:rsidP="004164F1">
            <w:pPr>
              <w:pStyle w:val="ECCTabletext"/>
              <w:rPr>
                <w:rStyle w:val="ECCParagraph"/>
              </w:rPr>
            </w:pPr>
            <w:r w:rsidRPr="00CD5E4B">
              <w:rPr>
                <w:rStyle w:val="ECCParagraph"/>
              </w:rPr>
              <w:t xml:space="preserve">40 </w:t>
            </w:r>
          </w:p>
        </w:tc>
      </w:tr>
    </w:tbl>
    <w:bookmarkEnd w:id="185"/>
    <w:bookmarkEnd w:id="186"/>
    <w:p w14:paraId="53A9FA92" w14:textId="7B68D704" w:rsidR="00257305" w:rsidRPr="00CD5E4B" w:rsidRDefault="00EB61A5" w:rsidP="00190359">
      <w:pPr>
        <w:rPr>
          <w:rStyle w:val="ECCParagraph"/>
        </w:rPr>
      </w:pPr>
      <w:r w:rsidRPr="00CD5E4B">
        <w:rPr>
          <w:rStyle w:val="ECCParagraph"/>
        </w:rPr>
        <w:t>Δf</w:t>
      </w:r>
      <w:r w:rsidRPr="00CD5E4B">
        <w:rPr>
          <w:rStyle w:val="ECCHLsubscript"/>
        </w:rPr>
        <w:t>OBUE</w:t>
      </w:r>
      <w:r w:rsidR="009F3C96" w:rsidRPr="00CD5E4B">
        <w:rPr>
          <w:rStyle w:val="ECCParagraph"/>
        </w:rPr>
        <w:t>:</w:t>
      </w:r>
      <w:r w:rsidRPr="00CD5E4B">
        <w:rPr>
          <w:rStyle w:val="ECCParagraph"/>
        </w:rPr>
        <w:t xml:space="preserve"> Maximum offset of the operating band unwanted emissions mask from the downlink operating band edge</w:t>
      </w:r>
      <w:r w:rsidR="00311BEB" w:rsidRPr="00CD5E4B">
        <w:rPr>
          <w:rStyle w:val="ECCParagraph"/>
        </w:rPr>
        <w:t>.</w:t>
      </w:r>
    </w:p>
    <w:p w14:paraId="0F04600A" w14:textId="1775027E" w:rsidR="00190359" w:rsidRPr="00CD5E4B" w:rsidRDefault="00CE2528" w:rsidP="001F0975">
      <w:pPr>
        <w:pStyle w:val="Heading3"/>
        <w:rPr>
          <w:rStyle w:val="ECCParagraph"/>
        </w:rPr>
      </w:pPr>
      <w:bookmarkStart w:id="196" w:name="_Toc78184699"/>
      <w:bookmarkStart w:id="197" w:name="_Toc88225879"/>
      <w:bookmarkStart w:id="198" w:name="_Toc98834801"/>
      <w:bookmarkStart w:id="199" w:name="_Toc100238050"/>
      <w:bookmarkStart w:id="200" w:name="_Ref103000705"/>
      <w:bookmarkStart w:id="201" w:name="_Toc103178520"/>
      <w:bookmarkStart w:id="202" w:name="_Toc116384035"/>
      <w:bookmarkStart w:id="203" w:name="_Toc107576560"/>
      <w:r w:rsidRPr="00CD5E4B">
        <w:rPr>
          <w:rStyle w:val="ECCParagraph"/>
        </w:rPr>
        <w:t>Implications from the AAS architecture</w:t>
      </w:r>
      <w:bookmarkEnd w:id="196"/>
      <w:bookmarkEnd w:id="197"/>
      <w:bookmarkEnd w:id="198"/>
      <w:bookmarkEnd w:id="199"/>
      <w:bookmarkEnd w:id="200"/>
      <w:bookmarkEnd w:id="201"/>
      <w:bookmarkEnd w:id="202"/>
      <w:bookmarkEnd w:id="203"/>
    </w:p>
    <w:p w14:paraId="1DFBCBFA" w14:textId="46BEA23B" w:rsidR="005B1E0F" w:rsidRPr="00CD5E4B" w:rsidRDefault="00B765BA" w:rsidP="00C94083">
      <w:pPr>
        <w:rPr>
          <w:rStyle w:val="ECCParagraph"/>
        </w:rPr>
      </w:pPr>
      <w:r w:rsidRPr="00CD5E4B">
        <w:rPr>
          <w:rStyle w:val="ECCParagraph"/>
        </w:rPr>
        <w:t xml:space="preserve">ECC Decision (14)02 </w:t>
      </w:r>
      <w:r w:rsidRPr="00CD5E4B">
        <w:rPr>
          <w:rStyle w:val="ECCParagraph"/>
        </w:rPr>
        <w:fldChar w:fldCharType="begin" w:fldLock="1"/>
      </w:r>
      <w:r w:rsidRPr="00CD5E4B">
        <w:rPr>
          <w:rStyle w:val="ECCParagraph"/>
        </w:rPr>
        <w:instrText xml:space="preserve"> REF _Ref40084231 \r \h  \* MERGEFORMAT </w:instrText>
      </w:r>
      <w:r w:rsidRPr="00CD5E4B">
        <w:rPr>
          <w:rStyle w:val="ECCParagraph"/>
        </w:rPr>
      </w:r>
      <w:r w:rsidRPr="00CD5E4B">
        <w:rPr>
          <w:rStyle w:val="ECCParagraph"/>
        </w:rPr>
        <w:fldChar w:fldCharType="separate"/>
      </w:r>
      <w:r w:rsidR="002816C2" w:rsidRPr="00CD5E4B">
        <w:rPr>
          <w:rStyle w:val="ECCParagraph"/>
        </w:rPr>
        <w:t>[1]</w:t>
      </w:r>
      <w:r w:rsidRPr="00CD5E4B">
        <w:rPr>
          <w:rStyle w:val="ECCParagraph"/>
        </w:rPr>
        <w:fldChar w:fldCharType="end"/>
      </w:r>
      <w:r w:rsidRPr="00CD5E4B">
        <w:rPr>
          <w:rStyle w:val="ECCParagraph"/>
        </w:rPr>
        <w:t xml:space="preserve"> defines the BEM requirements for MFCN in terms of e.i.r.p. limits </w:t>
      </w:r>
      <w:r w:rsidR="0051346F" w:rsidRPr="00CD5E4B">
        <w:rPr>
          <w:rStyle w:val="ECCParagraph"/>
        </w:rPr>
        <w:t>versus frequency separation from</w:t>
      </w:r>
      <w:r w:rsidRPr="00CD5E4B">
        <w:rPr>
          <w:rStyle w:val="ECCParagraph"/>
        </w:rPr>
        <w:t xml:space="preserve"> the spectrum block edge</w:t>
      </w:r>
      <w:r w:rsidR="0051346F" w:rsidRPr="00CD5E4B">
        <w:rPr>
          <w:rStyle w:val="ECCParagraph"/>
        </w:rPr>
        <w:t xml:space="preserve">, as described in section </w:t>
      </w:r>
      <w:r w:rsidR="0051346F" w:rsidRPr="00CD5E4B">
        <w:rPr>
          <w:rStyle w:val="ECCParagraph"/>
        </w:rPr>
        <w:fldChar w:fldCharType="begin" w:fldLock="1"/>
      </w:r>
      <w:r w:rsidR="0051346F" w:rsidRPr="00CD5E4B">
        <w:rPr>
          <w:rStyle w:val="ECCParagraph"/>
        </w:rPr>
        <w:instrText xml:space="preserve"> REF _Ref100669838 \r \h  \* MERGEFORMAT </w:instrText>
      </w:r>
      <w:r w:rsidR="0051346F" w:rsidRPr="00CD5E4B">
        <w:rPr>
          <w:rStyle w:val="ECCParagraph"/>
        </w:rPr>
      </w:r>
      <w:r w:rsidR="0051346F" w:rsidRPr="00CD5E4B">
        <w:rPr>
          <w:rStyle w:val="ECCParagraph"/>
        </w:rPr>
        <w:fldChar w:fldCharType="separate"/>
      </w:r>
      <w:r w:rsidR="002816C2" w:rsidRPr="00CD5E4B">
        <w:rPr>
          <w:rStyle w:val="ECCParagraph"/>
        </w:rPr>
        <w:t>2.2</w:t>
      </w:r>
      <w:r w:rsidR="0051346F" w:rsidRPr="00CD5E4B">
        <w:rPr>
          <w:rStyle w:val="ECCParagraph"/>
        </w:rPr>
        <w:fldChar w:fldCharType="end"/>
      </w:r>
      <w:r w:rsidRPr="00CD5E4B">
        <w:rPr>
          <w:rStyle w:val="ECCParagraph"/>
        </w:rPr>
        <w:t xml:space="preserve">. Some of these requirements (i.e. the baseline </w:t>
      </w:r>
      <w:r w:rsidR="00C71B4A" w:rsidRPr="00CD5E4B">
        <w:rPr>
          <w:rStyle w:val="ECCParagraph"/>
        </w:rPr>
        <w:t>requirement for</w:t>
      </w:r>
      <w:r w:rsidRPr="00CD5E4B">
        <w:rPr>
          <w:rStyle w:val="ECCParagraph"/>
        </w:rPr>
        <w:t xml:space="preserve"> unsynchronised MFCN</w:t>
      </w:r>
      <w:r w:rsidR="00C71B4A" w:rsidRPr="00CD5E4B">
        <w:rPr>
          <w:rStyle w:val="ECCParagraph"/>
        </w:rPr>
        <w:t xml:space="preserve"> BS</w:t>
      </w:r>
      <w:r w:rsidR="00A02BA4" w:rsidRPr="00CD5E4B">
        <w:rPr>
          <w:rStyle w:val="ECCParagraph"/>
        </w:rPr>
        <w:t xml:space="preserve"> operation</w:t>
      </w:r>
      <w:r w:rsidRPr="00CD5E4B">
        <w:rPr>
          <w:rStyle w:val="ECCParagraph"/>
        </w:rPr>
        <w:t xml:space="preserve"> and the additional baseline </w:t>
      </w:r>
      <w:r w:rsidR="00C71B4A" w:rsidRPr="00CD5E4B">
        <w:rPr>
          <w:rStyle w:val="ECCParagraph"/>
        </w:rPr>
        <w:t>requirement</w:t>
      </w:r>
      <w:r w:rsidRPr="00CD5E4B">
        <w:rPr>
          <w:rStyle w:val="ECCParagraph"/>
        </w:rPr>
        <w:t xml:space="preserve"> to protect systems </w:t>
      </w:r>
      <w:r w:rsidR="00C71B4A" w:rsidRPr="00CD5E4B">
        <w:rPr>
          <w:rStyle w:val="ECCParagraph"/>
        </w:rPr>
        <w:t>above 24</w:t>
      </w:r>
      <w:r w:rsidRPr="00CD5E4B">
        <w:rPr>
          <w:rStyle w:val="ECCParagraph"/>
        </w:rPr>
        <w:t>00</w:t>
      </w:r>
      <w:r w:rsidR="00C71B4A" w:rsidRPr="00CD5E4B">
        <w:rPr>
          <w:rStyle w:val="ECCParagraph"/>
        </w:rPr>
        <w:t> </w:t>
      </w:r>
      <w:r w:rsidRPr="00CD5E4B">
        <w:rPr>
          <w:rStyle w:val="ECCParagraph"/>
        </w:rPr>
        <w:t xml:space="preserve">MHz) are not specified in the equipment standard </w:t>
      </w:r>
      <w:r w:rsidR="005B1E0F" w:rsidRPr="00CD5E4B">
        <w:rPr>
          <w:rStyle w:val="ECCParagraph"/>
        </w:rPr>
        <w:t>but</w:t>
      </w:r>
      <w:r w:rsidRPr="00CD5E4B">
        <w:rPr>
          <w:rStyle w:val="ECCParagraph"/>
        </w:rPr>
        <w:t xml:space="preserve"> are used by national regulators as part of MFCN license condition</w:t>
      </w:r>
      <w:r w:rsidR="005B1E0F" w:rsidRPr="00CD5E4B">
        <w:rPr>
          <w:rStyle w:val="ECCParagraph"/>
        </w:rPr>
        <w:t>s,</w:t>
      </w:r>
      <w:r w:rsidRPr="00CD5E4B">
        <w:rPr>
          <w:rStyle w:val="ECCParagraph"/>
        </w:rPr>
        <w:t xml:space="preserve"> therefore representing a regulatory obligation for mobile operators. To respect such regulatory limits in non-AAS MFCN </w:t>
      </w:r>
      <w:r w:rsidR="00A02BA4" w:rsidRPr="00CD5E4B">
        <w:rPr>
          <w:rStyle w:val="ECCParagraph"/>
        </w:rPr>
        <w:t>BSs</w:t>
      </w:r>
      <w:r w:rsidRPr="00CD5E4B">
        <w:rPr>
          <w:rStyle w:val="ECCParagraph"/>
        </w:rPr>
        <w:t xml:space="preserve">, if needed, mobile operators have the possibility of installing additional external filters between the </w:t>
      </w:r>
      <w:r w:rsidR="00A02BA4" w:rsidRPr="00CD5E4B">
        <w:rPr>
          <w:rStyle w:val="ECCParagraph"/>
        </w:rPr>
        <w:t xml:space="preserve">BS </w:t>
      </w:r>
      <w:r w:rsidRPr="00CD5E4B">
        <w:rPr>
          <w:rStyle w:val="ECCParagraph"/>
        </w:rPr>
        <w:t>antenna connector and the antenna.</w:t>
      </w:r>
      <w:r w:rsidR="004E458E" w:rsidRPr="00CD5E4B">
        <w:rPr>
          <w:rStyle w:val="ECCParagraph"/>
        </w:rPr>
        <w:t xml:space="preserve"> </w:t>
      </w:r>
      <w:r w:rsidR="007E34A6" w:rsidRPr="00CD5E4B">
        <w:rPr>
          <w:rStyle w:val="ECCParagraph"/>
        </w:rPr>
        <w:t>In the case of the baseline requirement</w:t>
      </w:r>
      <w:r w:rsidR="003F77ED" w:rsidRPr="00CD5E4B">
        <w:rPr>
          <w:rStyle w:val="ECCParagraph"/>
        </w:rPr>
        <w:t>s</w:t>
      </w:r>
      <w:r w:rsidR="007E34A6" w:rsidRPr="00CD5E4B">
        <w:rPr>
          <w:rStyle w:val="ECCParagraph"/>
        </w:rPr>
        <w:t xml:space="preserve"> for unsynchronised MFCN BS operation, </w:t>
      </w:r>
      <w:r w:rsidR="00146773" w:rsidRPr="00CD5E4B">
        <w:rPr>
          <w:rStyle w:val="ECCParagraph"/>
        </w:rPr>
        <w:t>these filters would</w:t>
      </w:r>
      <w:r w:rsidR="0051346F" w:rsidRPr="00CD5E4B">
        <w:rPr>
          <w:rStyle w:val="ECCParagraph"/>
        </w:rPr>
        <w:t xml:space="preserve"> </w:t>
      </w:r>
      <w:r w:rsidR="00146773" w:rsidRPr="00CD5E4B">
        <w:rPr>
          <w:rStyle w:val="ECCParagraph"/>
        </w:rPr>
        <w:t>be operator specific.</w:t>
      </w:r>
    </w:p>
    <w:p w14:paraId="707B47DA" w14:textId="24BA1DA5" w:rsidR="00C94083" w:rsidRPr="00CD5E4B" w:rsidRDefault="00B765BA" w:rsidP="00C94083">
      <w:pPr>
        <w:rPr>
          <w:rStyle w:val="ECCParagraph"/>
        </w:rPr>
      </w:pPr>
      <w:r w:rsidRPr="00CD5E4B">
        <w:rPr>
          <w:rStyle w:val="ECCParagraph"/>
        </w:rPr>
        <w:t>In</w:t>
      </w:r>
      <w:r w:rsidR="005B1E0F" w:rsidRPr="00CD5E4B">
        <w:rPr>
          <w:rStyle w:val="ECCParagraph"/>
        </w:rPr>
        <w:t xml:space="preserve"> the</w:t>
      </w:r>
      <w:r w:rsidRPr="00CD5E4B">
        <w:rPr>
          <w:rStyle w:val="ECCParagraph"/>
        </w:rPr>
        <w:t xml:space="preserve"> case of AAS </w:t>
      </w:r>
      <w:r w:rsidR="0051346F" w:rsidRPr="00CD5E4B">
        <w:rPr>
          <w:rStyle w:val="ECCParagraph"/>
        </w:rPr>
        <w:t>MFCN BSs</w:t>
      </w:r>
      <w:r w:rsidRPr="00CD5E4B">
        <w:rPr>
          <w:rStyle w:val="ECCParagraph"/>
        </w:rPr>
        <w:t xml:space="preserve">, as illustrated in </w:t>
      </w:r>
      <w:r w:rsidR="005B1E0F" w:rsidRPr="00CD5E4B">
        <w:rPr>
          <w:rStyle w:val="ECCParagraph"/>
        </w:rPr>
        <w:fldChar w:fldCharType="begin" w:fldLock="1"/>
      </w:r>
      <w:r w:rsidR="005B1E0F" w:rsidRPr="00CD5E4B">
        <w:rPr>
          <w:rStyle w:val="ECCParagraph"/>
        </w:rPr>
        <w:instrText xml:space="preserve"> REF _Ref89073435 \h </w:instrText>
      </w:r>
      <w:r w:rsidR="00E020AA" w:rsidRPr="00CD5E4B">
        <w:rPr>
          <w:rStyle w:val="ECCParagraph"/>
        </w:rPr>
        <w:instrText xml:space="preserve"> \* MERGEFORMAT </w:instrText>
      </w:r>
      <w:r w:rsidR="005B1E0F" w:rsidRPr="00CD5E4B">
        <w:rPr>
          <w:rStyle w:val="ECCParagraph"/>
        </w:rPr>
      </w:r>
      <w:r w:rsidR="005B1E0F" w:rsidRPr="00CD5E4B">
        <w:rPr>
          <w:rStyle w:val="ECCParagraph"/>
        </w:rPr>
        <w:fldChar w:fldCharType="separate"/>
      </w:r>
      <w:r w:rsidR="002816C2" w:rsidRPr="00CD5E4B">
        <w:rPr>
          <w:rStyle w:val="ECCParagraph"/>
        </w:rPr>
        <w:t>Figure 2</w:t>
      </w:r>
      <w:r w:rsidR="005B1E0F" w:rsidRPr="00CD5E4B">
        <w:rPr>
          <w:rStyle w:val="ECCParagraph"/>
        </w:rPr>
        <w:fldChar w:fldCharType="end"/>
      </w:r>
      <w:r w:rsidRPr="00CD5E4B">
        <w:rPr>
          <w:rStyle w:val="ECCParagraph"/>
        </w:rPr>
        <w:t xml:space="preserve">, the antenna arrays are included in the </w:t>
      </w:r>
      <w:r w:rsidR="00526C3D" w:rsidRPr="00CD5E4B">
        <w:rPr>
          <w:rStyle w:val="ECCParagraph"/>
        </w:rPr>
        <w:t xml:space="preserve">BS </w:t>
      </w:r>
      <w:r w:rsidRPr="00CD5E4B">
        <w:rPr>
          <w:rStyle w:val="ECCParagraph"/>
        </w:rPr>
        <w:t xml:space="preserve">without an accessible interface between the </w:t>
      </w:r>
      <w:r w:rsidR="00526C3D" w:rsidRPr="00CD5E4B">
        <w:rPr>
          <w:rStyle w:val="ECCParagraph"/>
        </w:rPr>
        <w:t xml:space="preserve">antennas </w:t>
      </w:r>
      <w:r w:rsidRPr="00CD5E4B">
        <w:rPr>
          <w:rStyle w:val="ECCParagraph"/>
        </w:rPr>
        <w:t xml:space="preserve">and the </w:t>
      </w:r>
      <w:r w:rsidR="001A4CD1" w:rsidRPr="00CD5E4B">
        <w:rPr>
          <w:rStyle w:val="ECCParagraph"/>
        </w:rPr>
        <w:t>RF unit</w:t>
      </w:r>
      <w:r w:rsidRPr="00CD5E4B">
        <w:rPr>
          <w:rStyle w:val="ECCParagraph"/>
        </w:rPr>
        <w:t>.</w:t>
      </w:r>
      <w:r w:rsidR="004E458E" w:rsidRPr="00CD5E4B">
        <w:rPr>
          <w:rStyle w:val="ECCParagraph"/>
        </w:rPr>
        <w:t xml:space="preserve"> </w:t>
      </w:r>
      <w:r w:rsidR="0022789B" w:rsidRPr="00CD5E4B">
        <w:rPr>
          <w:rStyle w:val="ECCParagraph"/>
        </w:rPr>
        <w:t>At the time of the publication of this Report, it is not possible to cost-effectively implement operator-specific filtering for AAS systems</w:t>
      </w:r>
      <w:r w:rsidR="008405FD" w:rsidRPr="00CD5E4B">
        <w:rPr>
          <w:rStyle w:val="ECCParagraph"/>
        </w:rPr>
        <w:t>.</w:t>
      </w:r>
      <w:r w:rsidR="003B3491" w:rsidRPr="00CD5E4B">
        <w:rPr>
          <w:rStyle w:val="ECCParagraph"/>
        </w:rPr>
        <w:t xml:space="preserve"> </w:t>
      </w:r>
      <w:r w:rsidR="00146773" w:rsidRPr="00CD5E4B">
        <w:rPr>
          <w:rStyle w:val="ECCParagraph"/>
        </w:rPr>
        <w:t>A</w:t>
      </w:r>
      <w:r w:rsidR="001870AE" w:rsidRPr="00CD5E4B">
        <w:rPr>
          <w:rStyle w:val="ECCParagraph"/>
        </w:rPr>
        <w:t>s the equivalent baseline requirement of unsynchronised</w:t>
      </w:r>
      <w:r w:rsidR="00FF76B6" w:rsidRPr="00CD5E4B">
        <w:rPr>
          <w:rStyle w:val="ECCParagraph"/>
        </w:rPr>
        <w:t xml:space="preserve"> (or semi-synchronised)</w:t>
      </w:r>
      <w:r w:rsidR="001870AE" w:rsidRPr="00CD5E4B">
        <w:rPr>
          <w:rStyle w:val="ECCParagraph"/>
        </w:rPr>
        <w:t xml:space="preserve"> </w:t>
      </w:r>
      <w:r w:rsidR="0051346F" w:rsidRPr="00CD5E4B">
        <w:rPr>
          <w:rStyle w:val="ECCParagraph"/>
        </w:rPr>
        <w:t xml:space="preserve">AAS </w:t>
      </w:r>
      <w:r w:rsidR="001870AE" w:rsidRPr="00CD5E4B">
        <w:rPr>
          <w:rStyle w:val="ECCParagraph"/>
        </w:rPr>
        <w:t>MFCN BS operation</w:t>
      </w:r>
      <w:r w:rsidR="00411357" w:rsidRPr="00CD5E4B">
        <w:rPr>
          <w:rStyle w:val="ECCParagraph"/>
        </w:rPr>
        <w:t>, which guarantees the compatibility between different MFCN users within the band,</w:t>
      </w:r>
      <w:r w:rsidR="00727A23" w:rsidRPr="00CD5E4B">
        <w:rPr>
          <w:rStyle w:val="ECCParagraph"/>
        </w:rPr>
        <w:t xml:space="preserve"> cannot be achieved without additional and operator specific filtering</w:t>
      </w:r>
      <w:r w:rsidR="007E34A6" w:rsidRPr="00CD5E4B">
        <w:rPr>
          <w:rStyle w:val="ECCParagraph"/>
        </w:rPr>
        <w:t>, operation would instead</w:t>
      </w:r>
      <w:r w:rsidR="00727A23" w:rsidRPr="00CD5E4B">
        <w:rPr>
          <w:rStyle w:val="ECCParagraph"/>
        </w:rPr>
        <w:t xml:space="preserve"> require a guard band</w:t>
      </w:r>
      <w:r w:rsidR="001F0975">
        <w:rPr>
          <w:rStyle w:val="ECCParagraph"/>
          <w:rFonts w:ascii="ZWAdobeF" w:hAnsi="ZWAdobeF" w:cs="ZWAdobeF"/>
          <w:sz w:val="2"/>
          <w:szCs w:val="2"/>
        </w:rPr>
        <w:t>5F</w:t>
      </w:r>
      <w:r w:rsidR="00EB0540" w:rsidRPr="00CD5E4B">
        <w:rPr>
          <w:rStyle w:val="ECCHLsuperscript"/>
        </w:rPr>
        <w:footnoteReference w:id="7"/>
      </w:r>
      <w:r w:rsidR="00727A23" w:rsidRPr="00CD5E4B">
        <w:rPr>
          <w:rStyle w:val="ECCParagraph"/>
        </w:rPr>
        <w:t xml:space="preserve"> that significantly affects efficient spectrum </w:t>
      </w:r>
      <w:r w:rsidR="00035319" w:rsidRPr="00CD5E4B">
        <w:rPr>
          <w:rStyle w:val="ECCParagraph"/>
        </w:rPr>
        <w:t>use</w:t>
      </w:r>
      <w:r w:rsidR="00727A23" w:rsidRPr="00CD5E4B">
        <w:rPr>
          <w:rStyle w:val="ECCParagraph"/>
        </w:rPr>
        <w:t>.</w:t>
      </w:r>
      <w:r w:rsidR="004E458E" w:rsidRPr="00CD5E4B">
        <w:rPr>
          <w:rStyle w:val="ECCParagraph"/>
        </w:rPr>
        <w:t xml:space="preserve"> </w:t>
      </w:r>
      <w:r w:rsidR="00146773" w:rsidRPr="00CD5E4B">
        <w:rPr>
          <w:rStyle w:val="ECCParagraph"/>
        </w:rPr>
        <w:t>Alternatively,</w:t>
      </w:r>
      <w:r w:rsidR="0022789B" w:rsidRPr="00CD5E4B">
        <w:rPr>
          <w:rStyle w:val="ECCParagraph"/>
        </w:rPr>
        <w:t xml:space="preserve"> </w:t>
      </w:r>
      <w:r w:rsidR="00B51F3C" w:rsidRPr="00CD5E4B">
        <w:rPr>
          <w:rStyle w:val="ECCParagraph"/>
        </w:rPr>
        <w:t>o</w:t>
      </w:r>
      <w:r w:rsidR="0022789B" w:rsidRPr="00CD5E4B">
        <w:rPr>
          <w:rStyle w:val="ECCParagraph"/>
        </w:rPr>
        <w:t>ther mitigation techniques</w:t>
      </w:r>
      <w:r w:rsidR="00B51F3C" w:rsidRPr="00CD5E4B">
        <w:rPr>
          <w:rStyle w:val="ECCParagraph"/>
        </w:rPr>
        <w:t xml:space="preserve"> which could</w:t>
      </w:r>
      <w:r w:rsidR="0022789B" w:rsidRPr="00CD5E4B">
        <w:rPr>
          <w:rStyle w:val="ECCParagraph"/>
        </w:rPr>
        <w:t xml:space="preserve"> enable unsynchronised operation of AAS systems in the 2300-2400 MHz band</w:t>
      </w:r>
      <w:r w:rsidR="00B51F3C" w:rsidRPr="00CD5E4B">
        <w:rPr>
          <w:rStyle w:val="ECCParagraph"/>
        </w:rPr>
        <w:t xml:space="preserve"> require</w:t>
      </w:r>
      <w:r w:rsidR="0022789B" w:rsidRPr="00CD5E4B">
        <w:rPr>
          <w:rStyle w:val="ECCParagraph"/>
        </w:rPr>
        <w:t xml:space="preserve"> additional isolation between </w:t>
      </w:r>
      <w:r w:rsidR="00946FD4" w:rsidRPr="00CD5E4B">
        <w:rPr>
          <w:rStyle w:val="ECCParagraph"/>
        </w:rPr>
        <w:t>BS</w:t>
      </w:r>
      <w:r w:rsidR="0022789B" w:rsidRPr="00CD5E4B">
        <w:rPr>
          <w:rStyle w:val="ECCParagraph"/>
        </w:rPr>
        <w:t>s, e.g. geographic separation or low power indoor use.</w:t>
      </w:r>
      <w:r w:rsidR="004E458E" w:rsidRPr="00CD5E4B">
        <w:rPr>
          <w:rStyle w:val="ECCParagraph"/>
        </w:rPr>
        <w:t xml:space="preserve"> </w:t>
      </w:r>
      <w:r w:rsidR="0022789B" w:rsidRPr="00CD5E4B">
        <w:rPr>
          <w:rStyle w:val="ECCParagraph"/>
        </w:rPr>
        <w:t>With mobile network operators expected to provide access to the 2300-2400 MHz band on a wide area basis, geographic separation between MFCN operators is unlikely to be a viable solution for outdoor deployments.</w:t>
      </w:r>
      <w:r w:rsidR="004E458E" w:rsidRPr="00CD5E4B">
        <w:rPr>
          <w:rStyle w:val="ECCParagraph"/>
        </w:rPr>
        <w:t xml:space="preserve"> </w:t>
      </w:r>
      <w:r w:rsidR="0022789B" w:rsidRPr="00CD5E4B">
        <w:rPr>
          <w:rStyle w:val="ECCParagraph"/>
        </w:rPr>
        <w:t>Therefore, in the case of two or more wide area operators</w:t>
      </w:r>
      <w:r w:rsidR="00AF3B6C" w:rsidRPr="00CD5E4B">
        <w:rPr>
          <w:rStyle w:val="ECCParagraph"/>
        </w:rPr>
        <w:t>,</w:t>
      </w:r>
      <w:r w:rsidR="0022789B" w:rsidRPr="00CD5E4B">
        <w:rPr>
          <w:rStyle w:val="ECCParagraph"/>
        </w:rPr>
        <w:t xml:space="preserve"> synchronised operation of AAS </w:t>
      </w:r>
      <w:r w:rsidR="00035319" w:rsidRPr="00CD5E4B">
        <w:rPr>
          <w:rStyle w:val="ECCParagraph"/>
        </w:rPr>
        <w:t>MFCNs</w:t>
      </w:r>
      <w:r w:rsidR="0022789B" w:rsidRPr="00CD5E4B">
        <w:rPr>
          <w:rStyle w:val="ECCParagraph"/>
        </w:rPr>
        <w:t xml:space="preserve"> </w:t>
      </w:r>
      <w:r w:rsidR="00035319" w:rsidRPr="00CD5E4B">
        <w:rPr>
          <w:rStyle w:val="ECCParagraph"/>
        </w:rPr>
        <w:t>(</w:t>
      </w:r>
      <w:r w:rsidR="0022789B" w:rsidRPr="00CD5E4B">
        <w:rPr>
          <w:rStyle w:val="ECCParagraph"/>
        </w:rPr>
        <w:t>outdoors</w:t>
      </w:r>
      <w:r w:rsidR="00035319" w:rsidRPr="00CD5E4B">
        <w:rPr>
          <w:rStyle w:val="ECCParagraph"/>
        </w:rPr>
        <w:t>)</w:t>
      </w:r>
      <w:r w:rsidR="0022789B" w:rsidRPr="00CD5E4B">
        <w:rPr>
          <w:rStyle w:val="ECCParagraph"/>
        </w:rPr>
        <w:t xml:space="preserve"> is recommended in the 2300-2400 MHz band</w:t>
      </w:r>
      <w:r w:rsidR="00493988" w:rsidRPr="00CD5E4B">
        <w:rPr>
          <w:rStyle w:val="ECCParagraph"/>
        </w:rPr>
        <w:t>.</w:t>
      </w:r>
    </w:p>
    <w:p w14:paraId="0AAED0E2" w14:textId="77777777" w:rsidR="00190359" w:rsidRPr="00CD5E4B" w:rsidRDefault="008F2189" w:rsidP="008F2189">
      <w:pPr>
        <w:pStyle w:val="ECCFiguregraphcentered"/>
        <w:rPr>
          <w:rStyle w:val="ECCParagraph"/>
        </w:rPr>
      </w:pPr>
      <w:r w:rsidRPr="00CD5E4B">
        <w:rPr>
          <w:lang w:val="en-GB" w:eastAsia="en-US"/>
        </w:rPr>
        <w:lastRenderedPageBreak/>
        <w:drawing>
          <wp:inline distT="0" distB="0" distL="0" distR="0" wp14:anchorId="6F902B77" wp14:editId="08E06B5F">
            <wp:extent cx="4879155" cy="3437681"/>
            <wp:effectExtent l="0" t="0" r="0" b="0"/>
            <wp:docPr id="2" name="Picture 2" descr="P432#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P432#yIS1"/>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4922114" cy="3467949"/>
                    </a:xfrm>
                    <a:prstGeom prst="rect">
                      <a:avLst/>
                    </a:prstGeom>
                    <a:noFill/>
                  </pic:spPr>
                </pic:pic>
              </a:graphicData>
            </a:graphic>
          </wp:inline>
        </w:drawing>
      </w:r>
    </w:p>
    <w:p w14:paraId="69C88B9F" w14:textId="3AE1138F" w:rsidR="007D6B6B" w:rsidRPr="00CD5E4B" w:rsidRDefault="007D6B6B" w:rsidP="007D6B6B">
      <w:pPr>
        <w:pStyle w:val="Caption"/>
        <w:rPr>
          <w:lang w:val="en-GB"/>
        </w:rPr>
      </w:pPr>
      <w:bookmarkStart w:id="204" w:name="_Ref89073435"/>
      <w:r w:rsidRPr="00CD5E4B">
        <w:rPr>
          <w:lang w:val="en-GB"/>
        </w:rPr>
        <w:t xml:space="preserve">Figure </w:t>
      </w:r>
      <w:r w:rsidR="00F35DCF" w:rsidRPr="00CD5E4B">
        <w:rPr>
          <w:lang w:val="en-GB"/>
        </w:rPr>
        <w:fldChar w:fldCharType="begin"/>
      </w:r>
      <w:r w:rsidR="00F35DCF" w:rsidRPr="00CD5E4B">
        <w:rPr>
          <w:lang w:val="en-GB"/>
        </w:rPr>
        <w:instrText xml:space="preserve"> SEQ Figure \* ARABIC </w:instrText>
      </w:r>
      <w:r w:rsidR="00F35DCF" w:rsidRPr="00CD5E4B">
        <w:rPr>
          <w:lang w:val="en-GB"/>
        </w:rPr>
        <w:fldChar w:fldCharType="separate"/>
      </w:r>
      <w:r w:rsidR="001F0975">
        <w:rPr>
          <w:noProof/>
          <w:lang w:val="en-GB"/>
        </w:rPr>
        <w:t>2</w:t>
      </w:r>
      <w:r w:rsidR="00F35DCF" w:rsidRPr="00CD5E4B">
        <w:rPr>
          <w:lang w:val="en-GB"/>
        </w:rPr>
        <w:fldChar w:fldCharType="end"/>
      </w:r>
      <w:bookmarkEnd w:id="204"/>
      <w:r w:rsidRPr="00CD5E4B">
        <w:rPr>
          <w:lang w:val="en-GB"/>
        </w:rPr>
        <w:t xml:space="preserve">: </w:t>
      </w:r>
      <w:r w:rsidR="0012401D" w:rsidRPr="00CD5E4B">
        <w:rPr>
          <w:lang w:val="en-GB"/>
        </w:rPr>
        <w:t>AAS and non-AAS base stations architecture</w:t>
      </w:r>
      <w:r w:rsidR="00B96220" w:rsidRPr="00CD5E4B">
        <w:rPr>
          <w:lang w:val="en-GB"/>
        </w:rPr>
        <w:t xml:space="preserve">, </w:t>
      </w:r>
      <w:r w:rsidR="00B96220" w:rsidRPr="00CD5E4B">
        <w:rPr>
          <w:lang w:val="en-GB"/>
        </w:rPr>
        <w:fldChar w:fldCharType="begin" w:fldLock="1"/>
      </w:r>
      <w:r w:rsidR="00B96220" w:rsidRPr="00CD5E4B">
        <w:rPr>
          <w:lang w:val="en-GB"/>
        </w:rPr>
        <w:instrText xml:space="preserve"> REF _Ref64968043 \r \h  \* MERGEFORMAT </w:instrText>
      </w:r>
      <w:r w:rsidR="00B96220" w:rsidRPr="00CD5E4B">
        <w:rPr>
          <w:lang w:val="en-GB"/>
        </w:rPr>
      </w:r>
      <w:r w:rsidR="00B96220" w:rsidRPr="00CD5E4B">
        <w:rPr>
          <w:lang w:val="en-GB"/>
        </w:rPr>
        <w:fldChar w:fldCharType="separate"/>
      </w:r>
      <w:r w:rsidR="002816C2" w:rsidRPr="00CD5E4B">
        <w:rPr>
          <w:lang w:val="en-GB"/>
        </w:rPr>
        <w:t>[12]</w:t>
      </w:r>
      <w:r w:rsidR="00B96220" w:rsidRPr="00CD5E4B">
        <w:rPr>
          <w:lang w:val="en-GB"/>
        </w:rPr>
        <w:fldChar w:fldCharType="end"/>
      </w:r>
    </w:p>
    <w:p w14:paraId="3EB6D966" w14:textId="49CD1ADA" w:rsidR="00CE2528" w:rsidRPr="00CD5E4B" w:rsidRDefault="001F0975" w:rsidP="001F0975">
      <w:pPr>
        <w:pStyle w:val="Heading3"/>
        <w:rPr>
          <w:lang w:val="en-GB"/>
        </w:rPr>
      </w:pPr>
      <w:bookmarkStart w:id="205" w:name="_Toc78184700"/>
      <w:bookmarkStart w:id="206" w:name="_Toc80793782"/>
      <w:bookmarkStart w:id="207" w:name="_Toc80810259"/>
      <w:bookmarkStart w:id="208" w:name="_Toc80810362"/>
      <w:bookmarkStart w:id="209" w:name="_Toc80810465"/>
      <w:bookmarkStart w:id="210" w:name="_Toc80810568"/>
      <w:bookmarkStart w:id="211" w:name="_Toc80810671"/>
      <w:bookmarkStart w:id="212" w:name="_Toc80957483"/>
      <w:bookmarkStart w:id="213" w:name="_Toc80957856"/>
      <w:bookmarkStart w:id="214" w:name="_Toc80958228"/>
      <w:bookmarkStart w:id="215" w:name="_Toc80964882"/>
      <w:bookmarkStart w:id="216" w:name="_Toc87969800"/>
      <w:bookmarkStart w:id="217" w:name="_Toc88225880"/>
      <w:bookmarkStart w:id="218" w:name="_Toc89782339"/>
      <w:bookmarkStart w:id="219" w:name="_Toc78184701"/>
      <w:bookmarkStart w:id="220" w:name="_Ref79677107"/>
      <w:bookmarkStart w:id="221" w:name="_Toc88225881"/>
      <w:bookmarkStart w:id="222" w:name="_Toc98834802"/>
      <w:bookmarkStart w:id="223" w:name="_Toc100238051"/>
      <w:bookmarkStart w:id="224" w:name="_Toc103178521"/>
      <w:bookmarkStart w:id="225" w:name="_Toc116384036"/>
      <w:bookmarkStart w:id="226" w:name="_Toc107576561"/>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r>
        <w:rPr>
          <w:rFonts w:ascii="ZWAdobeF" w:hAnsi="ZWAdobeF" w:cs="ZWAdobeF"/>
          <w:b w:val="0"/>
          <w:sz w:val="2"/>
          <w:szCs w:val="2"/>
          <w:lang w:val="en-GB"/>
        </w:rPr>
        <w:t>9B</w:t>
      </w:r>
      <w:r w:rsidR="00265F28" w:rsidRPr="00CD5E4B">
        <w:rPr>
          <w:lang w:val="en-GB"/>
        </w:rPr>
        <w:t>Synchronised and unsynchronised operation</w:t>
      </w:r>
      <w:bookmarkEnd w:id="219"/>
      <w:bookmarkEnd w:id="220"/>
      <w:bookmarkEnd w:id="221"/>
      <w:bookmarkEnd w:id="222"/>
      <w:bookmarkEnd w:id="223"/>
      <w:bookmarkEnd w:id="224"/>
      <w:bookmarkEnd w:id="225"/>
      <w:bookmarkEnd w:id="226"/>
    </w:p>
    <w:p w14:paraId="773A9F7A" w14:textId="2C7494B6" w:rsidR="00FD75B7" w:rsidRPr="00CD5E4B" w:rsidRDefault="00190359" w:rsidP="00BE1EBE">
      <w:pPr>
        <w:rPr>
          <w:rStyle w:val="ECCParagraph"/>
        </w:rPr>
      </w:pPr>
      <w:r w:rsidRPr="00CD5E4B">
        <w:rPr>
          <w:rStyle w:val="ECCParagraph"/>
        </w:rPr>
        <w:t xml:space="preserve">Between adjacent </w:t>
      </w:r>
      <w:r w:rsidR="00F607B3" w:rsidRPr="00CD5E4B">
        <w:rPr>
          <w:rStyle w:val="ECCParagraph"/>
        </w:rPr>
        <w:t xml:space="preserve">TDD </w:t>
      </w:r>
      <w:r w:rsidRPr="00CD5E4B">
        <w:rPr>
          <w:rStyle w:val="ECCParagraph"/>
        </w:rPr>
        <w:t xml:space="preserve">MFCN networks </w:t>
      </w:r>
      <w:r w:rsidR="0051346F" w:rsidRPr="00CD5E4B">
        <w:rPr>
          <w:rStyle w:val="ECCParagraph"/>
        </w:rPr>
        <w:t>in 2.3-2.4 GHz</w:t>
      </w:r>
      <w:r w:rsidRPr="00CD5E4B">
        <w:rPr>
          <w:rStyle w:val="ECCParagraph"/>
        </w:rPr>
        <w:t xml:space="preserve"> it is assumed that coexistence</w:t>
      </w:r>
      <w:r w:rsidR="00493988" w:rsidRPr="00CD5E4B">
        <w:rPr>
          <w:rStyle w:val="ECCParagraph"/>
        </w:rPr>
        <w:t xml:space="preserve"> </w:t>
      </w:r>
      <w:r w:rsidRPr="00CD5E4B">
        <w:rPr>
          <w:rStyle w:val="ECCParagraph"/>
        </w:rPr>
        <w:t xml:space="preserve">can be handled similarly </w:t>
      </w:r>
      <w:r w:rsidR="00BE6C1E" w:rsidRPr="00CD5E4B">
        <w:rPr>
          <w:rStyle w:val="ECCParagraph"/>
        </w:rPr>
        <w:t xml:space="preserve">to </w:t>
      </w:r>
      <w:r w:rsidRPr="00CD5E4B">
        <w:rPr>
          <w:rStyle w:val="ECCParagraph"/>
        </w:rPr>
        <w:t xml:space="preserve">what has been done for </w:t>
      </w:r>
      <w:r w:rsidR="0051346F" w:rsidRPr="00CD5E4B">
        <w:rPr>
          <w:rStyle w:val="ECCParagraph"/>
        </w:rPr>
        <w:t xml:space="preserve">TDD </w:t>
      </w:r>
      <w:r w:rsidRPr="00CD5E4B">
        <w:rPr>
          <w:rStyle w:val="ECCParagraph"/>
        </w:rPr>
        <w:t>MFCN in the 3.4-3.8 GHz band (where synchronised operation is highly recommended in order to avoid large separation distances)</w:t>
      </w:r>
      <w:r w:rsidR="009F3C96" w:rsidRPr="00CD5E4B">
        <w:rPr>
          <w:rStyle w:val="ECCParagraph"/>
        </w:rPr>
        <w:t>.</w:t>
      </w:r>
      <w:r w:rsidRPr="00CD5E4B">
        <w:rPr>
          <w:rStyle w:val="ECCParagraph"/>
        </w:rPr>
        <w:t xml:space="preserve"> </w:t>
      </w:r>
      <w:r w:rsidR="009F3C96" w:rsidRPr="00CD5E4B">
        <w:rPr>
          <w:rStyle w:val="ECCParagraph"/>
        </w:rPr>
        <w:t>T</w:t>
      </w:r>
      <w:r w:rsidRPr="00CD5E4B">
        <w:rPr>
          <w:rStyle w:val="ECCParagraph"/>
        </w:rPr>
        <w:t xml:space="preserve">he same </w:t>
      </w:r>
      <w:r w:rsidR="00FA651D" w:rsidRPr="00CD5E4B">
        <w:rPr>
          <w:rStyle w:val="ECCParagraph"/>
        </w:rPr>
        <w:t xml:space="preserve">framework </w:t>
      </w:r>
      <w:r w:rsidRPr="00CD5E4B">
        <w:rPr>
          <w:rStyle w:val="ECCParagraph"/>
        </w:rPr>
        <w:t xml:space="preserve">as </w:t>
      </w:r>
      <w:r w:rsidR="00AF66ED" w:rsidRPr="00CD5E4B">
        <w:rPr>
          <w:rStyle w:val="ECCParagraph"/>
        </w:rPr>
        <w:t xml:space="preserve">for </w:t>
      </w:r>
      <w:r w:rsidR="00D3725D" w:rsidRPr="00CD5E4B">
        <w:rPr>
          <w:rStyle w:val="ECCParagraph"/>
        </w:rPr>
        <w:t xml:space="preserve">the </w:t>
      </w:r>
      <w:r w:rsidRPr="00CD5E4B">
        <w:rPr>
          <w:rStyle w:val="ECCParagraph"/>
        </w:rPr>
        <w:t xml:space="preserve">3.4-3.8 GHz </w:t>
      </w:r>
      <w:r w:rsidR="00D3725D" w:rsidRPr="00CD5E4B">
        <w:rPr>
          <w:rStyle w:val="ECCParagraph"/>
        </w:rPr>
        <w:t xml:space="preserve">band </w:t>
      </w:r>
      <w:r w:rsidRPr="00CD5E4B">
        <w:rPr>
          <w:rStyle w:val="ECCParagraph"/>
        </w:rPr>
        <w:t>might also be used to address cross-border coordination topics</w:t>
      </w:r>
      <w:r w:rsidR="00D3725D" w:rsidRPr="00CD5E4B">
        <w:rPr>
          <w:rStyle w:val="ECCParagraph"/>
        </w:rPr>
        <w:t xml:space="preserve"> in the</w:t>
      </w:r>
      <w:r w:rsidR="008B6B63" w:rsidRPr="00CD5E4B">
        <w:rPr>
          <w:rStyle w:val="ECCParagraph"/>
        </w:rPr>
        <w:t xml:space="preserve"> 2.3-2.4 GHz band</w:t>
      </w:r>
      <w:r w:rsidRPr="00CD5E4B">
        <w:rPr>
          <w:rStyle w:val="ECCParagraph"/>
        </w:rPr>
        <w:t xml:space="preserve"> (co-channel or adjacent-channel)</w:t>
      </w:r>
      <w:r w:rsidR="00D4208C" w:rsidRPr="00CD5E4B">
        <w:rPr>
          <w:rStyle w:val="ECCParagraph"/>
        </w:rPr>
        <w:t xml:space="preserve"> (</w:t>
      </w:r>
      <w:r w:rsidR="001A4CD1" w:rsidRPr="00CD5E4B">
        <w:rPr>
          <w:rStyle w:val="ECCParagraph"/>
        </w:rPr>
        <w:t>see</w:t>
      </w:r>
      <w:r w:rsidR="00001E70" w:rsidRPr="00CD5E4B">
        <w:rPr>
          <w:rStyle w:val="ECCParagraph"/>
        </w:rPr>
        <w:t xml:space="preserve"> </w:t>
      </w:r>
      <w:r w:rsidR="00EA17F7" w:rsidRPr="00CD5E4B">
        <w:rPr>
          <w:rStyle w:val="ECCParagraph"/>
        </w:rPr>
        <w:t>ECC Recommendation (15)01</w:t>
      </w:r>
      <w:r w:rsidR="00FA651D" w:rsidRPr="00CD5E4B">
        <w:rPr>
          <w:rStyle w:val="ECCParagraph"/>
        </w:rPr>
        <w:t xml:space="preserve"> </w:t>
      </w:r>
      <w:r w:rsidR="001A4CD1" w:rsidRPr="00CD5E4B">
        <w:rPr>
          <w:rStyle w:val="ECCParagraph"/>
        </w:rPr>
        <w:fldChar w:fldCharType="begin" w:fldLock="1"/>
      </w:r>
      <w:r w:rsidR="001A4CD1" w:rsidRPr="00CD5E4B">
        <w:rPr>
          <w:rStyle w:val="ECCParagraph"/>
        </w:rPr>
        <w:instrText xml:space="preserve"> REF _Ref105152331 \r \h  \* MERGEFORMAT </w:instrText>
      </w:r>
      <w:r w:rsidR="001A4CD1" w:rsidRPr="00CD5E4B">
        <w:rPr>
          <w:rStyle w:val="ECCParagraph"/>
        </w:rPr>
      </w:r>
      <w:r w:rsidR="001A4CD1" w:rsidRPr="00CD5E4B">
        <w:rPr>
          <w:rStyle w:val="ECCParagraph"/>
        </w:rPr>
        <w:fldChar w:fldCharType="separate"/>
      </w:r>
      <w:r w:rsidR="002816C2" w:rsidRPr="00CD5E4B">
        <w:rPr>
          <w:rStyle w:val="ECCParagraph"/>
        </w:rPr>
        <w:t>[16]</w:t>
      </w:r>
      <w:r w:rsidR="001A4CD1" w:rsidRPr="00CD5E4B">
        <w:rPr>
          <w:rStyle w:val="ECCParagraph"/>
        </w:rPr>
        <w:fldChar w:fldCharType="end"/>
      </w:r>
      <w:r w:rsidR="00EA17F7" w:rsidRPr="00CD5E4B">
        <w:rPr>
          <w:rStyle w:val="ECCParagraph"/>
        </w:rPr>
        <w:t xml:space="preserve"> </w:t>
      </w:r>
      <w:r w:rsidR="00FA651D" w:rsidRPr="00CD5E4B">
        <w:rPr>
          <w:rStyle w:val="ECCParagraph"/>
        </w:rPr>
        <w:t xml:space="preserve">and ECC Report 331 </w:t>
      </w:r>
      <w:r w:rsidR="00FA651D" w:rsidRPr="00CD5E4B">
        <w:rPr>
          <w:rStyle w:val="ECCParagraph"/>
        </w:rPr>
        <w:fldChar w:fldCharType="begin" w:fldLock="1"/>
      </w:r>
      <w:r w:rsidR="00FA651D" w:rsidRPr="00CD5E4B">
        <w:rPr>
          <w:rStyle w:val="ECCParagraph"/>
        </w:rPr>
        <w:instrText xml:space="preserve"> REF _Ref89763969 \r \h  \* MERGEFORMAT </w:instrText>
      </w:r>
      <w:r w:rsidR="00FA651D" w:rsidRPr="00CD5E4B">
        <w:rPr>
          <w:rStyle w:val="ECCParagraph"/>
        </w:rPr>
      </w:r>
      <w:r w:rsidR="00FA651D" w:rsidRPr="00CD5E4B">
        <w:rPr>
          <w:rStyle w:val="ECCParagraph"/>
        </w:rPr>
        <w:fldChar w:fldCharType="separate"/>
      </w:r>
      <w:r w:rsidR="002816C2" w:rsidRPr="00CD5E4B">
        <w:rPr>
          <w:rStyle w:val="ECCParagraph"/>
        </w:rPr>
        <w:t>[19]</w:t>
      </w:r>
      <w:r w:rsidR="00FA651D" w:rsidRPr="00CD5E4B">
        <w:rPr>
          <w:rStyle w:val="ECCParagraph"/>
        </w:rPr>
        <w:fldChar w:fldCharType="end"/>
      </w:r>
      <w:r w:rsidR="00D4208C" w:rsidRPr="00CD5E4B">
        <w:rPr>
          <w:rStyle w:val="ECCParagraph"/>
        </w:rPr>
        <w:t>)</w:t>
      </w:r>
      <w:r w:rsidR="00FA651D" w:rsidRPr="00CD5E4B">
        <w:rPr>
          <w:rStyle w:val="ECCParagraph"/>
        </w:rPr>
        <w:t>.</w:t>
      </w:r>
      <w:r w:rsidR="00EA17F7" w:rsidRPr="00CD5E4B">
        <w:rPr>
          <w:rStyle w:val="ECCParagraph"/>
        </w:rPr>
        <w:t xml:space="preserve"> </w:t>
      </w:r>
    </w:p>
    <w:p w14:paraId="1F04F353" w14:textId="0F79C1F1" w:rsidR="00331D9A" w:rsidRPr="00CD5E4B" w:rsidRDefault="00A73382" w:rsidP="00BE1EBE">
      <w:pPr>
        <w:rPr>
          <w:rStyle w:val="ECCParagraph"/>
        </w:rPr>
      </w:pPr>
      <w:r w:rsidRPr="00CD5E4B">
        <w:rPr>
          <w:rStyle w:val="ECCParagraph"/>
        </w:rPr>
        <w:t>Some c</w:t>
      </w:r>
      <w:r w:rsidR="00344A5A" w:rsidRPr="00CD5E4B">
        <w:rPr>
          <w:rStyle w:val="ECCParagraph"/>
        </w:rPr>
        <w:t xml:space="preserve">onclusions from ECC </w:t>
      </w:r>
      <w:r w:rsidR="00BB541B" w:rsidRPr="00CD5E4B">
        <w:rPr>
          <w:rStyle w:val="ECCParagraph"/>
        </w:rPr>
        <w:t>R</w:t>
      </w:r>
      <w:r w:rsidR="00344A5A" w:rsidRPr="00CD5E4B">
        <w:rPr>
          <w:rStyle w:val="ECCParagraph"/>
        </w:rPr>
        <w:t xml:space="preserve">eport </w:t>
      </w:r>
      <w:r w:rsidR="00CD0537" w:rsidRPr="00CD5E4B">
        <w:rPr>
          <w:rStyle w:val="ECCParagraph"/>
        </w:rPr>
        <w:t>296</w:t>
      </w:r>
      <w:r w:rsidR="009F3C96" w:rsidRPr="00CD5E4B">
        <w:rPr>
          <w:rStyle w:val="ECCParagraph"/>
        </w:rPr>
        <w:t xml:space="preserve"> </w:t>
      </w:r>
      <w:r w:rsidR="0040560A" w:rsidRPr="00CD5E4B">
        <w:rPr>
          <w:rStyle w:val="ECCParagraph"/>
        </w:rPr>
        <w:fldChar w:fldCharType="begin" w:fldLock="1"/>
      </w:r>
      <w:r w:rsidR="0040560A" w:rsidRPr="00CD5E4B">
        <w:rPr>
          <w:rStyle w:val="ECCParagraph"/>
        </w:rPr>
        <w:instrText xml:space="preserve"> REF _Ref105491593 \r \h </w:instrText>
      </w:r>
      <w:r w:rsidR="008C2560" w:rsidRPr="00CD5E4B">
        <w:rPr>
          <w:rStyle w:val="ECCParagraph"/>
        </w:rPr>
        <w:instrText xml:space="preserve"> \* MERGEFORMAT </w:instrText>
      </w:r>
      <w:r w:rsidR="0040560A" w:rsidRPr="00CD5E4B">
        <w:rPr>
          <w:rStyle w:val="ECCParagraph"/>
        </w:rPr>
      </w:r>
      <w:r w:rsidR="0040560A" w:rsidRPr="00CD5E4B">
        <w:rPr>
          <w:rStyle w:val="ECCParagraph"/>
        </w:rPr>
        <w:fldChar w:fldCharType="separate"/>
      </w:r>
      <w:r w:rsidR="002816C2" w:rsidRPr="00CD5E4B">
        <w:rPr>
          <w:rStyle w:val="ECCParagraph"/>
        </w:rPr>
        <w:t>[17]</w:t>
      </w:r>
      <w:r w:rsidR="0040560A" w:rsidRPr="00CD5E4B">
        <w:rPr>
          <w:rStyle w:val="ECCParagraph"/>
        </w:rPr>
        <w:fldChar w:fldCharType="end"/>
      </w:r>
      <w:r w:rsidR="0040560A" w:rsidRPr="00CD5E4B">
        <w:rPr>
          <w:rStyle w:val="ECCParagraph"/>
        </w:rPr>
        <w:t xml:space="preserve"> </w:t>
      </w:r>
      <w:r w:rsidR="00584565" w:rsidRPr="00CD5E4B">
        <w:rPr>
          <w:rStyle w:val="ECCParagraph"/>
        </w:rPr>
        <w:t xml:space="preserve">regarding </w:t>
      </w:r>
      <w:r w:rsidR="008748B1" w:rsidRPr="00CD5E4B">
        <w:rPr>
          <w:rStyle w:val="ECCParagraph"/>
        </w:rPr>
        <w:t xml:space="preserve">unsynchronised operation </w:t>
      </w:r>
      <w:r w:rsidR="00584565" w:rsidRPr="00CD5E4B">
        <w:rPr>
          <w:rStyle w:val="ECCParagraph"/>
        </w:rPr>
        <w:t xml:space="preserve">in the 3.4-3.8 GHz frequency band </w:t>
      </w:r>
      <w:r w:rsidRPr="00CD5E4B">
        <w:rPr>
          <w:rStyle w:val="ECCParagraph"/>
        </w:rPr>
        <w:t xml:space="preserve">are provided </w:t>
      </w:r>
      <w:r w:rsidR="00CD0537" w:rsidRPr="00CD5E4B">
        <w:rPr>
          <w:rStyle w:val="ECCParagraph"/>
        </w:rPr>
        <w:t>below</w:t>
      </w:r>
      <w:r w:rsidR="00262336" w:rsidRPr="00CD5E4B">
        <w:rPr>
          <w:rStyle w:val="ECCParagraph"/>
        </w:rPr>
        <w:t>.</w:t>
      </w:r>
      <w:r w:rsidR="004F2379" w:rsidRPr="00CD5E4B">
        <w:rPr>
          <w:rStyle w:val="ECCParagraph"/>
        </w:rPr>
        <w:t xml:space="preserve"> </w:t>
      </w:r>
      <w:r w:rsidR="00EC5133" w:rsidRPr="00CD5E4B">
        <w:rPr>
          <w:rStyle w:val="ECCParagraph"/>
        </w:rPr>
        <w:t xml:space="preserve">Recommendation regarding cross border coordination are also extracted from other reports such as, "Synchronisation frameworks &amp; cross-border coordination" </w:t>
      </w:r>
      <w:r w:rsidR="00EC5133" w:rsidRPr="00CD5E4B">
        <w:rPr>
          <w:rStyle w:val="ECCParagraph"/>
        </w:rPr>
        <w:fldChar w:fldCharType="begin" w:fldLock="1"/>
      </w:r>
      <w:r w:rsidR="00EC5133" w:rsidRPr="00CD5E4B">
        <w:rPr>
          <w:rStyle w:val="ECCParagraph"/>
        </w:rPr>
        <w:instrText xml:space="preserve"> REF _Ref83901312 \r \h  \* MERGEFORMAT </w:instrText>
      </w:r>
      <w:r w:rsidR="00EC5133" w:rsidRPr="00CD5E4B">
        <w:rPr>
          <w:rStyle w:val="ECCParagraph"/>
        </w:rPr>
      </w:r>
      <w:r w:rsidR="00EC5133" w:rsidRPr="00CD5E4B">
        <w:rPr>
          <w:rStyle w:val="ECCParagraph"/>
        </w:rPr>
        <w:fldChar w:fldCharType="separate"/>
      </w:r>
      <w:r w:rsidR="002816C2" w:rsidRPr="00CD5E4B">
        <w:rPr>
          <w:rStyle w:val="ECCParagraph"/>
        </w:rPr>
        <w:t>[18]</w:t>
      </w:r>
      <w:r w:rsidR="00EC5133" w:rsidRPr="00CD5E4B">
        <w:rPr>
          <w:rStyle w:val="ECCParagraph"/>
        </w:rPr>
        <w:fldChar w:fldCharType="end"/>
      </w:r>
      <w:r w:rsidR="00EC5133" w:rsidRPr="00CD5E4B">
        <w:rPr>
          <w:rStyle w:val="ECCParagraph"/>
        </w:rPr>
        <w:t xml:space="preserve"> and ECC </w:t>
      </w:r>
      <w:r w:rsidR="00BB541B" w:rsidRPr="00CD5E4B">
        <w:rPr>
          <w:rStyle w:val="ECCParagraph"/>
        </w:rPr>
        <w:t>R</w:t>
      </w:r>
      <w:r w:rsidR="00EC5133" w:rsidRPr="00CD5E4B">
        <w:rPr>
          <w:rStyle w:val="ECCParagraph"/>
        </w:rPr>
        <w:t xml:space="preserve">eport 331 </w:t>
      </w:r>
      <w:r w:rsidR="00EC5133" w:rsidRPr="00CD5E4B">
        <w:rPr>
          <w:rStyle w:val="ECCParagraph"/>
        </w:rPr>
        <w:fldChar w:fldCharType="begin" w:fldLock="1"/>
      </w:r>
      <w:r w:rsidR="00EC5133" w:rsidRPr="00CD5E4B">
        <w:rPr>
          <w:rStyle w:val="ECCParagraph"/>
        </w:rPr>
        <w:instrText xml:space="preserve"> REF _Ref89763969 \r \h </w:instrText>
      </w:r>
      <w:r w:rsidR="0050674F" w:rsidRPr="00CD5E4B">
        <w:rPr>
          <w:rStyle w:val="ECCParagraph"/>
        </w:rPr>
        <w:instrText xml:space="preserve"> \* MERGEFORMAT </w:instrText>
      </w:r>
      <w:r w:rsidR="00EC5133" w:rsidRPr="00CD5E4B">
        <w:rPr>
          <w:rStyle w:val="ECCParagraph"/>
        </w:rPr>
      </w:r>
      <w:r w:rsidR="00EC5133" w:rsidRPr="00CD5E4B">
        <w:rPr>
          <w:rStyle w:val="ECCParagraph"/>
        </w:rPr>
        <w:fldChar w:fldCharType="separate"/>
      </w:r>
      <w:r w:rsidR="002816C2" w:rsidRPr="00CD5E4B">
        <w:rPr>
          <w:rStyle w:val="ECCParagraph"/>
        </w:rPr>
        <w:t>[19]</w:t>
      </w:r>
      <w:r w:rsidR="00EC5133" w:rsidRPr="00CD5E4B">
        <w:rPr>
          <w:rStyle w:val="ECCParagraph"/>
        </w:rPr>
        <w:fldChar w:fldCharType="end"/>
      </w:r>
      <w:r w:rsidR="00EC5133" w:rsidRPr="00CD5E4B">
        <w:rPr>
          <w:rStyle w:val="ECCParagraph"/>
        </w:rPr>
        <w:t>.</w:t>
      </w:r>
      <w:r w:rsidR="0042358D" w:rsidRPr="00CD5E4B">
        <w:rPr>
          <w:rStyle w:val="ECCParagraph"/>
        </w:rPr>
        <w:t xml:space="preserve"> These conclusions are also valid for the 2300-2400 MHz frequency band.</w:t>
      </w:r>
      <w:r w:rsidR="00B527C2" w:rsidRPr="00CD5E4B">
        <w:rPr>
          <w:rStyle w:val="ECCParagraph"/>
        </w:rPr>
        <w:t xml:space="preserve"> In addition, some countries have licensed all or part of the 2300-2400 MHz frequency band to only one MFCN operator</w:t>
      </w:r>
      <w:r w:rsidR="00B50211" w:rsidRPr="00CD5E4B">
        <w:rPr>
          <w:rStyle w:val="ECCParagraph"/>
        </w:rPr>
        <w:t>.</w:t>
      </w:r>
    </w:p>
    <w:p w14:paraId="1BF76F20" w14:textId="459B340E" w:rsidR="009B18BC" w:rsidRPr="00CD5E4B" w:rsidRDefault="009B18BC" w:rsidP="009B18BC">
      <w:pPr>
        <w:rPr>
          <w:rStyle w:val="ECCParagraph"/>
        </w:rPr>
      </w:pPr>
      <w:r w:rsidRPr="00CD5E4B">
        <w:rPr>
          <w:rStyle w:val="ECCParagraph"/>
        </w:rPr>
        <w:t>Macro-cellular networks in the same area</w:t>
      </w:r>
      <w:r w:rsidR="00B60BE3" w:rsidRPr="00CD5E4B">
        <w:rPr>
          <w:rStyle w:val="ECCParagraph"/>
        </w:rPr>
        <w:t>:</w:t>
      </w:r>
    </w:p>
    <w:p w14:paraId="7E6EEC66" w14:textId="53805BB4" w:rsidR="00D77009" w:rsidRPr="00CD5E4B" w:rsidRDefault="00254750" w:rsidP="00116B0F">
      <w:pPr>
        <w:pStyle w:val="ECCBulletsLv1"/>
        <w:rPr>
          <w:rStyle w:val="ECCParagraph"/>
        </w:rPr>
      </w:pPr>
      <w:r w:rsidRPr="00CD5E4B">
        <w:rPr>
          <w:rStyle w:val="ECCParagraph"/>
        </w:rPr>
        <w:t>S</w:t>
      </w:r>
      <w:r w:rsidR="00CD0537" w:rsidRPr="00CD5E4B">
        <w:rPr>
          <w:rStyle w:val="ECCParagraph"/>
        </w:rPr>
        <w:t xml:space="preserve">ynchronised operation is the strongly recommended operating mode for Macro-cellular networks operating in the same area. Synchronised operation avoids any BS-BS and MS-MS interference therefore allowing coexistence between adjacent networks without the need for guard </w:t>
      </w:r>
      <w:r w:rsidR="00394747" w:rsidRPr="00CD5E4B">
        <w:rPr>
          <w:rStyle w:val="ECCParagraph"/>
        </w:rPr>
        <w:t>bands, additional</w:t>
      </w:r>
      <w:r w:rsidR="00CD0537" w:rsidRPr="00CD5E4B">
        <w:rPr>
          <w:rStyle w:val="ECCParagraph"/>
        </w:rPr>
        <w:t xml:space="preserve"> filters</w:t>
      </w:r>
      <w:r w:rsidR="000056AE" w:rsidRPr="00CD5E4B">
        <w:rPr>
          <w:rStyle w:val="ECCParagraph"/>
        </w:rPr>
        <w:t xml:space="preserve"> or other measures, noting that such measures are challenging to implement in AAS </w:t>
      </w:r>
      <w:r w:rsidR="00AF062A" w:rsidRPr="00CD5E4B">
        <w:rPr>
          <w:rStyle w:val="ECCParagraph"/>
        </w:rPr>
        <w:t xml:space="preserve">BSs </w:t>
      </w:r>
      <w:r w:rsidR="000056AE" w:rsidRPr="00CD5E4B">
        <w:rPr>
          <w:rStyle w:val="ECCParagraph"/>
        </w:rPr>
        <w:t>as explained above</w:t>
      </w:r>
      <w:r w:rsidR="00B60BE3" w:rsidRPr="00CD5E4B">
        <w:rPr>
          <w:rStyle w:val="ECCParagraph"/>
        </w:rPr>
        <w:t>;</w:t>
      </w:r>
      <w:r w:rsidR="00CD0537" w:rsidRPr="00CD5E4B">
        <w:rPr>
          <w:rStyle w:val="ECCParagraph"/>
        </w:rPr>
        <w:t xml:space="preserve"> </w:t>
      </w:r>
    </w:p>
    <w:p w14:paraId="006FF3BA" w14:textId="07726454" w:rsidR="009B18BC" w:rsidRPr="00CD5E4B" w:rsidRDefault="009B18BC" w:rsidP="00116B0F">
      <w:pPr>
        <w:pStyle w:val="ECCBulletsLv1"/>
        <w:rPr>
          <w:rStyle w:val="ECCParagraph"/>
        </w:rPr>
      </w:pPr>
      <w:r w:rsidRPr="00CD5E4B">
        <w:rPr>
          <w:rStyle w:val="ECCParagraph"/>
        </w:rPr>
        <w:t xml:space="preserve">Without operator-specific filters, it may not be possible to rely on guard bands alone to enable unsynchronised </w:t>
      </w:r>
      <w:r w:rsidR="00D445C9" w:rsidRPr="00CD5E4B">
        <w:rPr>
          <w:rStyle w:val="ECCParagraph"/>
        </w:rPr>
        <w:t xml:space="preserve">(or semi-synchronised) </w:t>
      </w:r>
      <w:r w:rsidRPr="00CD5E4B">
        <w:rPr>
          <w:rStyle w:val="ECCParagraph"/>
        </w:rPr>
        <w:t>operation between operators;</w:t>
      </w:r>
    </w:p>
    <w:p w14:paraId="61E5E4FC" w14:textId="13100C00" w:rsidR="009B18BC" w:rsidRPr="00CD5E4B" w:rsidRDefault="009B18BC" w:rsidP="00116B0F">
      <w:pPr>
        <w:pStyle w:val="ECCBulletsLv1"/>
        <w:rPr>
          <w:rStyle w:val="ECCParagraph"/>
        </w:rPr>
      </w:pPr>
      <w:r w:rsidRPr="00CD5E4B">
        <w:rPr>
          <w:rStyle w:val="ECCParagraph"/>
        </w:rPr>
        <w:t xml:space="preserve">Separation distances </w:t>
      </w:r>
      <w:r w:rsidR="00FC49C1" w:rsidRPr="00CD5E4B">
        <w:rPr>
          <w:rStyle w:val="ECCParagraph"/>
        </w:rPr>
        <w:t xml:space="preserve">for unsynchronised </w:t>
      </w:r>
      <w:r w:rsidR="00D445C9" w:rsidRPr="00CD5E4B">
        <w:rPr>
          <w:rStyle w:val="ECCParagraph"/>
        </w:rPr>
        <w:t xml:space="preserve">(or semi-synchronised) </w:t>
      </w:r>
      <w:r w:rsidR="00FC49C1" w:rsidRPr="00CD5E4B">
        <w:rPr>
          <w:rStyle w:val="ECCParagraph"/>
        </w:rPr>
        <w:t xml:space="preserve">operation </w:t>
      </w:r>
      <w:r w:rsidRPr="00CD5E4B">
        <w:rPr>
          <w:rStyle w:val="ECCParagraph"/>
        </w:rPr>
        <w:t>are therefore needed but a specific recommendation or single set of trigger values cannot be provided due to the dependency from various factors</w:t>
      </w:r>
      <w:r w:rsidR="001F0975">
        <w:rPr>
          <w:rStyle w:val="ECCParagraph"/>
          <w:rFonts w:ascii="ZWAdobeF" w:hAnsi="ZWAdobeF" w:cs="ZWAdobeF"/>
          <w:sz w:val="2"/>
          <w:szCs w:val="2"/>
        </w:rPr>
        <w:t>6F</w:t>
      </w:r>
      <w:r w:rsidR="00F8135F" w:rsidRPr="00CD5E4B">
        <w:rPr>
          <w:rStyle w:val="ECCParagraph"/>
          <w:vertAlign w:val="superscript"/>
        </w:rPr>
        <w:footnoteReference w:id="8"/>
      </w:r>
      <w:r w:rsidRPr="00CD5E4B">
        <w:rPr>
          <w:rStyle w:val="ECCParagraph"/>
        </w:rPr>
        <w:t xml:space="preserve">. </w:t>
      </w:r>
      <w:r w:rsidR="00402393" w:rsidRPr="00CD5E4B">
        <w:rPr>
          <w:rStyle w:val="ECCParagraph"/>
        </w:rPr>
        <w:t>The studies in ECC Report 296</w:t>
      </w:r>
      <w:r w:rsidR="0040560A" w:rsidRPr="00CD5E4B">
        <w:rPr>
          <w:rStyle w:val="ECCParagraph"/>
        </w:rPr>
        <w:t xml:space="preserve"> </w:t>
      </w:r>
      <w:r w:rsidR="00402393" w:rsidRPr="00CD5E4B">
        <w:rPr>
          <w:rStyle w:val="ECCParagraph"/>
        </w:rPr>
        <w:t xml:space="preserve">show </w:t>
      </w:r>
      <w:r w:rsidR="00582648" w:rsidRPr="00CD5E4B">
        <w:rPr>
          <w:rStyle w:val="ECCParagraph"/>
        </w:rPr>
        <w:t xml:space="preserve">that </w:t>
      </w:r>
      <w:r w:rsidR="00402393" w:rsidRPr="00CD5E4B">
        <w:rPr>
          <w:rStyle w:val="ECCParagraph"/>
        </w:rPr>
        <w:t xml:space="preserve">minimum distances required between unsynchronised Macro-cellular networks could be up to 60 km </w:t>
      </w:r>
      <w:r w:rsidR="00582648" w:rsidRPr="00CD5E4B">
        <w:rPr>
          <w:rStyle w:val="ECCParagraph"/>
        </w:rPr>
        <w:t>for</w:t>
      </w:r>
      <w:r w:rsidR="00402393" w:rsidRPr="00CD5E4B">
        <w:rPr>
          <w:rStyle w:val="ECCParagraph"/>
        </w:rPr>
        <w:t xml:space="preserve"> co-channel operational and up to 14</w:t>
      </w:r>
      <w:r w:rsidR="00262AAD" w:rsidRPr="00CD5E4B">
        <w:rPr>
          <w:rStyle w:val="ECCParagraph"/>
        </w:rPr>
        <w:t> </w:t>
      </w:r>
      <w:r w:rsidR="00402393" w:rsidRPr="00CD5E4B">
        <w:rPr>
          <w:rStyle w:val="ECCParagraph"/>
        </w:rPr>
        <w:t>km when operating in the adjacent channel in the 3.4-3.8 GHz band</w:t>
      </w:r>
      <w:r w:rsidR="00B60BE3" w:rsidRPr="00CD5E4B">
        <w:rPr>
          <w:rStyle w:val="ECCParagraph"/>
        </w:rPr>
        <w:t xml:space="preserve"> (s</w:t>
      </w:r>
      <w:r w:rsidR="00270870" w:rsidRPr="00CD5E4B">
        <w:rPr>
          <w:rStyle w:val="ECCParagraph"/>
        </w:rPr>
        <w:t xml:space="preserve">ee also ECC </w:t>
      </w:r>
      <w:r w:rsidR="00B60BE3" w:rsidRPr="00CD5E4B">
        <w:rPr>
          <w:rStyle w:val="ECCParagraph"/>
        </w:rPr>
        <w:t>R</w:t>
      </w:r>
      <w:r w:rsidR="00270870" w:rsidRPr="00CD5E4B">
        <w:rPr>
          <w:rStyle w:val="ECCParagraph"/>
        </w:rPr>
        <w:t>eport 331</w:t>
      </w:r>
      <w:r w:rsidR="00B60BE3" w:rsidRPr="00CD5E4B">
        <w:rPr>
          <w:rStyle w:val="ECCParagraph"/>
        </w:rPr>
        <w:t>)</w:t>
      </w:r>
      <w:r w:rsidR="00270870" w:rsidRPr="00CD5E4B">
        <w:rPr>
          <w:rStyle w:val="ECCParagraph"/>
        </w:rPr>
        <w:t>.</w:t>
      </w:r>
    </w:p>
    <w:p w14:paraId="4B8E7D27" w14:textId="70B2B8E4" w:rsidR="009B18BC" w:rsidRPr="00CD5E4B" w:rsidRDefault="009B18BC" w:rsidP="009B18BC">
      <w:pPr>
        <w:rPr>
          <w:rStyle w:val="ECCParagraph"/>
        </w:rPr>
      </w:pPr>
      <w:r w:rsidRPr="00CD5E4B">
        <w:rPr>
          <w:rStyle w:val="ECCParagraph"/>
        </w:rPr>
        <w:t>Micro BS networks and Macro-cellular networks in the same area</w:t>
      </w:r>
      <w:r w:rsidR="00B60BE3" w:rsidRPr="00CD5E4B">
        <w:rPr>
          <w:rStyle w:val="ECCParagraph"/>
        </w:rPr>
        <w:t>:</w:t>
      </w:r>
    </w:p>
    <w:p w14:paraId="34640BCC" w14:textId="62CEFF60" w:rsidR="009B18BC" w:rsidRPr="00CD5E4B" w:rsidRDefault="009B18BC" w:rsidP="009B18BC">
      <w:pPr>
        <w:pStyle w:val="ECCBulletsLv1"/>
        <w:rPr>
          <w:rStyle w:val="ECCParagraph"/>
        </w:rPr>
      </w:pPr>
      <w:r w:rsidRPr="00CD5E4B">
        <w:rPr>
          <w:rStyle w:val="ECCParagraph"/>
        </w:rPr>
        <w:lastRenderedPageBreak/>
        <w:t xml:space="preserve">The studies show that, in general, adjacent channel unsynchronised </w:t>
      </w:r>
      <w:r w:rsidR="00E961CC" w:rsidRPr="00CD5E4B">
        <w:rPr>
          <w:rStyle w:val="ECCParagraph"/>
        </w:rPr>
        <w:t xml:space="preserve">(or semi-synchronised) </w:t>
      </w:r>
      <w:r w:rsidRPr="00CD5E4B">
        <w:rPr>
          <w:rStyle w:val="ECCParagraph"/>
        </w:rPr>
        <w:t xml:space="preserve">operation of Macro-cellular networks and Micro BS networks might not be feasible in the same area. Separation distances have not been assessed in </w:t>
      </w:r>
      <w:r w:rsidR="00B407B6" w:rsidRPr="00CD5E4B">
        <w:rPr>
          <w:rStyle w:val="ECCParagraph"/>
        </w:rPr>
        <w:t xml:space="preserve">ECC </w:t>
      </w:r>
      <w:r w:rsidRPr="00CD5E4B">
        <w:rPr>
          <w:rStyle w:val="ECCParagraph"/>
        </w:rPr>
        <w:t>Report</w:t>
      </w:r>
      <w:r w:rsidR="00B407B6" w:rsidRPr="00CD5E4B">
        <w:rPr>
          <w:rStyle w:val="ECCParagraph"/>
        </w:rPr>
        <w:t xml:space="preserve"> 296</w:t>
      </w:r>
      <w:r w:rsidR="007160FE" w:rsidRPr="00CD5E4B">
        <w:rPr>
          <w:rStyle w:val="ECCParagraph"/>
        </w:rPr>
        <w:t xml:space="preserve"> </w:t>
      </w:r>
      <w:r w:rsidR="007160FE" w:rsidRPr="00CD5E4B">
        <w:rPr>
          <w:rStyle w:val="ECCParagraph"/>
        </w:rPr>
        <w:fldChar w:fldCharType="begin" w:fldLock="1"/>
      </w:r>
      <w:r w:rsidR="007160FE" w:rsidRPr="00CD5E4B">
        <w:rPr>
          <w:rStyle w:val="ECCParagraph"/>
        </w:rPr>
        <w:instrText xml:space="preserve"> REF _Ref105491593 \r \h </w:instrText>
      </w:r>
      <w:r w:rsidR="008C2560" w:rsidRPr="00CD5E4B">
        <w:rPr>
          <w:rStyle w:val="ECCParagraph"/>
        </w:rPr>
        <w:instrText xml:space="preserve"> \* MERGEFORMAT </w:instrText>
      </w:r>
      <w:r w:rsidR="007160FE" w:rsidRPr="00CD5E4B">
        <w:rPr>
          <w:rStyle w:val="ECCParagraph"/>
        </w:rPr>
      </w:r>
      <w:r w:rsidR="007160FE" w:rsidRPr="00CD5E4B">
        <w:rPr>
          <w:rStyle w:val="ECCParagraph"/>
        </w:rPr>
        <w:fldChar w:fldCharType="separate"/>
      </w:r>
      <w:r w:rsidR="002816C2" w:rsidRPr="00CD5E4B">
        <w:rPr>
          <w:rStyle w:val="ECCParagraph"/>
        </w:rPr>
        <w:t>[17]</w:t>
      </w:r>
      <w:r w:rsidR="007160FE" w:rsidRPr="00CD5E4B">
        <w:rPr>
          <w:rStyle w:val="ECCParagraph"/>
        </w:rPr>
        <w:fldChar w:fldCharType="end"/>
      </w:r>
      <w:r w:rsidR="002179B0" w:rsidRPr="00CD5E4B">
        <w:rPr>
          <w:rStyle w:val="ECCParagraph"/>
        </w:rPr>
        <w:t>;</w:t>
      </w:r>
    </w:p>
    <w:p w14:paraId="7D2567A6" w14:textId="3D7214DA" w:rsidR="009B18BC" w:rsidRPr="00CD5E4B" w:rsidRDefault="009B18BC" w:rsidP="009B18BC">
      <w:pPr>
        <w:pStyle w:val="ECCBulletsLv1"/>
        <w:rPr>
          <w:rStyle w:val="ECCParagraph"/>
        </w:rPr>
      </w:pPr>
      <w:r w:rsidRPr="00CD5E4B">
        <w:rPr>
          <w:rStyle w:val="ECCParagraph"/>
        </w:rPr>
        <w:t xml:space="preserve">If there is no Macro-cellular network, adjacent channel unsynchronised </w:t>
      </w:r>
      <w:r w:rsidR="00B27B3E" w:rsidRPr="00CD5E4B">
        <w:rPr>
          <w:rStyle w:val="ECCParagraph"/>
        </w:rPr>
        <w:t xml:space="preserve">(or semi-synchronised) </w:t>
      </w:r>
      <w:r w:rsidRPr="00CD5E4B">
        <w:rPr>
          <w:rStyle w:val="ECCParagraph"/>
        </w:rPr>
        <w:t>operation between two Micro BS networks might be feasible with careful planning avoiding line of sight between Micro BS.</w:t>
      </w:r>
    </w:p>
    <w:p w14:paraId="1F0643A4" w14:textId="700C19E9" w:rsidR="009B18BC" w:rsidRPr="00CD5E4B" w:rsidRDefault="009B18BC" w:rsidP="009B18BC">
      <w:pPr>
        <w:rPr>
          <w:rStyle w:val="ECCHLbold"/>
          <w:b w:val="0"/>
          <w:bCs/>
        </w:rPr>
      </w:pPr>
      <w:r w:rsidRPr="00CD5E4B">
        <w:rPr>
          <w:rStyle w:val="ECCHLbold"/>
          <w:b w:val="0"/>
          <w:bCs/>
        </w:rPr>
        <w:t>Indoor BS networks and Macro-cellular networks in the same area</w:t>
      </w:r>
      <w:r w:rsidR="0075743F" w:rsidRPr="00CD5E4B">
        <w:rPr>
          <w:rStyle w:val="ECCHLbold"/>
          <w:b w:val="0"/>
          <w:bCs/>
        </w:rPr>
        <w:t>:</w:t>
      </w:r>
      <w:r w:rsidRPr="00CD5E4B">
        <w:rPr>
          <w:rStyle w:val="ECCHLbold"/>
          <w:b w:val="0"/>
          <w:bCs/>
        </w:rPr>
        <w:t xml:space="preserve"> </w:t>
      </w:r>
    </w:p>
    <w:p w14:paraId="4E5DB9A0" w14:textId="69A9134B" w:rsidR="009B18BC" w:rsidRPr="00CD5E4B" w:rsidRDefault="009B18BC" w:rsidP="009B18BC">
      <w:pPr>
        <w:pStyle w:val="ECCBulletsLv1"/>
        <w:rPr>
          <w:rStyle w:val="ECCParagraph"/>
        </w:rPr>
      </w:pPr>
      <w:r w:rsidRPr="00CD5E4B">
        <w:rPr>
          <w:rStyle w:val="ECCParagraph"/>
        </w:rPr>
        <w:t>Under specific assumptions in the adjacent channel case, unsynchronised operation should be possible with careful installation</w:t>
      </w:r>
      <w:r w:rsidR="001F0975">
        <w:rPr>
          <w:rStyle w:val="ECCParagraph"/>
          <w:rFonts w:ascii="ZWAdobeF" w:hAnsi="ZWAdobeF" w:cs="ZWAdobeF"/>
          <w:sz w:val="2"/>
          <w:szCs w:val="2"/>
        </w:rPr>
        <w:t>7F</w:t>
      </w:r>
      <w:r w:rsidRPr="00CD5E4B">
        <w:rPr>
          <w:rStyle w:val="ECCHLsuperscript"/>
        </w:rPr>
        <w:footnoteReference w:id="9"/>
      </w:r>
      <w:r w:rsidRPr="00CD5E4B">
        <w:rPr>
          <w:rStyle w:val="ECCParagraph"/>
        </w:rPr>
        <w:t xml:space="preserve"> of the indoor BSs</w:t>
      </w:r>
      <w:r w:rsidR="00A12495" w:rsidRPr="00CD5E4B">
        <w:rPr>
          <w:rStyle w:val="ECCParagraph"/>
        </w:rPr>
        <w:t>;</w:t>
      </w:r>
      <w:r w:rsidRPr="00CD5E4B">
        <w:rPr>
          <w:rStyle w:val="ECCParagraph"/>
        </w:rPr>
        <w:t xml:space="preserve"> </w:t>
      </w:r>
    </w:p>
    <w:p w14:paraId="7CA7212A" w14:textId="2DE41208" w:rsidR="009B18BC" w:rsidRPr="00CD5E4B" w:rsidRDefault="009B18BC" w:rsidP="009B18BC">
      <w:pPr>
        <w:pStyle w:val="ECCBulletsLv1"/>
        <w:rPr>
          <w:rStyle w:val="ECCParagraph"/>
        </w:rPr>
      </w:pPr>
      <w:r w:rsidRPr="00CD5E4B">
        <w:rPr>
          <w:rStyle w:val="ECCParagraph"/>
        </w:rPr>
        <w:t>Synchronised operation of indoor BS may be difficult in practice because of the challenges involved in distributing the common clock signal to indoor BS</w:t>
      </w:r>
      <w:r w:rsidR="002179B0" w:rsidRPr="00CD5E4B">
        <w:rPr>
          <w:rStyle w:val="ECCParagraph"/>
        </w:rPr>
        <w:t>.</w:t>
      </w:r>
    </w:p>
    <w:p w14:paraId="2CB98C91" w14:textId="1C6F9425" w:rsidR="00FD75B7" w:rsidRPr="00CD5E4B" w:rsidRDefault="00FD75B7" w:rsidP="00FD75B7">
      <w:pPr>
        <w:rPr>
          <w:rStyle w:val="ECCParagraph"/>
        </w:rPr>
      </w:pPr>
      <w:r w:rsidRPr="00CD5E4B">
        <w:rPr>
          <w:rStyle w:val="ECCParagraph"/>
        </w:rPr>
        <w:t>Cross-border coordination</w:t>
      </w:r>
      <w:r w:rsidR="0075743F" w:rsidRPr="00CD5E4B">
        <w:rPr>
          <w:rStyle w:val="ECCParagraph"/>
        </w:rPr>
        <w:t>:</w:t>
      </w:r>
    </w:p>
    <w:p w14:paraId="0852B4B2" w14:textId="2C30626E" w:rsidR="00EC708C" w:rsidRPr="00CD5E4B" w:rsidRDefault="00FD75B7" w:rsidP="00FD75B7">
      <w:pPr>
        <w:pStyle w:val="ECCBulletsLv1"/>
        <w:rPr>
          <w:rStyle w:val="ECCParagraph"/>
        </w:rPr>
      </w:pPr>
      <w:r w:rsidRPr="00CD5E4B">
        <w:rPr>
          <w:rStyle w:val="ECCParagraph"/>
        </w:rPr>
        <w:t>Synchronised operation between countries should be encouraged as much as possible. Administrations are encouraged to initiate effective cross-border coordination discussions with neighbouring countries considering the need for cross-border synchronisation while assessing the most suitable frame structure at national level. In addition, agreeing on a common phase clock reference is an important first step for a successful cross-border coordination.</w:t>
      </w:r>
      <w:r w:rsidR="000056AE" w:rsidRPr="00CD5E4B">
        <w:rPr>
          <w:rStyle w:val="ECCParagraph"/>
        </w:rPr>
        <w:t xml:space="preserve"> ECC </w:t>
      </w:r>
      <w:r w:rsidR="00116B0F" w:rsidRPr="00CD5E4B">
        <w:rPr>
          <w:rStyle w:val="ECCParagraph"/>
        </w:rPr>
        <w:t>R</w:t>
      </w:r>
      <w:r w:rsidR="000056AE" w:rsidRPr="00CD5E4B">
        <w:rPr>
          <w:rStyle w:val="ECCParagraph"/>
        </w:rPr>
        <w:t xml:space="preserve">eport 331 provides a detailed assessment on this topic, including on the implementation of </w:t>
      </w:r>
      <w:r w:rsidR="0022705C" w:rsidRPr="00CD5E4B">
        <w:rPr>
          <w:rStyle w:val="ECCParagraph"/>
        </w:rPr>
        <w:t xml:space="preserve">downlink symbol blanking </w:t>
      </w:r>
      <w:r w:rsidR="000056AE" w:rsidRPr="00CD5E4B">
        <w:rPr>
          <w:rStyle w:val="ECCParagraph"/>
        </w:rPr>
        <w:t xml:space="preserve">when two countries have different requirements on the frame structure but use frames compliant with ECC </w:t>
      </w:r>
      <w:r w:rsidR="00116B0F" w:rsidRPr="00CD5E4B">
        <w:rPr>
          <w:rStyle w:val="ECCParagraph"/>
        </w:rPr>
        <w:t xml:space="preserve">Recommendation </w:t>
      </w:r>
      <w:r w:rsidR="000056AE" w:rsidRPr="00CD5E4B">
        <w:rPr>
          <w:rStyle w:val="ECCParagraph"/>
        </w:rPr>
        <w:t>(20)03</w:t>
      </w:r>
      <w:r w:rsidR="0003035C" w:rsidRPr="00CD5E4B">
        <w:rPr>
          <w:rStyle w:val="ECCParagraph"/>
        </w:rPr>
        <w:t xml:space="preserve"> </w:t>
      </w:r>
      <w:r w:rsidR="0003035C" w:rsidRPr="00CD5E4B">
        <w:rPr>
          <w:rStyle w:val="ECCParagraph"/>
        </w:rPr>
        <w:fldChar w:fldCharType="begin" w:fldLock="1"/>
      </w:r>
      <w:r w:rsidR="0003035C" w:rsidRPr="00CD5E4B">
        <w:rPr>
          <w:rStyle w:val="ECCParagraph"/>
        </w:rPr>
        <w:instrText xml:space="preserve"> REF _Ref103584753 \r \h </w:instrText>
      </w:r>
      <w:r w:rsidR="008C2560" w:rsidRPr="00CD5E4B">
        <w:rPr>
          <w:rStyle w:val="ECCParagraph"/>
        </w:rPr>
        <w:instrText xml:space="preserve"> \* MERGEFORMAT </w:instrText>
      </w:r>
      <w:r w:rsidR="0003035C" w:rsidRPr="00CD5E4B">
        <w:rPr>
          <w:rStyle w:val="ECCParagraph"/>
        </w:rPr>
      </w:r>
      <w:r w:rsidR="0003035C" w:rsidRPr="00CD5E4B">
        <w:rPr>
          <w:rStyle w:val="ECCParagraph"/>
        </w:rPr>
        <w:fldChar w:fldCharType="separate"/>
      </w:r>
      <w:r w:rsidR="002816C2" w:rsidRPr="00CD5E4B">
        <w:rPr>
          <w:rStyle w:val="ECCParagraph"/>
        </w:rPr>
        <w:t>[20]</w:t>
      </w:r>
      <w:r w:rsidR="0003035C" w:rsidRPr="00CD5E4B">
        <w:rPr>
          <w:rStyle w:val="ECCParagraph"/>
        </w:rPr>
        <w:fldChar w:fldCharType="end"/>
      </w:r>
      <w:r w:rsidR="00A12495" w:rsidRPr="00CD5E4B">
        <w:rPr>
          <w:rStyle w:val="ECCParagraph"/>
        </w:rPr>
        <w:t>;</w:t>
      </w:r>
      <w:r w:rsidR="000056AE" w:rsidRPr="00CD5E4B">
        <w:rPr>
          <w:rStyle w:val="ECCParagraph"/>
        </w:rPr>
        <w:t xml:space="preserve"> </w:t>
      </w:r>
    </w:p>
    <w:p w14:paraId="328AA5FA" w14:textId="3BCCAC32" w:rsidR="00E020AA" w:rsidRPr="00CD5E4B" w:rsidRDefault="00E020AA" w:rsidP="006C0DD1">
      <w:pPr>
        <w:pStyle w:val="ECCBulletsLv1"/>
        <w:rPr>
          <w:rStyle w:val="ECCParagraph"/>
        </w:rPr>
      </w:pPr>
      <w:r w:rsidRPr="00CD5E4B">
        <w:rPr>
          <w:rStyle w:val="ECCParagraph"/>
        </w:rPr>
        <w:t>As mentioned in ECC Report 296, “The chosen frame structure will contribute to the network performance (e.g. latency, spectral efficiency, throughput and coverage)”</w:t>
      </w:r>
      <w:r w:rsidR="00967112" w:rsidRPr="00CD5E4B">
        <w:rPr>
          <w:rStyle w:val="ECCParagraph"/>
        </w:rPr>
        <w:t>.</w:t>
      </w:r>
    </w:p>
    <w:p w14:paraId="408DD580" w14:textId="77777777" w:rsidR="00B06213" w:rsidRPr="00CD5E4B" w:rsidRDefault="00B06213" w:rsidP="001F0975">
      <w:pPr>
        <w:pStyle w:val="Heading3"/>
        <w:rPr>
          <w:rStyle w:val="ECCParagraph"/>
        </w:rPr>
      </w:pPr>
      <w:bookmarkStart w:id="227" w:name="_Toc89782341"/>
      <w:bookmarkStart w:id="228" w:name="_Toc98834803"/>
      <w:bookmarkStart w:id="229" w:name="_Toc100238052"/>
      <w:bookmarkStart w:id="230" w:name="_Toc103178522"/>
      <w:bookmarkStart w:id="231" w:name="_Toc116384037"/>
      <w:bookmarkStart w:id="232" w:name="_Toc107576562"/>
      <w:bookmarkStart w:id="233" w:name="_Toc78184702"/>
      <w:bookmarkEnd w:id="227"/>
      <w:r w:rsidRPr="00CD5E4B">
        <w:rPr>
          <w:rStyle w:val="ECCParagraph"/>
        </w:rPr>
        <w:t>In-band incumbent systems</w:t>
      </w:r>
      <w:bookmarkEnd w:id="228"/>
      <w:bookmarkEnd w:id="229"/>
      <w:bookmarkEnd w:id="230"/>
      <w:bookmarkEnd w:id="231"/>
      <w:bookmarkEnd w:id="232"/>
    </w:p>
    <w:p w14:paraId="080B8F27" w14:textId="16562666" w:rsidR="008C2560" w:rsidRPr="00CD5E4B" w:rsidRDefault="00D04AF9" w:rsidP="00F13B8C">
      <w:pPr>
        <w:rPr>
          <w:rStyle w:val="ECCParagraph"/>
        </w:rPr>
      </w:pPr>
      <w:r w:rsidRPr="00CD5E4B">
        <w:rPr>
          <w:rStyle w:val="ECCParagraph"/>
        </w:rPr>
        <w:t xml:space="preserve">To protect the existing rights of </w:t>
      </w:r>
      <w:r w:rsidR="006F4650" w:rsidRPr="00CD5E4B">
        <w:rPr>
          <w:rStyle w:val="ECCParagraph"/>
        </w:rPr>
        <w:t>in-band incumbent systems</w:t>
      </w:r>
      <w:r w:rsidRPr="00CD5E4B">
        <w:rPr>
          <w:rStyle w:val="ECCParagraph"/>
        </w:rPr>
        <w:t>,</w:t>
      </w:r>
      <w:r w:rsidR="006F4650" w:rsidRPr="00CD5E4B">
        <w:rPr>
          <w:rStyle w:val="ECCParagraph"/>
        </w:rPr>
        <w:t xml:space="preserve"> some administrations have defined out-of-block (in-band) </w:t>
      </w:r>
      <w:r w:rsidR="00477967" w:rsidRPr="00CD5E4B">
        <w:rPr>
          <w:rStyle w:val="ECCParagraph"/>
        </w:rPr>
        <w:t>e.i.r.p.</w:t>
      </w:r>
      <w:r w:rsidR="006F4650" w:rsidRPr="00CD5E4B">
        <w:rPr>
          <w:rStyle w:val="ECCParagraph"/>
        </w:rPr>
        <w:t xml:space="preserve"> limits</w:t>
      </w:r>
      <w:r w:rsidR="00D4208C" w:rsidRPr="00CD5E4B">
        <w:rPr>
          <w:rStyle w:val="ECCParagraph"/>
        </w:rPr>
        <w:t xml:space="preserve"> (</w:t>
      </w:r>
      <w:r w:rsidR="00C320C5" w:rsidRPr="00CD5E4B">
        <w:rPr>
          <w:rStyle w:val="ECCParagraph"/>
        </w:rPr>
        <w:t xml:space="preserve">see also section </w:t>
      </w:r>
      <w:r w:rsidR="0015248C" w:rsidRPr="00CD5E4B">
        <w:rPr>
          <w:rStyle w:val="ECCParagraph"/>
        </w:rPr>
        <w:fldChar w:fldCharType="begin" w:fldLock="1"/>
      </w:r>
      <w:r w:rsidR="0015248C" w:rsidRPr="00CD5E4B">
        <w:rPr>
          <w:rStyle w:val="ECCParagraph"/>
        </w:rPr>
        <w:instrText xml:space="preserve"> REF _Ref100671716 \r \h </w:instrText>
      </w:r>
      <w:r w:rsidR="004C2CC0" w:rsidRPr="00CD5E4B">
        <w:rPr>
          <w:rStyle w:val="ECCParagraph"/>
        </w:rPr>
        <w:instrText xml:space="preserve"> \* MERGEFORMAT </w:instrText>
      </w:r>
      <w:r w:rsidR="0015248C" w:rsidRPr="00CD5E4B">
        <w:rPr>
          <w:rStyle w:val="ECCParagraph"/>
        </w:rPr>
      </w:r>
      <w:r w:rsidR="0015248C" w:rsidRPr="00CD5E4B">
        <w:rPr>
          <w:rStyle w:val="ECCParagraph"/>
        </w:rPr>
        <w:fldChar w:fldCharType="separate"/>
      </w:r>
      <w:r w:rsidR="002816C2" w:rsidRPr="00CD5E4B">
        <w:rPr>
          <w:rStyle w:val="ECCParagraph"/>
        </w:rPr>
        <w:t>3.2.5</w:t>
      </w:r>
      <w:r w:rsidR="0015248C" w:rsidRPr="00CD5E4B">
        <w:rPr>
          <w:rStyle w:val="ECCParagraph"/>
        </w:rPr>
        <w:fldChar w:fldCharType="end"/>
      </w:r>
      <w:r w:rsidR="00D4208C" w:rsidRPr="00CD5E4B">
        <w:rPr>
          <w:rStyle w:val="ECCParagraph"/>
        </w:rPr>
        <w:t>)</w:t>
      </w:r>
      <w:r w:rsidR="006F4650" w:rsidRPr="00CD5E4B">
        <w:rPr>
          <w:rStyle w:val="ECCParagraph"/>
        </w:rPr>
        <w:t xml:space="preserve">. </w:t>
      </w:r>
      <w:r w:rsidR="0015248C" w:rsidRPr="00CD5E4B">
        <w:rPr>
          <w:rStyle w:val="ECCParagraph"/>
        </w:rPr>
        <w:t>T</w:t>
      </w:r>
      <w:r w:rsidR="006F4650" w:rsidRPr="00CD5E4B">
        <w:rPr>
          <w:rStyle w:val="ECCParagraph"/>
        </w:rPr>
        <w:t>he equivalent TRP</w:t>
      </w:r>
      <w:r w:rsidR="001F0975">
        <w:rPr>
          <w:rStyle w:val="ECCParagraph"/>
          <w:rFonts w:ascii="ZWAdobeF" w:hAnsi="ZWAdobeF" w:cs="ZWAdobeF"/>
          <w:sz w:val="2"/>
          <w:szCs w:val="2"/>
        </w:rPr>
        <w:t>8F</w:t>
      </w:r>
      <w:r w:rsidR="0073775F" w:rsidRPr="00CD5E4B">
        <w:rPr>
          <w:rStyle w:val="ECCHLsuperscript"/>
        </w:rPr>
        <w:footnoteReference w:id="10"/>
      </w:r>
      <w:r w:rsidR="006F4650" w:rsidRPr="00CD5E4B">
        <w:rPr>
          <w:rStyle w:val="ECCParagraph"/>
        </w:rPr>
        <w:t xml:space="preserve"> limits</w:t>
      </w:r>
      <w:r w:rsidR="0015248C" w:rsidRPr="00CD5E4B">
        <w:rPr>
          <w:rStyle w:val="ECCParagraph"/>
        </w:rPr>
        <w:t xml:space="preserve"> for AAS</w:t>
      </w:r>
      <w:r w:rsidR="006F4650" w:rsidRPr="00CD5E4B">
        <w:rPr>
          <w:rStyle w:val="ECCParagraph"/>
        </w:rPr>
        <w:t xml:space="preserve"> may not be achievable, meaning that the operation</w:t>
      </w:r>
      <w:r w:rsidR="0015248C" w:rsidRPr="00CD5E4B">
        <w:rPr>
          <w:rStyle w:val="ECCParagraph"/>
        </w:rPr>
        <w:t xml:space="preserve"> of AAS</w:t>
      </w:r>
      <w:r w:rsidR="006F4650" w:rsidRPr="00CD5E4B">
        <w:rPr>
          <w:rStyle w:val="ECCParagraph"/>
        </w:rPr>
        <w:t xml:space="preserve"> </w:t>
      </w:r>
      <w:r w:rsidR="00AF062A" w:rsidRPr="00CD5E4B">
        <w:rPr>
          <w:rStyle w:val="ECCParagraph"/>
        </w:rPr>
        <w:t xml:space="preserve">MFCN </w:t>
      </w:r>
      <w:r w:rsidR="006F4650" w:rsidRPr="00CD5E4B">
        <w:rPr>
          <w:rStyle w:val="ECCParagraph"/>
        </w:rPr>
        <w:t>in the 2300-2400 MHz band may not be possible</w:t>
      </w:r>
      <w:r w:rsidR="008C2560" w:rsidRPr="00CD5E4B">
        <w:rPr>
          <w:rStyle w:val="ECCParagraph"/>
        </w:rPr>
        <w:t xml:space="preserve"> </w:t>
      </w:r>
      <w:r w:rsidR="006F4650" w:rsidRPr="00CD5E4B">
        <w:rPr>
          <w:rStyle w:val="ECCParagraph"/>
        </w:rPr>
        <w:t xml:space="preserve">in these </w:t>
      </w:r>
      <w:r w:rsidR="008C2560" w:rsidRPr="00CD5E4B">
        <w:rPr>
          <w:rStyle w:val="ECCParagraph"/>
        </w:rPr>
        <w:t xml:space="preserve">countries </w:t>
      </w:r>
      <w:r w:rsidR="006F4650" w:rsidRPr="00CD5E4B">
        <w:rPr>
          <w:rStyle w:val="ECCParagraph"/>
        </w:rPr>
        <w:t>without the implementation of a guard band</w:t>
      </w:r>
      <w:r w:rsidR="008C2560" w:rsidRPr="00CD5E4B">
        <w:rPr>
          <w:rStyle w:val="ECCParagraph"/>
        </w:rPr>
        <w:t>,</w:t>
      </w:r>
      <w:r w:rsidR="006F4650" w:rsidRPr="00CD5E4B">
        <w:rPr>
          <w:rStyle w:val="ECCParagraph"/>
        </w:rPr>
        <w:t xml:space="preserve"> geographic</w:t>
      </w:r>
      <w:r w:rsidR="00E831E9" w:rsidRPr="00CD5E4B">
        <w:rPr>
          <w:rStyle w:val="ECCParagraph"/>
        </w:rPr>
        <w:t>al</w:t>
      </w:r>
      <w:r w:rsidR="006F4650" w:rsidRPr="00CD5E4B">
        <w:rPr>
          <w:rStyle w:val="ECCParagraph"/>
        </w:rPr>
        <w:t xml:space="preserve"> </w:t>
      </w:r>
      <w:r w:rsidR="00AF062A" w:rsidRPr="00CD5E4B">
        <w:rPr>
          <w:rStyle w:val="ECCParagraph"/>
        </w:rPr>
        <w:t>separation</w:t>
      </w:r>
      <w:r w:rsidR="008C2560" w:rsidRPr="00CD5E4B">
        <w:rPr>
          <w:rStyle w:val="ECCParagraph"/>
        </w:rPr>
        <w:t>, or restricting MFCN deployment to low BS power or indoor use only</w:t>
      </w:r>
      <w:r w:rsidR="006F4650" w:rsidRPr="00CD5E4B">
        <w:rPr>
          <w:rStyle w:val="ECCParagraph"/>
        </w:rPr>
        <w:t xml:space="preserve">. </w:t>
      </w:r>
      <w:r w:rsidR="008C2560" w:rsidRPr="00CD5E4B">
        <w:rPr>
          <w:rStyle w:val="ECCParagraph"/>
        </w:rPr>
        <w:t>A</w:t>
      </w:r>
      <w:r w:rsidR="008070B4" w:rsidRPr="00CD5E4B">
        <w:rPr>
          <w:rStyle w:val="ECCParagraph"/>
        </w:rPr>
        <w:t xml:space="preserve"> </w:t>
      </w:r>
      <w:r w:rsidR="006F4650" w:rsidRPr="00CD5E4B">
        <w:rPr>
          <w:rStyle w:val="ECCParagraph"/>
        </w:rPr>
        <w:t xml:space="preserve">guard band is not a spectrum efficient solution, while the feasibility of geographic </w:t>
      </w:r>
      <w:r w:rsidR="00AF062A" w:rsidRPr="00CD5E4B">
        <w:rPr>
          <w:rStyle w:val="ECCParagraph"/>
        </w:rPr>
        <w:t xml:space="preserve">separation </w:t>
      </w:r>
      <w:r w:rsidR="006F4650" w:rsidRPr="00CD5E4B">
        <w:rPr>
          <w:rStyle w:val="ECCParagraph"/>
        </w:rPr>
        <w:t xml:space="preserve">and that of having AAS </w:t>
      </w:r>
      <w:r w:rsidR="00E831E9" w:rsidRPr="00CD5E4B">
        <w:rPr>
          <w:rStyle w:val="ECCParagraph"/>
        </w:rPr>
        <w:t xml:space="preserve">MFCN </w:t>
      </w:r>
      <w:r w:rsidR="006F4650" w:rsidRPr="00CD5E4B">
        <w:rPr>
          <w:rStyle w:val="ECCParagraph"/>
        </w:rPr>
        <w:t xml:space="preserve">operating in the band will depend on the incumbent use in each </w:t>
      </w:r>
      <w:r w:rsidR="008C2560" w:rsidRPr="00CD5E4B">
        <w:rPr>
          <w:rStyle w:val="ECCParagraph"/>
        </w:rPr>
        <w:t xml:space="preserve">country </w:t>
      </w:r>
      <w:r w:rsidR="006F4650" w:rsidRPr="00CD5E4B">
        <w:rPr>
          <w:rStyle w:val="ECCParagraph"/>
        </w:rPr>
        <w:t>and on the</w:t>
      </w:r>
      <w:r w:rsidR="00D23454" w:rsidRPr="00CD5E4B">
        <w:rPr>
          <w:rStyle w:val="ECCParagraph"/>
        </w:rPr>
        <w:t>ir</w:t>
      </w:r>
      <w:r w:rsidR="006F4650" w:rsidRPr="00CD5E4B">
        <w:rPr>
          <w:rStyle w:val="ECCParagraph"/>
        </w:rPr>
        <w:t xml:space="preserve"> adopted </w:t>
      </w:r>
      <w:r w:rsidR="00477967" w:rsidRPr="00CD5E4B">
        <w:rPr>
          <w:rStyle w:val="ECCParagraph"/>
        </w:rPr>
        <w:t>e.i.r.p.</w:t>
      </w:r>
      <w:r w:rsidR="006F4650" w:rsidRPr="00CD5E4B">
        <w:rPr>
          <w:rStyle w:val="ECCParagraph"/>
        </w:rPr>
        <w:t>/TRP limits (if any).</w:t>
      </w:r>
    </w:p>
    <w:p w14:paraId="497902A0" w14:textId="311E8C29" w:rsidR="000256C1" w:rsidRPr="00CD5E4B" w:rsidRDefault="004E2D35" w:rsidP="001F0975">
      <w:pPr>
        <w:pStyle w:val="Heading3"/>
        <w:rPr>
          <w:rStyle w:val="ECCParagraph"/>
        </w:rPr>
      </w:pPr>
      <w:bookmarkStart w:id="234" w:name="_Toc92868893"/>
      <w:bookmarkStart w:id="235" w:name="_Toc98512921"/>
      <w:bookmarkStart w:id="236" w:name="_Toc92868894"/>
      <w:bookmarkStart w:id="237" w:name="_Toc98512922"/>
      <w:bookmarkStart w:id="238" w:name="_Toc92868897"/>
      <w:bookmarkStart w:id="239" w:name="_Toc98512925"/>
      <w:bookmarkStart w:id="240" w:name="_Toc92868898"/>
      <w:bookmarkStart w:id="241" w:name="_Toc98512926"/>
      <w:bookmarkStart w:id="242" w:name="_Toc92868899"/>
      <w:bookmarkStart w:id="243" w:name="_Toc98512927"/>
      <w:bookmarkStart w:id="244" w:name="_Toc92868900"/>
      <w:bookmarkStart w:id="245" w:name="_Toc98512928"/>
      <w:bookmarkStart w:id="246" w:name="_Toc98834804"/>
      <w:bookmarkStart w:id="247" w:name="_Ref100671716"/>
      <w:bookmarkStart w:id="248" w:name="_Ref101767730"/>
      <w:bookmarkStart w:id="249" w:name="_Toc100238053"/>
      <w:bookmarkStart w:id="250" w:name="_Toc103178523"/>
      <w:bookmarkStart w:id="251" w:name="_Ref103195914"/>
      <w:bookmarkStart w:id="252" w:name="_Toc116384038"/>
      <w:bookmarkStart w:id="253" w:name="_Toc107576563"/>
      <w:bookmarkEnd w:id="233"/>
      <w:bookmarkEnd w:id="234"/>
      <w:bookmarkEnd w:id="235"/>
      <w:bookmarkEnd w:id="236"/>
      <w:bookmarkEnd w:id="237"/>
      <w:bookmarkEnd w:id="238"/>
      <w:bookmarkEnd w:id="239"/>
      <w:bookmarkEnd w:id="240"/>
      <w:bookmarkEnd w:id="241"/>
      <w:bookmarkEnd w:id="242"/>
      <w:bookmarkEnd w:id="243"/>
      <w:bookmarkEnd w:id="244"/>
      <w:bookmarkEnd w:id="245"/>
      <w:r w:rsidRPr="00CD5E4B">
        <w:rPr>
          <w:rStyle w:val="ECCParagraph"/>
        </w:rPr>
        <w:t xml:space="preserve">Suitability of LSA for </w:t>
      </w:r>
      <w:r w:rsidR="00547218" w:rsidRPr="00CD5E4B">
        <w:rPr>
          <w:rStyle w:val="ECCParagraph"/>
        </w:rPr>
        <w:t xml:space="preserve">MFCN with </w:t>
      </w:r>
      <w:r w:rsidRPr="00CD5E4B">
        <w:rPr>
          <w:rStyle w:val="ECCParagraph"/>
        </w:rPr>
        <w:t>AAS</w:t>
      </w:r>
      <w:bookmarkEnd w:id="246"/>
      <w:bookmarkEnd w:id="247"/>
      <w:bookmarkEnd w:id="248"/>
      <w:bookmarkEnd w:id="249"/>
      <w:bookmarkEnd w:id="250"/>
      <w:bookmarkEnd w:id="251"/>
      <w:bookmarkEnd w:id="252"/>
      <w:bookmarkEnd w:id="253"/>
    </w:p>
    <w:p w14:paraId="6495ED30" w14:textId="2AB86A5A" w:rsidR="004E2D35" w:rsidRPr="00CD5E4B" w:rsidRDefault="004E2D35" w:rsidP="004E2D35">
      <w:pPr>
        <w:rPr>
          <w:rStyle w:val="ECCParagraph"/>
        </w:rPr>
      </w:pPr>
      <w:r w:rsidRPr="00CD5E4B">
        <w:rPr>
          <w:rStyle w:val="ECCParagraph"/>
        </w:rPr>
        <w:t xml:space="preserve">LSA is still appropriate as one solution to protect the existing rights of incumbent systems in the frequency band 2300-2400 MHz from MFCN system with AAS, in line with what is stated in CEPT </w:t>
      </w:r>
      <w:r w:rsidR="002306A6" w:rsidRPr="00CD5E4B">
        <w:rPr>
          <w:rStyle w:val="ECCParagraph"/>
        </w:rPr>
        <w:t>R</w:t>
      </w:r>
      <w:r w:rsidRPr="00CD5E4B">
        <w:rPr>
          <w:rStyle w:val="ECCParagraph"/>
        </w:rPr>
        <w:t>eport 55</w:t>
      </w:r>
      <w:r w:rsidR="002179B0" w:rsidRPr="00CD5E4B">
        <w:rPr>
          <w:rStyle w:val="ECCParagraph"/>
        </w:rPr>
        <w:t xml:space="preserve"> </w:t>
      </w:r>
      <w:r w:rsidR="002179B0" w:rsidRPr="00CD5E4B">
        <w:rPr>
          <w:rStyle w:val="ECCParagraph"/>
        </w:rPr>
        <w:fldChar w:fldCharType="begin" w:fldLock="1"/>
      </w:r>
      <w:r w:rsidR="002179B0" w:rsidRPr="00CD5E4B">
        <w:rPr>
          <w:rStyle w:val="ECCParagraph"/>
        </w:rPr>
        <w:instrText xml:space="preserve"> REF _Ref88225589 \r \h </w:instrText>
      </w:r>
      <w:r w:rsidR="00BB0542" w:rsidRPr="00CD5E4B">
        <w:rPr>
          <w:rStyle w:val="ECCParagraph"/>
        </w:rPr>
        <w:instrText xml:space="preserve"> \* MERGEFORMAT </w:instrText>
      </w:r>
      <w:r w:rsidR="002179B0" w:rsidRPr="00CD5E4B">
        <w:rPr>
          <w:rStyle w:val="ECCParagraph"/>
        </w:rPr>
      </w:r>
      <w:r w:rsidR="002179B0" w:rsidRPr="00CD5E4B">
        <w:rPr>
          <w:rStyle w:val="ECCParagraph"/>
        </w:rPr>
        <w:fldChar w:fldCharType="separate"/>
      </w:r>
      <w:r w:rsidR="002816C2" w:rsidRPr="00CD5E4B">
        <w:rPr>
          <w:rStyle w:val="ECCParagraph"/>
        </w:rPr>
        <w:t>[8]</w:t>
      </w:r>
      <w:r w:rsidR="002179B0" w:rsidRPr="00CD5E4B">
        <w:rPr>
          <w:rStyle w:val="ECCParagraph"/>
        </w:rPr>
        <w:fldChar w:fldCharType="end"/>
      </w:r>
      <w:r w:rsidR="00D4208C" w:rsidRPr="00CD5E4B">
        <w:rPr>
          <w:rStyle w:val="ECCParagraph"/>
        </w:rPr>
        <w:t xml:space="preserve"> (</w:t>
      </w:r>
      <w:r w:rsidRPr="00CD5E4B">
        <w:rPr>
          <w:rStyle w:val="ECCParagraph"/>
        </w:rPr>
        <w:t xml:space="preserve">see also </w:t>
      </w:r>
      <w:r w:rsidR="009170E5" w:rsidRPr="00CD5E4B">
        <w:rPr>
          <w:rStyle w:val="ECCParagraph"/>
        </w:rPr>
        <w:t>s</w:t>
      </w:r>
      <w:r w:rsidRPr="00CD5E4B">
        <w:rPr>
          <w:rStyle w:val="ECCParagraph"/>
        </w:rPr>
        <w:t xml:space="preserve">ection </w:t>
      </w:r>
      <w:r w:rsidR="00496085" w:rsidRPr="00CD5E4B">
        <w:rPr>
          <w:rStyle w:val="ECCParagraph"/>
        </w:rPr>
        <w:fldChar w:fldCharType="begin" w:fldLock="1"/>
      </w:r>
      <w:r w:rsidR="00496085" w:rsidRPr="00CD5E4B">
        <w:rPr>
          <w:rStyle w:val="ECCParagraph"/>
        </w:rPr>
        <w:instrText xml:space="preserve"> REF _Ref103263129 \r \h </w:instrText>
      </w:r>
      <w:r w:rsidR="00BB0542" w:rsidRPr="00CD5E4B">
        <w:rPr>
          <w:rStyle w:val="ECCParagraph"/>
        </w:rPr>
        <w:instrText xml:space="preserve"> \* MERGEFORMAT </w:instrText>
      </w:r>
      <w:r w:rsidR="00496085" w:rsidRPr="00CD5E4B">
        <w:rPr>
          <w:rStyle w:val="ECCParagraph"/>
        </w:rPr>
      </w:r>
      <w:r w:rsidR="00496085" w:rsidRPr="00CD5E4B">
        <w:rPr>
          <w:rStyle w:val="ECCParagraph"/>
        </w:rPr>
        <w:fldChar w:fldCharType="separate"/>
      </w:r>
      <w:r w:rsidR="002816C2" w:rsidRPr="00CD5E4B">
        <w:rPr>
          <w:rStyle w:val="ECCParagraph"/>
        </w:rPr>
        <w:t>2.3</w:t>
      </w:r>
      <w:r w:rsidR="00496085" w:rsidRPr="00CD5E4B">
        <w:rPr>
          <w:rStyle w:val="ECCParagraph"/>
        </w:rPr>
        <w:fldChar w:fldCharType="end"/>
      </w:r>
      <w:r w:rsidR="00D4208C" w:rsidRPr="00CD5E4B">
        <w:rPr>
          <w:rStyle w:val="ECCParagraph"/>
        </w:rPr>
        <w:t>)</w:t>
      </w:r>
      <w:r w:rsidR="009170E5" w:rsidRPr="00CD5E4B">
        <w:rPr>
          <w:rStyle w:val="ECCParagraph"/>
        </w:rPr>
        <w:t>.</w:t>
      </w:r>
    </w:p>
    <w:p w14:paraId="5FD5A3C1" w14:textId="00C40CF8" w:rsidR="004E2D35" w:rsidRPr="00CD5E4B" w:rsidRDefault="004E2D35">
      <w:pPr>
        <w:rPr>
          <w:rStyle w:val="ECCParagraph"/>
        </w:rPr>
      </w:pPr>
      <w:r w:rsidRPr="00CD5E4B">
        <w:rPr>
          <w:rStyle w:val="ECCParagraph"/>
        </w:rPr>
        <w:t>In cases where geographical restrictions, e.g. exclusion zones, are dependent on unwanted emission levels the exclusion zones may be larger, or may even be impracticable, when MFCN with AAS is used compared to MFCN with non-AAS. This is because it may not be possible to implement the necessary operator-specific filtering for AAS systems with current technology due to complexity issues.</w:t>
      </w:r>
      <w:r w:rsidR="00FF3B2F" w:rsidRPr="00CD5E4B">
        <w:rPr>
          <w:rStyle w:val="ECCParagraph"/>
        </w:rPr>
        <w:t xml:space="preserve"> </w:t>
      </w:r>
      <w:r w:rsidR="00B978FC" w:rsidRPr="00CD5E4B">
        <w:rPr>
          <w:rStyle w:val="ECCParagraph"/>
        </w:rPr>
        <w:t>In case of AAS/beamforming, the result of the coexistence studies also d</w:t>
      </w:r>
      <w:r w:rsidR="00FF3B2F" w:rsidRPr="00CD5E4B">
        <w:rPr>
          <w:rStyle w:val="ECCParagraph"/>
        </w:rPr>
        <w:t>epend</w:t>
      </w:r>
      <w:r w:rsidR="00B978FC" w:rsidRPr="00CD5E4B">
        <w:rPr>
          <w:rStyle w:val="ECCParagraph"/>
        </w:rPr>
        <w:t>s</w:t>
      </w:r>
      <w:r w:rsidR="00FF3B2F" w:rsidRPr="00CD5E4B">
        <w:rPr>
          <w:rStyle w:val="ECCParagraph"/>
        </w:rPr>
        <w:t xml:space="preserve"> on </w:t>
      </w:r>
      <w:r w:rsidR="00B978FC" w:rsidRPr="00CD5E4B">
        <w:rPr>
          <w:rStyle w:val="ECCParagraph"/>
        </w:rPr>
        <w:t xml:space="preserve">the </w:t>
      </w:r>
      <w:r w:rsidR="00BB0542" w:rsidRPr="00CD5E4B">
        <w:rPr>
          <w:rStyle w:val="ECCParagraph"/>
        </w:rPr>
        <w:t xml:space="preserve">allowed </w:t>
      </w:r>
      <w:r w:rsidR="00FF3B2F" w:rsidRPr="00CD5E4B">
        <w:rPr>
          <w:rStyle w:val="ECCParagraph"/>
        </w:rPr>
        <w:t xml:space="preserve">time percentage </w:t>
      </w:r>
      <w:r w:rsidR="00BB0542" w:rsidRPr="00CD5E4B">
        <w:rPr>
          <w:rStyle w:val="ECCParagraph"/>
        </w:rPr>
        <w:t>for</w:t>
      </w:r>
      <w:r w:rsidR="00B978FC" w:rsidRPr="00CD5E4B">
        <w:rPr>
          <w:rStyle w:val="ECCParagraph"/>
        </w:rPr>
        <w:t xml:space="preserve"> interference towards the </w:t>
      </w:r>
      <w:r w:rsidR="00BB0542" w:rsidRPr="00CD5E4B">
        <w:rPr>
          <w:rStyle w:val="ECCParagraph"/>
        </w:rPr>
        <w:t>incumbent system</w:t>
      </w:r>
      <w:r w:rsidR="00FF3B2F" w:rsidRPr="00CD5E4B">
        <w:rPr>
          <w:rStyle w:val="ECCParagraph"/>
        </w:rPr>
        <w:t>.</w:t>
      </w:r>
    </w:p>
    <w:p w14:paraId="42668F63" w14:textId="48A05441" w:rsidR="00014168" w:rsidRPr="00CD5E4B" w:rsidRDefault="001F0975" w:rsidP="001F0975">
      <w:pPr>
        <w:pStyle w:val="Heading1"/>
        <w:rPr>
          <w:lang w:val="en-GB"/>
        </w:rPr>
      </w:pPr>
      <w:bookmarkStart w:id="254" w:name="_Toc535545919"/>
      <w:bookmarkStart w:id="255" w:name="_Toc11917796"/>
      <w:bookmarkStart w:id="256" w:name="_Toc62209840"/>
      <w:bookmarkStart w:id="257" w:name="_Toc68691292"/>
      <w:bookmarkStart w:id="258" w:name="_Toc78184703"/>
      <w:bookmarkStart w:id="259" w:name="_Toc88225883"/>
      <w:bookmarkStart w:id="260" w:name="_Toc98834805"/>
      <w:bookmarkStart w:id="261" w:name="_Toc100238054"/>
      <w:bookmarkStart w:id="262" w:name="_Toc103178524"/>
      <w:bookmarkStart w:id="263" w:name="_Toc116384039"/>
      <w:bookmarkStart w:id="264" w:name="_Toc107576564"/>
      <w:r>
        <w:rPr>
          <w:rFonts w:ascii="ZWAdobeF" w:hAnsi="ZWAdobeF" w:cs="ZWAdobeF"/>
          <w:b w:val="0"/>
          <w:color w:val="auto"/>
          <w:sz w:val="2"/>
          <w:szCs w:val="2"/>
          <w:lang w:val="en-GB"/>
        </w:rPr>
        <w:lastRenderedPageBreak/>
        <w:t>2B</w:t>
      </w:r>
      <w:r w:rsidR="007F103F" w:rsidRPr="00CD5E4B">
        <w:rPr>
          <w:lang w:val="en-GB"/>
        </w:rPr>
        <w:t>I</w:t>
      </w:r>
      <w:r w:rsidR="00080811" w:rsidRPr="00CD5E4B">
        <w:rPr>
          <w:lang w:val="en-GB"/>
        </w:rPr>
        <w:t>n</w:t>
      </w:r>
      <w:r w:rsidR="008623D3" w:rsidRPr="00CD5E4B">
        <w:rPr>
          <w:lang w:val="en-GB"/>
        </w:rPr>
        <w:t>-</w:t>
      </w:r>
      <w:r w:rsidR="00080811" w:rsidRPr="00CD5E4B">
        <w:rPr>
          <w:lang w:val="en-GB"/>
        </w:rPr>
        <w:t>band and adjacent band</w:t>
      </w:r>
      <w:r w:rsidR="008623D3" w:rsidRPr="00CD5E4B">
        <w:rPr>
          <w:lang w:val="en-GB"/>
        </w:rPr>
        <w:t xml:space="preserve"> services overview and </w:t>
      </w:r>
      <w:bookmarkEnd w:id="254"/>
      <w:bookmarkEnd w:id="255"/>
      <w:bookmarkEnd w:id="256"/>
      <w:bookmarkEnd w:id="257"/>
      <w:r w:rsidR="00DC34D1" w:rsidRPr="00CD5E4B">
        <w:rPr>
          <w:lang w:val="en-GB"/>
        </w:rPr>
        <w:t>coexistence analyses</w:t>
      </w:r>
      <w:bookmarkEnd w:id="258"/>
      <w:bookmarkEnd w:id="259"/>
      <w:bookmarkEnd w:id="260"/>
      <w:bookmarkEnd w:id="261"/>
      <w:bookmarkEnd w:id="262"/>
      <w:bookmarkEnd w:id="263"/>
      <w:bookmarkEnd w:id="264"/>
    </w:p>
    <w:p w14:paraId="1CAC3ABC" w14:textId="4387B7BB" w:rsidR="00D77E7F" w:rsidRPr="00CD5E4B" w:rsidRDefault="001F0975" w:rsidP="001F0975">
      <w:pPr>
        <w:pStyle w:val="Heading2"/>
        <w:rPr>
          <w:lang w:val="en-GB"/>
        </w:rPr>
      </w:pPr>
      <w:bookmarkStart w:id="265" w:name="_Toc99981158"/>
      <w:bookmarkStart w:id="266" w:name="_Toc99982433"/>
      <w:bookmarkStart w:id="267" w:name="_Toc100044990"/>
      <w:bookmarkStart w:id="268" w:name="_Toc100047247"/>
      <w:bookmarkStart w:id="269" w:name="_Toc100231095"/>
      <w:bookmarkStart w:id="270" w:name="_Toc100238055"/>
      <w:bookmarkStart w:id="271" w:name="_Toc101857725"/>
      <w:bookmarkStart w:id="272" w:name="_Toc101857868"/>
      <w:bookmarkStart w:id="273" w:name="_Toc102548848"/>
      <w:bookmarkStart w:id="274" w:name="_Toc102570398"/>
      <w:bookmarkStart w:id="275" w:name="_Toc535545920"/>
      <w:bookmarkStart w:id="276" w:name="_Toc11917797"/>
      <w:bookmarkStart w:id="277" w:name="_Toc62209841"/>
      <w:bookmarkStart w:id="278" w:name="_Toc68691293"/>
      <w:bookmarkStart w:id="279" w:name="_Toc78184704"/>
      <w:bookmarkStart w:id="280" w:name="_Toc88225884"/>
      <w:bookmarkStart w:id="281" w:name="_Toc98834806"/>
      <w:bookmarkStart w:id="282" w:name="_Toc100238056"/>
      <w:bookmarkStart w:id="283" w:name="_Toc103178525"/>
      <w:bookmarkStart w:id="284" w:name="_Toc116384040"/>
      <w:bookmarkStart w:id="285" w:name="_Toc107576565"/>
      <w:bookmarkEnd w:id="265"/>
      <w:bookmarkEnd w:id="266"/>
      <w:bookmarkEnd w:id="267"/>
      <w:bookmarkEnd w:id="268"/>
      <w:bookmarkEnd w:id="269"/>
      <w:bookmarkEnd w:id="270"/>
      <w:bookmarkEnd w:id="271"/>
      <w:bookmarkEnd w:id="272"/>
      <w:bookmarkEnd w:id="273"/>
      <w:bookmarkEnd w:id="274"/>
      <w:r>
        <w:rPr>
          <w:rFonts w:ascii="ZWAdobeF" w:hAnsi="ZWAdobeF" w:cs="ZWAdobeF"/>
          <w:b w:val="0"/>
          <w:sz w:val="2"/>
          <w:szCs w:val="2"/>
          <w:lang w:val="en-GB"/>
        </w:rPr>
        <w:t>5B</w:t>
      </w:r>
      <w:r w:rsidR="004801B2" w:rsidRPr="00CD5E4B">
        <w:rPr>
          <w:lang w:val="en-GB"/>
        </w:rPr>
        <w:t xml:space="preserve">Overview </w:t>
      </w:r>
      <w:r w:rsidR="00D56294" w:rsidRPr="00CD5E4B">
        <w:rPr>
          <w:lang w:val="en-GB"/>
        </w:rPr>
        <w:t xml:space="preserve">of </w:t>
      </w:r>
      <w:r w:rsidR="004801B2" w:rsidRPr="00CD5E4B">
        <w:rPr>
          <w:lang w:val="en-GB"/>
        </w:rPr>
        <w:t>spectrum situation</w:t>
      </w:r>
      <w:bookmarkEnd w:id="275"/>
      <w:bookmarkEnd w:id="276"/>
      <w:bookmarkEnd w:id="277"/>
      <w:bookmarkEnd w:id="278"/>
      <w:bookmarkEnd w:id="279"/>
      <w:bookmarkEnd w:id="280"/>
      <w:bookmarkEnd w:id="281"/>
      <w:bookmarkEnd w:id="282"/>
      <w:bookmarkEnd w:id="283"/>
      <w:bookmarkEnd w:id="284"/>
      <w:bookmarkEnd w:id="285"/>
    </w:p>
    <w:p w14:paraId="1655ED48" w14:textId="5A131471" w:rsidR="00D77E7F" w:rsidRPr="00CD5E4B" w:rsidRDefault="00404FEB" w:rsidP="00D77E7F">
      <w:pPr>
        <w:rPr>
          <w:rStyle w:val="ECCParagraph"/>
        </w:rPr>
      </w:pPr>
      <w:r w:rsidRPr="00CD5E4B">
        <w:rPr>
          <w:rStyle w:val="ECCParagraph"/>
        </w:rPr>
        <w:t xml:space="preserve">An overview of the spectrum </w:t>
      </w:r>
      <w:r w:rsidR="00D77E7F" w:rsidRPr="00CD5E4B">
        <w:rPr>
          <w:rStyle w:val="ECCParagraph"/>
        </w:rPr>
        <w:t xml:space="preserve">situation </w:t>
      </w:r>
      <w:r w:rsidR="0080180A" w:rsidRPr="00CD5E4B">
        <w:rPr>
          <w:rStyle w:val="ECCParagraph"/>
        </w:rPr>
        <w:t>in</w:t>
      </w:r>
      <w:r w:rsidR="00D77E7F" w:rsidRPr="00CD5E4B">
        <w:rPr>
          <w:rStyle w:val="ECCParagraph"/>
        </w:rPr>
        <w:t xml:space="preserve"> the </w:t>
      </w:r>
      <w:r w:rsidR="0080180A" w:rsidRPr="00CD5E4B">
        <w:rPr>
          <w:rStyle w:val="ECCParagraph"/>
        </w:rPr>
        <w:t>frequency band 2300-2400 MHz</w:t>
      </w:r>
      <w:r w:rsidR="00F0106C" w:rsidRPr="00CD5E4B">
        <w:rPr>
          <w:rStyle w:val="ECCParagraph"/>
        </w:rPr>
        <w:t>,</w:t>
      </w:r>
      <w:r w:rsidR="006A7B93" w:rsidRPr="00CD5E4B">
        <w:rPr>
          <w:rStyle w:val="ECCParagraph"/>
        </w:rPr>
        <w:t xml:space="preserve"> and</w:t>
      </w:r>
      <w:r w:rsidR="00F0106C" w:rsidRPr="00CD5E4B">
        <w:rPr>
          <w:rStyle w:val="ECCParagraph"/>
        </w:rPr>
        <w:t xml:space="preserve"> in</w:t>
      </w:r>
      <w:r w:rsidR="006A7B93" w:rsidRPr="00CD5E4B">
        <w:rPr>
          <w:rStyle w:val="ECCParagraph"/>
        </w:rPr>
        <w:t xml:space="preserve"> the</w:t>
      </w:r>
      <w:r w:rsidRPr="00CD5E4B">
        <w:rPr>
          <w:rStyle w:val="ECCParagraph"/>
        </w:rPr>
        <w:t xml:space="preserve"> </w:t>
      </w:r>
      <w:r w:rsidR="00D77E7F" w:rsidRPr="00CD5E4B">
        <w:rPr>
          <w:rStyle w:val="ECCParagraph"/>
        </w:rPr>
        <w:t>adjacent band</w:t>
      </w:r>
      <w:r w:rsidR="0080180A" w:rsidRPr="00CD5E4B">
        <w:rPr>
          <w:rStyle w:val="ECCParagraph"/>
        </w:rPr>
        <w:t>s</w:t>
      </w:r>
      <w:r w:rsidR="006A7B93" w:rsidRPr="00CD5E4B">
        <w:rPr>
          <w:rStyle w:val="ECCParagraph"/>
        </w:rPr>
        <w:t xml:space="preserve"> below </w:t>
      </w:r>
      <w:r w:rsidR="00DF5707" w:rsidRPr="00CD5E4B">
        <w:rPr>
          <w:rStyle w:val="ECCParagraph"/>
        </w:rPr>
        <w:t>2300 MHz and above 2400 MHz</w:t>
      </w:r>
      <w:r w:rsidRPr="00CD5E4B">
        <w:rPr>
          <w:rStyle w:val="ECCParagraph"/>
        </w:rPr>
        <w:t>,</w:t>
      </w:r>
      <w:r w:rsidR="00D77E7F" w:rsidRPr="00CD5E4B">
        <w:rPr>
          <w:rStyle w:val="ECCParagraph"/>
        </w:rPr>
        <w:t xml:space="preserve"> </w:t>
      </w:r>
      <w:r w:rsidR="0080180A" w:rsidRPr="00CD5E4B">
        <w:rPr>
          <w:rStyle w:val="ECCParagraph"/>
        </w:rPr>
        <w:t xml:space="preserve">is </w:t>
      </w:r>
      <w:r w:rsidRPr="00CD5E4B">
        <w:rPr>
          <w:rStyle w:val="ECCParagraph"/>
        </w:rPr>
        <w:t>presented</w:t>
      </w:r>
      <w:r w:rsidR="0080180A" w:rsidRPr="00CD5E4B">
        <w:rPr>
          <w:rStyle w:val="ECCParagraph"/>
        </w:rPr>
        <w:t xml:space="preserve"> in </w:t>
      </w:r>
      <w:r w:rsidR="00F13B8C" w:rsidRPr="00CD5E4B">
        <w:rPr>
          <w:rStyle w:val="ECCParagraph"/>
        </w:rPr>
        <w:fldChar w:fldCharType="begin" w:fldLock="1"/>
      </w:r>
      <w:r w:rsidR="00F13B8C" w:rsidRPr="00CD5E4B">
        <w:rPr>
          <w:rStyle w:val="ECCParagraph"/>
        </w:rPr>
        <w:instrText xml:space="preserve"> REF _Ref89848024 \h  \* MERGEFORMAT </w:instrText>
      </w:r>
      <w:r w:rsidR="00F13B8C" w:rsidRPr="00CD5E4B">
        <w:rPr>
          <w:rStyle w:val="ECCParagraph"/>
        </w:rPr>
      </w:r>
      <w:r w:rsidR="00F13B8C" w:rsidRPr="00CD5E4B">
        <w:rPr>
          <w:rStyle w:val="ECCParagraph"/>
        </w:rPr>
        <w:fldChar w:fldCharType="separate"/>
      </w:r>
      <w:r w:rsidR="002816C2" w:rsidRPr="00CD5E4B">
        <w:rPr>
          <w:rStyle w:val="ECCParagraph"/>
        </w:rPr>
        <w:t>Figure 3</w:t>
      </w:r>
      <w:r w:rsidR="00F13B8C" w:rsidRPr="00CD5E4B">
        <w:rPr>
          <w:rStyle w:val="ECCParagraph"/>
        </w:rPr>
        <w:fldChar w:fldCharType="end"/>
      </w:r>
      <w:r w:rsidR="0080180A" w:rsidRPr="00CD5E4B">
        <w:rPr>
          <w:rStyle w:val="ECCParagraph"/>
        </w:rPr>
        <w:t>.</w:t>
      </w:r>
    </w:p>
    <w:p w14:paraId="3E7C2AA2" w14:textId="77777777" w:rsidR="001500DC" w:rsidRPr="00CD5E4B" w:rsidRDefault="001500DC" w:rsidP="004B59EC">
      <w:pPr>
        <w:jc w:val="center"/>
        <w:rPr>
          <w:rStyle w:val="ECCParagraph"/>
        </w:rPr>
      </w:pPr>
      <w:r w:rsidRPr="00CD5E4B">
        <w:rPr>
          <w:noProof/>
        </w:rPr>
        <w:drawing>
          <wp:inline distT="0" distB="0" distL="0" distR="0" wp14:anchorId="3C7C6038" wp14:editId="0A84163E">
            <wp:extent cx="5438530" cy="1772797"/>
            <wp:effectExtent l="0" t="0" r="0" b="0"/>
            <wp:docPr id="3" name="Picture 3" descr="P458#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P458#yIS1"/>
                    <pic:cNvPicPr/>
                  </pic:nvPicPr>
                  <pic:blipFill>
                    <a:blip r:embed="rId17"/>
                    <a:stretch>
                      <a:fillRect/>
                    </a:stretch>
                  </pic:blipFill>
                  <pic:spPr>
                    <a:xfrm>
                      <a:off x="0" y="0"/>
                      <a:ext cx="5485404" cy="1788076"/>
                    </a:xfrm>
                    <a:prstGeom prst="rect">
                      <a:avLst/>
                    </a:prstGeom>
                  </pic:spPr>
                </pic:pic>
              </a:graphicData>
            </a:graphic>
          </wp:inline>
        </w:drawing>
      </w:r>
    </w:p>
    <w:p w14:paraId="330CD861" w14:textId="37488425" w:rsidR="007D6B6B" w:rsidRPr="00CD5E4B" w:rsidRDefault="007D6B6B" w:rsidP="007D6B6B">
      <w:pPr>
        <w:pStyle w:val="Caption"/>
        <w:rPr>
          <w:rStyle w:val="ECCParagraph"/>
        </w:rPr>
      </w:pPr>
      <w:bookmarkStart w:id="286" w:name="_Ref89848024"/>
      <w:r w:rsidRPr="00CD5E4B">
        <w:rPr>
          <w:rStyle w:val="ECCParagraph"/>
        </w:rPr>
        <w:t xml:space="preserve">Figure </w:t>
      </w:r>
      <w:r w:rsidR="00F35DCF" w:rsidRPr="00CD5E4B">
        <w:rPr>
          <w:rStyle w:val="ECCParagraph"/>
        </w:rPr>
        <w:fldChar w:fldCharType="begin"/>
      </w:r>
      <w:r w:rsidR="00F35DCF" w:rsidRPr="00CD5E4B">
        <w:rPr>
          <w:rStyle w:val="ECCParagraph"/>
        </w:rPr>
        <w:instrText xml:space="preserve"> SEQ Figure \* ARABIC </w:instrText>
      </w:r>
      <w:r w:rsidR="00F35DCF" w:rsidRPr="00CD5E4B">
        <w:rPr>
          <w:rStyle w:val="ECCParagraph"/>
        </w:rPr>
        <w:fldChar w:fldCharType="separate"/>
      </w:r>
      <w:r w:rsidR="001F0975">
        <w:rPr>
          <w:rStyle w:val="ECCParagraph"/>
          <w:noProof/>
        </w:rPr>
        <w:t>3</w:t>
      </w:r>
      <w:r w:rsidR="00F35DCF" w:rsidRPr="00CD5E4B">
        <w:rPr>
          <w:rStyle w:val="ECCParagraph"/>
        </w:rPr>
        <w:fldChar w:fldCharType="end"/>
      </w:r>
      <w:bookmarkEnd w:id="286"/>
      <w:r w:rsidRPr="00CD5E4B">
        <w:rPr>
          <w:rStyle w:val="ECCParagraph"/>
        </w:rPr>
        <w:t xml:space="preserve">: </w:t>
      </w:r>
      <w:r w:rsidR="00285DE7" w:rsidRPr="00CD5E4B">
        <w:rPr>
          <w:rStyle w:val="ECCParagraph"/>
        </w:rPr>
        <w:t xml:space="preserve">In-band and adjacent </w:t>
      </w:r>
      <w:r w:rsidR="00952059" w:rsidRPr="00CD5E4B">
        <w:rPr>
          <w:rStyle w:val="ECCParagraph"/>
        </w:rPr>
        <w:t xml:space="preserve">band </w:t>
      </w:r>
      <w:r w:rsidR="00285DE7" w:rsidRPr="00CD5E4B">
        <w:rPr>
          <w:rStyle w:val="ECCParagraph"/>
        </w:rPr>
        <w:t xml:space="preserve">services </w:t>
      </w:r>
      <w:r w:rsidR="00ED0343" w:rsidRPr="00CD5E4B">
        <w:rPr>
          <w:rStyle w:val="ECCParagraph"/>
        </w:rPr>
        <w:t xml:space="preserve">and applications </w:t>
      </w:r>
      <w:r w:rsidR="00285DE7" w:rsidRPr="00CD5E4B">
        <w:rPr>
          <w:rStyle w:val="ECCParagraph"/>
        </w:rPr>
        <w:t>for the 2300-2400 MHz MFCN band</w:t>
      </w:r>
    </w:p>
    <w:p w14:paraId="395CECD0" w14:textId="36FCB375" w:rsidR="007D6B6B" w:rsidRPr="00CD5E4B" w:rsidRDefault="00C33BF4" w:rsidP="00D77E7F">
      <w:pPr>
        <w:rPr>
          <w:rStyle w:val="ECCParagraph"/>
        </w:rPr>
      </w:pPr>
      <w:r w:rsidRPr="00CD5E4B">
        <w:rPr>
          <w:rStyle w:val="ECCParagraph"/>
        </w:rPr>
        <w:t>More detail</w:t>
      </w:r>
      <w:r w:rsidR="00680259" w:rsidRPr="00CD5E4B">
        <w:rPr>
          <w:rStyle w:val="ECCParagraph"/>
        </w:rPr>
        <w:t>ed information</w:t>
      </w:r>
      <w:r w:rsidRPr="00CD5E4B">
        <w:rPr>
          <w:rStyle w:val="ECCParagraph"/>
        </w:rPr>
        <w:t xml:space="preserve"> about the European Common Allocations and</w:t>
      </w:r>
      <w:r w:rsidR="00680259" w:rsidRPr="00CD5E4B">
        <w:rPr>
          <w:rStyle w:val="ECCParagraph"/>
        </w:rPr>
        <w:t xml:space="preserve"> the applications in use in Region 1, as well as</w:t>
      </w:r>
      <w:r w:rsidRPr="00CD5E4B">
        <w:rPr>
          <w:rStyle w:val="ECCParagraph"/>
        </w:rPr>
        <w:t xml:space="preserve"> the relation to European </w:t>
      </w:r>
      <w:r w:rsidR="008826E1" w:rsidRPr="00CD5E4B">
        <w:rPr>
          <w:rStyle w:val="ECCParagraph"/>
        </w:rPr>
        <w:t>standards</w:t>
      </w:r>
      <w:r w:rsidR="00C81C58" w:rsidRPr="00CD5E4B">
        <w:rPr>
          <w:rStyle w:val="ECCParagraph"/>
        </w:rPr>
        <w:t>,</w:t>
      </w:r>
      <w:r w:rsidR="008826E1" w:rsidRPr="00CD5E4B">
        <w:rPr>
          <w:rStyle w:val="ECCParagraph"/>
        </w:rPr>
        <w:t xml:space="preserve"> </w:t>
      </w:r>
      <w:r w:rsidRPr="00CD5E4B">
        <w:rPr>
          <w:rStyle w:val="ECCParagraph"/>
        </w:rPr>
        <w:t xml:space="preserve">can be found in </w:t>
      </w:r>
      <w:r w:rsidR="003F1B1F" w:rsidRPr="00CD5E4B">
        <w:rPr>
          <w:rStyle w:val="ECCParagraph"/>
        </w:rPr>
        <w:fldChar w:fldCharType="begin" w:fldLock="1"/>
      </w:r>
      <w:r w:rsidR="003F1B1F" w:rsidRPr="00CD5E4B">
        <w:rPr>
          <w:rStyle w:val="ECCParagraph"/>
        </w:rPr>
        <w:instrText xml:space="preserve"> REF _Ref80965833 \r \h </w:instrText>
      </w:r>
      <w:r w:rsidR="004C2CC0" w:rsidRPr="00CD5E4B">
        <w:rPr>
          <w:rStyle w:val="ECCParagraph"/>
        </w:rPr>
        <w:instrText xml:space="preserve"> \* MERGEFORMAT </w:instrText>
      </w:r>
      <w:r w:rsidR="003F1B1F" w:rsidRPr="00CD5E4B">
        <w:rPr>
          <w:rStyle w:val="ECCParagraph"/>
        </w:rPr>
      </w:r>
      <w:r w:rsidR="003F1B1F" w:rsidRPr="00CD5E4B">
        <w:rPr>
          <w:rStyle w:val="ECCParagraph"/>
        </w:rPr>
        <w:fldChar w:fldCharType="separate"/>
      </w:r>
      <w:r w:rsidR="002816C2" w:rsidRPr="00CD5E4B">
        <w:rPr>
          <w:rStyle w:val="ECCParagraph"/>
        </w:rPr>
        <w:t>ANNEX 1:</w:t>
      </w:r>
      <w:r w:rsidR="003F1B1F" w:rsidRPr="00CD5E4B">
        <w:rPr>
          <w:rStyle w:val="ECCParagraph"/>
        </w:rPr>
        <w:fldChar w:fldCharType="end"/>
      </w:r>
      <w:r w:rsidRPr="00CD5E4B">
        <w:rPr>
          <w:rStyle w:val="ECCParagraph"/>
        </w:rPr>
        <w:t>.</w:t>
      </w:r>
    </w:p>
    <w:p w14:paraId="5BE17463" w14:textId="73AC0C73" w:rsidR="00054AC8" w:rsidRPr="00CD5E4B" w:rsidRDefault="00B56DE6" w:rsidP="001F0975">
      <w:pPr>
        <w:pStyle w:val="Heading2"/>
        <w:rPr>
          <w:rStyle w:val="ECCParagraph"/>
        </w:rPr>
      </w:pPr>
      <w:bookmarkStart w:id="287" w:name="_Toc80957488"/>
      <w:bookmarkStart w:id="288" w:name="_Toc80957861"/>
      <w:bookmarkStart w:id="289" w:name="_Toc80958233"/>
      <w:bookmarkStart w:id="290" w:name="_Toc80964887"/>
      <w:bookmarkStart w:id="291" w:name="_Toc82445969"/>
      <w:bookmarkStart w:id="292" w:name="_Toc87969805"/>
      <w:bookmarkStart w:id="293" w:name="_Toc88225885"/>
      <w:bookmarkStart w:id="294" w:name="_Toc80957489"/>
      <w:bookmarkStart w:id="295" w:name="_Toc80957862"/>
      <w:bookmarkStart w:id="296" w:name="_Toc80958234"/>
      <w:bookmarkStart w:id="297" w:name="_Toc80964888"/>
      <w:bookmarkStart w:id="298" w:name="_Toc82445970"/>
      <w:bookmarkStart w:id="299" w:name="_Toc87969806"/>
      <w:bookmarkStart w:id="300" w:name="_Toc88225886"/>
      <w:bookmarkStart w:id="301" w:name="_Toc80957490"/>
      <w:bookmarkStart w:id="302" w:name="_Toc80957863"/>
      <w:bookmarkStart w:id="303" w:name="_Toc80958235"/>
      <w:bookmarkStart w:id="304" w:name="_Toc80964889"/>
      <w:bookmarkStart w:id="305" w:name="_Toc82445971"/>
      <w:bookmarkStart w:id="306" w:name="_Toc87969807"/>
      <w:bookmarkStart w:id="307" w:name="_Toc88225887"/>
      <w:bookmarkStart w:id="308" w:name="_Toc80957491"/>
      <w:bookmarkStart w:id="309" w:name="_Toc80957864"/>
      <w:bookmarkStart w:id="310" w:name="_Toc80958236"/>
      <w:bookmarkStart w:id="311" w:name="_Toc80964890"/>
      <w:bookmarkStart w:id="312" w:name="_Toc82445972"/>
      <w:bookmarkStart w:id="313" w:name="_Toc87969808"/>
      <w:bookmarkStart w:id="314" w:name="_Toc88225888"/>
      <w:bookmarkStart w:id="315" w:name="_Toc80957492"/>
      <w:bookmarkStart w:id="316" w:name="_Toc80957865"/>
      <w:bookmarkStart w:id="317" w:name="_Toc80958237"/>
      <w:bookmarkStart w:id="318" w:name="_Toc80964891"/>
      <w:bookmarkStart w:id="319" w:name="_Toc82445973"/>
      <w:bookmarkStart w:id="320" w:name="_Toc87969809"/>
      <w:bookmarkStart w:id="321" w:name="_Toc88225889"/>
      <w:bookmarkStart w:id="322" w:name="_Toc80957493"/>
      <w:bookmarkStart w:id="323" w:name="_Toc80957866"/>
      <w:bookmarkStart w:id="324" w:name="_Toc80958238"/>
      <w:bookmarkStart w:id="325" w:name="_Toc80964892"/>
      <w:bookmarkStart w:id="326" w:name="_Toc82445974"/>
      <w:bookmarkStart w:id="327" w:name="_Toc87969810"/>
      <w:bookmarkStart w:id="328" w:name="_Toc88225890"/>
      <w:bookmarkStart w:id="329" w:name="_Toc80957494"/>
      <w:bookmarkStart w:id="330" w:name="_Toc80957867"/>
      <w:bookmarkStart w:id="331" w:name="_Toc80958239"/>
      <w:bookmarkStart w:id="332" w:name="_Toc80964893"/>
      <w:bookmarkStart w:id="333" w:name="_Toc82445975"/>
      <w:bookmarkStart w:id="334" w:name="_Toc87969811"/>
      <w:bookmarkStart w:id="335" w:name="_Toc88225891"/>
      <w:bookmarkStart w:id="336" w:name="_Toc80957495"/>
      <w:bookmarkStart w:id="337" w:name="_Toc80957868"/>
      <w:bookmarkStart w:id="338" w:name="_Toc80958240"/>
      <w:bookmarkStart w:id="339" w:name="_Toc80964894"/>
      <w:bookmarkStart w:id="340" w:name="_Toc82445976"/>
      <w:bookmarkStart w:id="341" w:name="_Toc87969812"/>
      <w:bookmarkStart w:id="342" w:name="_Toc88225892"/>
      <w:bookmarkStart w:id="343" w:name="_Toc80957520"/>
      <w:bookmarkStart w:id="344" w:name="_Toc80957893"/>
      <w:bookmarkStart w:id="345" w:name="_Toc80958265"/>
      <w:bookmarkStart w:id="346" w:name="_Toc80964919"/>
      <w:bookmarkStart w:id="347" w:name="_Toc82446001"/>
      <w:bookmarkStart w:id="348" w:name="_Toc87969837"/>
      <w:bookmarkStart w:id="349" w:name="_Toc88225917"/>
      <w:bookmarkStart w:id="350" w:name="_Toc80957527"/>
      <w:bookmarkStart w:id="351" w:name="_Toc80957900"/>
      <w:bookmarkStart w:id="352" w:name="_Toc80958272"/>
      <w:bookmarkStart w:id="353" w:name="_Toc80964926"/>
      <w:bookmarkStart w:id="354" w:name="_Toc82446008"/>
      <w:bookmarkStart w:id="355" w:name="_Toc87969844"/>
      <w:bookmarkStart w:id="356" w:name="_Toc88225924"/>
      <w:bookmarkStart w:id="357" w:name="_Toc80957534"/>
      <w:bookmarkStart w:id="358" w:name="_Toc80957907"/>
      <w:bookmarkStart w:id="359" w:name="_Toc80958279"/>
      <w:bookmarkStart w:id="360" w:name="_Toc80964933"/>
      <w:bookmarkStart w:id="361" w:name="_Toc82446015"/>
      <w:bookmarkStart w:id="362" w:name="_Toc87969851"/>
      <w:bookmarkStart w:id="363" w:name="_Toc88225931"/>
      <w:bookmarkStart w:id="364" w:name="_Toc80957541"/>
      <w:bookmarkStart w:id="365" w:name="_Toc80957914"/>
      <w:bookmarkStart w:id="366" w:name="_Toc80958286"/>
      <w:bookmarkStart w:id="367" w:name="_Toc80964940"/>
      <w:bookmarkStart w:id="368" w:name="_Toc82446022"/>
      <w:bookmarkStart w:id="369" w:name="_Toc87969858"/>
      <w:bookmarkStart w:id="370" w:name="_Toc88225938"/>
      <w:bookmarkStart w:id="371" w:name="_Toc80957548"/>
      <w:bookmarkStart w:id="372" w:name="_Toc80957921"/>
      <w:bookmarkStart w:id="373" w:name="_Toc80958293"/>
      <w:bookmarkStart w:id="374" w:name="_Toc80964947"/>
      <w:bookmarkStart w:id="375" w:name="_Toc82446029"/>
      <w:bookmarkStart w:id="376" w:name="_Toc87969865"/>
      <w:bookmarkStart w:id="377" w:name="_Toc88225945"/>
      <w:bookmarkStart w:id="378" w:name="_Toc80957555"/>
      <w:bookmarkStart w:id="379" w:name="_Toc80957928"/>
      <w:bookmarkStart w:id="380" w:name="_Toc80958300"/>
      <w:bookmarkStart w:id="381" w:name="_Toc80964954"/>
      <w:bookmarkStart w:id="382" w:name="_Toc82446036"/>
      <w:bookmarkStart w:id="383" w:name="_Toc87969872"/>
      <w:bookmarkStart w:id="384" w:name="_Toc88225952"/>
      <w:bookmarkStart w:id="385" w:name="_Toc80957562"/>
      <w:bookmarkStart w:id="386" w:name="_Toc80957935"/>
      <w:bookmarkStart w:id="387" w:name="_Toc80958307"/>
      <w:bookmarkStart w:id="388" w:name="_Toc80964961"/>
      <w:bookmarkStart w:id="389" w:name="_Toc82446043"/>
      <w:bookmarkStart w:id="390" w:name="_Toc87969879"/>
      <w:bookmarkStart w:id="391" w:name="_Toc88225959"/>
      <w:bookmarkStart w:id="392" w:name="_Toc80957578"/>
      <w:bookmarkStart w:id="393" w:name="_Toc80957951"/>
      <w:bookmarkStart w:id="394" w:name="_Toc80958323"/>
      <w:bookmarkStart w:id="395" w:name="_Toc80964977"/>
      <w:bookmarkStart w:id="396" w:name="_Toc82446059"/>
      <w:bookmarkStart w:id="397" w:name="_Toc87969895"/>
      <w:bookmarkStart w:id="398" w:name="_Toc88225975"/>
      <w:bookmarkStart w:id="399" w:name="_Toc80957585"/>
      <w:bookmarkStart w:id="400" w:name="_Toc80957958"/>
      <w:bookmarkStart w:id="401" w:name="_Toc80958330"/>
      <w:bookmarkStart w:id="402" w:name="_Toc80964984"/>
      <w:bookmarkStart w:id="403" w:name="_Toc82446066"/>
      <w:bookmarkStart w:id="404" w:name="_Toc87969902"/>
      <w:bookmarkStart w:id="405" w:name="_Toc88225982"/>
      <w:bookmarkStart w:id="406" w:name="_Toc80957605"/>
      <w:bookmarkStart w:id="407" w:name="_Toc80957978"/>
      <w:bookmarkStart w:id="408" w:name="_Toc80958350"/>
      <w:bookmarkStart w:id="409" w:name="_Toc80965004"/>
      <w:bookmarkStart w:id="410" w:name="_Toc82446086"/>
      <w:bookmarkStart w:id="411" w:name="_Toc87969922"/>
      <w:bookmarkStart w:id="412" w:name="_Toc88226002"/>
      <w:bookmarkStart w:id="413" w:name="_Toc80957612"/>
      <w:bookmarkStart w:id="414" w:name="_Toc80957985"/>
      <w:bookmarkStart w:id="415" w:name="_Toc80958357"/>
      <w:bookmarkStart w:id="416" w:name="_Toc80965011"/>
      <w:bookmarkStart w:id="417" w:name="_Toc82446093"/>
      <w:bookmarkStart w:id="418" w:name="_Toc87969929"/>
      <w:bookmarkStart w:id="419" w:name="_Toc88226009"/>
      <w:bookmarkStart w:id="420" w:name="_Toc80957619"/>
      <w:bookmarkStart w:id="421" w:name="_Toc80957992"/>
      <w:bookmarkStart w:id="422" w:name="_Toc80958364"/>
      <w:bookmarkStart w:id="423" w:name="_Toc80965018"/>
      <w:bookmarkStart w:id="424" w:name="_Toc82446100"/>
      <w:bookmarkStart w:id="425" w:name="_Toc87969936"/>
      <w:bookmarkStart w:id="426" w:name="_Toc88226016"/>
      <w:bookmarkStart w:id="427" w:name="_Toc80957626"/>
      <w:bookmarkStart w:id="428" w:name="_Toc80957999"/>
      <w:bookmarkStart w:id="429" w:name="_Toc80958371"/>
      <w:bookmarkStart w:id="430" w:name="_Toc80965025"/>
      <w:bookmarkStart w:id="431" w:name="_Toc82446107"/>
      <w:bookmarkStart w:id="432" w:name="_Toc87969943"/>
      <w:bookmarkStart w:id="433" w:name="_Toc88226023"/>
      <w:bookmarkStart w:id="434" w:name="_Toc80957634"/>
      <w:bookmarkStart w:id="435" w:name="_Toc80958007"/>
      <w:bookmarkStart w:id="436" w:name="_Toc80958379"/>
      <w:bookmarkStart w:id="437" w:name="_Toc80965033"/>
      <w:bookmarkStart w:id="438" w:name="_Toc82446115"/>
      <w:bookmarkStart w:id="439" w:name="_Toc87969951"/>
      <w:bookmarkStart w:id="440" w:name="_Toc88226031"/>
      <w:bookmarkStart w:id="441" w:name="_Toc80957641"/>
      <w:bookmarkStart w:id="442" w:name="_Toc80958014"/>
      <w:bookmarkStart w:id="443" w:name="_Toc80958386"/>
      <w:bookmarkStart w:id="444" w:name="_Toc80965040"/>
      <w:bookmarkStart w:id="445" w:name="_Toc82446122"/>
      <w:bookmarkStart w:id="446" w:name="_Toc87969958"/>
      <w:bookmarkStart w:id="447" w:name="_Toc88226038"/>
      <w:bookmarkStart w:id="448" w:name="_Toc80957648"/>
      <w:bookmarkStart w:id="449" w:name="_Toc80958021"/>
      <w:bookmarkStart w:id="450" w:name="_Toc80958393"/>
      <w:bookmarkStart w:id="451" w:name="_Toc80965047"/>
      <w:bookmarkStart w:id="452" w:name="_Toc82446129"/>
      <w:bookmarkStart w:id="453" w:name="_Toc87969965"/>
      <w:bookmarkStart w:id="454" w:name="_Toc88226045"/>
      <w:bookmarkStart w:id="455" w:name="_Toc80957670"/>
      <w:bookmarkStart w:id="456" w:name="_Toc80958043"/>
      <w:bookmarkStart w:id="457" w:name="_Toc80958415"/>
      <w:bookmarkStart w:id="458" w:name="_Toc80965069"/>
      <w:bookmarkStart w:id="459" w:name="_Toc82446151"/>
      <w:bookmarkStart w:id="460" w:name="_Toc87969987"/>
      <w:bookmarkStart w:id="461" w:name="_Toc88226067"/>
      <w:bookmarkStart w:id="462" w:name="_Toc80957677"/>
      <w:bookmarkStart w:id="463" w:name="_Toc80958050"/>
      <w:bookmarkStart w:id="464" w:name="_Toc80958422"/>
      <w:bookmarkStart w:id="465" w:name="_Toc80965076"/>
      <w:bookmarkStart w:id="466" w:name="_Toc82446158"/>
      <w:bookmarkStart w:id="467" w:name="_Toc87969994"/>
      <w:bookmarkStart w:id="468" w:name="_Toc88226074"/>
      <w:bookmarkStart w:id="469" w:name="_Toc80957684"/>
      <w:bookmarkStart w:id="470" w:name="_Toc80958057"/>
      <w:bookmarkStart w:id="471" w:name="_Toc80958429"/>
      <w:bookmarkStart w:id="472" w:name="_Toc80965083"/>
      <w:bookmarkStart w:id="473" w:name="_Toc82446165"/>
      <w:bookmarkStart w:id="474" w:name="_Toc87970001"/>
      <w:bookmarkStart w:id="475" w:name="_Toc88226081"/>
      <w:bookmarkStart w:id="476" w:name="_Toc80957691"/>
      <w:bookmarkStart w:id="477" w:name="_Toc80958064"/>
      <w:bookmarkStart w:id="478" w:name="_Toc80958436"/>
      <w:bookmarkStart w:id="479" w:name="_Toc80965090"/>
      <w:bookmarkStart w:id="480" w:name="_Toc82446172"/>
      <w:bookmarkStart w:id="481" w:name="_Toc87970008"/>
      <w:bookmarkStart w:id="482" w:name="_Toc88226088"/>
      <w:bookmarkStart w:id="483" w:name="_Toc80957698"/>
      <w:bookmarkStart w:id="484" w:name="_Toc80958071"/>
      <w:bookmarkStart w:id="485" w:name="_Toc80958443"/>
      <w:bookmarkStart w:id="486" w:name="_Toc80965097"/>
      <w:bookmarkStart w:id="487" w:name="_Toc82446179"/>
      <w:bookmarkStart w:id="488" w:name="_Toc87970015"/>
      <w:bookmarkStart w:id="489" w:name="_Toc88226095"/>
      <w:bookmarkStart w:id="490" w:name="_Toc80957705"/>
      <w:bookmarkStart w:id="491" w:name="_Toc80958078"/>
      <w:bookmarkStart w:id="492" w:name="_Toc80958450"/>
      <w:bookmarkStart w:id="493" w:name="_Toc80965104"/>
      <w:bookmarkStart w:id="494" w:name="_Toc82446186"/>
      <w:bookmarkStart w:id="495" w:name="_Toc87970022"/>
      <w:bookmarkStart w:id="496" w:name="_Toc88226102"/>
      <w:bookmarkStart w:id="497" w:name="_Toc80957712"/>
      <w:bookmarkStart w:id="498" w:name="_Toc80958085"/>
      <w:bookmarkStart w:id="499" w:name="_Toc80958457"/>
      <w:bookmarkStart w:id="500" w:name="_Toc80965111"/>
      <w:bookmarkStart w:id="501" w:name="_Toc82446193"/>
      <w:bookmarkStart w:id="502" w:name="_Toc87970029"/>
      <w:bookmarkStart w:id="503" w:name="_Toc88226109"/>
      <w:bookmarkStart w:id="504" w:name="_Toc80957728"/>
      <w:bookmarkStart w:id="505" w:name="_Toc80958101"/>
      <w:bookmarkStart w:id="506" w:name="_Toc80958473"/>
      <w:bookmarkStart w:id="507" w:name="_Toc80965127"/>
      <w:bookmarkStart w:id="508" w:name="_Toc82446209"/>
      <w:bookmarkStart w:id="509" w:name="_Toc87970045"/>
      <w:bookmarkStart w:id="510" w:name="_Toc88226125"/>
      <w:bookmarkStart w:id="511" w:name="_Toc80957735"/>
      <w:bookmarkStart w:id="512" w:name="_Toc80958108"/>
      <w:bookmarkStart w:id="513" w:name="_Toc80958480"/>
      <w:bookmarkStart w:id="514" w:name="_Toc80965134"/>
      <w:bookmarkStart w:id="515" w:name="_Toc82446216"/>
      <w:bookmarkStart w:id="516" w:name="_Toc87970052"/>
      <w:bookmarkStart w:id="517" w:name="_Toc88226132"/>
      <w:bookmarkStart w:id="518" w:name="_Toc80957742"/>
      <w:bookmarkStart w:id="519" w:name="_Toc80958115"/>
      <w:bookmarkStart w:id="520" w:name="_Toc80958487"/>
      <w:bookmarkStart w:id="521" w:name="_Toc80965141"/>
      <w:bookmarkStart w:id="522" w:name="_Toc82446223"/>
      <w:bookmarkStart w:id="523" w:name="_Toc87970059"/>
      <w:bookmarkStart w:id="524" w:name="_Toc88226139"/>
      <w:bookmarkStart w:id="525" w:name="_Toc80957749"/>
      <w:bookmarkStart w:id="526" w:name="_Toc80958122"/>
      <w:bookmarkStart w:id="527" w:name="_Toc80958494"/>
      <w:bookmarkStart w:id="528" w:name="_Toc80965148"/>
      <w:bookmarkStart w:id="529" w:name="_Toc82446230"/>
      <w:bookmarkStart w:id="530" w:name="_Toc87970066"/>
      <w:bookmarkStart w:id="531" w:name="_Toc88226146"/>
      <w:bookmarkStart w:id="532" w:name="_Toc80957756"/>
      <w:bookmarkStart w:id="533" w:name="_Toc80958129"/>
      <w:bookmarkStart w:id="534" w:name="_Toc80958501"/>
      <w:bookmarkStart w:id="535" w:name="_Toc80965155"/>
      <w:bookmarkStart w:id="536" w:name="_Toc82446237"/>
      <w:bookmarkStart w:id="537" w:name="_Toc87970073"/>
      <w:bookmarkStart w:id="538" w:name="_Toc88226153"/>
      <w:bookmarkStart w:id="539" w:name="_Toc11917799"/>
      <w:bookmarkStart w:id="540" w:name="_Toc62209846"/>
      <w:bookmarkStart w:id="541" w:name="_Toc68691299"/>
      <w:bookmarkStart w:id="542" w:name="_Ref69404289"/>
      <w:bookmarkStart w:id="543" w:name="_Toc78184707"/>
      <w:bookmarkStart w:id="544" w:name="_Toc88226161"/>
      <w:bookmarkStart w:id="545" w:name="_Ref89848122"/>
      <w:bookmarkStart w:id="546" w:name="_Toc98834808"/>
      <w:bookmarkStart w:id="547" w:name="_Ref100672983"/>
      <w:bookmarkStart w:id="548" w:name="_Toc100238058"/>
      <w:bookmarkStart w:id="549" w:name="_Toc103178526"/>
      <w:bookmarkStart w:id="550" w:name="_Toc116384041"/>
      <w:bookmarkStart w:id="551" w:name="_Toc10757656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r w:rsidRPr="00CD5E4B">
        <w:rPr>
          <w:rStyle w:val="ECCParagraph"/>
        </w:rPr>
        <w:t xml:space="preserve">In-band and </w:t>
      </w:r>
      <w:r w:rsidR="00B72AA2" w:rsidRPr="00CD5E4B">
        <w:rPr>
          <w:rStyle w:val="ECCParagraph"/>
        </w:rPr>
        <w:t>a</w:t>
      </w:r>
      <w:r w:rsidRPr="00CD5E4B">
        <w:rPr>
          <w:rStyle w:val="ECCParagraph"/>
        </w:rPr>
        <w:t>djacent band coexistence</w:t>
      </w:r>
      <w:bookmarkEnd w:id="539"/>
      <w:bookmarkEnd w:id="540"/>
      <w:r w:rsidRPr="00CD5E4B">
        <w:rPr>
          <w:rStyle w:val="ECCParagraph"/>
        </w:rPr>
        <w:t xml:space="preserve"> analysis for AAS</w:t>
      </w:r>
      <w:bookmarkEnd w:id="541"/>
      <w:bookmarkEnd w:id="542"/>
      <w:bookmarkEnd w:id="543"/>
      <w:r w:rsidR="003152D3" w:rsidRPr="00CD5E4B">
        <w:rPr>
          <w:rStyle w:val="ECCParagraph"/>
        </w:rPr>
        <w:t xml:space="preserve"> </w:t>
      </w:r>
      <w:r w:rsidR="005F5AE4" w:rsidRPr="00CD5E4B">
        <w:rPr>
          <w:rStyle w:val="ECCParagraph"/>
        </w:rPr>
        <w:t>MFCN BS</w:t>
      </w:r>
      <w:bookmarkEnd w:id="544"/>
      <w:bookmarkEnd w:id="545"/>
      <w:bookmarkEnd w:id="546"/>
      <w:bookmarkEnd w:id="547"/>
      <w:bookmarkEnd w:id="548"/>
      <w:bookmarkEnd w:id="549"/>
      <w:bookmarkEnd w:id="550"/>
      <w:bookmarkEnd w:id="551"/>
    </w:p>
    <w:p w14:paraId="0D4FA2A0" w14:textId="7FD4CF2A" w:rsidR="00E64974" w:rsidRPr="00CD5E4B" w:rsidRDefault="00E64974" w:rsidP="00D80ECC">
      <w:pPr>
        <w:rPr>
          <w:rStyle w:val="ECCParagraph"/>
        </w:rPr>
      </w:pPr>
      <w:r w:rsidRPr="00CD5E4B">
        <w:rPr>
          <w:rStyle w:val="ECCParagraph"/>
        </w:rPr>
        <w:t>ECC Report 172</w:t>
      </w:r>
      <w:r w:rsidR="002E46E3" w:rsidRPr="00CD5E4B">
        <w:rPr>
          <w:rStyle w:val="ECCParagraph"/>
        </w:rPr>
        <w:t xml:space="preserve"> </w:t>
      </w:r>
      <w:r w:rsidR="002E46E3" w:rsidRPr="00CD5E4B">
        <w:rPr>
          <w:rStyle w:val="ECCParagraph"/>
        </w:rPr>
        <w:fldChar w:fldCharType="begin" w:fldLock="1"/>
      </w:r>
      <w:r w:rsidR="002E46E3" w:rsidRPr="00CD5E4B">
        <w:rPr>
          <w:rStyle w:val="ECCParagraph"/>
        </w:rPr>
        <w:instrText xml:space="preserve"> REF _Ref40084256 \r \h </w:instrText>
      </w:r>
      <w:r w:rsidR="00D80ECC" w:rsidRPr="00CD5E4B">
        <w:rPr>
          <w:rStyle w:val="ECCParagraph"/>
        </w:rPr>
        <w:instrText xml:space="preserve"> \* MERGEFORMAT </w:instrText>
      </w:r>
      <w:r w:rsidR="002E46E3" w:rsidRPr="00CD5E4B">
        <w:rPr>
          <w:rStyle w:val="ECCParagraph"/>
        </w:rPr>
      </w:r>
      <w:r w:rsidR="002E46E3" w:rsidRPr="00CD5E4B">
        <w:rPr>
          <w:rStyle w:val="ECCParagraph"/>
        </w:rPr>
        <w:fldChar w:fldCharType="separate"/>
      </w:r>
      <w:r w:rsidR="002816C2" w:rsidRPr="00CD5E4B">
        <w:rPr>
          <w:rStyle w:val="ECCParagraph"/>
        </w:rPr>
        <w:t>[4]</w:t>
      </w:r>
      <w:r w:rsidR="002E46E3" w:rsidRPr="00CD5E4B">
        <w:rPr>
          <w:rStyle w:val="ECCParagraph"/>
        </w:rPr>
        <w:fldChar w:fldCharType="end"/>
      </w:r>
      <w:r w:rsidR="002E46E3" w:rsidRPr="00CD5E4B">
        <w:rPr>
          <w:rStyle w:val="ECCParagraph"/>
        </w:rPr>
        <w:t xml:space="preserve"> provided compatibility studies with respect to the use of the band 2300-2400 MHz for MFCN. Published in March 2012, ECC Report 172</w:t>
      </w:r>
      <w:r w:rsidR="00166B69" w:rsidRPr="00CD5E4B">
        <w:rPr>
          <w:rStyle w:val="ECCParagraph"/>
        </w:rPr>
        <w:t xml:space="preserve"> </w:t>
      </w:r>
      <w:r w:rsidRPr="00CD5E4B">
        <w:rPr>
          <w:rStyle w:val="ECCParagraph"/>
        </w:rPr>
        <w:t>covered</w:t>
      </w:r>
      <w:r w:rsidR="002E46E3" w:rsidRPr="00CD5E4B">
        <w:rPr>
          <w:rStyle w:val="ECCParagraph"/>
        </w:rPr>
        <w:t xml:space="preserve"> the use of</w:t>
      </w:r>
      <w:r w:rsidRPr="00CD5E4B">
        <w:rPr>
          <w:rStyle w:val="ECCParagraph"/>
        </w:rPr>
        <w:t xml:space="preserve"> non-AAS </w:t>
      </w:r>
      <w:r w:rsidR="001A38AB" w:rsidRPr="00CD5E4B">
        <w:rPr>
          <w:rStyle w:val="ECCParagraph"/>
        </w:rPr>
        <w:t xml:space="preserve">MFCN </w:t>
      </w:r>
      <w:r w:rsidRPr="00CD5E4B">
        <w:rPr>
          <w:rStyle w:val="ECCParagraph"/>
        </w:rPr>
        <w:t>only</w:t>
      </w:r>
      <w:r w:rsidR="002E46E3" w:rsidRPr="00CD5E4B">
        <w:rPr>
          <w:rStyle w:val="ECCParagraph"/>
        </w:rPr>
        <w:t>. Therefore</w:t>
      </w:r>
      <w:r w:rsidRPr="00CD5E4B">
        <w:rPr>
          <w:rStyle w:val="ECCParagraph"/>
        </w:rPr>
        <w:t xml:space="preserve">, this </w:t>
      </w:r>
      <w:r w:rsidR="002E46E3" w:rsidRPr="00CD5E4B">
        <w:rPr>
          <w:rStyle w:val="ECCParagraph"/>
        </w:rPr>
        <w:t>R</w:t>
      </w:r>
      <w:r w:rsidRPr="00CD5E4B">
        <w:rPr>
          <w:rStyle w:val="ECCParagraph"/>
        </w:rPr>
        <w:t>eport</w:t>
      </w:r>
      <w:r w:rsidR="002E46E3" w:rsidRPr="00CD5E4B">
        <w:rPr>
          <w:rStyle w:val="ECCParagraph"/>
        </w:rPr>
        <w:t xml:space="preserve"> expands on</w:t>
      </w:r>
      <w:r w:rsidRPr="00CD5E4B">
        <w:rPr>
          <w:rStyle w:val="ECCParagraph"/>
        </w:rPr>
        <w:t xml:space="preserve"> the analysis</w:t>
      </w:r>
      <w:r w:rsidR="002E46E3" w:rsidRPr="00CD5E4B">
        <w:rPr>
          <w:rStyle w:val="ECCParagraph"/>
        </w:rPr>
        <w:t xml:space="preserve"> and</w:t>
      </w:r>
      <w:r w:rsidRPr="00CD5E4B">
        <w:rPr>
          <w:rStyle w:val="ECCParagraph"/>
        </w:rPr>
        <w:t xml:space="preserve"> conclusions</w:t>
      </w:r>
      <w:r w:rsidR="002E46E3" w:rsidRPr="00CD5E4B">
        <w:rPr>
          <w:rStyle w:val="ECCParagraph"/>
        </w:rPr>
        <w:t xml:space="preserve"> of</w:t>
      </w:r>
      <w:r w:rsidRPr="00CD5E4B">
        <w:rPr>
          <w:rStyle w:val="ECCParagraph"/>
        </w:rPr>
        <w:t xml:space="preserve"> ECC Report 172 to include</w:t>
      </w:r>
      <w:r w:rsidR="00DF3E9F" w:rsidRPr="00CD5E4B">
        <w:rPr>
          <w:rStyle w:val="ECCParagraph"/>
        </w:rPr>
        <w:t xml:space="preserve"> the compatibility of</w:t>
      </w:r>
      <w:r w:rsidRPr="00CD5E4B">
        <w:rPr>
          <w:rStyle w:val="ECCParagraph"/>
        </w:rPr>
        <w:t xml:space="preserve"> 5G (NR) and AAS.</w:t>
      </w:r>
    </w:p>
    <w:p w14:paraId="126793AC" w14:textId="5DB32D7B" w:rsidR="00890082" w:rsidRPr="00CD5E4B" w:rsidRDefault="00890082" w:rsidP="001F0975">
      <w:pPr>
        <w:pStyle w:val="Heading3"/>
        <w:rPr>
          <w:rStyle w:val="ECCParagraph"/>
        </w:rPr>
      </w:pPr>
      <w:bookmarkStart w:id="552" w:name="_Toc92868908"/>
      <w:bookmarkStart w:id="553" w:name="_Toc92868909"/>
      <w:bookmarkStart w:id="554" w:name="_Ref99452441"/>
      <w:bookmarkStart w:id="555" w:name="_Toc100238059"/>
      <w:bookmarkStart w:id="556" w:name="_Toc103178527"/>
      <w:bookmarkStart w:id="557" w:name="_Toc116384042"/>
      <w:bookmarkStart w:id="558" w:name="_Toc107576567"/>
      <w:bookmarkStart w:id="559" w:name="_Toc68691301"/>
      <w:bookmarkStart w:id="560" w:name="_Toc78184709"/>
      <w:bookmarkStart w:id="561" w:name="_Toc88226163"/>
      <w:bookmarkStart w:id="562" w:name="_Toc98834809"/>
      <w:bookmarkStart w:id="563" w:name="_Ref101343885"/>
      <w:bookmarkStart w:id="564" w:name="_Hlk80038050"/>
      <w:bookmarkEnd w:id="552"/>
      <w:bookmarkEnd w:id="553"/>
      <w:r w:rsidRPr="00CD5E4B">
        <w:rPr>
          <w:rStyle w:val="ECCParagraph"/>
        </w:rPr>
        <w:t>Adjacent-band coexistence analysis for AAS</w:t>
      </w:r>
      <w:r w:rsidR="002339FF" w:rsidRPr="00CD5E4B">
        <w:rPr>
          <w:rStyle w:val="ECCParagraph"/>
        </w:rPr>
        <w:t xml:space="preserve"> </w:t>
      </w:r>
      <w:r w:rsidR="005F5AE4" w:rsidRPr="00CD5E4B">
        <w:rPr>
          <w:rStyle w:val="ECCParagraph"/>
        </w:rPr>
        <w:t xml:space="preserve">MFCN BS </w:t>
      </w:r>
      <w:r w:rsidR="002339FF" w:rsidRPr="00CD5E4B">
        <w:rPr>
          <w:rStyle w:val="ECCParagraph"/>
        </w:rPr>
        <w:t>below 2300 MHz</w:t>
      </w:r>
      <w:bookmarkEnd w:id="554"/>
      <w:bookmarkEnd w:id="555"/>
      <w:bookmarkEnd w:id="556"/>
      <w:bookmarkEnd w:id="557"/>
      <w:bookmarkEnd w:id="558"/>
      <w:r w:rsidRPr="00CD5E4B">
        <w:rPr>
          <w:rStyle w:val="ECCParagraph"/>
        </w:rPr>
        <w:t xml:space="preserve"> </w:t>
      </w:r>
      <w:bookmarkEnd w:id="559"/>
      <w:bookmarkEnd w:id="560"/>
      <w:bookmarkEnd w:id="561"/>
      <w:bookmarkEnd w:id="562"/>
      <w:bookmarkEnd w:id="563"/>
    </w:p>
    <w:p w14:paraId="79594B9E" w14:textId="22F5BAFC" w:rsidR="00E57468" w:rsidRPr="00CD5E4B" w:rsidRDefault="003E1689" w:rsidP="006C0DD1">
      <w:pPr>
        <w:rPr>
          <w:rStyle w:val="ECCParagraph"/>
        </w:rPr>
      </w:pPr>
      <w:r w:rsidRPr="00CD5E4B">
        <w:rPr>
          <w:rStyle w:val="ECCParagraph"/>
        </w:rPr>
        <w:t>This section</w:t>
      </w:r>
      <w:r w:rsidR="00E57468" w:rsidRPr="00CD5E4B">
        <w:rPr>
          <w:rStyle w:val="ECCParagraph"/>
        </w:rPr>
        <w:t xml:space="preserve"> cover</w:t>
      </w:r>
      <w:r w:rsidR="00015FA6" w:rsidRPr="00CD5E4B">
        <w:rPr>
          <w:rStyle w:val="ECCParagraph"/>
        </w:rPr>
        <w:t>s</w:t>
      </w:r>
      <w:r w:rsidR="00E57468" w:rsidRPr="00CD5E4B">
        <w:rPr>
          <w:rStyle w:val="ECCParagraph"/>
        </w:rPr>
        <w:t xml:space="preserve"> coexistence analysis</w:t>
      </w:r>
      <w:r w:rsidR="00C75709" w:rsidRPr="00CD5E4B">
        <w:rPr>
          <w:rStyle w:val="ECCParagraph"/>
        </w:rPr>
        <w:t xml:space="preserve"> for AAS MFCN BS with </w:t>
      </w:r>
      <w:r w:rsidR="00C7675C" w:rsidRPr="00CD5E4B">
        <w:rPr>
          <w:rStyle w:val="ECCParagraph"/>
        </w:rPr>
        <w:t xml:space="preserve">services and </w:t>
      </w:r>
      <w:r w:rsidR="00B7299E" w:rsidRPr="00CD5E4B">
        <w:rPr>
          <w:rStyle w:val="ECCParagraph"/>
        </w:rPr>
        <w:t>applications in</w:t>
      </w:r>
      <w:r w:rsidR="00CB598C" w:rsidRPr="00CD5E4B">
        <w:rPr>
          <w:rStyle w:val="ECCParagraph"/>
        </w:rPr>
        <w:t xml:space="preserve"> adjacent band</w:t>
      </w:r>
      <w:r w:rsidR="00E57468" w:rsidRPr="00CD5E4B">
        <w:rPr>
          <w:rStyle w:val="ECCParagraph"/>
        </w:rPr>
        <w:t xml:space="preserve"> below 2300 MHz</w:t>
      </w:r>
      <w:r w:rsidR="00C7675C" w:rsidRPr="00CD5E4B">
        <w:rPr>
          <w:rStyle w:val="ECCParagraph"/>
        </w:rPr>
        <w:t>. T</w:t>
      </w:r>
      <w:r w:rsidR="00E57468" w:rsidRPr="00CD5E4B">
        <w:rPr>
          <w:rStyle w:val="ECCParagraph"/>
        </w:rPr>
        <w:t>his includes the spurious domain (2200-2260 MHz)</w:t>
      </w:r>
      <w:r w:rsidR="00C7675C" w:rsidRPr="00CD5E4B">
        <w:rPr>
          <w:rStyle w:val="ECCParagraph"/>
        </w:rPr>
        <w:t>,</w:t>
      </w:r>
      <w:r w:rsidR="00E57468" w:rsidRPr="00CD5E4B">
        <w:rPr>
          <w:rStyle w:val="ECCParagraph"/>
        </w:rPr>
        <w:t xml:space="preserve"> as well as the OOB domain (2260-2300 MHz).</w:t>
      </w:r>
    </w:p>
    <w:p w14:paraId="2A98F9C3" w14:textId="4622E3BE" w:rsidR="00890082" w:rsidRPr="00CD5E4B" w:rsidRDefault="001F0975" w:rsidP="001F0975">
      <w:pPr>
        <w:pStyle w:val="Heading4"/>
        <w:rPr>
          <w:lang w:val="en-GB"/>
        </w:rPr>
      </w:pPr>
      <w:bookmarkStart w:id="565" w:name="_Toc68691302"/>
      <w:bookmarkStart w:id="566" w:name="_Toc78184710"/>
      <w:bookmarkStart w:id="567" w:name="_Toc88226164"/>
      <w:bookmarkStart w:id="568" w:name="_Toc98834810"/>
      <w:bookmarkStart w:id="569" w:name="_Toc100238060"/>
      <w:bookmarkStart w:id="570" w:name="_Hlk86657631"/>
      <w:bookmarkStart w:id="571" w:name="_Hlk80038023"/>
      <w:bookmarkEnd w:id="564"/>
      <w:r>
        <w:rPr>
          <w:rFonts w:ascii="ZWAdobeF" w:hAnsi="ZWAdobeF" w:cs="ZWAdobeF"/>
          <w:i w:val="0"/>
          <w:color w:val="auto"/>
          <w:sz w:val="2"/>
          <w:szCs w:val="2"/>
          <w:lang w:val="en-GB"/>
        </w:rPr>
        <w:t>14B</w:t>
      </w:r>
      <w:r w:rsidR="00890082" w:rsidRPr="00CD5E4B">
        <w:rPr>
          <w:lang w:val="en-GB"/>
        </w:rPr>
        <w:t>SOS/EESS/SRS (</w:t>
      </w:r>
      <w:r w:rsidR="00E22F59" w:rsidRPr="00CD5E4B">
        <w:rPr>
          <w:lang w:val="en-GB"/>
        </w:rPr>
        <w:t>s</w:t>
      </w:r>
      <w:r w:rsidR="00890082" w:rsidRPr="00CD5E4B">
        <w:rPr>
          <w:lang w:val="en-GB"/>
        </w:rPr>
        <w:t>pace</w:t>
      </w:r>
      <w:r w:rsidR="00C7675C" w:rsidRPr="00CD5E4B">
        <w:rPr>
          <w:lang w:val="en-GB"/>
        </w:rPr>
        <w:t>-</w:t>
      </w:r>
      <w:r w:rsidR="00890082" w:rsidRPr="00CD5E4B">
        <w:rPr>
          <w:lang w:val="en-GB"/>
        </w:rPr>
        <w:t>to</w:t>
      </w:r>
      <w:r w:rsidR="00C7675C" w:rsidRPr="00CD5E4B">
        <w:rPr>
          <w:lang w:val="en-GB"/>
        </w:rPr>
        <w:t>-</w:t>
      </w:r>
      <w:r w:rsidR="00890082" w:rsidRPr="00CD5E4B">
        <w:rPr>
          <w:lang w:val="en-GB"/>
        </w:rPr>
        <w:t xml:space="preserve">Earth and </w:t>
      </w:r>
      <w:r w:rsidR="00E22F59" w:rsidRPr="00CD5E4B">
        <w:rPr>
          <w:lang w:val="en-GB"/>
        </w:rPr>
        <w:t>s</w:t>
      </w:r>
      <w:r w:rsidR="00890082" w:rsidRPr="00CD5E4B">
        <w:rPr>
          <w:lang w:val="en-GB"/>
        </w:rPr>
        <w:t>pace</w:t>
      </w:r>
      <w:r w:rsidR="00C7675C" w:rsidRPr="00CD5E4B">
        <w:rPr>
          <w:lang w:val="en-GB"/>
        </w:rPr>
        <w:t>-</w:t>
      </w:r>
      <w:r w:rsidR="00890082" w:rsidRPr="00CD5E4B">
        <w:rPr>
          <w:lang w:val="en-GB"/>
        </w:rPr>
        <w:t>to</w:t>
      </w:r>
      <w:r w:rsidR="00C7675C" w:rsidRPr="00CD5E4B">
        <w:rPr>
          <w:lang w:val="en-GB"/>
        </w:rPr>
        <w:t>-</w:t>
      </w:r>
      <w:r w:rsidR="00E22F59" w:rsidRPr="00CD5E4B">
        <w:rPr>
          <w:lang w:val="en-GB"/>
        </w:rPr>
        <w:t>s</w:t>
      </w:r>
      <w:r w:rsidR="00890082" w:rsidRPr="00CD5E4B">
        <w:rPr>
          <w:lang w:val="en-GB"/>
        </w:rPr>
        <w:t>pace), 2200-2290 MHz</w:t>
      </w:r>
      <w:bookmarkEnd w:id="565"/>
      <w:bookmarkEnd w:id="566"/>
      <w:bookmarkEnd w:id="567"/>
      <w:bookmarkEnd w:id="568"/>
      <w:bookmarkEnd w:id="569"/>
    </w:p>
    <w:bookmarkEnd w:id="570"/>
    <w:p w14:paraId="6087B5D5" w14:textId="23E8ACBD" w:rsidR="005A673E" w:rsidRPr="001943D9" w:rsidRDefault="005A673E" w:rsidP="00B76CE6">
      <w:pPr>
        <w:rPr>
          <w:rStyle w:val="Emphasis"/>
          <w:b/>
          <w:i w:val="0"/>
        </w:rPr>
      </w:pPr>
      <w:r w:rsidRPr="001943D9">
        <w:rPr>
          <w:rStyle w:val="Emphasis"/>
          <w:b/>
          <w:i w:val="0"/>
        </w:rPr>
        <w:t>Space</w:t>
      </w:r>
      <w:r w:rsidR="00E22F59" w:rsidRPr="00CD5E4B">
        <w:rPr>
          <w:rStyle w:val="Emphasis"/>
          <w:b/>
          <w:bCs/>
          <w:i w:val="0"/>
          <w:iCs/>
        </w:rPr>
        <w:t>-</w:t>
      </w:r>
      <w:r w:rsidRPr="001943D9">
        <w:rPr>
          <w:rStyle w:val="Emphasis"/>
          <w:b/>
          <w:i w:val="0"/>
        </w:rPr>
        <w:t>to</w:t>
      </w:r>
      <w:r w:rsidR="00E22F59" w:rsidRPr="00CD5E4B">
        <w:rPr>
          <w:rStyle w:val="Emphasis"/>
          <w:b/>
          <w:bCs/>
          <w:i w:val="0"/>
          <w:iCs/>
        </w:rPr>
        <w:t>-</w:t>
      </w:r>
      <w:r w:rsidR="00487CAF" w:rsidRPr="001943D9">
        <w:rPr>
          <w:rStyle w:val="Emphasis"/>
          <w:b/>
          <w:i w:val="0"/>
        </w:rPr>
        <w:t>Earth</w:t>
      </w:r>
    </w:p>
    <w:p w14:paraId="78E5A816" w14:textId="550EC2E0" w:rsidR="00E57468" w:rsidRPr="00CD5E4B" w:rsidRDefault="00E57468" w:rsidP="007C5BBA">
      <w:pPr>
        <w:rPr>
          <w:rStyle w:val="ECCParagraph"/>
        </w:rPr>
      </w:pPr>
      <w:r w:rsidRPr="00CD5E4B">
        <w:rPr>
          <w:rStyle w:val="ECCParagraph"/>
        </w:rPr>
        <w:t xml:space="preserve">The frequency band 2200-2290 MHz is </w:t>
      </w:r>
      <w:r w:rsidR="007E15DB" w:rsidRPr="00CD5E4B">
        <w:rPr>
          <w:rStyle w:val="ECCParagraph"/>
        </w:rPr>
        <w:t>used</w:t>
      </w:r>
      <w:r w:rsidRPr="00CD5E4B">
        <w:rPr>
          <w:rStyle w:val="ECCParagraph"/>
        </w:rPr>
        <w:t xml:space="preserve"> </w:t>
      </w:r>
      <w:r w:rsidR="007E15DB" w:rsidRPr="00CD5E4B">
        <w:rPr>
          <w:rStyle w:val="ECCParagraph"/>
        </w:rPr>
        <w:t>for</w:t>
      </w:r>
      <w:r w:rsidRPr="00CD5E4B">
        <w:rPr>
          <w:rStyle w:val="ECCParagraph"/>
        </w:rPr>
        <w:t xml:space="preserve"> </w:t>
      </w:r>
      <w:r w:rsidR="007E15DB" w:rsidRPr="00CD5E4B">
        <w:rPr>
          <w:rStyle w:val="ECCParagraph"/>
        </w:rPr>
        <w:t>SOS/EESS/SRS in the space-to-</w:t>
      </w:r>
      <w:r w:rsidR="00C7675C" w:rsidRPr="00CD5E4B">
        <w:rPr>
          <w:rStyle w:val="ECCParagraph"/>
        </w:rPr>
        <w:t>E</w:t>
      </w:r>
      <w:r w:rsidR="007E15DB" w:rsidRPr="00CD5E4B">
        <w:rPr>
          <w:rStyle w:val="ECCParagraph"/>
        </w:rPr>
        <w:t>arth direction.</w:t>
      </w:r>
    </w:p>
    <w:p w14:paraId="304D1A91" w14:textId="3A80E9CB" w:rsidR="007E15DB" w:rsidRPr="001943D9" w:rsidRDefault="00890082" w:rsidP="00890082">
      <w:pPr>
        <w:rPr>
          <w:rStyle w:val="ECCHLbold"/>
          <w:b w:val="0"/>
          <w:u w:val="single"/>
        </w:rPr>
      </w:pPr>
      <w:r w:rsidRPr="001943D9">
        <w:rPr>
          <w:rStyle w:val="ECCHLbold"/>
          <w:b w:val="0"/>
          <w:u w:val="single"/>
        </w:rPr>
        <w:t>Existing studies for non-AAS</w:t>
      </w:r>
      <w:r w:rsidR="00DA2E0D" w:rsidRPr="001943D9">
        <w:rPr>
          <w:rStyle w:val="ECCHLbold"/>
          <w:b w:val="0"/>
          <w:u w:val="single"/>
        </w:rPr>
        <w:t xml:space="preserve"> MFCN</w:t>
      </w:r>
      <w:r w:rsidR="00BA1594" w:rsidRPr="001943D9">
        <w:rPr>
          <w:rStyle w:val="ECCHLbold"/>
          <w:b w:val="0"/>
          <w:u w:val="single"/>
        </w:rPr>
        <w:t xml:space="preserve"> </w:t>
      </w:r>
    </w:p>
    <w:p w14:paraId="0F4E83E1" w14:textId="798217DA" w:rsidR="00554DD4" w:rsidRPr="00CD5E4B" w:rsidRDefault="006C4CC1" w:rsidP="00890082">
      <w:pPr>
        <w:rPr>
          <w:rStyle w:val="ECCParagraph"/>
        </w:rPr>
      </w:pPr>
      <w:r w:rsidRPr="00CD5E4B">
        <w:rPr>
          <w:rStyle w:val="ECCParagraph"/>
        </w:rPr>
        <w:t>ECC Report 172</w:t>
      </w:r>
      <w:r w:rsidR="00C329AB" w:rsidRPr="00CD5E4B">
        <w:rPr>
          <w:rStyle w:val="ECCParagraph"/>
        </w:rPr>
        <w:t xml:space="preserve"> </w:t>
      </w:r>
      <w:r w:rsidR="003B505F" w:rsidRPr="00CD5E4B">
        <w:rPr>
          <w:rStyle w:val="ECCParagraph"/>
        </w:rPr>
        <w:fldChar w:fldCharType="begin" w:fldLock="1"/>
      </w:r>
      <w:r w:rsidR="003B505F" w:rsidRPr="00CD5E4B">
        <w:rPr>
          <w:rStyle w:val="ECCParagraph"/>
        </w:rPr>
        <w:instrText xml:space="preserve"> REF _Ref40084256 \r \h </w:instrText>
      </w:r>
      <w:r w:rsidR="00B91638" w:rsidRPr="00CD5E4B">
        <w:rPr>
          <w:rStyle w:val="ECCParagraph"/>
        </w:rPr>
        <w:instrText xml:space="preserve"> \* MERGEFORMAT </w:instrText>
      </w:r>
      <w:r w:rsidR="003B505F" w:rsidRPr="00CD5E4B">
        <w:rPr>
          <w:rStyle w:val="ECCParagraph"/>
        </w:rPr>
      </w:r>
      <w:r w:rsidR="003B505F" w:rsidRPr="00CD5E4B">
        <w:rPr>
          <w:rStyle w:val="ECCParagraph"/>
        </w:rPr>
        <w:fldChar w:fldCharType="separate"/>
      </w:r>
      <w:r w:rsidR="002816C2" w:rsidRPr="00CD5E4B">
        <w:rPr>
          <w:rStyle w:val="ECCParagraph"/>
        </w:rPr>
        <w:t>[4]</w:t>
      </w:r>
      <w:r w:rsidR="003B505F" w:rsidRPr="00CD5E4B">
        <w:rPr>
          <w:rStyle w:val="ECCParagraph"/>
        </w:rPr>
        <w:fldChar w:fldCharType="end"/>
      </w:r>
      <w:r w:rsidRPr="00CD5E4B">
        <w:rPr>
          <w:rStyle w:val="ECCParagraph"/>
        </w:rPr>
        <w:t xml:space="preserve"> </w:t>
      </w:r>
      <w:r w:rsidR="00A201CB" w:rsidRPr="00CD5E4B">
        <w:rPr>
          <w:rStyle w:val="ECCParagraph"/>
        </w:rPr>
        <w:t>studies the compa</w:t>
      </w:r>
      <w:r w:rsidR="00AD14C1" w:rsidRPr="00CD5E4B">
        <w:rPr>
          <w:rStyle w:val="ECCParagraph"/>
        </w:rPr>
        <w:t>ti</w:t>
      </w:r>
      <w:r w:rsidR="00A201CB" w:rsidRPr="00CD5E4B">
        <w:rPr>
          <w:rStyle w:val="ECCParagraph"/>
        </w:rPr>
        <w:t>bility between non-AAS LTE TDD BS</w:t>
      </w:r>
      <w:r w:rsidR="00133C68" w:rsidRPr="00CD5E4B">
        <w:rPr>
          <w:rStyle w:val="ECCParagraph"/>
        </w:rPr>
        <w:t>s</w:t>
      </w:r>
      <w:r w:rsidR="00A201CB" w:rsidRPr="00CD5E4B">
        <w:rPr>
          <w:rStyle w:val="ECCParagraph"/>
        </w:rPr>
        <w:t xml:space="preserve"> in 2300-2400 MHz and </w:t>
      </w:r>
      <w:r w:rsidR="005B2237" w:rsidRPr="00CD5E4B">
        <w:rPr>
          <w:rStyle w:val="ECCParagraph"/>
        </w:rPr>
        <w:t>SOS/EESS/</w:t>
      </w:r>
      <w:r w:rsidR="00A201CB" w:rsidRPr="00CD5E4B">
        <w:rPr>
          <w:rStyle w:val="ECCParagraph"/>
        </w:rPr>
        <w:t>SRS</w:t>
      </w:r>
      <w:r w:rsidR="004E458E" w:rsidRPr="00CD5E4B">
        <w:rPr>
          <w:rStyle w:val="ECCParagraph"/>
        </w:rPr>
        <w:t xml:space="preserve"> </w:t>
      </w:r>
      <w:r w:rsidR="00977D65" w:rsidRPr="00CD5E4B">
        <w:rPr>
          <w:rStyle w:val="ECCParagraph"/>
        </w:rPr>
        <w:t>E</w:t>
      </w:r>
      <w:r w:rsidR="00A201CB" w:rsidRPr="00CD5E4B">
        <w:rPr>
          <w:rStyle w:val="ECCParagraph"/>
        </w:rPr>
        <w:t xml:space="preserve">arth </w:t>
      </w:r>
      <w:r w:rsidR="00977D65" w:rsidRPr="00CD5E4B">
        <w:rPr>
          <w:rStyle w:val="ECCParagraph"/>
        </w:rPr>
        <w:t>S</w:t>
      </w:r>
      <w:r w:rsidR="00A201CB" w:rsidRPr="00CD5E4B">
        <w:rPr>
          <w:rStyle w:val="ECCParagraph"/>
        </w:rPr>
        <w:t>tation</w:t>
      </w:r>
      <w:r w:rsidR="003B505F" w:rsidRPr="00CD5E4B">
        <w:rPr>
          <w:rStyle w:val="ECCParagraph"/>
        </w:rPr>
        <w:t>s</w:t>
      </w:r>
      <w:r w:rsidR="00E00A6B" w:rsidRPr="00CD5E4B">
        <w:rPr>
          <w:rStyle w:val="ECCParagraph"/>
        </w:rPr>
        <w:t xml:space="preserve"> </w:t>
      </w:r>
      <w:r w:rsidR="00977D65" w:rsidRPr="00CD5E4B">
        <w:rPr>
          <w:rStyle w:val="ECCParagraph"/>
        </w:rPr>
        <w:t>(ES)</w:t>
      </w:r>
      <w:r w:rsidR="00A201CB" w:rsidRPr="00CD5E4B">
        <w:rPr>
          <w:rStyle w:val="ECCParagraph"/>
        </w:rPr>
        <w:t xml:space="preserve"> in the 2200-2290 MHz frequency band</w:t>
      </w:r>
      <w:r w:rsidR="00133C68" w:rsidRPr="00CD5E4B">
        <w:rPr>
          <w:rStyle w:val="ECCParagraph"/>
        </w:rPr>
        <w:t xml:space="preserve"> for different BS antenna heights and other non-AAS BS assumptions using </w:t>
      </w:r>
      <w:r w:rsidR="000D2638" w:rsidRPr="00CD5E4B">
        <w:rPr>
          <w:rStyle w:val="ECCParagraph"/>
        </w:rPr>
        <w:t xml:space="preserve">a </w:t>
      </w:r>
      <w:r w:rsidR="00133C68" w:rsidRPr="00CD5E4B">
        <w:rPr>
          <w:rStyle w:val="ECCParagraph"/>
        </w:rPr>
        <w:t>deterministic method</w:t>
      </w:r>
      <w:r w:rsidR="001134CE" w:rsidRPr="00CD5E4B">
        <w:rPr>
          <w:rStyle w:val="ECCParagraph"/>
        </w:rPr>
        <w:t xml:space="preserve"> </w:t>
      </w:r>
      <w:r w:rsidR="00913D45" w:rsidRPr="00CD5E4B">
        <w:rPr>
          <w:rStyle w:val="ECCParagraph"/>
        </w:rPr>
        <w:t>(see ECC Report 172</w:t>
      </w:r>
      <w:r w:rsidR="008C0053" w:rsidRPr="00CD5E4B">
        <w:rPr>
          <w:rStyle w:val="ECCParagraph"/>
        </w:rPr>
        <w:t>, section 4.3.1</w:t>
      </w:r>
      <w:r w:rsidR="001134CE" w:rsidRPr="00CD5E4B">
        <w:rPr>
          <w:rStyle w:val="ECCParagraph"/>
        </w:rPr>
        <w:t>)</w:t>
      </w:r>
      <w:r w:rsidR="00706F75" w:rsidRPr="00CD5E4B">
        <w:rPr>
          <w:rStyle w:val="ECCParagraph"/>
        </w:rPr>
        <w:t xml:space="preserve">. </w:t>
      </w:r>
      <w:r w:rsidR="005F5E74" w:rsidRPr="00CD5E4B">
        <w:rPr>
          <w:rStyle w:val="ECCParagraph"/>
        </w:rPr>
        <w:t xml:space="preserve">This study </w:t>
      </w:r>
      <w:r w:rsidR="0038520B" w:rsidRPr="00CD5E4B">
        <w:rPr>
          <w:rStyle w:val="ECCParagraph"/>
        </w:rPr>
        <w:t xml:space="preserve">assumes that the </w:t>
      </w:r>
      <w:r w:rsidR="00F815B1" w:rsidRPr="00CD5E4B">
        <w:rPr>
          <w:rStyle w:val="ECCParagraph"/>
        </w:rPr>
        <w:t xml:space="preserve">BS interference is received in the direction of the </w:t>
      </w:r>
      <w:r w:rsidR="00306AF8" w:rsidRPr="00CD5E4B">
        <w:rPr>
          <w:rStyle w:val="ECCParagraph"/>
        </w:rPr>
        <w:t>first side</w:t>
      </w:r>
      <w:r w:rsidR="00F815B1" w:rsidRPr="00CD5E4B">
        <w:rPr>
          <w:rStyle w:val="ECCParagraph"/>
        </w:rPr>
        <w:t xml:space="preserve"> </w:t>
      </w:r>
      <w:r w:rsidR="00306AF8" w:rsidRPr="00CD5E4B">
        <w:rPr>
          <w:rStyle w:val="ECCParagraph"/>
        </w:rPr>
        <w:t xml:space="preserve">lobe </w:t>
      </w:r>
      <w:r w:rsidR="00706F75" w:rsidRPr="00CD5E4B">
        <w:rPr>
          <w:rStyle w:val="ECCParagraph"/>
        </w:rPr>
        <w:t xml:space="preserve">of the </w:t>
      </w:r>
      <w:r w:rsidR="005B147D" w:rsidRPr="00CD5E4B">
        <w:rPr>
          <w:rStyle w:val="ECCParagraph"/>
        </w:rPr>
        <w:t>ES</w:t>
      </w:r>
      <w:r w:rsidR="00706F75" w:rsidRPr="00CD5E4B">
        <w:rPr>
          <w:rStyle w:val="ECCParagraph"/>
        </w:rPr>
        <w:t xml:space="preserve"> receiver</w:t>
      </w:r>
      <w:r w:rsidR="005B147D" w:rsidRPr="00CD5E4B">
        <w:rPr>
          <w:rStyle w:val="ECCParagraph"/>
        </w:rPr>
        <w:t>, and hence with a gain of</w:t>
      </w:r>
      <w:r w:rsidR="00706F75" w:rsidRPr="00CD5E4B">
        <w:rPr>
          <w:rStyle w:val="ECCParagraph"/>
        </w:rPr>
        <w:t xml:space="preserve"> 31</w:t>
      </w:r>
      <w:r w:rsidR="005B147D" w:rsidRPr="00CD5E4B">
        <w:rPr>
          <w:rStyle w:val="ECCParagraph"/>
        </w:rPr>
        <w:t> </w:t>
      </w:r>
      <w:r w:rsidR="00706F75" w:rsidRPr="00CD5E4B">
        <w:rPr>
          <w:rStyle w:val="ECCParagraph"/>
        </w:rPr>
        <w:t>dBi</w:t>
      </w:r>
      <w:r w:rsidR="003E1689" w:rsidRPr="00CD5E4B">
        <w:rPr>
          <w:rStyle w:val="ECCParagraph"/>
        </w:rPr>
        <w:t>,</w:t>
      </w:r>
      <w:r w:rsidR="00D83228" w:rsidRPr="00CD5E4B">
        <w:rPr>
          <w:rStyle w:val="ECCParagraph"/>
        </w:rPr>
        <w:t xml:space="preserve"> based on a</w:t>
      </w:r>
      <w:r w:rsidR="00306AF8" w:rsidRPr="00CD5E4B">
        <w:rPr>
          <w:rStyle w:val="ECCParagraph"/>
        </w:rPr>
        <w:t xml:space="preserve"> typical</w:t>
      </w:r>
      <w:r w:rsidR="00D83228" w:rsidRPr="00CD5E4B">
        <w:rPr>
          <w:rStyle w:val="ECCParagraph"/>
        </w:rPr>
        <w:t xml:space="preserve"> </w:t>
      </w:r>
      <w:r w:rsidR="00306AF8" w:rsidRPr="00CD5E4B">
        <w:rPr>
          <w:rStyle w:val="ECCParagraph"/>
        </w:rPr>
        <w:t>antenna gain of 46</w:t>
      </w:r>
      <w:r w:rsidR="00D83228" w:rsidRPr="00CD5E4B">
        <w:rPr>
          <w:rStyle w:val="ECCParagraph"/>
        </w:rPr>
        <w:t> </w:t>
      </w:r>
      <w:r w:rsidR="00306AF8" w:rsidRPr="00CD5E4B">
        <w:rPr>
          <w:rStyle w:val="ECCParagraph"/>
        </w:rPr>
        <w:t>dBi</w:t>
      </w:r>
      <w:r w:rsidR="00706F75" w:rsidRPr="00CD5E4B">
        <w:rPr>
          <w:rStyle w:val="ECCParagraph"/>
        </w:rPr>
        <w:t>.</w:t>
      </w:r>
      <w:r w:rsidR="00D83228" w:rsidRPr="00CD5E4B">
        <w:rPr>
          <w:rStyle w:val="ECCParagraph"/>
        </w:rPr>
        <w:t xml:space="preserve"> </w:t>
      </w:r>
      <w:r w:rsidR="00FB1AC6" w:rsidRPr="00CD5E4B">
        <w:rPr>
          <w:rStyle w:val="ECCParagraph"/>
        </w:rPr>
        <w:t>Based on</w:t>
      </w:r>
      <w:r w:rsidR="00890082" w:rsidRPr="00CD5E4B">
        <w:rPr>
          <w:rStyle w:val="ECCParagraph"/>
        </w:rPr>
        <w:t xml:space="preserve"> non-AAS BS</w:t>
      </w:r>
      <w:r w:rsidR="00D83228" w:rsidRPr="00CD5E4B">
        <w:rPr>
          <w:rStyle w:val="ECCParagraph"/>
        </w:rPr>
        <w:t xml:space="preserve"> spurious</w:t>
      </w:r>
      <w:r w:rsidR="00CC0F97" w:rsidRPr="00CD5E4B">
        <w:rPr>
          <w:rStyle w:val="ECCParagraph"/>
        </w:rPr>
        <w:t xml:space="preserve"> emission</w:t>
      </w:r>
      <w:r w:rsidR="00D83228" w:rsidRPr="00CD5E4B">
        <w:rPr>
          <w:rStyle w:val="ECCParagraph"/>
        </w:rPr>
        <w:t xml:space="preserve"> requirements</w:t>
      </w:r>
      <w:r w:rsidR="00691458" w:rsidRPr="00CD5E4B">
        <w:rPr>
          <w:rStyle w:val="ECCParagraph"/>
        </w:rPr>
        <w:t xml:space="preserve"> of -30 dBm/MHz</w:t>
      </w:r>
      <w:r w:rsidR="00CC0F97" w:rsidRPr="00CD5E4B">
        <w:rPr>
          <w:rStyle w:val="ECCParagraph"/>
        </w:rPr>
        <w:t xml:space="preserve"> </w:t>
      </w:r>
      <w:r w:rsidR="00C551F1" w:rsidRPr="00CD5E4B">
        <w:rPr>
          <w:rStyle w:val="ECCParagraph"/>
        </w:rPr>
        <w:t>conducted power</w:t>
      </w:r>
      <w:r w:rsidR="00CC0F97" w:rsidRPr="00CD5E4B">
        <w:rPr>
          <w:rStyle w:val="ECCParagraph"/>
        </w:rPr>
        <w:t xml:space="preserve"> and</w:t>
      </w:r>
      <w:r w:rsidR="00CD456F" w:rsidRPr="00CD5E4B">
        <w:rPr>
          <w:rStyle w:val="ECCParagraph"/>
        </w:rPr>
        <w:t xml:space="preserve"> a</w:t>
      </w:r>
      <w:r w:rsidR="00A17E57" w:rsidRPr="00CD5E4B">
        <w:rPr>
          <w:rStyle w:val="ECCParagraph"/>
        </w:rPr>
        <w:t xml:space="preserve"> protection criteria of -216 dBW/Hz</w:t>
      </w:r>
      <w:r w:rsidR="00CD456F" w:rsidRPr="00CD5E4B">
        <w:rPr>
          <w:rStyle w:val="ECCParagraph"/>
        </w:rPr>
        <w:t xml:space="preserve"> at the ES, the separation distances </w:t>
      </w:r>
      <w:r w:rsidR="00DE6600" w:rsidRPr="00CD5E4B">
        <w:rPr>
          <w:rStyle w:val="ECCParagraph"/>
        </w:rPr>
        <w:t xml:space="preserve">between the ES and </w:t>
      </w:r>
      <w:r w:rsidR="00F00B94" w:rsidRPr="00CD5E4B">
        <w:rPr>
          <w:rStyle w:val="ECCParagraph"/>
        </w:rPr>
        <w:t>non-AAS BS are calculated</w:t>
      </w:r>
      <w:r w:rsidR="00CF4155" w:rsidRPr="00CD5E4B">
        <w:rPr>
          <w:rStyle w:val="ECCParagraph"/>
        </w:rPr>
        <w:t xml:space="preserve"> using the ITU-R P.1546-4 propagation model</w:t>
      </w:r>
      <w:r w:rsidR="00381A61" w:rsidRPr="00CD5E4B">
        <w:rPr>
          <w:rStyle w:val="ECCParagraph"/>
        </w:rPr>
        <w:t xml:space="preserve"> </w:t>
      </w:r>
      <w:r w:rsidR="00381A61" w:rsidRPr="00CD5E4B">
        <w:rPr>
          <w:rStyle w:val="ECCParagraph"/>
        </w:rPr>
        <w:fldChar w:fldCharType="begin" w:fldLock="1"/>
      </w:r>
      <w:r w:rsidR="00381A61" w:rsidRPr="00CD5E4B">
        <w:rPr>
          <w:rStyle w:val="ECCParagraph"/>
        </w:rPr>
        <w:instrText xml:space="preserve"> REF _Ref105500089 \r \h </w:instrText>
      </w:r>
      <w:r w:rsidR="00B91638" w:rsidRPr="00CD5E4B">
        <w:rPr>
          <w:rStyle w:val="ECCParagraph"/>
        </w:rPr>
        <w:instrText xml:space="preserve"> \* MERGEFORMAT </w:instrText>
      </w:r>
      <w:r w:rsidR="00381A61" w:rsidRPr="00CD5E4B">
        <w:rPr>
          <w:rStyle w:val="ECCParagraph"/>
        </w:rPr>
      </w:r>
      <w:r w:rsidR="00381A61" w:rsidRPr="00CD5E4B">
        <w:rPr>
          <w:rStyle w:val="ECCParagraph"/>
        </w:rPr>
        <w:fldChar w:fldCharType="separate"/>
      </w:r>
      <w:r w:rsidR="002816C2" w:rsidRPr="00CD5E4B">
        <w:rPr>
          <w:rStyle w:val="ECCParagraph"/>
        </w:rPr>
        <w:t>[21]</w:t>
      </w:r>
      <w:r w:rsidR="00381A61" w:rsidRPr="00CD5E4B">
        <w:rPr>
          <w:rStyle w:val="ECCParagraph"/>
        </w:rPr>
        <w:fldChar w:fldCharType="end"/>
      </w:r>
      <w:r w:rsidR="00F00B94" w:rsidRPr="00CD5E4B">
        <w:rPr>
          <w:rStyle w:val="ECCParagraph"/>
        </w:rPr>
        <w:t>, for an interference probability of 0.1% and for three different BS heights. From this study, ECC Report 172</w:t>
      </w:r>
      <w:r w:rsidR="003B505F" w:rsidRPr="00CD5E4B">
        <w:rPr>
          <w:rStyle w:val="ECCParagraph"/>
        </w:rPr>
        <w:t>,</w:t>
      </w:r>
      <w:r w:rsidR="001134CE" w:rsidRPr="00CD5E4B">
        <w:rPr>
          <w:rStyle w:val="ECCParagraph"/>
        </w:rPr>
        <w:t xml:space="preserve"> </w:t>
      </w:r>
      <w:r w:rsidR="00D84BCD" w:rsidRPr="00CD5E4B">
        <w:rPr>
          <w:rStyle w:val="ECCParagraph"/>
        </w:rPr>
        <w:t xml:space="preserve">with single BS </w:t>
      </w:r>
      <w:r w:rsidR="000221D6" w:rsidRPr="00CD5E4B">
        <w:rPr>
          <w:rStyle w:val="ECCParagraph"/>
        </w:rPr>
        <w:t>and single antenna</w:t>
      </w:r>
      <w:r w:rsidR="00FE22ED" w:rsidRPr="00CD5E4B">
        <w:rPr>
          <w:rStyle w:val="ECCParagraph"/>
        </w:rPr>
        <w:t>,</w:t>
      </w:r>
      <w:r w:rsidR="000221D6" w:rsidRPr="00CD5E4B">
        <w:rPr>
          <w:rStyle w:val="ECCParagraph"/>
        </w:rPr>
        <w:t xml:space="preserve"> </w:t>
      </w:r>
      <w:r w:rsidR="00D84BCD" w:rsidRPr="00CD5E4B">
        <w:rPr>
          <w:rStyle w:val="ECCParagraph"/>
        </w:rPr>
        <w:t xml:space="preserve">deterministic method </w:t>
      </w:r>
      <w:r w:rsidR="00DB53E8" w:rsidRPr="00CD5E4B">
        <w:rPr>
          <w:rStyle w:val="ECCParagraph"/>
        </w:rPr>
        <w:t>and</w:t>
      </w:r>
      <w:r w:rsidR="00D84BCD" w:rsidRPr="00CD5E4B">
        <w:rPr>
          <w:rStyle w:val="ECCParagraph"/>
        </w:rPr>
        <w:t xml:space="preserve"> different BS heights, </w:t>
      </w:r>
      <w:r w:rsidR="00F00B94" w:rsidRPr="00CD5E4B">
        <w:rPr>
          <w:rStyle w:val="ECCParagraph"/>
        </w:rPr>
        <w:t>concludes the following:</w:t>
      </w:r>
    </w:p>
    <w:p w14:paraId="0B8562C8" w14:textId="0E710E66" w:rsidR="00A17E57" w:rsidRPr="00CD5E4B" w:rsidRDefault="00176C17" w:rsidP="00862980">
      <w:pPr>
        <w:pStyle w:val="ECCBulletsLv1"/>
        <w:rPr>
          <w:rStyle w:val="ECCParagraph"/>
        </w:rPr>
      </w:pPr>
      <w:r w:rsidRPr="00CD5E4B">
        <w:rPr>
          <w:rStyle w:val="ECCParagraph"/>
        </w:rPr>
        <w:lastRenderedPageBreak/>
        <w:t>For</w:t>
      </w:r>
      <w:r w:rsidR="004E458E" w:rsidRPr="00CD5E4B">
        <w:rPr>
          <w:rStyle w:val="ECCParagraph"/>
        </w:rPr>
        <w:t xml:space="preserve"> </w:t>
      </w:r>
      <w:r w:rsidR="00AE769E" w:rsidRPr="00CD5E4B">
        <w:rPr>
          <w:rStyle w:val="ECCParagraph"/>
        </w:rPr>
        <w:t xml:space="preserve">an SOS/EESS/SRS ES in 2200-2290 MHz, </w:t>
      </w:r>
      <w:r w:rsidR="00AC781E" w:rsidRPr="00CD5E4B">
        <w:rPr>
          <w:rStyle w:val="ECCParagraph"/>
        </w:rPr>
        <w:t xml:space="preserve">a </w:t>
      </w:r>
      <w:r w:rsidRPr="00CD5E4B">
        <w:rPr>
          <w:rStyle w:val="ECCParagraph"/>
        </w:rPr>
        <w:t>coordination</w:t>
      </w:r>
      <w:r w:rsidR="00AC781E" w:rsidRPr="00CD5E4B">
        <w:rPr>
          <w:rStyle w:val="ECCParagraph"/>
        </w:rPr>
        <w:t xml:space="preserve"> distance </w:t>
      </w:r>
      <w:r w:rsidR="00080E95" w:rsidRPr="00CD5E4B">
        <w:rPr>
          <w:rStyle w:val="ECCParagraph"/>
        </w:rPr>
        <w:t>up to</w:t>
      </w:r>
      <w:r w:rsidR="0091129C" w:rsidRPr="00CD5E4B">
        <w:rPr>
          <w:rStyle w:val="ECCParagraph"/>
        </w:rPr>
        <w:t xml:space="preserve"> </w:t>
      </w:r>
      <w:r w:rsidR="00AC781E" w:rsidRPr="00CD5E4B">
        <w:rPr>
          <w:rStyle w:val="ECCParagraph"/>
        </w:rPr>
        <w:t>7</w:t>
      </w:r>
      <w:r w:rsidR="00995EEE" w:rsidRPr="00CD5E4B">
        <w:rPr>
          <w:rStyle w:val="ECCParagraph"/>
        </w:rPr>
        <w:t> </w:t>
      </w:r>
      <w:r w:rsidR="00890082" w:rsidRPr="00CD5E4B">
        <w:rPr>
          <w:rStyle w:val="ECCParagraph"/>
        </w:rPr>
        <w:t>km</w:t>
      </w:r>
      <w:r w:rsidR="00093FD2" w:rsidRPr="00CD5E4B">
        <w:rPr>
          <w:rStyle w:val="ECCParagraph"/>
        </w:rPr>
        <w:t xml:space="preserve"> could be required for the interference levels to remain below the tolerated limit.</w:t>
      </w:r>
      <w:r w:rsidR="00D84BCD" w:rsidRPr="00CD5E4B">
        <w:rPr>
          <w:rStyle w:val="ECCParagraph"/>
        </w:rPr>
        <w:t xml:space="preserve"> </w:t>
      </w:r>
    </w:p>
    <w:p w14:paraId="112E0E11" w14:textId="26FE2C2A" w:rsidR="007E15DB" w:rsidRPr="001943D9" w:rsidRDefault="00890082" w:rsidP="00D73892">
      <w:pPr>
        <w:rPr>
          <w:rStyle w:val="ECCHLbold"/>
          <w:b w:val="0"/>
          <w:u w:val="single"/>
        </w:rPr>
      </w:pPr>
      <w:r w:rsidRPr="001943D9">
        <w:rPr>
          <w:rStyle w:val="ECCHLbold"/>
          <w:b w:val="0"/>
          <w:u w:val="single"/>
        </w:rPr>
        <w:t>Analysis for AAS</w:t>
      </w:r>
      <w:r w:rsidR="00DA2E0D" w:rsidRPr="001943D9">
        <w:rPr>
          <w:rStyle w:val="ECCHLbold"/>
          <w:b w:val="0"/>
          <w:u w:val="single"/>
        </w:rPr>
        <w:t xml:space="preserve"> MFCN</w:t>
      </w:r>
      <w:r w:rsidRPr="001943D9">
        <w:rPr>
          <w:rStyle w:val="ECCHLbold"/>
          <w:b w:val="0"/>
          <w:u w:val="single"/>
        </w:rPr>
        <w:t xml:space="preserve"> </w:t>
      </w:r>
    </w:p>
    <w:p w14:paraId="3CB436CC" w14:textId="2BCB4673" w:rsidR="00795685" w:rsidRPr="00CD5E4B" w:rsidRDefault="009179D3" w:rsidP="00D73892">
      <w:pPr>
        <w:rPr>
          <w:rStyle w:val="ECCParagraph"/>
        </w:rPr>
      </w:pPr>
      <w:r w:rsidRPr="00CD5E4B">
        <w:rPr>
          <w:rStyle w:val="ECCParagraph"/>
        </w:rPr>
        <w:t>I</w:t>
      </w:r>
      <w:r w:rsidR="00E00A6B" w:rsidRPr="00CD5E4B">
        <w:rPr>
          <w:rStyle w:val="ECCParagraph"/>
        </w:rPr>
        <w:t xml:space="preserve">t is possible to understand the </w:t>
      </w:r>
      <w:r w:rsidR="009D592B" w:rsidRPr="00CD5E4B">
        <w:rPr>
          <w:rStyle w:val="ECCParagraph"/>
        </w:rPr>
        <w:t>compatibility</w:t>
      </w:r>
      <w:r w:rsidR="00E00A6B" w:rsidRPr="00CD5E4B">
        <w:rPr>
          <w:rStyle w:val="ECCParagraph"/>
        </w:rPr>
        <w:t xml:space="preserve"> be</w:t>
      </w:r>
      <w:r w:rsidR="009D592B" w:rsidRPr="00CD5E4B">
        <w:rPr>
          <w:rStyle w:val="ECCParagraph"/>
        </w:rPr>
        <w:t>twe</w:t>
      </w:r>
      <w:r w:rsidR="00E00A6B" w:rsidRPr="00CD5E4B">
        <w:rPr>
          <w:rStyle w:val="ECCParagraph"/>
        </w:rPr>
        <w:t xml:space="preserve">en </w:t>
      </w:r>
      <w:r w:rsidR="00D73892" w:rsidRPr="00CD5E4B">
        <w:rPr>
          <w:rStyle w:val="ECCParagraph"/>
        </w:rPr>
        <w:t>AAS</w:t>
      </w:r>
      <w:r w:rsidR="00E00A6B" w:rsidRPr="00CD5E4B">
        <w:rPr>
          <w:rStyle w:val="ECCParagraph"/>
        </w:rPr>
        <w:t xml:space="preserve"> BSs in 2300-2400 MHz and </w:t>
      </w:r>
      <w:r w:rsidR="00E87731" w:rsidRPr="00CD5E4B">
        <w:rPr>
          <w:rStyle w:val="ECCParagraph"/>
        </w:rPr>
        <w:t>SOS/EESS/</w:t>
      </w:r>
      <w:r w:rsidR="00E00A6B" w:rsidRPr="00CD5E4B">
        <w:rPr>
          <w:rStyle w:val="ECCParagraph"/>
        </w:rPr>
        <w:t>SRS ES in the 2200-2290 MHz</w:t>
      </w:r>
      <w:r w:rsidR="009D592B" w:rsidRPr="00CD5E4B">
        <w:rPr>
          <w:rStyle w:val="ECCParagraph"/>
        </w:rPr>
        <w:t xml:space="preserve"> by</w:t>
      </w:r>
      <w:r w:rsidR="00D73892" w:rsidRPr="00CD5E4B">
        <w:rPr>
          <w:rStyle w:val="ECCParagraph"/>
        </w:rPr>
        <w:t xml:space="preserve"> considering</w:t>
      </w:r>
      <w:r w:rsidR="009D592B" w:rsidRPr="00CD5E4B">
        <w:rPr>
          <w:rStyle w:val="ECCParagraph"/>
        </w:rPr>
        <w:t xml:space="preserve"> the compatibility of</w:t>
      </w:r>
      <w:r w:rsidR="00D73892" w:rsidRPr="00CD5E4B">
        <w:rPr>
          <w:rStyle w:val="ECCParagraph"/>
        </w:rPr>
        <w:t xml:space="preserve"> existing non-AAS </w:t>
      </w:r>
      <w:r w:rsidR="00702C86" w:rsidRPr="00CD5E4B">
        <w:rPr>
          <w:rStyle w:val="ECCParagraph"/>
        </w:rPr>
        <w:t>BS</w:t>
      </w:r>
      <w:r w:rsidR="00D73892" w:rsidRPr="00CD5E4B">
        <w:rPr>
          <w:rStyle w:val="ECCParagraph"/>
        </w:rPr>
        <w:t xml:space="preserve">s and comparing </w:t>
      </w:r>
      <w:r w:rsidR="00A473E2" w:rsidRPr="00CD5E4B">
        <w:rPr>
          <w:rStyle w:val="ECCParagraph"/>
        </w:rPr>
        <w:t>the</w:t>
      </w:r>
      <w:r w:rsidR="008E66F6" w:rsidRPr="00CD5E4B">
        <w:rPr>
          <w:rStyle w:val="ECCParagraph"/>
        </w:rPr>
        <w:t xml:space="preserve"> difference in conducted power and</w:t>
      </w:r>
      <w:r w:rsidR="00A473E2" w:rsidRPr="00CD5E4B">
        <w:rPr>
          <w:rStyle w:val="ECCParagraph"/>
        </w:rPr>
        <w:t xml:space="preserve"> gain</w:t>
      </w:r>
      <w:r w:rsidR="00702C86" w:rsidRPr="00CD5E4B">
        <w:rPr>
          <w:rStyle w:val="ECCParagraph"/>
        </w:rPr>
        <w:t xml:space="preserve"> of AAS and non-AAS BSs</w:t>
      </w:r>
      <w:r w:rsidR="00A473E2" w:rsidRPr="00CD5E4B">
        <w:rPr>
          <w:rStyle w:val="ECCParagraph"/>
        </w:rPr>
        <w:t xml:space="preserve"> as seen towards </w:t>
      </w:r>
      <w:r w:rsidR="00554DD4" w:rsidRPr="00CD5E4B">
        <w:rPr>
          <w:rStyle w:val="ECCParagraph"/>
        </w:rPr>
        <w:t xml:space="preserve">the </w:t>
      </w:r>
      <w:r w:rsidR="00A473E2" w:rsidRPr="00CD5E4B">
        <w:rPr>
          <w:rStyle w:val="ECCParagraph"/>
        </w:rPr>
        <w:t xml:space="preserve">horizon </w:t>
      </w:r>
      <w:r w:rsidR="00702C86" w:rsidRPr="00CD5E4B">
        <w:rPr>
          <w:rStyle w:val="ECCParagraph"/>
        </w:rPr>
        <w:t>(</w:t>
      </w:r>
      <w:r w:rsidR="006A111F" w:rsidRPr="00CD5E4B">
        <w:rPr>
          <w:rStyle w:val="ECCParagraph"/>
        </w:rPr>
        <w:t xml:space="preserve">valid </w:t>
      </w:r>
      <w:r w:rsidR="00A473E2" w:rsidRPr="00CD5E4B">
        <w:rPr>
          <w:rStyle w:val="ECCParagraph"/>
        </w:rPr>
        <w:t>for distance &gt;1</w:t>
      </w:r>
      <w:r w:rsidR="006A111F" w:rsidRPr="00CD5E4B">
        <w:rPr>
          <w:rStyle w:val="ECCParagraph"/>
        </w:rPr>
        <w:t> </w:t>
      </w:r>
      <w:r w:rsidR="00A473E2" w:rsidRPr="00CD5E4B">
        <w:rPr>
          <w:rStyle w:val="ECCParagraph"/>
        </w:rPr>
        <w:t>km between</w:t>
      </w:r>
      <w:r w:rsidR="006A111F" w:rsidRPr="00CD5E4B">
        <w:rPr>
          <w:rStyle w:val="ECCParagraph"/>
        </w:rPr>
        <w:t xml:space="preserve"> BS and ES</w:t>
      </w:r>
      <w:r w:rsidR="00D4208C" w:rsidRPr="00CD5E4B">
        <w:rPr>
          <w:rStyle w:val="ECCParagraph"/>
        </w:rPr>
        <w:t xml:space="preserve"> (</w:t>
      </w:r>
      <w:r w:rsidR="00A473E2" w:rsidRPr="00CD5E4B">
        <w:rPr>
          <w:rStyle w:val="ECCParagraph"/>
        </w:rPr>
        <w:t xml:space="preserve">see </w:t>
      </w:r>
      <w:r w:rsidR="006A111F" w:rsidRPr="00CD5E4B">
        <w:rPr>
          <w:rStyle w:val="ECCParagraph"/>
        </w:rPr>
        <w:fldChar w:fldCharType="begin" w:fldLock="1"/>
      </w:r>
      <w:r w:rsidR="006A111F" w:rsidRPr="00CD5E4B">
        <w:rPr>
          <w:rStyle w:val="ECCParagraph"/>
        </w:rPr>
        <w:instrText xml:space="preserve"> REF _Ref100753114 \r \h </w:instrText>
      </w:r>
      <w:r w:rsidR="00AB1A1F" w:rsidRPr="00CD5E4B">
        <w:rPr>
          <w:rStyle w:val="ECCParagraph"/>
        </w:rPr>
        <w:instrText xml:space="preserve"> \* MERGEFORMAT </w:instrText>
      </w:r>
      <w:r w:rsidR="006A111F" w:rsidRPr="00CD5E4B">
        <w:rPr>
          <w:rStyle w:val="ECCParagraph"/>
        </w:rPr>
      </w:r>
      <w:r w:rsidR="006A111F" w:rsidRPr="00CD5E4B">
        <w:rPr>
          <w:rStyle w:val="ECCParagraph"/>
        </w:rPr>
        <w:fldChar w:fldCharType="separate"/>
      </w:r>
      <w:r w:rsidR="002816C2" w:rsidRPr="00CD5E4B">
        <w:rPr>
          <w:rStyle w:val="ECCParagraph"/>
        </w:rPr>
        <w:t>A4.2</w:t>
      </w:r>
      <w:r w:rsidR="006A111F" w:rsidRPr="00CD5E4B">
        <w:rPr>
          <w:rStyle w:val="ECCParagraph"/>
        </w:rPr>
        <w:fldChar w:fldCharType="end"/>
      </w:r>
      <w:r w:rsidR="00A473E2" w:rsidRPr="00CD5E4B">
        <w:rPr>
          <w:rStyle w:val="ECCParagraph"/>
        </w:rPr>
        <w:t>).</w:t>
      </w:r>
      <w:r w:rsidR="00E00FD8" w:rsidRPr="00CD5E4B">
        <w:rPr>
          <w:rStyle w:val="ECCParagraph"/>
        </w:rPr>
        <w:t xml:space="preserve"> </w:t>
      </w:r>
      <w:bookmarkEnd w:id="571"/>
      <w:r w:rsidR="00890082" w:rsidRPr="00CD5E4B">
        <w:rPr>
          <w:rStyle w:val="ECCParagraph"/>
        </w:rPr>
        <w:t>Depending on the frequency separation between</w:t>
      </w:r>
      <w:r w:rsidR="00AF326B" w:rsidRPr="00CD5E4B">
        <w:rPr>
          <w:rStyle w:val="ECCParagraph"/>
        </w:rPr>
        <w:t xml:space="preserve"> the MFCN</w:t>
      </w:r>
      <w:r w:rsidR="00890082" w:rsidRPr="00CD5E4B">
        <w:rPr>
          <w:rStyle w:val="ECCParagraph"/>
        </w:rPr>
        <w:t xml:space="preserve"> BS operating in 2300-2400</w:t>
      </w:r>
      <w:r w:rsidR="003E1689" w:rsidRPr="00CD5E4B">
        <w:rPr>
          <w:rStyle w:val="ECCParagraph"/>
        </w:rPr>
        <w:t> </w:t>
      </w:r>
      <w:r w:rsidR="00890082" w:rsidRPr="00CD5E4B">
        <w:rPr>
          <w:rStyle w:val="ECCParagraph"/>
        </w:rPr>
        <w:t xml:space="preserve">MHz and the </w:t>
      </w:r>
      <w:r w:rsidR="004E59AD" w:rsidRPr="00CD5E4B">
        <w:rPr>
          <w:rStyle w:val="ECCParagraph"/>
        </w:rPr>
        <w:t>SOS/</w:t>
      </w:r>
      <w:r w:rsidR="00B01F1A" w:rsidRPr="00CD5E4B">
        <w:rPr>
          <w:rStyle w:val="ECCParagraph"/>
        </w:rPr>
        <w:t>EESS/SRS</w:t>
      </w:r>
      <w:r w:rsidR="00890082" w:rsidRPr="00CD5E4B">
        <w:rPr>
          <w:rStyle w:val="ECCParagraph"/>
        </w:rPr>
        <w:t xml:space="preserve"> </w:t>
      </w:r>
      <w:r w:rsidR="00B10639" w:rsidRPr="00CD5E4B">
        <w:rPr>
          <w:rStyle w:val="ECCParagraph"/>
        </w:rPr>
        <w:t>ES</w:t>
      </w:r>
      <w:r w:rsidR="00890082" w:rsidRPr="00CD5E4B">
        <w:rPr>
          <w:rStyle w:val="ECCParagraph"/>
        </w:rPr>
        <w:t xml:space="preserve"> receiver</w:t>
      </w:r>
      <w:r w:rsidR="00DD6F9D" w:rsidRPr="00CD5E4B">
        <w:rPr>
          <w:rStyle w:val="ECCParagraph"/>
        </w:rPr>
        <w:t>,</w:t>
      </w:r>
      <w:r w:rsidR="00890082" w:rsidRPr="00CD5E4B">
        <w:rPr>
          <w:rStyle w:val="ECCParagraph"/>
        </w:rPr>
        <w:t xml:space="preserve"> the AAS beamforming </w:t>
      </w:r>
      <w:r w:rsidR="00554DD4" w:rsidRPr="00CD5E4B">
        <w:rPr>
          <w:rStyle w:val="ECCParagraph"/>
        </w:rPr>
        <w:t>in th</w:t>
      </w:r>
      <w:r w:rsidR="003E1689" w:rsidRPr="00CD5E4B">
        <w:rPr>
          <w:rStyle w:val="ECCParagraph"/>
        </w:rPr>
        <w:t>e</w:t>
      </w:r>
      <w:r w:rsidR="00554DD4" w:rsidRPr="00CD5E4B">
        <w:rPr>
          <w:rStyle w:val="ECCParagraph"/>
        </w:rPr>
        <w:t xml:space="preserve"> unwanted emission domain </w:t>
      </w:r>
      <w:r w:rsidR="00890082" w:rsidRPr="00CD5E4B">
        <w:rPr>
          <w:rStyle w:val="ECCParagraph"/>
        </w:rPr>
        <w:t xml:space="preserve">may be correlated </w:t>
      </w:r>
      <w:r w:rsidR="00AC781E" w:rsidRPr="00CD5E4B">
        <w:rPr>
          <w:rStyle w:val="ECCParagraph"/>
        </w:rPr>
        <w:t xml:space="preserve">or </w:t>
      </w:r>
      <w:r w:rsidR="00890082" w:rsidRPr="00CD5E4B">
        <w:rPr>
          <w:rStyle w:val="ECCParagraph"/>
        </w:rPr>
        <w:t xml:space="preserve">uncorrelated. </w:t>
      </w:r>
      <w:r w:rsidR="000C0D1E" w:rsidRPr="00CD5E4B">
        <w:rPr>
          <w:rStyle w:val="ECCParagraph"/>
        </w:rPr>
        <w:t>The in-block power, transitional region and baseline BEM for non-AAS are specified per antenna in ECC Decision (14)02</w:t>
      </w:r>
      <w:r w:rsidR="00166B69" w:rsidRPr="00CD5E4B">
        <w:rPr>
          <w:rStyle w:val="ECCParagraph"/>
        </w:rPr>
        <w:t xml:space="preserve"> </w:t>
      </w:r>
      <w:r w:rsidR="00166B69" w:rsidRPr="00CD5E4B">
        <w:rPr>
          <w:rStyle w:val="ECCParagraph"/>
        </w:rPr>
        <w:fldChar w:fldCharType="begin" w:fldLock="1"/>
      </w:r>
      <w:r w:rsidR="00166B69" w:rsidRPr="00CD5E4B">
        <w:rPr>
          <w:rStyle w:val="ECCParagraph"/>
        </w:rPr>
        <w:instrText xml:space="preserve"> REF _Ref40084231 \n \h </w:instrText>
      </w:r>
      <w:r w:rsidR="004C13AC" w:rsidRPr="00CD5E4B">
        <w:rPr>
          <w:rStyle w:val="ECCParagraph"/>
        </w:rPr>
        <w:instrText xml:space="preserve"> \* MERGEFORMAT </w:instrText>
      </w:r>
      <w:r w:rsidR="00166B69" w:rsidRPr="00CD5E4B">
        <w:rPr>
          <w:rStyle w:val="ECCParagraph"/>
        </w:rPr>
      </w:r>
      <w:r w:rsidR="00166B69" w:rsidRPr="00CD5E4B">
        <w:rPr>
          <w:rStyle w:val="ECCParagraph"/>
        </w:rPr>
        <w:fldChar w:fldCharType="separate"/>
      </w:r>
      <w:r w:rsidR="002816C2" w:rsidRPr="00CD5E4B">
        <w:rPr>
          <w:rStyle w:val="ECCParagraph"/>
        </w:rPr>
        <w:t>[1]</w:t>
      </w:r>
      <w:r w:rsidR="00166B69" w:rsidRPr="00CD5E4B">
        <w:rPr>
          <w:rStyle w:val="ECCParagraph"/>
        </w:rPr>
        <w:fldChar w:fldCharType="end"/>
      </w:r>
      <w:r w:rsidR="000C0D1E" w:rsidRPr="00CD5E4B">
        <w:rPr>
          <w:rStyle w:val="ECCParagraph"/>
        </w:rPr>
        <w:t>.</w:t>
      </w:r>
      <w:r w:rsidR="00DD6F9D" w:rsidRPr="00CD5E4B">
        <w:rPr>
          <w:rStyle w:val="ECCParagraph"/>
        </w:rPr>
        <w:t xml:space="preserve"> </w:t>
      </w:r>
      <w:r w:rsidR="00A155D4" w:rsidRPr="00CD5E4B">
        <w:rPr>
          <w:rStyle w:val="ECCParagraph"/>
        </w:rPr>
        <w:t>For the out-of-band case (2260-2290MHz) t</w:t>
      </w:r>
      <w:r w:rsidR="00890082" w:rsidRPr="00CD5E4B">
        <w:rPr>
          <w:rStyle w:val="ECCParagraph"/>
        </w:rPr>
        <w:t xml:space="preserve">he difference in possible interference </w:t>
      </w:r>
      <w:r w:rsidR="007866A3" w:rsidRPr="00CD5E4B">
        <w:rPr>
          <w:rStyle w:val="ECCParagraph"/>
        </w:rPr>
        <w:t>(</w:t>
      </w:r>
      <w:r w:rsidR="007866A3" w:rsidRPr="00CD5E4B">
        <w:rPr>
          <w:rStyle w:val="ECCParagraph"/>
          <w:rFonts w:ascii="Symbol" w:eastAsia="Symbol" w:hAnsi="Symbol" w:cs="Symbol"/>
        </w:rPr>
        <w:t></w:t>
      </w:r>
      <w:r w:rsidR="007866A3" w:rsidRPr="00CD5E4B">
        <w:rPr>
          <w:rStyle w:val="ECCParagraph"/>
        </w:rPr>
        <w:t>iRSS</w:t>
      </w:r>
      <w:r w:rsidR="00A155D4" w:rsidRPr="00CD5E4B">
        <w:rPr>
          <w:rStyle w:val="ECCParagraph"/>
        </w:rPr>
        <w:t xml:space="preserve"> = iRSS</w:t>
      </w:r>
      <w:r w:rsidR="00A155D4" w:rsidRPr="00CD5E4B">
        <w:rPr>
          <w:rStyle w:val="ECCHLsubscript"/>
        </w:rPr>
        <w:t>AAS</w:t>
      </w:r>
      <w:r w:rsidR="00A155D4" w:rsidRPr="00CD5E4B">
        <w:rPr>
          <w:rStyle w:val="ECCParagraph"/>
        </w:rPr>
        <w:t xml:space="preserve"> - iRSS</w:t>
      </w:r>
      <w:r w:rsidR="00A155D4" w:rsidRPr="00CD5E4B">
        <w:rPr>
          <w:rStyle w:val="ECCHLsubscript"/>
        </w:rPr>
        <w:t>non-AAS</w:t>
      </w:r>
      <w:r w:rsidR="007866A3" w:rsidRPr="00CD5E4B">
        <w:rPr>
          <w:rStyle w:val="ECCParagraph"/>
        </w:rPr>
        <w:t>)</w:t>
      </w:r>
      <w:r w:rsidR="00306E8B" w:rsidRPr="00CD5E4B">
        <w:rPr>
          <w:rStyle w:val="ECCParagraph"/>
        </w:rPr>
        <w:t>, assuming the</w:t>
      </w:r>
      <w:r w:rsidR="00890082" w:rsidRPr="00CD5E4B">
        <w:rPr>
          <w:rStyle w:val="ECCParagraph"/>
        </w:rPr>
        <w:t xml:space="preserve"> </w:t>
      </w:r>
      <w:r w:rsidR="007866A3" w:rsidRPr="00CD5E4B">
        <w:rPr>
          <w:rStyle w:val="ECCParagraph"/>
        </w:rPr>
        <w:t xml:space="preserve">worst </w:t>
      </w:r>
      <w:r w:rsidR="00890082" w:rsidRPr="00CD5E4B">
        <w:rPr>
          <w:rStyle w:val="ECCParagraph"/>
        </w:rPr>
        <w:t>case AAS</w:t>
      </w:r>
      <w:r w:rsidR="00306E8B" w:rsidRPr="00CD5E4B">
        <w:rPr>
          <w:rStyle w:val="ECCParagraph"/>
        </w:rPr>
        <w:t xml:space="preserve"> and </w:t>
      </w:r>
      <w:r w:rsidR="00554DD4" w:rsidRPr="00CD5E4B">
        <w:rPr>
          <w:rStyle w:val="ECCParagraph"/>
        </w:rPr>
        <w:t>non-AAS</w:t>
      </w:r>
      <w:r w:rsidR="00890082" w:rsidRPr="00CD5E4B">
        <w:rPr>
          <w:rStyle w:val="ECCParagraph"/>
        </w:rPr>
        <w:t xml:space="preserve"> BS </w:t>
      </w:r>
      <w:r w:rsidR="00A155D4" w:rsidRPr="00CD5E4B">
        <w:rPr>
          <w:rStyle w:val="ECCParagraph"/>
        </w:rPr>
        <w:t xml:space="preserve">sector </w:t>
      </w:r>
      <w:r w:rsidR="00890082" w:rsidRPr="00CD5E4B">
        <w:rPr>
          <w:rStyle w:val="ECCParagraph"/>
        </w:rPr>
        <w:t xml:space="preserve">pointing </w:t>
      </w:r>
      <w:r w:rsidR="000C0D1E" w:rsidRPr="00CD5E4B">
        <w:rPr>
          <w:rStyle w:val="ECCParagraph"/>
        </w:rPr>
        <w:t xml:space="preserve">with horizontal </w:t>
      </w:r>
      <w:r w:rsidR="000A2A85" w:rsidRPr="00CD5E4B">
        <w:rPr>
          <w:rStyle w:val="ECCParagraph"/>
        </w:rPr>
        <w:t xml:space="preserve">fixed </w:t>
      </w:r>
      <w:r w:rsidR="00890082" w:rsidRPr="00CD5E4B">
        <w:rPr>
          <w:rStyle w:val="ECCParagraph"/>
        </w:rPr>
        <w:t xml:space="preserve">boresight towards the </w:t>
      </w:r>
      <w:r w:rsidR="00B10639" w:rsidRPr="00CD5E4B">
        <w:rPr>
          <w:rStyle w:val="ECCParagraph"/>
        </w:rPr>
        <w:t>ES</w:t>
      </w:r>
      <w:r w:rsidR="00A155D4" w:rsidRPr="00CD5E4B">
        <w:rPr>
          <w:rStyle w:val="ECCParagraph"/>
        </w:rPr>
        <w:t>,</w:t>
      </w:r>
      <w:r w:rsidR="00795685" w:rsidRPr="00CD5E4B">
        <w:rPr>
          <w:rStyle w:val="ECCParagraph"/>
        </w:rPr>
        <w:t xml:space="preserve"> </w:t>
      </w:r>
      <w:r w:rsidR="008835E0" w:rsidRPr="00CD5E4B">
        <w:rPr>
          <w:rStyle w:val="ECCParagraph"/>
        </w:rPr>
        <w:t>for rural</w:t>
      </w:r>
      <w:r w:rsidR="00B10639" w:rsidRPr="00CD5E4B">
        <w:rPr>
          <w:rStyle w:val="ECCParagraph"/>
        </w:rPr>
        <w:t xml:space="preserve"> deployment</w:t>
      </w:r>
      <w:r w:rsidR="008835E0" w:rsidRPr="00CD5E4B">
        <w:rPr>
          <w:rStyle w:val="ECCParagraph"/>
        </w:rPr>
        <w:t xml:space="preserve"> </w:t>
      </w:r>
      <w:r w:rsidR="00795685" w:rsidRPr="00CD5E4B">
        <w:rPr>
          <w:rStyle w:val="ECCParagraph"/>
        </w:rPr>
        <w:t xml:space="preserve">is: </w:t>
      </w:r>
    </w:p>
    <w:p w14:paraId="6CA85044" w14:textId="34241EEC" w:rsidR="00795685" w:rsidRPr="00CD5E4B" w:rsidRDefault="00022513" w:rsidP="005F724F">
      <w:pPr>
        <w:pStyle w:val="ECCBulletsLv1"/>
        <w:rPr>
          <w:rStyle w:val="ECCParagraph"/>
        </w:rPr>
      </w:pPr>
      <w:r w:rsidRPr="00CD5E4B">
        <w:rPr>
          <w:rStyle w:val="ECCParagraph"/>
          <w:rFonts w:ascii="Symbol" w:eastAsia="Symbol" w:hAnsi="Symbol" w:cs="Symbol"/>
        </w:rPr>
        <w:t></w:t>
      </w:r>
      <w:r w:rsidRPr="00CD5E4B">
        <w:rPr>
          <w:rStyle w:val="ECCParagraph"/>
        </w:rPr>
        <w:t xml:space="preserve">iRSS = </w:t>
      </w:r>
      <w:r w:rsidR="00AB1A1F" w:rsidRPr="00CD5E4B">
        <w:rPr>
          <w:rStyle w:val="ECCParagraph"/>
        </w:rPr>
        <w:t>14.4</w:t>
      </w:r>
      <w:r w:rsidR="00E316C5" w:rsidRPr="00CD5E4B">
        <w:rPr>
          <w:rStyle w:val="ECCParagraph"/>
        </w:rPr>
        <w:t xml:space="preserve"> dB</w:t>
      </w:r>
      <w:r w:rsidRPr="00CD5E4B">
        <w:rPr>
          <w:rStyle w:val="ECCParagraph"/>
        </w:rPr>
        <w:t xml:space="preserve"> </w:t>
      </w:r>
      <w:r w:rsidR="000A2A85" w:rsidRPr="00CD5E4B">
        <w:rPr>
          <w:rStyle w:val="ECCParagraph"/>
        </w:rPr>
        <w:t xml:space="preserve">for four cross-polarised non-AAS antennas </w:t>
      </w:r>
      <w:r w:rsidR="00E316C5" w:rsidRPr="00CD5E4B">
        <w:rPr>
          <w:rStyle w:val="ECCParagraph"/>
        </w:rPr>
        <w:t xml:space="preserve">and </w:t>
      </w:r>
      <w:r w:rsidR="00E316C5" w:rsidRPr="00CD5E4B">
        <w:rPr>
          <w:rStyle w:val="ECCParagraph"/>
          <w:rFonts w:ascii="Symbol" w:eastAsia="Symbol" w:hAnsi="Symbol" w:cs="Symbol"/>
        </w:rPr>
        <w:t></w:t>
      </w:r>
      <w:r w:rsidR="00E316C5" w:rsidRPr="00CD5E4B">
        <w:rPr>
          <w:rStyle w:val="ECCParagraph"/>
        </w:rPr>
        <w:t xml:space="preserve">iRSS = </w:t>
      </w:r>
      <w:r w:rsidR="00AB1A1F" w:rsidRPr="00CD5E4B">
        <w:rPr>
          <w:rStyle w:val="ECCParagraph"/>
        </w:rPr>
        <w:t>20.4</w:t>
      </w:r>
      <w:r w:rsidR="00E316C5" w:rsidRPr="00CD5E4B">
        <w:rPr>
          <w:rStyle w:val="ECCParagraph"/>
        </w:rPr>
        <w:t xml:space="preserve"> dB for one cross-polarised antenna,</w:t>
      </w:r>
      <w:r w:rsidRPr="00CD5E4B">
        <w:rPr>
          <w:rStyle w:val="ECCParagraph"/>
        </w:rPr>
        <w:t xml:space="preserve"> </w:t>
      </w:r>
      <w:r w:rsidR="005F724F" w:rsidRPr="00CD5E4B">
        <w:rPr>
          <w:rStyle w:val="ECCParagraph"/>
        </w:rPr>
        <w:t xml:space="preserve">for uncorrelated </w:t>
      </w:r>
      <w:r w:rsidR="00E316C5" w:rsidRPr="00CD5E4B">
        <w:rPr>
          <w:rStyle w:val="ECCParagraph"/>
        </w:rPr>
        <w:t xml:space="preserve">AAS </w:t>
      </w:r>
      <w:r w:rsidR="005F724F" w:rsidRPr="00CD5E4B">
        <w:rPr>
          <w:rStyle w:val="ECCParagraph"/>
        </w:rPr>
        <w:t>beamforming</w:t>
      </w:r>
      <w:r w:rsidR="00223C04" w:rsidRPr="00CD5E4B">
        <w:rPr>
          <w:rStyle w:val="ECCParagraph"/>
        </w:rPr>
        <w:t>;</w:t>
      </w:r>
    </w:p>
    <w:p w14:paraId="7657AD2C" w14:textId="6081A83D" w:rsidR="005F724F" w:rsidRPr="00CD5E4B" w:rsidRDefault="00022513">
      <w:pPr>
        <w:pStyle w:val="ECCBulletsLv1"/>
        <w:rPr>
          <w:rStyle w:val="ECCParagraph"/>
        </w:rPr>
      </w:pPr>
      <w:r w:rsidRPr="00CD5E4B">
        <w:rPr>
          <w:rStyle w:val="ECCParagraph"/>
          <w:rFonts w:ascii="Symbol" w:eastAsia="Symbol" w:hAnsi="Symbol" w:cs="Symbol"/>
        </w:rPr>
        <w:t></w:t>
      </w:r>
      <w:r w:rsidRPr="00CD5E4B">
        <w:rPr>
          <w:rStyle w:val="ECCParagraph"/>
        </w:rPr>
        <w:t>iRSS =</w:t>
      </w:r>
      <w:r w:rsidR="004E458E" w:rsidRPr="00CD5E4B">
        <w:rPr>
          <w:rStyle w:val="ECCParagraph"/>
        </w:rPr>
        <w:t xml:space="preserve"> </w:t>
      </w:r>
      <w:r w:rsidR="00E316C5" w:rsidRPr="00CD5E4B">
        <w:rPr>
          <w:rStyle w:val="ECCParagraph"/>
        </w:rPr>
        <w:t xml:space="preserve">28.9 dB for </w:t>
      </w:r>
      <w:r w:rsidR="00BA6C10" w:rsidRPr="00CD5E4B">
        <w:rPr>
          <w:rStyle w:val="ECCParagraph"/>
        </w:rPr>
        <w:t>four</w:t>
      </w:r>
      <w:r w:rsidR="00E316C5" w:rsidRPr="00CD5E4B">
        <w:rPr>
          <w:rStyle w:val="ECCParagraph"/>
        </w:rPr>
        <w:t xml:space="preserve"> cross-polarised non-AAS antennas and </w:t>
      </w:r>
      <w:r w:rsidR="00E316C5" w:rsidRPr="00CD5E4B">
        <w:rPr>
          <w:rStyle w:val="ECCParagraph"/>
          <w:rFonts w:ascii="Symbol" w:eastAsia="Symbol" w:hAnsi="Symbol" w:cs="Symbol"/>
        </w:rPr>
        <w:t></w:t>
      </w:r>
      <w:r w:rsidR="00E316C5" w:rsidRPr="00CD5E4B">
        <w:rPr>
          <w:rStyle w:val="ECCParagraph"/>
        </w:rPr>
        <w:t>iRSS = 34.9 dB for one cross-polarised antenna,</w:t>
      </w:r>
      <w:r w:rsidRPr="00CD5E4B">
        <w:rPr>
          <w:rStyle w:val="ECCParagraph"/>
        </w:rPr>
        <w:t xml:space="preserve"> </w:t>
      </w:r>
      <w:r w:rsidR="005F724F" w:rsidRPr="00CD5E4B">
        <w:rPr>
          <w:rStyle w:val="ECCParagraph"/>
        </w:rPr>
        <w:t xml:space="preserve">for correlated </w:t>
      </w:r>
      <w:r w:rsidR="000A2A85" w:rsidRPr="00CD5E4B">
        <w:rPr>
          <w:rStyle w:val="ECCParagraph"/>
        </w:rPr>
        <w:t>AAS</w:t>
      </w:r>
      <w:r w:rsidR="005F724F" w:rsidRPr="00CD5E4B">
        <w:rPr>
          <w:rStyle w:val="ECCParagraph"/>
        </w:rPr>
        <w:t xml:space="preserve"> beamforming </w:t>
      </w:r>
      <w:r w:rsidR="0092798C" w:rsidRPr="00CD5E4B">
        <w:rPr>
          <w:rStyle w:val="ECCParagraph"/>
        </w:rPr>
        <w:t>(</w:t>
      </w:r>
      <w:r w:rsidR="005F724F" w:rsidRPr="00CD5E4B">
        <w:rPr>
          <w:rStyle w:val="ECCParagraph"/>
        </w:rPr>
        <w:t>CDF ≥99.9%</w:t>
      </w:r>
      <w:r w:rsidR="0092798C" w:rsidRPr="00CD5E4B">
        <w:rPr>
          <w:rStyle w:val="ECCParagraph"/>
        </w:rPr>
        <w:t>)</w:t>
      </w:r>
      <w:r w:rsidR="00223C04" w:rsidRPr="00CD5E4B">
        <w:rPr>
          <w:rStyle w:val="ECCParagraph"/>
        </w:rPr>
        <w:t>.</w:t>
      </w:r>
    </w:p>
    <w:p w14:paraId="6A3D1794" w14:textId="0C2F99A4" w:rsidR="00AC421E" w:rsidRPr="00CD5E4B" w:rsidRDefault="00653A97" w:rsidP="00446EF4">
      <w:pPr>
        <w:pStyle w:val="ECCBulletsLv1"/>
        <w:numPr>
          <w:ilvl w:val="0"/>
          <w:numId w:val="0"/>
        </w:numPr>
        <w:spacing w:before="240" w:after="60"/>
        <w:rPr>
          <w:rStyle w:val="ECCParagraph"/>
        </w:rPr>
      </w:pPr>
      <w:r w:rsidRPr="00CD5E4B">
        <w:rPr>
          <w:rStyle w:val="ECCParagraph"/>
        </w:rPr>
        <w:t>F</w:t>
      </w:r>
      <w:r w:rsidR="00AC421E" w:rsidRPr="00CD5E4B">
        <w:rPr>
          <w:rStyle w:val="ECCParagraph"/>
        </w:rPr>
        <w:t xml:space="preserve">or </w:t>
      </w:r>
      <w:r w:rsidR="00AE769E" w:rsidRPr="00CD5E4B">
        <w:rPr>
          <w:rStyle w:val="ECCParagraph"/>
        </w:rPr>
        <w:t xml:space="preserve">the </w:t>
      </w:r>
      <w:r w:rsidRPr="00CD5E4B">
        <w:rPr>
          <w:rStyle w:val="ECCParagraph"/>
        </w:rPr>
        <w:t xml:space="preserve">spurious domain case, in </w:t>
      </w:r>
      <w:r w:rsidR="00AC421E" w:rsidRPr="00CD5E4B">
        <w:rPr>
          <w:rStyle w:val="ECCParagraph"/>
        </w:rPr>
        <w:t>2200-2260 MHz</w:t>
      </w:r>
      <w:r w:rsidRPr="00CD5E4B">
        <w:rPr>
          <w:rStyle w:val="ECCParagraph"/>
        </w:rPr>
        <w:t>,</w:t>
      </w:r>
      <w:r w:rsidR="00AC421E" w:rsidRPr="00CD5E4B">
        <w:rPr>
          <w:rStyle w:val="ECCParagraph"/>
        </w:rPr>
        <w:t xml:space="preserve"> </w:t>
      </w:r>
      <w:r w:rsidR="00615227" w:rsidRPr="00CD5E4B">
        <w:rPr>
          <w:rStyle w:val="ECCParagraph"/>
        </w:rPr>
        <w:t xml:space="preserve">the expected difference </w:t>
      </w:r>
      <w:r w:rsidR="00AD1F78" w:rsidRPr="00CD5E4B">
        <w:rPr>
          <w:rStyle w:val="ECCParagraph"/>
        </w:rPr>
        <w:t xml:space="preserve">for </w:t>
      </w:r>
      <w:r w:rsidR="00AD1F78" w:rsidRPr="00CD5E4B">
        <w:rPr>
          <w:rStyle w:val="ECCParagraph"/>
          <w:rFonts w:ascii="Symbol" w:eastAsia="Symbol" w:hAnsi="Symbol" w:cs="Symbol"/>
        </w:rPr>
        <w:t></w:t>
      </w:r>
      <w:r w:rsidR="00AD1F78" w:rsidRPr="00CD5E4B">
        <w:rPr>
          <w:rStyle w:val="ECCParagraph"/>
        </w:rPr>
        <w:t xml:space="preserve">iRSS </w:t>
      </w:r>
      <w:r w:rsidR="00615227" w:rsidRPr="00CD5E4B">
        <w:rPr>
          <w:rStyle w:val="ECCParagraph"/>
        </w:rPr>
        <w:t>is marginal</w:t>
      </w:r>
      <w:r w:rsidR="00223C04" w:rsidRPr="00CD5E4B">
        <w:rPr>
          <w:rStyle w:val="ECCParagraph"/>
        </w:rPr>
        <w:t>.</w:t>
      </w:r>
      <w:r w:rsidR="00615227" w:rsidRPr="00CD5E4B">
        <w:rPr>
          <w:rStyle w:val="ECCParagraph"/>
        </w:rPr>
        <w:t xml:space="preserve"> </w:t>
      </w:r>
    </w:p>
    <w:p w14:paraId="4BD75FA7" w14:textId="538155AD" w:rsidR="0049571C" w:rsidRPr="00CD5E4B" w:rsidRDefault="001A3293" w:rsidP="00D73892">
      <w:pPr>
        <w:rPr>
          <w:rStyle w:val="ECCParagraph"/>
        </w:rPr>
      </w:pPr>
      <w:r w:rsidRPr="00CD5E4B">
        <w:rPr>
          <w:rStyle w:val="ECCParagraph"/>
        </w:rPr>
        <w:t>Since the number of</w:t>
      </w:r>
      <w:r w:rsidR="00341576" w:rsidRPr="00CD5E4B">
        <w:rPr>
          <w:rStyle w:val="ECCParagraph"/>
        </w:rPr>
        <w:t xml:space="preserve"> </w:t>
      </w:r>
      <w:r w:rsidR="00022513" w:rsidRPr="00CD5E4B">
        <w:rPr>
          <w:rStyle w:val="ECCParagraph"/>
        </w:rPr>
        <w:t>SOS/EESS/SRS</w:t>
      </w:r>
      <w:r w:rsidRPr="00CD5E4B">
        <w:rPr>
          <w:rStyle w:val="ECCParagraph"/>
        </w:rPr>
        <w:t xml:space="preserve"> ES is limited</w:t>
      </w:r>
      <w:r w:rsidR="00022513" w:rsidRPr="00CD5E4B">
        <w:rPr>
          <w:rStyle w:val="ECCParagraph"/>
        </w:rPr>
        <w:t xml:space="preserve"> and</w:t>
      </w:r>
      <w:r w:rsidR="00256A8E" w:rsidRPr="00CD5E4B">
        <w:rPr>
          <w:rStyle w:val="ECCParagraph"/>
        </w:rPr>
        <w:t xml:space="preserve"> the location of the</w:t>
      </w:r>
      <w:r w:rsidR="00022513" w:rsidRPr="00CD5E4B">
        <w:rPr>
          <w:rStyle w:val="ECCParagraph"/>
        </w:rPr>
        <w:t xml:space="preserve"> </w:t>
      </w:r>
      <w:r w:rsidR="00554DD4" w:rsidRPr="00CD5E4B">
        <w:rPr>
          <w:rStyle w:val="ECCParagraph"/>
        </w:rPr>
        <w:t>receiving</w:t>
      </w:r>
      <w:r w:rsidR="001125C9" w:rsidRPr="00CD5E4B">
        <w:rPr>
          <w:rStyle w:val="ECCParagraph"/>
        </w:rPr>
        <w:t xml:space="preserve"> ES is known in many countries</w:t>
      </w:r>
      <w:r w:rsidR="0025508B" w:rsidRPr="00CD5E4B">
        <w:rPr>
          <w:rStyle w:val="ECCParagraph"/>
        </w:rPr>
        <w:t>, often</w:t>
      </w:r>
      <w:r w:rsidR="00554DD4" w:rsidRPr="00CD5E4B">
        <w:rPr>
          <w:rStyle w:val="ECCParagraph"/>
        </w:rPr>
        <w:t xml:space="preserve"> </w:t>
      </w:r>
      <w:r w:rsidR="00022513" w:rsidRPr="00CD5E4B">
        <w:rPr>
          <w:rStyle w:val="ECCParagraph"/>
        </w:rPr>
        <w:t>in rural environment</w:t>
      </w:r>
      <w:r w:rsidR="0025508B" w:rsidRPr="00CD5E4B">
        <w:rPr>
          <w:rStyle w:val="ECCParagraph"/>
        </w:rPr>
        <w:t>s, the</w:t>
      </w:r>
      <w:r w:rsidR="008835E0" w:rsidRPr="00CD5E4B">
        <w:rPr>
          <w:rStyle w:val="ECCParagraph"/>
        </w:rPr>
        <w:t xml:space="preserve"> actual radio propagation condition </w:t>
      </w:r>
      <w:r w:rsidR="009B1E1B" w:rsidRPr="00CD5E4B">
        <w:rPr>
          <w:rStyle w:val="ECCParagraph"/>
        </w:rPr>
        <w:t>should</w:t>
      </w:r>
      <w:r w:rsidR="008835E0" w:rsidRPr="00CD5E4B">
        <w:rPr>
          <w:rStyle w:val="ECCParagraph"/>
        </w:rPr>
        <w:t xml:space="preserve"> be considered</w:t>
      </w:r>
      <w:r w:rsidR="00022513" w:rsidRPr="00CD5E4B">
        <w:rPr>
          <w:rStyle w:val="ECCParagraph"/>
        </w:rPr>
        <w:t>.</w:t>
      </w:r>
      <w:r w:rsidR="004E458E" w:rsidRPr="00CD5E4B">
        <w:rPr>
          <w:rStyle w:val="ECCParagraph"/>
        </w:rPr>
        <w:t xml:space="preserve"> </w:t>
      </w:r>
      <w:r w:rsidR="00795685" w:rsidRPr="00CD5E4B">
        <w:rPr>
          <w:rStyle w:val="ECCParagraph"/>
        </w:rPr>
        <w:t>Similar to non-AAS</w:t>
      </w:r>
      <w:r w:rsidR="0025508B" w:rsidRPr="00CD5E4B">
        <w:rPr>
          <w:rStyle w:val="ECCParagraph"/>
        </w:rPr>
        <w:t xml:space="preserve"> BS,</w:t>
      </w:r>
      <w:r w:rsidR="00795685" w:rsidRPr="00CD5E4B">
        <w:rPr>
          <w:rStyle w:val="ECCParagraph"/>
        </w:rPr>
        <w:t xml:space="preserve"> various mitigation techniques can be used to limit the interference </w:t>
      </w:r>
      <w:r w:rsidR="00554DD4" w:rsidRPr="00CD5E4B">
        <w:rPr>
          <w:rStyle w:val="ECCParagraph"/>
        </w:rPr>
        <w:t>from AAS</w:t>
      </w:r>
      <w:r w:rsidR="0025508B" w:rsidRPr="00CD5E4B">
        <w:rPr>
          <w:rStyle w:val="ECCParagraph"/>
        </w:rPr>
        <w:t xml:space="preserve"> BS</w:t>
      </w:r>
      <w:r w:rsidR="00554DD4" w:rsidRPr="00CD5E4B">
        <w:rPr>
          <w:rStyle w:val="ECCParagraph"/>
        </w:rPr>
        <w:t xml:space="preserve"> </w:t>
      </w:r>
      <w:r w:rsidR="00795685" w:rsidRPr="00CD5E4B">
        <w:rPr>
          <w:rStyle w:val="ECCParagraph"/>
        </w:rPr>
        <w:t>towards victim</w:t>
      </w:r>
      <w:r w:rsidR="0025508B" w:rsidRPr="00CD5E4B">
        <w:rPr>
          <w:rStyle w:val="ECCParagraph"/>
        </w:rPr>
        <w:t xml:space="preserve"> ES,</w:t>
      </w:r>
      <w:r w:rsidR="00795685" w:rsidRPr="00CD5E4B">
        <w:rPr>
          <w:rStyle w:val="ECCParagraph"/>
        </w:rPr>
        <w:t xml:space="preserve"> </w:t>
      </w:r>
      <w:r w:rsidR="00CA287A" w:rsidRPr="00CD5E4B">
        <w:rPr>
          <w:rStyle w:val="ECCParagraph"/>
        </w:rPr>
        <w:t xml:space="preserve">i.e. coordination zones with </w:t>
      </w:r>
      <w:r w:rsidR="00920D16" w:rsidRPr="00CD5E4B">
        <w:rPr>
          <w:rStyle w:val="ECCParagraph"/>
        </w:rPr>
        <w:t xml:space="preserve">local restrictions on </w:t>
      </w:r>
      <w:r w:rsidR="00795685" w:rsidRPr="00CD5E4B">
        <w:rPr>
          <w:rStyle w:val="ECCParagraph"/>
        </w:rPr>
        <w:t xml:space="preserve">BS height, antenna direction, </w:t>
      </w:r>
      <w:r w:rsidR="002F0C61" w:rsidRPr="00CD5E4B">
        <w:rPr>
          <w:rStyle w:val="ECCParagraph"/>
        </w:rPr>
        <w:t xml:space="preserve">mechanical </w:t>
      </w:r>
      <w:r w:rsidR="00795685" w:rsidRPr="00CD5E4B">
        <w:rPr>
          <w:rStyle w:val="ECCParagraph"/>
        </w:rPr>
        <w:t>antenna downtilt,</w:t>
      </w:r>
      <w:r w:rsidR="006848B6" w:rsidRPr="00CD5E4B">
        <w:rPr>
          <w:rStyle w:val="ECCParagraph"/>
        </w:rPr>
        <w:t xml:space="preserve"> and/or</w:t>
      </w:r>
      <w:r w:rsidR="00795685" w:rsidRPr="00CD5E4B">
        <w:rPr>
          <w:rStyle w:val="ECCParagraph"/>
        </w:rPr>
        <w:t xml:space="preserve"> output power restriction, etc</w:t>
      </w:r>
      <w:r w:rsidR="009C03DA" w:rsidRPr="00CD5E4B">
        <w:rPr>
          <w:rStyle w:val="ECCParagraph"/>
        </w:rPr>
        <w:t xml:space="preserve">. </w:t>
      </w:r>
      <w:r w:rsidR="005D194D" w:rsidRPr="00CD5E4B">
        <w:rPr>
          <w:rStyle w:val="ECCParagraph"/>
        </w:rPr>
        <w:t xml:space="preserve">Due to </w:t>
      </w:r>
      <w:r w:rsidR="009C03DA" w:rsidRPr="00CD5E4B">
        <w:rPr>
          <w:rStyle w:val="ECCParagraph"/>
        </w:rPr>
        <w:t xml:space="preserve">the higher potential interference from AAS BS compared to non-AAS, </w:t>
      </w:r>
      <w:r w:rsidR="005D194D" w:rsidRPr="00CD5E4B">
        <w:rPr>
          <w:rStyle w:val="ECCParagraph"/>
        </w:rPr>
        <w:t>the suitable coordination zone around the SOS/EESS/SRS ES is expected to be larger</w:t>
      </w:r>
      <w:r w:rsidR="009C03DA" w:rsidRPr="00CD5E4B">
        <w:rPr>
          <w:rStyle w:val="ECCParagraph"/>
        </w:rPr>
        <w:t>.</w:t>
      </w:r>
    </w:p>
    <w:p w14:paraId="38923229" w14:textId="5446819C" w:rsidR="00795685" w:rsidRPr="00CD5E4B" w:rsidRDefault="009E3E58" w:rsidP="00D73892">
      <w:pPr>
        <w:rPr>
          <w:rStyle w:val="ECCParagraph"/>
        </w:rPr>
      </w:pPr>
      <w:r w:rsidRPr="00CD5E4B">
        <w:rPr>
          <w:rStyle w:val="ECCParagraph"/>
        </w:rPr>
        <w:t xml:space="preserve">Space </w:t>
      </w:r>
      <w:r w:rsidR="00B33257" w:rsidRPr="00CD5E4B">
        <w:rPr>
          <w:rStyle w:val="ECCParagraph"/>
        </w:rPr>
        <w:t>ES</w:t>
      </w:r>
      <w:r w:rsidRPr="00CD5E4B">
        <w:rPr>
          <w:rStyle w:val="ECCParagraph"/>
        </w:rPr>
        <w:t xml:space="preserve"> receiver performance </w:t>
      </w:r>
      <w:r w:rsidR="00D95327" w:rsidRPr="00CD5E4B">
        <w:rPr>
          <w:rStyle w:val="ECCParagraph"/>
        </w:rPr>
        <w:t xml:space="preserve">parameters </w:t>
      </w:r>
      <w:r w:rsidRPr="00CD5E4B">
        <w:rPr>
          <w:rStyle w:val="ECCParagraph"/>
        </w:rPr>
        <w:t xml:space="preserve">can be found in ECC Report 172. Possible apportionment factor with </w:t>
      </w:r>
      <w:r w:rsidR="00D95327" w:rsidRPr="00CD5E4B">
        <w:rPr>
          <w:rStyle w:val="ECCParagraph"/>
        </w:rPr>
        <w:t>respect</w:t>
      </w:r>
      <w:r w:rsidRPr="00CD5E4B">
        <w:rPr>
          <w:rStyle w:val="ECCParagraph"/>
        </w:rPr>
        <w:t xml:space="preserve"> to allowed </w:t>
      </w:r>
      <w:r w:rsidR="00D95327" w:rsidRPr="00CD5E4B">
        <w:rPr>
          <w:rStyle w:val="ECCParagraph"/>
        </w:rPr>
        <w:t>interference</w:t>
      </w:r>
      <w:r w:rsidRPr="00CD5E4B">
        <w:rPr>
          <w:rStyle w:val="ECCParagraph"/>
        </w:rPr>
        <w:t xml:space="preserve"> was not </w:t>
      </w:r>
      <w:r w:rsidR="00D95327" w:rsidRPr="00CD5E4B">
        <w:rPr>
          <w:rStyle w:val="ECCParagraph"/>
        </w:rPr>
        <w:t>seen as needed</w:t>
      </w:r>
      <w:r w:rsidRPr="00CD5E4B">
        <w:rPr>
          <w:rStyle w:val="ECCParagraph"/>
        </w:rPr>
        <w:t xml:space="preserve"> for non-AAS </w:t>
      </w:r>
      <w:r w:rsidR="00D95327" w:rsidRPr="00CD5E4B">
        <w:rPr>
          <w:rStyle w:val="ECCParagraph"/>
        </w:rPr>
        <w:t>in ECC Report 172</w:t>
      </w:r>
      <w:r w:rsidR="005F227D" w:rsidRPr="00CD5E4B">
        <w:rPr>
          <w:rStyle w:val="ECCParagraph"/>
        </w:rPr>
        <w:t xml:space="preserve"> </w:t>
      </w:r>
      <w:r w:rsidRPr="00CD5E4B">
        <w:rPr>
          <w:rStyle w:val="ECCParagraph"/>
        </w:rPr>
        <w:t xml:space="preserve">versus SOS/EESS/SRS </w:t>
      </w:r>
      <w:r w:rsidR="00B33257" w:rsidRPr="00CD5E4B">
        <w:rPr>
          <w:rStyle w:val="ECCParagraph"/>
        </w:rPr>
        <w:t>ES</w:t>
      </w:r>
      <w:r w:rsidRPr="00CD5E4B">
        <w:rPr>
          <w:rStyle w:val="ECCParagraph"/>
        </w:rPr>
        <w:t xml:space="preserve"> receiver</w:t>
      </w:r>
      <w:r w:rsidR="001312E5" w:rsidRPr="00CD5E4B">
        <w:rPr>
          <w:rStyle w:val="ECCParagraph"/>
        </w:rPr>
        <w:t>s</w:t>
      </w:r>
      <w:r w:rsidR="00052352" w:rsidRPr="00CD5E4B">
        <w:rPr>
          <w:rStyle w:val="ECCParagraph"/>
        </w:rPr>
        <w:t>.</w:t>
      </w:r>
      <w:r w:rsidRPr="00CD5E4B">
        <w:rPr>
          <w:rStyle w:val="ECCParagraph"/>
        </w:rPr>
        <w:t xml:space="preserve"> </w:t>
      </w:r>
      <w:r w:rsidR="00052352" w:rsidRPr="00CD5E4B">
        <w:rPr>
          <w:rStyle w:val="ECCParagraph"/>
        </w:rPr>
        <w:t>T</w:t>
      </w:r>
      <w:r w:rsidR="00082A1F" w:rsidRPr="00CD5E4B">
        <w:rPr>
          <w:rStyle w:val="ECCParagraph"/>
        </w:rPr>
        <w:t>his factor is independent of no</w:t>
      </w:r>
      <w:r w:rsidR="00042462" w:rsidRPr="00CD5E4B">
        <w:rPr>
          <w:rStyle w:val="ECCParagraph"/>
        </w:rPr>
        <w:t>n</w:t>
      </w:r>
      <w:r w:rsidR="00082A1F" w:rsidRPr="00CD5E4B">
        <w:rPr>
          <w:rStyle w:val="ECCParagraph"/>
        </w:rPr>
        <w:t>-AAS or AAS deployment</w:t>
      </w:r>
      <w:r w:rsidR="00052352" w:rsidRPr="00CD5E4B">
        <w:rPr>
          <w:rStyle w:val="ECCParagraph"/>
        </w:rPr>
        <w:t xml:space="preserve"> and</w:t>
      </w:r>
      <w:r w:rsidR="00D95327" w:rsidRPr="00CD5E4B">
        <w:rPr>
          <w:rStyle w:val="ECCParagraph"/>
        </w:rPr>
        <w:t xml:space="preserve"> </w:t>
      </w:r>
      <w:r w:rsidR="00052352" w:rsidRPr="00CD5E4B">
        <w:rPr>
          <w:rStyle w:val="ECCParagraph"/>
        </w:rPr>
        <w:t xml:space="preserve">therefore there is no need to consider it </w:t>
      </w:r>
      <w:r w:rsidR="00D95327" w:rsidRPr="00CD5E4B">
        <w:rPr>
          <w:rStyle w:val="ECCParagraph"/>
        </w:rPr>
        <w:t>f</w:t>
      </w:r>
      <w:r w:rsidRPr="00CD5E4B">
        <w:rPr>
          <w:rStyle w:val="ECCParagraph"/>
        </w:rPr>
        <w:t>or AAS</w:t>
      </w:r>
      <w:r w:rsidR="00D95327" w:rsidRPr="00CD5E4B">
        <w:rPr>
          <w:rStyle w:val="ECCParagraph"/>
        </w:rPr>
        <w:t xml:space="preserve"> in this report </w:t>
      </w:r>
      <w:r w:rsidR="00E7101D" w:rsidRPr="00CD5E4B">
        <w:rPr>
          <w:rStyle w:val="ECCParagraph"/>
        </w:rPr>
        <w:t>as the</w:t>
      </w:r>
      <w:r w:rsidR="00D95327" w:rsidRPr="00CD5E4B">
        <w:rPr>
          <w:rStyle w:val="ECCParagraph"/>
        </w:rPr>
        <w:t xml:space="preserve"> relative study </w:t>
      </w:r>
      <w:r w:rsidR="00E7101D" w:rsidRPr="00CD5E4B">
        <w:rPr>
          <w:rStyle w:val="ECCParagraph"/>
        </w:rPr>
        <w:t xml:space="preserve">is </w:t>
      </w:r>
      <w:r w:rsidR="00D95327" w:rsidRPr="00CD5E4B">
        <w:rPr>
          <w:rStyle w:val="ECCParagraph"/>
        </w:rPr>
        <w:t>based on existing regulation (ECC Decision (14)02</w:t>
      </w:r>
      <w:r w:rsidR="00042462" w:rsidRPr="00CD5E4B">
        <w:rPr>
          <w:rStyle w:val="ECCParagraph"/>
        </w:rPr>
        <w:t>)</w:t>
      </w:r>
      <w:r w:rsidR="00D95327" w:rsidRPr="00CD5E4B">
        <w:rPr>
          <w:rStyle w:val="ECCParagraph"/>
        </w:rPr>
        <w:t xml:space="preserve"> for non-AAS BSs.</w:t>
      </w:r>
    </w:p>
    <w:p w14:paraId="49FD66B2" w14:textId="4DFF7F76" w:rsidR="005202B2" w:rsidRPr="001943D9" w:rsidRDefault="005202B2" w:rsidP="002174C9">
      <w:pPr>
        <w:rPr>
          <w:rStyle w:val="Emphasis"/>
          <w:b/>
          <w:i w:val="0"/>
        </w:rPr>
      </w:pPr>
      <w:bookmarkStart w:id="572" w:name="_Hlk80038841"/>
      <w:r w:rsidRPr="001943D9">
        <w:rPr>
          <w:rStyle w:val="Emphasis"/>
          <w:b/>
          <w:i w:val="0"/>
        </w:rPr>
        <w:t>Space</w:t>
      </w:r>
      <w:r w:rsidR="002A5283" w:rsidRPr="00CD5E4B">
        <w:rPr>
          <w:rStyle w:val="Emphasis"/>
          <w:b/>
          <w:bCs/>
          <w:i w:val="0"/>
          <w:iCs/>
        </w:rPr>
        <w:t>-</w:t>
      </w:r>
      <w:r w:rsidRPr="001943D9">
        <w:rPr>
          <w:rStyle w:val="Emphasis"/>
          <w:b/>
          <w:i w:val="0"/>
        </w:rPr>
        <w:t>to</w:t>
      </w:r>
      <w:r w:rsidR="002A5283" w:rsidRPr="00CD5E4B">
        <w:rPr>
          <w:rStyle w:val="Emphasis"/>
          <w:b/>
          <w:bCs/>
          <w:i w:val="0"/>
          <w:iCs/>
        </w:rPr>
        <w:t>-</w:t>
      </w:r>
      <w:r w:rsidRPr="001943D9">
        <w:rPr>
          <w:rStyle w:val="Emphasis"/>
          <w:b/>
          <w:i w:val="0"/>
        </w:rPr>
        <w:t>space</w:t>
      </w:r>
    </w:p>
    <w:p w14:paraId="53E279EC" w14:textId="64FFD594" w:rsidR="007E15DB" w:rsidRPr="00CD5E4B" w:rsidRDefault="007E15DB">
      <w:pPr>
        <w:rPr>
          <w:rStyle w:val="ECCParagraph"/>
        </w:rPr>
      </w:pPr>
      <w:r w:rsidRPr="00CD5E4B">
        <w:rPr>
          <w:rStyle w:val="ECCParagraph"/>
        </w:rPr>
        <w:t xml:space="preserve">The frequency band 2200-2290 MHz is also used for EESS </w:t>
      </w:r>
      <w:r w:rsidR="007E57B6" w:rsidRPr="00CD5E4B">
        <w:rPr>
          <w:rStyle w:val="ECCParagraph"/>
        </w:rPr>
        <w:t xml:space="preserve">in the </w:t>
      </w:r>
      <w:r w:rsidRPr="00CD5E4B">
        <w:rPr>
          <w:rStyle w:val="ECCParagraph"/>
        </w:rPr>
        <w:t>space-to-space</w:t>
      </w:r>
      <w:r w:rsidR="007E57B6" w:rsidRPr="00CD5E4B">
        <w:rPr>
          <w:rStyle w:val="ECCParagraph"/>
        </w:rPr>
        <w:t xml:space="preserve"> direction</w:t>
      </w:r>
      <w:r w:rsidRPr="00CD5E4B">
        <w:rPr>
          <w:rStyle w:val="ECCParagraph"/>
        </w:rPr>
        <w:t>.</w:t>
      </w:r>
    </w:p>
    <w:p w14:paraId="0F36AF26" w14:textId="5DC9B645" w:rsidR="007E15DB" w:rsidRPr="001943D9" w:rsidRDefault="00266743" w:rsidP="00221591">
      <w:pPr>
        <w:rPr>
          <w:rStyle w:val="ECCHLbold"/>
          <w:b w:val="0"/>
          <w:u w:val="single"/>
        </w:rPr>
      </w:pPr>
      <w:r w:rsidRPr="001943D9">
        <w:rPr>
          <w:rStyle w:val="ECCHLbold"/>
          <w:b w:val="0"/>
          <w:u w:val="single"/>
        </w:rPr>
        <w:t>Existing studies for non-AAS</w:t>
      </w:r>
      <w:r w:rsidR="00DA2E0D" w:rsidRPr="001943D9">
        <w:rPr>
          <w:rStyle w:val="ECCHLbold"/>
          <w:b w:val="0"/>
          <w:u w:val="single"/>
        </w:rPr>
        <w:t xml:space="preserve"> MFCN</w:t>
      </w:r>
      <w:r w:rsidRPr="001943D9">
        <w:rPr>
          <w:rStyle w:val="ECCHLbold"/>
          <w:b w:val="0"/>
          <w:u w:val="single"/>
        </w:rPr>
        <w:t xml:space="preserve"> </w:t>
      </w:r>
    </w:p>
    <w:p w14:paraId="1D6381DF" w14:textId="6B7EB2B3" w:rsidR="00266743" w:rsidRPr="00CD5E4B" w:rsidRDefault="00BA34F8" w:rsidP="00221591">
      <w:pPr>
        <w:rPr>
          <w:rStyle w:val="ECCParagraph"/>
        </w:rPr>
      </w:pPr>
      <w:r w:rsidRPr="00CD5E4B">
        <w:rPr>
          <w:rStyle w:val="ECCParagraph"/>
        </w:rPr>
        <w:t xml:space="preserve">ECC </w:t>
      </w:r>
      <w:r w:rsidR="00266743" w:rsidRPr="00CD5E4B">
        <w:rPr>
          <w:rStyle w:val="ECCParagraph"/>
        </w:rPr>
        <w:t>Report 172</w:t>
      </w:r>
      <w:r w:rsidR="005F227D" w:rsidRPr="00CD5E4B">
        <w:rPr>
          <w:rStyle w:val="ECCParagraph"/>
        </w:rPr>
        <w:t xml:space="preserve"> </w:t>
      </w:r>
      <w:r w:rsidR="005F227D" w:rsidRPr="00CD5E4B">
        <w:rPr>
          <w:rStyle w:val="ECCParagraph"/>
        </w:rPr>
        <w:fldChar w:fldCharType="begin" w:fldLock="1"/>
      </w:r>
      <w:r w:rsidR="005F227D" w:rsidRPr="00CD5E4B">
        <w:rPr>
          <w:rStyle w:val="ECCParagraph"/>
        </w:rPr>
        <w:instrText xml:space="preserve"> REF _Ref40084256 \r \h </w:instrText>
      </w:r>
      <w:r w:rsidR="00B91638" w:rsidRPr="00CD5E4B">
        <w:rPr>
          <w:rStyle w:val="ECCParagraph"/>
        </w:rPr>
        <w:instrText xml:space="preserve"> \* MERGEFORMAT </w:instrText>
      </w:r>
      <w:r w:rsidR="005F227D" w:rsidRPr="00CD5E4B">
        <w:rPr>
          <w:rStyle w:val="ECCParagraph"/>
        </w:rPr>
      </w:r>
      <w:r w:rsidR="005F227D" w:rsidRPr="00CD5E4B">
        <w:rPr>
          <w:rStyle w:val="ECCParagraph"/>
        </w:rPr>
        <w:fldChar w:fldCharType="separate"/>
      </w:r>
      <w:r w:rsidR="002816C2" w:rsidRPr="00CD5E4B">
        <w:rPr>
          <w:rStyle w:val="ECCParagraph"/>
        </w:rPr>
        <w:t>[4]</w:t>
      </w:r>
      <w:r w:rsidR="005F227D" w:rsidRPr="00CD5E4B">
        <w:rPr>
          <w:rStyle w:val="ECCParagraph"/>
        </w:rPr>
        <w:fldChar w:fldCharType="end"/>
      </w:r>
      <w:r w:rsidR="00962841" w:rsidRPr="00CD5E4B">
        <w:rPr>
          <w:rStyle w:val="ECCParagraph"/>
        </w:rPr>
        <w:t>, in its</w:t>
      </w:r>
      <w:r w:rsidR="00266743" w:rsidRPr="00CD5E4B">
        <w:rPr>
          <w:rStyle w:val="ECCParagraph"/>
        </w:rPr>
        <w:t xml:space="preserve"> </w:t>
      </w:r>
      <w:r w:rsidR="00B56F64" w:rsidRPr="00CD5E4B">
        <w:rPr>
          <w:rStyle w:val="ECCParagraph"/>
        </w:rPr>
        <w:t>s</w:t>
      </w:r>
      <w:r w:rsidR="00266743" w:rsidRPr="00CD5E4B">
        <w:rPr>
          <w:rStyle w:val="ECCParagraph"/>
        </w:rPr>
        <w:t>ection 4.2</w:t>
      </w:r>
      <w:r w:rsidR="003701B7" w:rsidRPr="00CD5E4B">
        <w:rPr>
          <w:rStyle w:val="ECCParagraph"/>
        </w:rPr>
        <w:t>,</w:t>
      </w:r>
      <w:r w:rsidR="00D7255C" w:rsidRPr="00CD5E4B">
        <w:rPr>
          <w:rStyle w:val="ECCParagraph"/>
        </w:rPr>
        <w:t xml:space="preserve"> uses a simple link budget analysis to</w:t>
      </w:r>
      <w:r w:rsidR="00266743" w:rsidRPr="00CD5E4B">
        <w:rPr>
          <w:rStyle w:val="ECCParagraph"/>
        </w:rPr>
        <w:t xml:space="preserve"> </w:t>
      </w:r>
      <w:r w:rsidR="005A673E" w:rsidRPr="00CD5E4B">
        <w:rPr>
          <w:rStyle w:val="ECCParagraph"/>
        </w:rPr>
        <w:t>calculat</w:t>
      </w:r>
      <w:r w:rsidR="003701B7" w:rsidRPr="00CD5E4B">
        <w:rPr>
          <w:rStyle w:val="ECCParagraph"/>
        </w:rPr>
        <w:t>e the</w:t>
      </w:r>
      <w:r w:rsidR="005A673E" w:rsidRPr="00CD5E4B">
        <w:rPr>
          <w:rStyle w:val="ECCParagraph"/>
        </w:rPr>
        <w:t xml:space="preserve"> interference</w:t>
      </w:r>
      <w:r w:rsidR="00D7255C" w:rsidRPr="00CD5E4B">
        <w:rPr>
          <w:rStyle w:val="ECCParagraph"/>
        </w:rPr>
        <w:t xml:space="preserve"> level</w:t>
      </w:r>
      <w:r w:rsidR="005A673E" w:rsidRPr="00CD5E4B">
        <w:rPr>
          <w:rStyle w:val="ECCParagraph"/>
        </w:rPr>
        <w:t xml:space="preserve"> from</w:t>
      </w:r>
      <w:r w:rsidR="00D7255C" w:rsidRPr="00CD5E4B">
        <w:rPr>
          <w:rStyle w:val="ECCParagraph"/>
        </w:rPr>
        <w:t xml:space="preserve"> a single</w:t>
      </w:r>
      <w:r w:rsidR="005A673E" w:rsidRPr="00CD5E4B">
        <w:rPr>
          <w:rStyle w:val="ECCParagraph"/>
        </w:rPr>
        <w:t xml:space="preserve"> non-AAS BS towards</w:t>
      </w:r>
      <w:r w:rsidR="00D6000A" w:rsidRPr="00CD5E4B">
        <w:rPr>
          <w:rStyle w:val="ECCParagraph"/>
        </w:rPr>
        <w:t xml:space="preserve"> a Data Relay Satellite (DRS)</w:t>
      </w:r>
      <w:r w:rsidR="005A673E" w:rsidRPr="00CD5E4B">
        <w:rPr>
          <w:rStyle w:val="ECCParagraph"/>
        </w:rPr>
        <w:t xml:space="preserve"> receiver</w:t>
      </w:r>
      <w:r w:rsidR="00221591" w:rsidRPr="00CD5E4B">
        <w:rPr>
          <w:rStyle w:val="ECCParagraph"/>
        </w:rPr>
        <w:t xml:space="preserve"> in GSO</w:t>
      </w:r>
      <w:r w:rsidR="00D6000A" w:rsidRPr="00CD5E4B">
        <w:rPr>
          <w:rStyle w:val="ECCParagraph"/>
        </w:rPr>
        <w:t xml:space="preserve">, which is then used to </w:t>
      </w:r>
      <w:r w:rsidR="00FA3BAE" w:rsidRPr="00CD5E4B">
        <w:rPr>
          <w:rStyle w:val="ECCParagraph"/>
        </w:rPr>
        <w:t xml:space="preserve">calculate the maximum number of non-AAS BS that can be tolerated in the </w:t>
      </w:r>
      <w:r w:rsidR="00AC13DF" w:rsidRPr="00CD5E4B">
        <w:rPr>
          <w:rStyle w:val="ECCParagraph"/>
        </w:rPr>
        <w:t>satellite footprint</w:t>
      </w:r>
      <w:r w:rsidR="00221591" w:rsidRPr="00CD5E4B">
        <w:rPr>
          <w:rStyle w:val="ECCParagraph"/>
        </w:rPr>
        <w:t>.</w:t>
      </w:r>
      <w:r w:rsidR="005A673E" w:rsidRPr="00CD5E4B">
        <w:rPr>
          <w:rStyle w:val="ECCParagraph"/>
        </w:rPr>
        <w:t xml:space="preserve"> </w:t>
      </w:r>
      <w:r w:rsidR="00AC7EE9" w:rsidRPr="00CD5E4B">
        <w:rPr>
          <w:rStyle w:val="ECCParagraph"/>
        </w:rPr>
        <w:t>The compatibility study</w:t>
      </w:r>
      <w:r w:rsidR="00AC13DF" w:rsidRPr="00CD5E4B">
        <w:rPr>
          <w:rStyle w:val="ECCParagraph"/>
        </w:rPr>
        <w:t xml:space="preserve"> assumes a</w:t>
      </w:r>
      <w:r w:rsidR="00A36D32" w:rsidRPr="00CD5E4B">
        <w:rPr>
          <w:rStyle w:val="ECCParagraph"/>
        </w:rPr>
        <w:t xml:space="preserve"> satellite antenna gain of</w:t>
      </w:r>
      <w:r w:rsidR="00AC7EE9" w:rsidRPr="00CD5E4B">
        <w:rPr>
          <w:rStyle w:val="ECCParagraph"/>
        </w:rPr>
        <w:t xml:space="preserve"> </w:t>
      </w:r>
      <w:r w:rsidR="00221591" w:rsidRPr="00CD5E4B">
        <w:rPr>
          <w:rStyle w:val="ECCParagraph"/>
        </w:rPr>
        <w:t>34.7</w:t>
      </w:r>
      <w:r w:rsidR="00A36D32" w:rsidRPr="00CD5E4B">
        <w:rPr>
          <w:rStyle w:val="ECCParagraph"/>
        </w:rPr>
        <w:t> </w:t>
      </w:r>
      <w:r w:rsidR="00221591" w:rsidRPr="00CD5E4B">
        <w:rPr>
          <w:rStyle w:val="ECCParagraph"/>
        </w:rPr>
        <w:t>dBi</w:t>
      </w:r>
      <w:r w:rsidR="00AC7EE9" w:rsidRPr="00CD5E4B">
        <w:rPr>
          <w:rStyle w:val="ECCParagraph"/>
        </w:rPr>
        <w:t>,</w:t>
      </w:r>
      <w:r w:rsidR="00A36D32" w:rsidRPr="00CD5E4B">
        <w:rPr>
          <w:rStyle w:val="ECCParagraph"/>
        </w:rPr>
        <w:t xml:space="preserve"> a protection threshold </w:t>
      </w:r>
      <w:r w:rsidR="00597726" w:rsidRPr="00CD5E4B">
        <w:rPr>
          <w:rStyle w:val="ECCParagraph"/>
        </w:rPr>
        <w:t>of at the EESS satellite of</w:t>
      </w:r>
      <w:r w:rsidR="00AC7EE9" w:rsidRPr="00CD5E4B">
        <w:rPr>
          <w:rStyle w:val="ECCParagraph"/>
        </w:rPr>
        <w:t xml:space="preserve"> </w:t>
      </w:r>
      <w:r w:rsidR="00200DD2" w:rsidRPr="00CD5E4B">
        <w:rPr>
          <w:rStyle w:val="ECCParagraph"/>
        </w:rPr>
        <w:br/>
      </w:r>
      <w:r w:rsidR="00AC7EE9" w:rsidRPr="00CD5E4B">
        <w:rPr>
          <w:rStyle w:val="ECCParagraph"/>
        </w:rPr>
        <w:t>-181</w:t>
      </w:r>
      <w:r w:rsidR="00200DD2" w:rsidRPr="00CD5E4B">
        <w:rPr>
          <w:rStyle w:val="ECCParagraph"/>
        </w:rPr>
        <w:t> </w:t>
      </w:r>
      <w:r w:rsidR="00AC7EE9" w:rsidRPr="00CD5E4B">
        <w:rPr>
          <w:rStyle w:val="ECCParagraph"/>
        </w:rPr>
        <w:t xml:space="preserve">dBW/kHz </w:t>
      </w:r>
      <w:r w:rsidR="00404D3C" w:rsidRPr="00CD5E4B">
        <w:rPr>
          <w:rStyle w:val="ECCParagraph"/>
        </w:rPr>
        <w:t>for</w:t>
      </w:r>
      <w:r w:rsidR="00AC7EE9" w:rsidRPr="00CD5E4B">
        <w:rPr>
          <w:rStyle w:val="ECCParagraph"/>
        </w:rPr>
        <w:t xml:space="preserve"> </w:t>
      </w:r>
      <w:r w:rsidR="00404D3C" w:rsidRPr="00CD5E4B">
        <w:rPr>
          <w:rStyle w:val="ECCParagraph"/>
        </w:rPr>
        <w:t>&lt;</w:t>
      </w:r>
      <w:r w:rsidR="00AC7EE9" w:rsidRPr="00CD5E4B">
        <w:rPr>
          <w:rStyle w:val="ECCParagraph"/>
        </w:rPr>
        <w:t>0.1 % of time</w:t>
      </w:r>
      <w:r w:rsidR="00404D3C" w:rsidRPr="00CD5E4B">
        <w:rPr>
          <w:rStyle w:val="ECCParagraph"/>
        </w:rPr>
        <w:t xml:space="preserve"> and</w:t>
      </w:r>
      <w:r w:rsidR="00F754DF" w:rsidRPr="00CD5E4B">
        <w:rPr>
          <w:rStyle w:val="ECCParagraph"/>
        </w:rPr>
        <w:t xml:space="preserve"> required</w:t>
      </w:r>
      <w:r w:rsidR="00AC7EE9" w:rsidRPr="00CD5E4B">
        <w:rPr>
          <w:rStyle w:val="ECCParagraph"/>
        </w:rPr>
        <w:t xml:space="preserve"> I/N</w:t>
      </w:r>
      <w:r w:rsidR="00404D3C" w:rsidRPr="00CD5E4B">
        <w:rPr>
          <w:rStyle w:val="ECCParagraph"/>
        </w:rPr>
        <w:t xml:space="preserve"> </w:t>
      </w:r>
      <w:r w:rsidR="00AC7EE9" w:rsidRPr="00CD5E4B">
        <w:rPr>
          <w:rStyle w:val="ECCParagraph"/>
        </w:rPr>
        <w:t xml:space="preserve">ratio of -10 dB. It is concluded </w:t>
      </w:r>
      <w:r w:rsidR="005A673E" w:rsidRPr="00CD5E4B">
        <w:rPr>
          <w:rStyle w:val="ECCParagraph"/>
        </w:rPr>
        <w:t xml:space="preserve">that over a </w:t>
      </w:r>
      <w:r w:rsidR="004B3141" w:rsidRPr="00CD5E4B">
        <w:rPr>
          <w:rStyle w:val="ECCParagraph"/>
        </w:rPr>
        <w:t>satellite footprint with</w:t>
      </w:r>
      <w:r w:rsidR="00F754DF" w:rsidRPr="00CD5E4B">
        <w:rPr>
          <w:rStyle w:val="ECCParagraph"/>
        </w:rPr>
        <w:t xml:space="preserve"> a radius of</w:t>
      </w:r>
      <w:r w:rsidR="004B3141" w:rsidRPr="00CD5E4B">
        <w:rPr>
          <w:rStyle w:val="ECCParagraph"/>
        </w:rPr>
        <w:t xml:space="preserve"> 1885 km </w:t>
      </w:r>
      <w:r w:rsidR="00BA1594" w:rsidRPr="00CD5E4B">
        <w:rPr>
          <w:rStyle w:val="ECCParagraph"/>
        </w:rPr>
        <w:t>(assuming a flat earth)</w:t>
      </w:r>
      <w:r w:rsidR="005A673E" w:rsidRPr="00CD5E4B">
        <w:rPr>
          <w:rStyle w:val="ECCParagraph"/>
        </w:rPr>
        <w:t>,</w:t>
      </w:r>
      <w:r w:rsidR="00BA1594" w:rsidRPr="00CD5E4B">
        <w:rPr>
          <w:rStyle w:val="ECCParagraph"/>
        </w:rPr>
        <w:t xml:space="preserve"> which</w:t>
      </w:r>
      <w:r w:rsidR="00317994" w:rsidRPr="00CD5E4B">
        <w:rPr>
          <w:rStyle w:val="ECCParagraph"/>
        </w:rPr>
        <w:t xml:space="preserve"> is roughly</w:t>
      </w:r>
      <w:r w:rsidR="00BA1594" w:rsidRPr="00CD5E4B">
        <w:rPr>
          <w:rStyle w:val="ECCParagraph"/>
        </w:rPr>
        <w:t xml:space="preserve"> equal</w:t>
      </w:r>
      <w:r w:rsidR="00317994" w:rsidRPr="00CD5E4B">
        <w:rPr>
          <w:rStyle w:val="ECCParagraph"/>
        </w:rPr>
        <w:t xml:space="preserve"> to</w:t>
      </w:r>
      <w:r w:rsidR="00BA1594" w:rsidRPr="00CD5E4B">
        <w:rPr>
          <w:rStyle w:val="ECCParagraph"/>
        </w:rPr>
        <w:t xml:space="preserve"> the land area of Europe</w:t>
      </w:r>
      <w:r w:rsidR="005A673E" w:rsidRPr="00CD5E4B">
        <w:rPr>
          <w:rStyle w:val="ECCParagraph"/>
        </w:rPr>
        <w:t>,</w:t>
      </w:r>
      <w:r w:rsidR="006056AC" w:rsidRPr="00CD5E4B">
        <w:rPr>
          <w:rStyle w:val="ECCParagraph"/>
        </w:rPr>
        <w:t xml:space="preserve"> </w:t>
      </w:r>
      <w:r w:rsidR="005A673E" w:rsidRPr="00CD5E4B">
        <w:rPr>
          <w:rStyle w:val="ECCParagraph"/>
        </w:rPr>
        <w:t>the number of</w:t>
      </w:r>
      <w:r w:rsidR="00317994" w:rsidRPr="00CD5E4B">
        <w:rPr>
          <w:rStyle w:val="ECCParagraph"/>
        </w:rPr>
        <w:t xml:space="preserve"> non-AAS</w:t>
      </w:r>
      <w:r w:rsidR="005A673E" w:rsidRPr="00CD5E4B">
        <w:rPr>
          <w:rStyle w:val="ECCParagraph"/>
        </w:rPr>
        <w:t xml:space="preserve"> BSs </w:t>
      </w:r>
      <w:r w:rsidRPr="00CD5E4B">
        <w:rPr>
          <w:rStyle w:val="ECCParagraph"/>
        </w:rPr>
        <w:t>required to</w:t>
      </w:r>
      <w:r w:rsidR="007F1C56" w:rsidRPr="00CD5E4B">
        <w:rPr>
          <w:rStyle w:val="ECCParagraph"/>
        </w:rPr>
        <w:t xml:space="preserve"> cause noticeable interference </w:t>
      </w:r>
      <w:r w:rsidR="00404D3C" w:rsidRPr="00CD5E4B">
        <w:rPr>
          <w:rStyle w:val="ECCParagraph"/>
        </w:rPr>
        <w:t xml:space="preserve">towards the satellite receiver </w:t>
      </w:r>
      <w:r w:rsidR="007F1C56" w:rsidRPr="00CD5E4B">
        <w:rPr>
          <w:rStyle w:val="ECCParagraph"/>
        </w:rPr>
        <w:t xml:space="preserve">is </w:t>
      </w:r>
      <w:r w:rsidRPr="00CD5E4B">
        <w:rPr>
          <w:rStyle w:val="ECCParagraph"/>
        </w:rPr>
        <w:t>unrealistically</w:t>
      </w:r>
      <w:r w:rsidR="007F1C56" w:rsidRPr="00CD5E4B">
        <w:rPr>
          <w:rStyle w:val="ECCParagraph"/>
        </w:rPr>
        <w:t xml:space="preserve"> </w:t>
      </w:r>
      <w:r w:rsidRPr="00CD5E4B">
        <w:rPr>
          <w:rStyle w:val="ECCParagraph"/>
        </w:rPr>
        <w:t>high</w:t>
      </w:r>
      <w:r w:rsidR="00A56896" w:rsidRPr="00CD5E4B">
        <w:rPr>
          <w:rStyle w:val="ECCParagraph"/>
        </w:rPr>
        <w:t xml:space="preserve"> (&gt;3 Million BSs</w:t>
      </w:r>
      <w:r w:rsidR="000221D6" w:rsidRPr="00CD5E4B">
        <w:rPr>
          <w:rStyle w:val="ECCParagraph"/>
        </w:rPr>
        <w:t>, single antenna per sector</w:t>
      </w:r>
      <w:r w:rsidR="00A56896" w:rsidRPr="00CD5E4B">
        <w:rPr>
          <w:rStyle w:val="ECCParagraph"/>
        </w:rPr>
        <w:t>)</w:t>
      </w:r>
      <w:r w:rsidRPr="00CD5E4B">
        <w:rPr>
          <w:rStyle w:val="ECCParagraph"/>
        </w:rPr>
        <w:t>,</w:t>
      </w:r>
      <w:r w:rsidR="00731461" w:rsidRPr="00CD5E4B">
        <w:rPr>
          <w:rStyle w:val="ECCParagraph"/>
        </w:rPr>
        <w:t xml:space="preserve"> far exceeding the average base station density</w:t>
      </w:r>
      <w:r w:rsidR="007F1C56" w:rsidRPr="00CD5E4B">
        <w:rPr>
          <w:rStyle w:val="ECCParagraph"/>
        </w:rPr>
        <w:t xml:space="preserve"> over such large area</w:t>
      </w:r>
      <w:r w:rsidR="00BA1594" w:rsidRPr="00CD5E4B">
        <w:rPr>
          <w:rStyle w:val="ECCParagraph"/>
        </w:rPr>
        <w:t xml:space="preserve">. </w:t>
      </w:r>
      <w:bookmarkStart w:id="573" w:name="_Hlk80038886"/>
      <w:bookmarkEnd w:id="572"/>
      <w:r w:rsidRPr="00CD5E4B">
        <w:rPr>
          <w:rStyle w:val="ECCParagraph"/>
        </w:rPr>
        <w:t>In addition t</w:t>
      </w:r>
      <w:r w:rsidR="007F1C56" w:rsidRPr="00CD5E4B">
        <w:rPr>
          <w:rStyle w:val="ECCParagraph"/>
        </w:rPr>
        <w:t>he analysis does not consider network loading factor as described in reference</w:t>
      </w:r>
      <w:r w:rsidR="002C3F64" w:rsidRPr="00CD5E4B">
        <w:rPr>
          <w:rStyle w:val="ECCParagraph"/>
        </w:rPr>
        <w:t>s</w:t>
      </w:r>
      <w:r w:rsidR="000C6B34" w:rsidRPr="00CD5E4B">
        <w:rPr>
          <w:rStyle w:val="ECCParagraph"/>
        </w:rPr>
        <w:t xml:space="preserve"> </w:t>
      </w:r>
      <w:r w:rsidR="000C6B34" w:rsidRPr="00CD5E4B">
        <w:rPr>
          <w:rStyle w:val="ECCParagraph"/>
        </w:rPr>
        <w:fldChar w:fldCharType="begin" w:fldLock="1"/>
      </w:r>
      <w:r w:rsidR="000C6B34" w:rsidRPr="00CD5E4B">
        <w:rPr>
          <w:rStyle w:val="ECCParagraph"/>
        </w:rPr>
        <w:instrText xml:space="preserve"> REF _Ref78202734 \r \h </w:instrText>
      </w:r>
      <w:r w:rsidR="00F20D2D" w:rsidRPr="00CD5E4B">
        <w:rPr>
          <w:rStyle w:val="ECCParagraph"/>
        </w:rPr>
        <w:instrText xml:space="preserve"> \* MERGEFORMAT </w:instrText>
      </w:r>
      <w:r w:rsidR="000C6B34" w:rsidRPr="00CD5E4B">
        <w:rPr>
          <w:rStyle w:val="ECCParagraph"/>
        </w:rPr>
      </w:r>
      <w:r w:rsidR="000C6B34" w:rsidRPr="00CD5E4B">
        <w:rPr>
          <w:rStyle w:val="ECCParagraph"/>
        </w:rPr>
        <w:fldChar w:fldCharType="separate"/>
      </w:r>
      <w:r w:rsidR="002816C2" w:rsidRPr="00CD5E4B">
        <w:rPr>
          <w:rStyle w:val="ECCParagraph"/>
        </w:rPr>
        <w:t>[11]</w:t>
      </w:r>
      <w:r w:rsidR="000C6B34" w:rsidRPr="00CD5E4B">
        <w:rPr>
          <w:rStyle w:val="ECCParagraph"/>
        </w:rPr>
        <w:fldChar w:fldCharType="end"/>
      </w:r>
      <w:r w:rsidR="000C6B34" w:rsidRPr="00CD5E4B">
        <w:rPr>
          <w:rStyle w:val="ECCParagraph"/>
        </w:rPr>
        <w:t xml:space="preserve"> </w:t>
      </w:r>
      <w:r w:rsidR="002C3F64" w:rsidRPr="00CD5E4B">
        <w:rPr>
          <w:rStyle w:val="ECCParagraph"/>
        </w:rPr>
        <w:t xml:space="preserve">and </w:t>
      </w:r>
      <w:r w:rsidR="000C6B34" w:rsidRPr="00CD5E4B">
        <w:rPr>
          <w:rStyle w:val="ECCParagraph"/>
        </w:rPr>
        <w:fldChar w:fldCharType="begin" w:fldLock="1"/>
      </w:r>
      <w:r w:rsidR="000C6B34" w:rsidRPr="00CD5E4B">
        <w:rPr>
          <w:rStyle w:val="ECCParagraph"/>
        </w:rPr>
        <w:instrText xml:space="preserve"> REF _Ref78216563 \r \h </w:instrText>
      </w:r>
      <w:r w:rsidR="00F20D2D" w:rsidRPr="00CD5E4B">
        <w:rPr>
          <w:rStyle w:val="ECCParagraph"/>
        </w:rPr>
        <w:instrText xml:space="preserve"> \* MERGEFORMAT </w:instrText>
      </w:r>
      <w:r w:rsidR="000C6B34" w:rsidRPr="00CD5E4B">
        <w:rPr>
          <w:rStyle w:val="ECCParagraph"/>
        </w:rPr>
      </w:r>
      <w:r w:rsidR="000C6B34" w:rsidRPr="00CD5E4B">
        <w:rPr>
          <w:rStyle w:val="ECCParagraph"/>
        </w:rPr>
        <w:fldChar w:fldCharType="separate"/>
      </w:r>
      <w:r w:rsidR="002816C2" w:rsidRPr="00CD5E4B">
        <w:rPr>
          <w:rStyle w:val="ECCParagraph"/>
        </w:rPr>
        <w:t>[22]</w:t>
      </w:r>
      <w:r w:rsidR="000C6B34" w:rsidRPr="00CD5E4B">
        <w:rPr>
          <w:rStyle w:val="ECCParagraph"/>
        </w:rPr>
        <w:fldChar w:fldCharType="end"/>
      </w:r>
      <w:r w:rsidR="00243BC2" w:rsidRPr="00CD5E4B">
        <w:rPr>
          <w:rStyle w:val="ECCParagraph"/>
        </w:rPr>
        <w:t xml:space="preserve"> w</w:t>
      </w:r>
      <w:r w:rsidR="00404D3C" w:rsidRPr="00CD5E4B">
        <w:rPr>
          <w:rStyle w:val="ECCParagraph"/>
        </w:rPr>
        <w:t>here it is stated that</w:t>
      </w:r>
      <w:r w:rsidR="000C6B34" w:rsidRPr="00CD5E4B">
        <w:rPr>
          <w:rStyle w:val="ECCParagraph"/>
        </w:rPr>
        <w:t xml:space="preserve">: </w:t>
      </w:r>
      <w:r w:rsidR="007F1C56" w:rsidRPr="00CD5E4B">
        <w:rPr>
          <w:rStyle w:val="ECCParagraph"/>
        </w:rPr>
        <w:t>"most of the cells are not heavily loaded simultaneously and only a small percentage of cells are heavily loaded at any specific point in time".</w:t>
      </w:r>
    </w:p>
    <w:p w14:paraId="38C66B1E" w14:textId="1AD80AD4" w:rsidR="00FB4419" w:rsidRPr="001943D9" w:rsidRDefault="00266743">
      <w:pPr>
        <w:rPr>
          <w:rStyle w:val="ECCHLbold"/>
          <w:b w:val="0"/>
          <w:u w:val="single"/>
        </w:rPr>
      </w:pPr>
      <w:r w:rsidRPr="001943D9">
        <w:rPr>
          <w:rStyle w:val="ECCHLbold"/>
          <w:b w:val="0"/>
          <w:u w:val="single"/>
        </w:rPr>
        <w:t>Analysis for AAS</w:t>
      </w:r>
      <w:r w:rsidR="009C1447" w:rsidRPr="001943D9">
        <w:rPr>
          <w:rStyle w:val="ECCHLbold"/>
          <w:b w:val="0"/>
          <w:u w:val="single"/>
        </w:rPr>
        <w:t xml:space="preserve"> </w:t>
      </w:r>
      <w:r w:rsidR="00DA2E0D" w:rsidRPr="001943D9">
        <w:rPr>
          <w:rStyle w:val="ECCHLbold"/>
          <w:b w:val="0"/>
          <w:u w:val="single"/>
        </w:rPr>
        <w:t>MFCN</w:t>
      </w:r>
    </w:p>
    <w:p w14:paraId="3C44F8A7" w14:textId="286ACEFD" w:rsidR="004A0EDE" w:rsidRPr="00CD5E4B" w:rsidRDefault="005F227D">
      <w:pPr>
        <w:rPr>
          <w:rStyle w:val="ECCParagraph"/>
        </w:rPr>
      </w:pPr>
      <w:r w:rsidRPr="00CD5E4B">
        <w:rPr>
          <w:rStyle w:val="ECCParagraph"/>
        </w:rPr>
        <w:t>I</w:t>
      </w:r>
      <w:r w:rsidR="00EA5B6C" w:rsidRPr="00CD5E4B">
        <w:rPr>
          <w:rStyle w:val="ECCParagraph"/>
        </w:rPr>
        <w:t xml:space="preserve">n </w:t>
      </w:r>
      <w:r w:rsidR="00BA34F8" w:rsidRPr="00CD5E4B">
        <w:rPr>
          <w:rStyle w:val="ECCParagraph"/>
        </w:rPr>
        <w:t xml:space="preserve">ECC </w:t>
      </w:r>
      <w:r w:rsidR="00EA5B6C" w:rsidRPr="00CD5E4B">
        <w:rPr>
          <w:rStyle w:val="ECCParagraph"/>
        </w:rPr>
        <w:t>Report 172</w:t>
      </w:r>
      <w:r w:rsidRPr="00CD5E4B">
        <w:rPr>
          <w:rStyle w:val="ECCParagraph"/>
        </w:rPr>
        <w:t xml:space="preserve"> </w:t>
      </w:r>
      <w:r w:rsidR="00BA34F8" w:rsidRPr="00CD5E4B">
        <w:rPr>
          <w:rStyle w:val="ECCParagraph"/>
        </w:rPr>
        <w:t>t</w:t>
      </w:r>
      <w:r w:rsidR="00E640AE" w:rsidRPr="00CD5E4B">
        <w:rPr>
          <w:rStyle w:val="ECCParagraph"/>
        </w:rPr>
        <w:t>he average effective antenna gain towards the satellite</w:t>
      </w:r>
      <w:r w:rsidR="00D6793F" w:rsidRPr="00CD5E4B">
        <w:rPr>
          <w:rStyle w:val="ECCParagraph"/>
        </w:rPr>
        <w:t xml:space="preserve"> </w:t>
      </w:r>
      <w:r w:rsidR="00E640AE" w:rsidRPr="00CD5E4B">
        <w:rPr>
          <w:rStyle w:val="ECCParagraph"/>
        </w:rPr>
        <w:t xml:space="preserve">for </w:t>
      </w:r>
      <w:r w:rsidR="001C3549" w:rsidRPr="00CD5E4B">
        <w:rPr>
          <w:rStyle w:val="ECCParagraph"/>
        </w:rPr>
        <w:t>non-</w:t>
      </w:r>
      <w:r w:rsidR="00E640AE" w:rsidRPr="00CD5E4B">
        <w:rPr>
          <w:rStyle w:val="ECCParagraph"/>
        </w:rPr>
        <w:t>AAS</w:t>
      </w:r>
      <w:r w:rsidR="003E2EB0" w:rsidRPr="00CD5E4B">
        <w:rPr>
          <w:rStyle w:val="ECCParagraph"/>
        </w:rPr>
        <w:t xml:space="preserve"> BSs</w:t>
      </w:r>
      <w:r w:rsidR="00E640AE" w:rsidRPr="00CD5E4B">
        <w:rPr>
          <w:rStyle w:val="ECCParagraph"/>
        </w:rPr>
        <w:t xml:space="preserve"> </w:t>
      </w:r>
      <w:r w:rsidR="001C3549" w:rsidRPr="00CD5E4B">
        <w:rPr>
          <w:rStyle w:val="ECCParagraph"/>
        </w:rPr>
        <w:t>is</w:t>
      </w:r>
      <w:r w:rsidR="00E640AE" w:rsidRPr="00CD5E4B">
        <w:rPr>
          <w:rStyle w:val="ECCParagraph"/>
        </w:rPr>
        <w:t xml:space="preserve"> assumed to be </w:t>
      </w:r>
      <w:r w:rsidR="001C3549" w:rsidRPr="00CD5E4B">
        <w:rPr>
          <w:rStyle w:val="ECCParagraph"/>
        </w:rPr>
        <w:t>0</w:t>
      </w:r>
      <w:r w:rsidR="003B4A4C" w:rsidRPr="00CD5E4B">
        <w:rPr>
          <w:rStyle w:val="ECCParagraph"/>
        </w:rPr>
        <w:t> </w:t>
      </w:r>
      <w:r w:rsidR="001C3549" w:rsidRPr="00CD5E4B">
        <w:rPr>
          <w:rStyle w:val="ECCParagraph"/>
        </w:rPr>
        <w:t>dBi</w:t>
      </w:r>
      <w:r w:rsidR="003B4A4C" w:rsidRPr="00CD5E4B">
        <w:rPr>
          <w:rStyle w:val="ECCParagraph"/>
        </w:rPr>
        <w:t xml:space="preserve"> (side lobes)</w:t>
      </w:r>
      <w:r w:rsidR="00E640AE" w:rsidRPr="00CD5E4B">
        <w:rPr>
          <w:rStyle w:val="ECCParagraph"/>
        </w:rPr>
        <w:t xml:space="preserve">. </w:t>
      </w:r>
      <w:r w:rsidR="001C3549" w:rsidRPr="00CD5E4B">
        <w:rPr>
          <w:rStyle w:val="ECCParagraph"/>
        </w:rPr>
        <w:t xml:space="preserve">For AAS </w:t>
      </w:r>
      <w:r w:rsidR="003E2EB0" w:rsidRPr="00CD5E4B">
        <w:rPr>
          <w:rStyle w:val="ECCParagraph"/>
        </w:rPr>
        <w:t xml:space="preserve">BSs </w:t>
      </w:r>
      <w:r w:rsidR="001C3549" w:rsidRPr="00CD5E4B">
        <w:rPr>
          <w:rStyle w:val="ECCParagraph"/>
        </w:rPr>
        <w:t xml:space="preserve">the </w:t>
      </w:r>
      <w:r w:rsidR="00450633" w:rsidRPr="00CD5E4B">
        <w:rPr>
          <w:rStyle w:val="ECCParagraph"/>
        </w:rPr>
        <w:t xml:space="preserve">average </w:t>
      </w:r>
      <w:r w:rsidR="001C3549" w:rsidRPr="00CD5E4B">
        <w:rPr>
          <w:rStyle w:val="ECCParagraph"/>
        </w:rPr>
        <w:t xml:space="preserve">sidelobe </w:t>
      </w:r>
      <w:r w:rsidR="00450633" w:rsidRPr="00CD5E4B">
        <w:rPr>
          <w:rStyle w:val="ECCParagraph"/>
        </w:rPr>
        <w:t xml:space="preserve">gain </w:t>
      </w:r>
      <w:r w:rsidR="001C3549" w:rsidRPr="00CD5E4B">
        <w:rPr>
          <w:rStyle w:val="ECCParagraph"/>
        </w:rPr>
        <w:t xml:space="preserve">over the satellite footprint for </w:t>
      </w:r>
      <w:r w:rsidR="00826A0C" w:rsidRPr="00CD5E4B">
        <w:rPr>
          <w:rStyle w:val="ECCParagraph"/>
        </w:rPr>
        <w:t xml:space="preserve">Europe </w:t>
      </w:r>
      <w:r w:rsidR="00974FB5" w:rsidRPr="00CD5E4B">
        <w:rPr>
          <w:rStyle w:val="ECCParagraph"/>
        </w:rPr>
        <w:t xml:space="preserve">can be estimated </w:t>
      </w:r>
      <w:r w:rsidR="00826A0C" w:rsidRPr="00CD5E4B">
        <w:rPr>
          <w:rStyle w:val="ECCParagraph"/>
        </w:rPr>
        <w:t xml:space="preserve">considering elevation angle </w:t>
      </w:r>
      <w:r w:rsidR="00102F47" w:rsidRPr="00CD5E4B">
        <w:rPr>
          <w:rStyle w:val="ECCParagraph"/>
        </w:rPr>
        <w:t xml:space="preserve">above horizon </w:t>
      </w:r>
      <w:r w:rsidR="00826A0C" w:rsidRPr="00CD5E4B">
        <w:rPr>
          <w:rStyle w:val="ECCParagraph"/>
        </w:rPr>
        <w:t xml:space="preserve">from </w:t>
      </w:r>
      <w:r w:rsidR="00102F47" w:rsidRPr="00CD5E4B">
        <w:rPr>
          <w:rStyle w:val="ECCParagraph"/>
        </w:rPr>
        <w:t xml:space="preserve">5 to </w:t>
      </w:r>
      <w:r w:rsidR="00450633" w:rsidRPr="00CD5E4B">
        <w:rPr>
          <w:rStyle w:val="ECCParagraph"/>
        </w:rPr>
        <w:t xml:space="preserve">45 degrees. </w:t>
      </w:r>
      <w:r w:rsidR="00195FCB" w:rsidRPr="00CD5E4B">
        <w:rPr>
          <w:rStyle w:val="ECCParagraph"/>
        </w:rPr>
        <w:t>The gain</w:t>
      </w:r>
      <w:r w:rsidR="00114594" w:rsidRPr="00CD5E4B">
        <w:rPr>
          <w:rStyle w:val="ECCParagraph"/>
        </w:rPr>
        <w:t xml:space="preserve"> </w:t>
      </w:r>
      <w:r w:rsidR="00563ABA" w:rsidRPr="00CD5E4B">
        <w:rPr>
          <w:rStyle w:val="ECCParagraph"/>
        </w:rPr>
        <w:t xml:space="preserve">from </w:t>
      </w:r>
      <w:r w:rsidR="00BA34F8" w:rsidRPr="00CD5E4B">
        <w:rPr>
          <w:rStyle w:val="ECCParagraph"/>
        </w:rPr>
        <w:t xml:space="preserve">AAS </w:t>
      </w:r>
      <w:r w:rsidR="00563ABA" w:rsidRPr="00CD5E4B">
        <w:rPr>
          <w:rStyle w:val="ECCParagraph"/>
        </w:rPr>
        <w:t xml:space="preserve">BS towards satellite over </w:t>
      </w:r>
      <w:r w:rsidR="00BA34F8" w:rsidRPr="00CD5E4B">
        <w:rPr>
          <w:rStyle w:val="ECCParagraph"/>
        </w:rPr>
        <w:t>the very large satellite footprint of 5 to 10 mil</w:t>
      </w:r>
      <w:r w:rsidR="00AE48DE" w:rsidRPr="00CD5E4B">
        <w:rPr>
          <w:rStyle w:val="ECCParagraph"/>
        </w:rPr>
        <w:t>lion km</w:t>
      </w:r>
      <w:r w:rsidR="00AE48DE" w:rsidRPr="00CD5E4B">
        <w:rPr>
          <w:rStyle w:val="ECCHLsuperscript"/>
        </w:rPr>
        <w:t>2</w:t>
      </w:r>
      <w:r w:rsidR="00AE48DE" w:rsidRPr="00CD5E4B">
        <w:rPr>
          <w:rStyle w:val="ECCParagraph"/>
        </w:rPr>
        <w:t xml:space="preserve"> </w:t>
      </w:r>
      <w:r w:rsidR="000D54E5" w:rsidRPr="00CD5E4B">
        <w:rPr>
          <w:rStyle w:val="ECCParagraph"/>
        </w:rPr>
        <w:t>is</w:t>
      </w:r>
      <w:r w:rsidR="00114594" w:rsidRPr="00CD5E4B">
        <w:rPr>
          <w:rStyle w:val="ECCParagraph"/>
        </w:rPr>
        <w:t xml:space="preserve"> between 2.8</w:t>
      </w:r>
      <w:r w:rsidR="00D6793F" w:rsidRPr="00CD5E4B">
        <w:rPr>
          <w:rStyle w:val="ECCParagraph"/>
        </w:rPr>
        <w:t> dBi</w:t>
      </w:r>
      <w:r w:rsidR="00114594" w:rsidRPr="00CD5E4B">
        <w:rPr>
          <w:rStyle w:val="ECCParagraph"/>
        </w:rPr>
        <w:t xml:space="preserve"> and </w:t>
      </w:r>
      <w:r w:rsidR="00D54A42" w:rsidRPr="00CD5E4B">
        <w:rPr>
          <w:rStyle w:val="ECCParagraph"/>
        </w:rPr>
        <w:t>­</w:t>
      </w:r>
      <w:r w:rsidR="00114594" w:rsidRPr="00CD5E4B">
        <w:rPr>
          <w:rStyle w:val="ECCParagraph"/>
        </w:rPr>
        <w:t xml:space="preserve">15.2 dBi </w:t>
      </w:r>
      <w:r w:rsidR="00334B8C" w:rsidRPr="00CD5E4B">
        <w:rPr>
          <w:rStyle w:val="ECCParagraph"/>
        </w:rPr>
        <w:t xml:space="preserve">(see </w:t>
      </w:r>
      <w:r w:rsidR="00334B8C" w:rsidRPr="00CD5E4B">
        <w:rPr>
          <w:rStyle w:val="ECCParagraph"/>
        </w:rPr>
        <w:fldChar w:fldCharType="begin" w:fldLock="1"/>
      </w:r>
      <w:r w:rsidR="00334B8C" w:rsidRPr="00CD5E4B">
        <w:rPr>
          <w:rStyle w:val="ECCParagraph"/>
        </w:rPr>
        <w:instrText xml:space="preserve"> REF _Ref89075637 \h  \* MERGEFORMAT </w:instrText>
      </w:r>
      <w:r w:rsidR="00334B8C" w:rsidRPr="00CD5E4B">
        <w:rPr>
          <w:rStyle w:val="ECCParagraph"/>
        </w:rPr>
      </w:r>
      <w:r w:rsidR="00334B8C" w:rsidRPr="00CD5E4B">
        <w:rPr>
          <w:rStyle w:val="ECCParagraph"/>
        </w:rPr>
        <w:fldChar w:fldCharType="separate"/>
      </w:r>
      <w:r w:rsidR="002816C2" w:rsidRPr="00CD5E4B">
        <w:rPr>
          <w:rStyle w:val="ECCParagraph"/>
        </w:rPr>
        <w:t>Figure 4</w:t>
      </w:r>
      <w:r w:rsidR="00334B8C" w:rsidRPr="00CD5E4B">
        <w:rPr>
          <w:rStyle w:val="ECCParagraph"/>
        </w:rPr>
        <w:fldChar w:fldCharType="end"/>
      </w:r>
      <w:r w:rsidR="00334B8C" w:rsidRPr="00CD5E4B">
        <w:rPr>
          <w:rStyle w:val="ECCParagraph"/>
        </w:rPr>
        <w:t>)</w:t>
      </w:r>
      <w:r w:rsidR="00AE48DE" w:rsidRPr="00CD5E4B">
        <w:rPr>
          <w:rStyle w:val="ECCParagraph"/>
        </w:rPr>
        <w:t>,</w:t>
      </w:r>
      <w:r w:rsidR="00114594" w:rsidRPr="00CD5E4B">
        <w:rPr>
          <w:rStyle w:val="ECCParagraph"/>
        </w:rPr>
        <w:t xml:space="preserve"> considering urban, sub-urban and rural BSs </w:t>
      </w:r>
      <w:r w:rsidR="000D54E5" w:rsidRPr="00CD5E4B">
        <w:rPr>
          <w:rStyle w:val="ECCParagraph"/>
        </w:rPr>
        <w:t>deployment</w:t>
      </w:r>
      <w:r w:rsidR="00AE48DE" w:rsidRPr="00CD5E4B">
        <w:rPr>
          <w:rStyle w:val="ECCParagraph"/>
        </w:rPr>
        <w:t>,</w:t>
      </w:r>
      <w:r w:rsidR="000D54E5" w:rsidRPr="00CD5E4B">
        <w:rPr>
          <w:rStyle w:val="ECCParagraph"/>
        </w:rPr>
        <w:t xml:space="preserve"> </w:t>
      </w:r>
      <w:r w:rsidR="00AE48DE" w:rsidRPr="00CD5E4B">
        <w:rPr>
          <w:rStyle w:val="ECCParagraph"/>
        </w:rPr>
        <w:t xml:space="preserve">fully correlated beamforming </w:t>
      </w:r>
      <w:r w:rsidR="000D54E5" w:rsidRPr="00CD5E4B">
        <w:rPr>
          <w:rStyle w:val="ECCParagraph"/>
        </w:rPr>
        <w:t xml:space="preserve">and </w:t>
      </w:r>
      <w:r w:rsidR="00AE48DE" w:rsidRPr="00CD5E4B">
        <w:rPr>
          <w:rStyle w:val="ECCParagraph"/>
        </w:rPr>
        <w:t>calculated for</w:t>
      </w:r>
      <w:r w:rsidR="00114594" w:rsidRPr="00CD5E4B">
        <w:rPr>
          <w:rStyle w:val="ECCParagraph"/>
        </w:rPr>
        <w:t xml:space="preserve"> </w:t>
      </w:r>
      <w:r w:rsidR="00114594" w:rsidRPr="00CD5E4B">
        <w:rPr>
          <w:rStyle w:val="ECCParagraph"/>
        </w:rPr>
        <w:lastRenderedPageBreak/>
        <w:t>single</w:t>
      </w:r>
      <w:r w:rsidR="002E56FB" w:rsidRPr="00CD5E4B">
        <w:rPr>
          <w:rStyle w:val="ECCParagraph"/>
        </w:rPr>
        <w:t xml:space="preserve"> </w:t>
      </w:r>
      <w:r w:rsidR="00114594" w:rsidRPr="00CD5E4B">
        <w:rPr>
          <w:rStyle w:val="ECCParagraph"/>
        </w:rPr>
        <w:t>element</w:t>
      </w:r>
      <w:r w:rsidR="002F0C61" w:rsidRPr="00CD5E4B">
        <w:rPr>
          <w:rStyle w:val="ECCParagraph"/>
        </w:rPr>
        <w:t xml:space="preserve"> AAS </w:t>
      </w:r>
      <w:r w:rsidR="00BA6C10" w:rsidRPr="00CD5E4B">
        <w:rPr>
          <w:rStyle w:val="ECCParagraph"/>
        </w:rPr>
        <w:t>model</w:t>
      </w:r>
      <w:r w:rsidR="004E458E" w:rsidRPr="00CD5E4B">
        <w:rPr>
          <w:rStyle w:val="ECCParagraph"/>
        </w:rPr>
        <w:t xml:space="preserve"> </w:t>
      </w:r>
      <w:r w:rsidR="00AE48DE" w:rsidRPr="00CD5E4B">
        <w:rPr>
          <w:rStyle w:val="ECCParagraph"/>
        </w:rPr>
        <w:t>as well as for</w:t>
      </w:r>
      <w:r w:rsidR="00114594" w:rsidRPr="00CD5E4B">
        <w:rPr>
          <w:rStyle w:val="ECCParagraph"/>
        </w:rPr>
        <w:t xml:space="preserve"> sub-array AAS</w:t>
      </w:r>
      <w:r w:rsidR="000D54E5" w:rsidRPr="00CD5E4B">
        <w:rPr>
          <w:rStyle w:val="ECCParagraph"/>
        </w:rPr>
        <w:t xml:space="preserve"> </w:t>
      </w:r>
      <w:r w:rsidR="002F0C61" w:rsidRPr="00CD5E4B">
        <w:rPr>
          <w:rStyle w:val="ECCParagraph"/>
        </w:rPr>
        <w:t xml:space="preserve">model </w:t>
      </w:r>
      <w:r w:rsidR="000D54E5" w:rsidRPr="00CD5E4B">
        <w:rPr>
          <w:rStyle w:val="ECCParagraph"/>
        </w:rPr>
        <w:t>(</w:t>
      </w:r>
      <w:r w:rsidR="002C3F64" w:rsidRPr="00CD5E4B">
        <w:rPr>
          <w:rStyle w:val="ECCParagraph"/>
        </w:rPr>
        <w:t>d</w:t>
      </w:r>
      <w:r w:rsidR="00767F86" w:rsidRPr="00CD5E4B">
        <w:rPr>
          <w:rStyle w:val="ECCParagraph"/>
        </w:rPr>
        <w:t xml:space="preserve">etailed </w:t>
      </w:r>
      <w:r w:rsidR="00825541" w:rsidRPr="00CD5E4B">
        <w:rPr>
          <w:rStyle w:val="ECCParagraph"/>
        </w:rPr>
        <w:t>p</w:t>
      </w:r>
      <w:r w:rsidR="00114594" w:rsidRPr="00CD5E4B">
        <w:rPr>
          <w:rStyle w:val="ECCParagraph"/>
        </w:rPr>
        <w:t>arameters a</w:t>
      </w:r>
      <w:r w:rsidR="000D54E5" w:rsidRPr="00CD5E4B">
        <w:rPr>
          <w:rStyle w:val="ECCParagraph"/>
        </w:rPr>
        <w:t>re</w:t>
      </w:r>
      <w:r w:rsidR="00114594" w:rsidRPr="00CD5E4B">
        <w:rPr>
          <w:rStyle w:val="ECCParagraph"/>
        </w:rPr>
        <w:t xml:space="preserve"> given in </w:t>
      </w:r>
      <w:r w:rsidR="00DC6F15" w:rsidRPr="00CD5E4B">
        <w:rPr>
          <w:rStyle w:val="ECCParagraph"/>
        </w:rPr>
        <w:fldChar w:fldCharType="begin" w:fldLock="1"/>
      </w:r>
      <w:r w:rsidR="00DC6F15" w:rsidRPr="00CD5E4B">
        <w:rPr>
          <w:rStyle w:val="ECCParagraph"/>
        </w:rPr>
        <w:instrText xml:space="preserve"> REF _Ref103192477 \n \h </w:instrText>
      </w:r>
      <w:r w:rsidR="00B91638" w:rsidRPr="00CD5E4B">
        <w:rPr>
          <w:rStyle w:val="ECCParagraph"/>
        </w:rPr>
        <w:instrText xml:space="preserve"> \* MERGEFORMAT </w:instrText>
      </w:r>
      <w:r w:rsidR="00DC6F15" w:rsidRPr="00CD5E4B">
        <w:rPr>
          <w:rStyle w:val="ECCParagraph"/>
        </w:rPr>
      </w:r>
      <w:r w:rsidR="00DC6F15" w:rsidRPr="00CD5E4B">
        <w:rPr>
          <w:rStyle w:val="ECCParagraph"/>
        </w:rPr>
        <w:fldChar w:fldCharType="separate"/>
      </w:r>
      <w:r w:rsidR="002816C2" w:rsidRPr="00CD5E4B">
        <w:rPr>
          <w:rStyle w:val="ECCParagraph"/>
        </w:rPr>
        <w:t>A4.3</w:t>
      </w:r>
      <w:r w:rsidR="00DC6F15" w:rsidRPr="00CD5E4B">
        <w:rPr>
          <w:rStyle w:val="ECCParagraph"/>
        </w:rPr>
        <w:fldChar w:fldCharType="end"/>
      </w:r>
      <w:r w:rsidR="000D54E5" w:rsidRPr="00CD5E4B">
        <w:rPr>
          <w:rStyle w:val="ECCParagraph"/>
        </w:rPr>
        <w:t>)</w:t>
      </w:r>
      <w:r w:rsidR="00114594" w:rsidRPr="00CD5E4B">
        <w:rPr>
          <w:rStyle w:val="ECCParagraph"/>
        </w:rPr>
        <w:t>.</w:t>
      </w:r>
      <w:r w:rsidR="0017082E" w:rsidRPr="00CD5E4B">
        <w:rPr>
          <w:rStyle w:val="ECCParagraph"/>
        </w:rPr>
        <w:t xml:space="preserve"> Considering the footprint size and rural, suburban and urban deployments and that all deployment exists with</w:t>
      </w:r>
      <w:r w:rsidR="00D6793F" w:rsidRPr="00CD5E4B">
        <w:rPr>
          <w:rStyle w:val="ECCParagraph"/>
        </w:rPr>
        <w:t>in</w:t>
      </w:r>
      <w:r w:rsidR="0017082E" w:rsidRPr="00CD5E4B">
        <w:rPr>
          <w:rStyle w:val="ECCParagraph"/>
        </w:rPr>
        <w:t xml:space="preserve"> the footprint the worst-case </w:t>
      </w:r>
      <w:r w:rsidR="00767F86" w:rsidRPr="00CD5E4B">
        <w:rPr>
          <w:rStyle w:val="ECCParagraph"/>
        </w:rPr>
        <w:t xml:space="preserve">average gain will be </w:t>
      </w:r>
      <w:r w:rsidR="009D527F" w:rsidRPr="00CD5E4B">
        <w:rPr>
          <w:rStyle w:val="ECCParagraph"/>
        </w:rPr>
        <w:t>close to</w:t>
      </w:r>
      <w:r w:rsidR="00451CDB" w:rsidRPr="00CD5E4B">
        <w:rPr>
          <w:rStyle w:val="ECCParagraph"/>
        </w:rPr>
        <w:t xml:space="preserve"> 0 dBi</w:t>
      </w:r>
      <w:r w:rsidR="00CB3C05" w:rsidRPr="00CD5E4B">
        <w:rPr>
          <w:rStyle w:val="ECCParagraph"/>
        </w:rPr>
        <w:t xml:space="preserve"> </w:t>
      </w:r>
      <w:r w:rsidR="009D527F" w:rsidRPr="00CD5E4B">
        <w:rPr>
          <w:rStyle w:val="ECCParagraph"/>
        </w:rPr>
        <w:t>for elevation angles towards the satellite below 30 degree</w:t>
      </w:r>
      <w:r w:rsidR="00AE48DE" w:rsidRPr="00CD5E4B">
        <w:rPr>
          <w:rStyle w:val="ECCParagraph"/>
        </w:rPr>
        <w:t>s.</w:t>
      </w:r>
      <w:r w:rsidR="009D527F" w:rsidRPr="00CD5E4B">
        <w:rPr>
          <w:rStyle w:val="ECCParagraph"/>
        </w:rPr>
        <w:t xml:space="preserve"> </w:t>
      </w:r>
      <w:r w:rsidR="00AE48DE" w:rsidRPr="00CD5E4B">
        <w:rPr>
          <w:rStyle w:val="ECCParagraph"/>
        </w:rPr>
        <w:t>F</w:t>
      </w:r>
      <w:r w:rsidR="009D527F" w:rsidRPr="00CD5E4B">
        <w:rPr>
          <w:rStyle w:val="ECCParagraph"/>
        </w:rPr>
        <w:t xml:space="preserve">or </w:t>
      </w:r>
      <w:r w:rsidR="00AE48DE" w:rsidRPr="00CD5E4B">
        <w:rPr>
          <w:rStyle w:val="ECCParagraph"/>
        </w:rPr>
        <w:t>elevation angles</w:t>
      </w:r>
      <w:r w:rsidR="00E7101D" w:rsidRPr="00CD5E4B">
        <w:rPr>
          <w:rStyle w:val="ECCParagraph"/>
        </w:rPr>
        <w:t xml:space="preserve"> </w:t>
      </w:r>
      <w:r w:rsidR="009D527F" w:rsidRPr="00CD5E4B">
        <w:rPr>
          <w:rStyle w:val="ECCParagraph"/>
        </w:rPr>
        <w:t xml:space="preserve">above </w:t>
      </w:r>
      <w:r w:rsidR="00D6793F" w:rsidRPr="00CD5E4B">
        <w:rPr>
          <w:rStyle w:val="ECCParagraph"/>
        </w:rPr>
        <w:t>30 degree</w:t>
      </w:r>
      <w:r w:rsidR="00AE48DE" w:rsidRPr="00CD5E4B">
        <w:rPr>
          <w:rStyle w:val="ECCParagraph"/>
        </w:rPr>
        <w:t>s</w:t>
      </w:r>
      <w:r w:rsidR="00D6793F" w:rsidRPr="00CD5E4B">
        <w:rPr>
          <w:rStyle w:val="ECCParagraph"/>
        </w:rPr>
        <w:t xml:space="preserve"> </w:t>
      </w:r>
      <w:r w:rsidR="009D527F" w:rsidRPr="00CD5E4B">
        <w:rPr>
          <w:rStyle w:val="ECCParagraph"/>
        </w:rPr>
        <w:t>the average antenna gain rapidly drops to below -10 dBi</w:t>
      </w:r>
      <w:r w:rsidR="00D4208C" w:rsidRPr="00CD5E4B">
        <w:rPr>
          <w:rStyle w:val="ECCParagraph"/>
        </w:rPr>
        <w:t xml:space="preserve"> (</w:t>
      </w:r>
      <w:r w:rsidR="00FB0521" w:rsidRPr="00CD5E4B">
        <w:rPr>
          <w:rStyle w:val="ECCParagraph"/>
        </w:rPr>
        <w:t xml:space="preserve">see </w:t>
      </w:r>
      <w:r w:rsidR="000C17F8" w:rsidRPr="00CD5E4B">
        <w:rPr>
          <w:rStyle w:val="ECCParagraph"/>
        </w:rPr>
        <w:fldChar w:fldCharType="begin" w:fldLock="1"/>
      </w:r>
      <w:r w:rsidR="000C17F8" w:rsidRPr="00CD5E4B">
        <w:rPr>
          <w:rStyle w:val="ECCParagraph"/>
        </w:rPr>
        <w:instrText xml:space="preserve"> REF _Ref89075637 \h  \* MERGEFORMAT </w:instrText>
      </w:r>
      <w:r w:rsidR="000C17F8" w:rsidRPr="00CD5E4B">
        <w:rPr>
          <w:rStyle w:val="ECCParagraph"/>
        </w:rPr>
      </w:r>
      <w:r w:rsidR="000C17F8" w:rsidRPr="00CD5E4B">
        <w:rPr>
          <w:rStyle w:val="ECCParagraph"/>
        </w:rPr>
        <w:fldChar w:fldCharType="separate"/>
      </w:r>
      <w:r w:rsidR="002816C2" w:rsidRPr="00CD5E4B">
        <w:rPr>
          <w:rStyle w:val="ECCParagraph"/>
        </w:rPr>
        <w:t>Figure 4</w:t>
      </w:r>
      <w:r w:rsidR="000C17F8" w:rsidRPr="00CD5E4B">
        <w:rPr>
          <w:rStyle w:val="ECCParagraph"/>
        </w:rPr>
        <w:fldChar w:fldCharType="end"/>
      </w:r>
      <w:r w:rsidR="00D4208C" w:rsidRPr="00CD5E4B">
        <w:rPr>
          <w:rStyle w:val="ECCParagraph"/>
        </w:rPr>
        <w:t>)</w:t>
      </w:r>
      <w:r w:rsidR="0017082E" w:rsidRPr="00CD5E4B">
        <w:rPr>
          <w:rStyle w:val="ECCParagraph"/>
        </w:rPr>
        <w:t xml:space="preserve">. </w:t>
      </w:r>
    </w:p>
    <w:p w14:paraId="4F5CF23C" w14:textId="0131E043" w:rsidR="00753FEE" w:rsidRPr="00CD5E4B" w:rsidRDefault="00753FEE" w:rsidP="00753FEE">
      <w:pPr>
        <w:rPr>
          <w:rStyle w:val="ECCParagraph"/>
        </w:rPr>
      </w:pPr>
      <w:r w:rsidRPr="00CD5E4B">
        <w:rPr>
          <w:rStyle w:val="ECCParagraph"/>
        </w:rPr>
        <w:t>For the 2260-2290 MHz frequency range (OOB domain for AAS), and based on the 0 dBi worst-case average gain towards satellites below 30 degree</w:t>
      </w:r>
      <w:r w:rsidR="00D54A42" w:rsidRPr="00CD5E4B">
        <w:rPr>
          <w:rStyle w:val="ECCParagraph"/>
        </w:rPr>
        <w:t>s</w:t>
      </w:r>
      <w:r w:rsidRPr="00CD5E4B">
        <w:rPr>
          <w:rStyle w:val="ECCParagraph"/>
        </w:rPr>
        <w:t>, as shown in</w:t>
      </w:r>
      <w:r w:rsidR="00FB0521" w:rsidRPr="00CD5E4B">
        <w:rPr>
          <w:rStyle w:val="ECCParagraph"/>
        </w:rPr>
        <w:t xml:space="preserve"> </w:t>
      </w:r>
      <w:r w:rsidR="00DC6F15" w:rsidRPr="00CD5E4B">
        <w:rPr>
          <w:rStyle w:val="ECCParagraph"/>
        </w:rPr>
        <w:fldChar w:fldCharType="begin" w:fldLock="1"/>
      </w:r>
      <w:r w:rsidR="00DC6F15" w:rsidRPr="00CD5E4B">
        <w:rPr>
          <w:rStyle w:val="ECCParagraph"/>
        </w:rPr>
        <w:instrText xml:space="preserve"> REF _Ref99113652 \h </w:instrText>
      </w:r>
      <w:r w:rsidR="00B91638" w:rsidRPr="00CD5E4B">
        <w:rPr>
          <w:rStyle w:val="ECCParagraph"/>
        </w:rPr>
        <w:instrText xml:space="preserve"> \* MERGEFORMAT </w:instrText>
      </w:r>
      <w:r w:rsidR="00DC6F15" w:rsidRPr="00CD5E4B">
        <w:rPr>
          <w:rStyle w:val="ECCParagraph"/>
        </w:rPr>
      </w:r>
      <w:r w:rsidR="00DC6F15" w:rsidRPr="00CD5E4B">
        <w:rPr>
          <w:rStyle w:val="ECCParagraph"/>
        </w:rPr>
        <w:fldChar w:fldCharType="separate"/>
      </w:r>
      <w:r w:rsidR="002816C2" w:rsidRPr="00CD5E4B">
        <w:t>Figure 4</w:t>
      </w:r>
      <w:r w:rsidR="00DC6F15" w:rsidRPr="00CD5E4B">
        <w:rPr>
          <w:rStyle w:val="ECCParagraph"/>
        </w:rPr>
        <w:fldChar w:fldCharType="end"/>
      </w:r>
      <w:r w:rsidRPr="00CD5E4B">
        <w:rPr>
          <w:rStyle w:val="ECCParagraph"/>
        </w:rPr>
        <w:t xml:space="preserve">, the </w:t>
      </w:r>
      <w:r w:rsidRPr="00CD5E4B">
        <w:rPr>
          <w:rStyle w:val="ECCParagraph"/>
          <w:rFonts w:ascii="Symbol" w:eastAsia="Symbol" w:hAnsi="Symbol" w:cs="Symbol"/>
        </w:rPr>
        <w:t></w:t>
      </w:r>
      <w:r w:rsidRPr="00CD5E4B">
        <w:rPr>
          <w:rStyle w:val="ECCParagraph"/>
        </w:rPr>
        <w:t>iRSS is 17 dB for four cross-polarised non-AAS antennas and 23 dB for one cross-polarised non-AAS antenna</w:t>
      </w:r>
      <w:r w:rsidR="004E458E" w:rsidRPr="00CD5E4B">
        <w:rPr>
          <w:rStyle w:val="ECCParagraph"/>
        </w:rPr>
        <w:t xml:space="preserve"> </w:t>
      </w:r>
      <w:r w:rsidRPr="00CD5E4B">
        <w:rPr>
          <w:rStyle w:val="ECCParagraph"/>
        </w:rPr>
        <w:t xml:space="preserve">per BS sector (see </w:t>
      </w:r>
      <w:r w:rsidR="00FB0521" w:rsidRPr="00CD5E4B">
        <w:rPr>
          <w:rStyle w:val="ECCParagraph"/>
        </w:rPr>
        <w:fldChar w:fldCharType="begin" w:fldLock="1"/>
      </w:r>
      <w:r w:rsidR="00FB0521" w:rsidRPr="00CD5E4B">
        <w:rPr>
          <w:rStyle w:val="ECCParagraph"/>
        </w:rPr>
        <w:instrText xml:space="preserve"> REF _Ref100753114 \w \h </w:instrText>
      </w:r>
      <w:r w:rsidR="00B91638"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A4.2</w:t>
      </w:r>
      <w:r w:rsidR="00FB0521" w:rsidRPr="00CD5E4B">
        <w:rPr>
          <w:rStyle w:val="ECCParagraph"/>
        </w:rPr>
        <w:fldChar w:fldCharType="end"/>
      </w:r>
      <w:r w:rsidRPr="00CD5E4B">
        <w:rPr>
          <w:rStyle w:val="ECCParagraph"/>
        </w:rPr>
        <w:t>). The in-block power, transitional region and baseline BEM for non-AAS BSs are specified per antenna in ECC Decision (14)02</w:t>
      </w:r>
      <w:r w:rsidR="00FB0521" w:rsidRPr="00CD5E4B">
        <w:rPr>
          <w:rStyle w:val="ECCParagraph"/>
        </w:rPr>
        <w:t xml:space="preserve"> </w:t>
      </w:r>
      <w:r w:rsidR="00FB0521" w:rsidRPr="00CD5E4B">
        <w:rPr>
          <w:rStyle w:val="ECCParagraph"/>
        </w:rPr>
        <w:fldChar w:fldCharType="begin" w:fldLock="1"/>
      </w:r>
      <w:r w:rsidR="00FB0521" w:rsidRPr="00CD5E4B">
        <w:rPr>
          <w:rStyle w:val="ECCParagraph"/>
        </w:rPr>
        <w:instrText xml:space="preserve"> REF _Ref40084231 \n \h </w:instrText>
      </w:r>
      <w:r w:rsidR="00B91638"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[1]</w:t>
      </w:r>
      <w:r w:rsidR="00FB0521" w:rsidRPr="00CD5E4B">
        <w:rPr>
          <w:rStyle w:val="ECCParagraph"/>
        </w:rPr>
        <w:fldChar w:fldCharType="end"/>
      </w:r>
      <w:r w:rsidRPr="00CD5E4B">
        <w:rPr>
          <w:rStyle w:val="ECCParagraph"/>
        </w:rPr>
        <w:t xml:space="preserve">. The expected difference for </w:t>
      </w:r>
      <w:r w:rsidRPr="00CD5E4B">
        <w:rPr>
          <w:rStyle w:val="ECCParagraph"/>
          <w:rFonts w:ascii="Symbol" w:eastAsia="Symbol" w:hAnsi="Symbol" w:cs="Symbol"/>
        </w:rPr>
        <w:t></w:t>
      </w:r>
      <w:r w:rsidRPr="00CD5E4B">
        <w:rPr>
          <w:rStyle w:val="ECCParagraph"/>
        </w:rPr>
        <w:t>iRSS for the 2200-2260 MHz frequency range (spurious domain) is marginal and the same conclusion as for non-AAS in Report 172</w:t>
      </w:r>
      <w:r w:rsidR="00FB0521" w:rsidRPr="00CD5E4B">
        <w:rPr>
          <w:rStyle w:val="ECCParagraph"/>
        </w:rPr>
        <w:t xml:space="preserve"> </w:t>
      </w:r>
      <w:r w:rsidR="00FB0521" w:rsidRPr="00CD5E4B">
        <w:rPr>
          <w:rStyle w:val="ECCParagraph"/>
        </w:rPr>
        <w:fldChar w:fldCharType="begin" w:fldLock="1"/>
      </w:r>
      <w:r w:rsidR="00FB0521" w:rsidRPr="00CD5E4B">
        <w:rPr>
          <w:rStyle w:val="ECCParagraph"/>
        </w:rPr>
        <w:instrText xml:space="preserve"> REF _Ref40084256 \n \h </w:instrText>
      </w:r>
      <w:r w:rsidR="00B91638"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[4]</w:t>
      </w:r>
      <w:r w:rsidR="00FB0521" w:rsidRPr="00CD5E4B">
        <w:rPr>
          <w:rStyle w:val="ECCParagraph"/>
        </w:rPr>
        <w:fldChar w:fldCharType="end"/>
      </w:r>
      <w:r w:rsidRPr="00CD5E4B">
        <w:rPr>
          <w:rStyle w:val="ECCParagraph"/>
        </w:rPr>
        <w:t xml:space="preserve"> can be drawn.</w:t>
      </w:r>
      <w:r w:rsidR="004E458E" w:rsidRPr="00CD5E4B">
        <w:rPr>
          <w:rStyle w:val="ECCParagraph"/>
        </w:rPr>
        <w:t xml:space="preserve"> </w:t>
      </w:r>
    </w:p>
    <w:p w14:paraId="232E73F9" w14:textId="1EC37891" w:rsidR="00F9692A" w:rsidRPr="00CD5E4B" w:rsidRDefault="00753FEE" w:rsidP="00753FEE">
      <w:pPr>
        <w:rPr>
          <w:rStyle w:val="ECCParagraph"/>
        </w:rPr>
      </w:pPr>
      <w:r w:rsidRPr="00CD5E4B">
        <w:rPr>
          <w:rStyle w:val="ECCParagraph"/>
        </w:rPr>
        <w:t>Due to the higher level of interference towards the satellite from AAS BS compared to non-AAS BS in the 2260-2290 MHz frequency range, the number of heavily loaded AAS BS in this frequency range required within the satellite's large footprint (which roughly equals the land area of Europe) to cause noticeable interference would be less than the number of heavily loaded non-AAS BS.</w:t>
      </w:r>
      <w:r w:rsidR="004E458E" w:rsidRPr="00CD5E4B">
        <w:rPr>
          <w:rStyle w:val="ECCParagraph"/>
        </w:rPr>
        <w:t xml:space="preserve"> </w:t>
      </w:r>
      <w:r w:rsidRPr="00CD5E4B">
        <w:rPr>
          <w:rStyle w:val="ECCParagraph"/>
        </w:rPr>
        <w:t>However, as it is unlikely that all BS within such a large satellite footprint would be transmitting and/or heavily loaded at the same time, the aggregate interference from both non-AAS and AAS BS</w:t>
      </w:r>
      <w:r w:rsidR="009F581D" w:rsidRPr="00CD5E4B">
        <w:rPr>
          <w:rStyle w:val="ECCParagraph"/>
        </w:rPr>
        <w:t>s</w:t>
      </w:r>
      <w:r w:rsidRPr="00CD5E4B">
        <w:rPr>
          <w:rStyle w:val="ECCParagraph"/>
        </w:rPr>
        <w:t xml:space="preserve"> will be reduced compared to the result from the calculation in ECC Report 172, meaning a higher number of BS</w:t>
      </w:r>
      <w:r w:rsidR="00A343DC" w:rsidRPr="00CD5E4B">
        <w:rPr>
          <w:rStyle w:val="ECCParagraph"/>
        </w:rPr>
        <w:t>s</w:t>
      </w:r>
      <w:r w:rsidRPr="00CD5E4B">
        <w:rPr>
          <w:rStyle w:val="ECCParagraph"/>
        </w:rPr>
        <w:t xml:space="preserve"> can be accepted.</w:t>
      </w:r>
      <w:r w:rsidR="004E458E" w:rsidRPr="00CD5E4B">
        <w:rPr>
          <w:rStyle w:val="ECCParagraph"/>
        </w:rPr>
        <w:t xml:space="preserve"> </w:t>
      </w:r>
      <w:r w:rsidRPr="00CD5E4B">
        <w:rPr>
          <w:rStyle w:val="ECCParagraph"/>
        </w:rPr>
        <w:t>Additionally, not all BS within the satellite footprint will be oriented with worst-case average gain towards the satellite (i.e. satellite will be above 30 degrees elevation with respect to some BS).</w:t>
      </w:r>
      <w:r w:rsidR="004E458E" w:rsidRPr="00CD5E4B">
        <w:rPr>
          <w:rStyle w:val="ECCParagraph"/>
        </w:rPr>
        <w:t xml:space="preserve"> </w:t>
      </w:r>
      <w:r w:rsidRPr="00CD5E4B">
        <w:rPr>
          <w:rStyle w:val="ECCParagraph"/>
        </w:rPr>
        <w:t>Therefore, it is expected that the number of transmitting and/or heavily loaded non-AAS and AAS BS required to cause noticeable interference should not be exceeded within the satellite's footprint, although no studies have been completed to confirm this.</w:t>
      </w:r>
      <w:r w:rsidR="004E458E" w:rsidRPr="00CD5E4B">
        <w:rPr>
          <w:rStyle w:val="ECCParagraph"/>
        </w:rPr>
        <w:t xml:space="preserve"> </w:t>
      </w:r>
    </w:p>
    <w:bookmarkEnd w:id="573"/>
    <w:p w14:paraId="1305643D" w14:textId="77777777" w:rsidR="003B4A4C" w:rsidRPr="00CD5E4B" w:rsidRDefault="00CB3C05" w:rsidP="005F0481">
      <w:pPr>
        <w:pStyle w:val="ECCFiguregraphcentered"/>
        <w:rPr>
          <w:rStyle w:val="ECCParagraph"/>
        </w:rPr>
      </w:pPr>
      <w:r w:rsidRPr="00CD5E4B">
        <w:rPr>
          <w:lang w:val="en-GB"/>
        </w:rPr>
        <w:drawing>
          <wp:inline distT="0" distB="0" distL="0" distR="0" wp14:anchorId="50E32F3B" wp14:editId="1298CF13">
            <wp:extent cx="6117524" cy="2777924"/>
            <wp:effectExtent l="0" t="0" r="0" b="3810"/>
            <wp:docPr id="19" name="Picture 57" descr="P486#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57" descr="P486#yIS1"/>
                    <pic:cNvPicPr/>
                  </pic:nvPicPr>
                  <pic:blipFill>
                    <a:blip r:embed="rId18"/>
                    <a:stretch>
                      <a:fillRect/>
                    </a:stretch>
                  </pic:blipFill>
                  <pic:spPr>
                    <a:xfrm>
                      <a:off x="0" y="0"/>
                      <a:ext cx="6167237" cy="2800499"/>
                    </a:xfrm>
                    <a:prstGeom prst="rect">
                      <a:avLst/>
                    </a:prstGeom>
                  </pic:spPr>
                </pic:pic>
              </a:graphicData>
            </a:graphic>
          </wp:inline>
        </w:drawing>
      </w:r>
      <w:r w:rsidRPr="00CD5E4B">
        <w:rPr>
          <w:rStyle w:val="ECCParagraph"/>
        </w:rPr>
        <w:t xml:space="preserve"> </w:t>
      </w:r>
    </w:p>
    <w:p w14:paraId="41CAAF2A" w14:textId="0DEABC2F" w:rsidR="00CB3C05" w:rsidRPr="00CD5E4B" w:rsidRDefault="00CB3C05" w:rsidP="00CB3C05">
      <w:pPr>
        <w:pStyle w:val="Caption"/>
        <w:rPr>
          <w:lang w:val="en-GB"/>
        </w:rPr>
      </w:pPr>
      <w:bookmarkStart w:id="574" w:name="_Ref99113652"/>
      <w:bookmarkStart w:id="575" w:name="_Ref89075637"/>
      <w:bookmarkStart w:id="576" w:name="_Ref103192723"/>
      <w:r w:rsidRPr="00CD5E4B">
        <w:rPr>
          <w:lang w:val="en-GB"/>
        </w:rPr>
        <w:t xml:space="preserve">Figure </w:t>
      </w:r>
      <w:r w:rsidR="00F35DCF" w:rsidRPr="00CD5E4B">
        <w:rPr>
          <w:lang w:val="en-GB"/>
        </w:rPr>
        <w:fldChar w:fldCharType="begin"/>
      </w:r>
      <w:r w:rsidR="00F35DCF" w:rsidRPr="00CD5E4B">
        <w:rPr>
          <w:lang w:val="en-GB"/>
        </w:rPr>
        <w:instrText xml:space="preserve"> SEQ Figure \* ARABIC </w:instrText>
      </w:r>
      <w:r w:rsidR="00F35DCF" w:rsidRPr="00CD5E4B">
        <w:rPr>
          <w:lang w:val="en-GB"/>
        </w:rPr>
        <w:fldChar w:fldCharType="separate"/>
      </w:r>
      <w:r w:rsidR="001F0975">
        <w:rPr>
          <w:noProof/>
          <w:lang w:val="en-GB"/>
        </w:rPr>
        <w:t>4</w:t>
      </w:r>
      <w:r w:rsidR="00F35DCF" w:rsidRPr="00CD5E4B">
        <w:rPr>
          <w:lang w:val="en-GB"/>
        </w:rPr>
        <w:fldChar w:fldCharType="end"/>
      </w:r>
      <w:bookmarkEnd w:id="574"/>
      <w:bookmarkEnd w:id="575"/>
      <w:r w:rsidRPr="00CD5E4B">
        <w:rPr>
          <w:lang w:val="en-GB"/>
        </w:rPr>
        <w:t>: Average antenna gain</w:t>
      </w:r>
      <w:r w:rsidR="00A11D9B" w:rsidRPr="00CD5E4B">
        <w:rPr>
          <w:lang w:val="en-GB"/>
        </w:rPr>
        <w:t xml:space="preserve"> above horizon for satellite footprint size from 5 to 10 million km^2 covering about all of Europe. Average over rural, urban and suburban deployment</w:t>
      </w:r>
      <w:bookmarkEnd w:id="576"/>
    </w:p>
    <w:p w14:paraId="4C39E86B" w14:textId="04EB5E2A" w:rsidR="003B4A4C" w:rsidRPr="00CD5E4B" w:rsidRDefault="003B4A4C" w:rsidP="007C5BBA">
      <w:pPr>
        <w:rPr>
          <w:rStyle w:val="ECCParagraph"/>
        </w:rPr>
      </w:pPr>
      <w:r w:rsidRPr="00CD5E4B">
        <w:rPr>
          <w:rStyle w:val="ECCParagraph"/>
        </w:rPr>
        <w:t xml:space="preserve">Space service receiver performance parameters can be found in ECC Report 172. </w:t>
      </w:r>
      <w:r w:rsidR="00AC030E" w:rsidRPr="00CD5E4B">
        <w:rPr>
          <w:rStyle w:val="ECCParagraph"/>
        </w:rPr>
        <w:t>A p</w:t>
      </w:r>
      <w:r w:rsidRPr="00CD5E4B">
        <w:rPr>
          <w:rStyle w:val="ECCParagraph"/>
        </w:rPr>
        <w:t xml:space="preserve">ossible apportionment factor with respect to allowed interference was not seen as needed for non-AAS </w:t>
      </w:r>
      <w:r w:rsidR="001B525E" w:rsidRPr="00CD5E4B">
        <w:rPr>
          <w:rStyle w:val="ECCParagraph"/>
        </w:rPr>
        <w:t xml:space="preserve">MFCN </w:t>
      </w:r>
      <w:r w:rsidRPr="00CD5E4B">
        <w:rPr>
          <w:rStyle w:val="ECCParagraph"/>
        </w:rPr>
        <w:t xml:space="preserve">in ECC Report 172 versus DRS space service receiver. This factor is independent of non-AAS or AAS </w:t>
      </w:r>
      <w:r w:rsidR="001B525E" w:rsidRPr="00CD5E4B">
        <w:rPr>
          <w:rStyle w:val="ECCParagraph"/>
        </w:rPr>
        <w:t xml:space="preserve">MFCN </w:t>
      </w:r>
      <w:r w:rsidRPr="00CD5E4B">
        <w:rPr>
          <w:rStyle w:val="ECCParagraph"/>
        </w:rPr>
        <w:t xml:space="preserve">deployment and therefore there is no need to consider it for AAS </w:t>
      </w:r>
      <w:r w:rsidR="001B525E" w:rsidRPr="00CD5E4B">
        <w:rPr>
          <w:rStyle w:val="ECCParagraph"/>
        </w:rPr>
        <w:t xml:space="preserve">MFCN </w:t>
      </w:r>
      <w:r w:rsidRPr="00CD5E4B">
        <w:rPr>
          <w:rStyle w:val="ECCParagraph"/>
        </w:rPr>
        <w:t>in this report as the relative study is based on existing regulation (ECC Decision (14)02 for non-AAS BS).</w:t>
      </w:r>
    </w:p>
    <w:p w14:paraId="5B4AEFF3" w14:textId="7839E8FE" w:rsidR="00ED7FD8" w:rsidRPr="00CD5E4B" w:rsidRDefault="00CC0F97" w:rsidP="001F0975">
      <w:pPr>
        <w:pStyle w:val="Heading4"/>
        <w:rPr>
          <w:rStyle w:val="ECCParagraph"/>
        </w:rPr>
      </w:pPr>
      <w:bookmarkStart w:id="577" w:name="_Toc99981164"/>
      <w:bookmarkStart w:id="578" w:name="_Toc99982439"/>
      <w:bookmarkStart w:id="579" w:name="_Toc100044996"/>
      <w:bookmarkStart w:id="580" w:name="_Toc100047253"/>
      <w:bookmarkStart w:id="581" w:name="_Toc100231101"/>
      <w:bookmarkStart w:id="582" w:name="_Toc100238061"/>
      <w:bookmarkStart w:id="583" w:name="_Toc101857730"/>
      <w:bookmarkStart w:id="584" w:name="_Toc101857873"/>
      <w:bookmarkStart w:id="585" w:name="_Toc102548853"/>
      <w:bookmarkStart w:id="586" w:name="_Toc102570403"/>
      <w:bookmarkStart w:id="587" w:name="_Toc99981165"/>
      <w:bookmarkStart w:id="588" w:name="_Toc99982440"/>
      <w:bookmarkStart w:id="589" w:name="_Toc100044997"/>
      <w:bookmarkStart w:id="590" w:name="_Toc100047254"/>
      <w:bookmarkStart w:id="591" w:name="_Toc100231102"/>
      <w:bookmarkStart w:id="592" w:name="_Toc100238062"/>
      <w:bookmarkStart w:id="593" w:name="_Toc101857731"/>
      <w:bookmarkStart w:id="594" w:name="_Toc101857874"/>
      <w:bookmarkStart w:id="595" w:name="_Toc102548854"/>
      <w:bookmarkStart w:id="596" w:name="_Toc102570404"/>
      <w:bookmarkStart w:id="597" w:name="_Toc68691303"/>
      <w:bookmarkStart w:id="598" w:name="_Toc78184711"/>
      <w:bookmarkStart w:id="599" w:name="_Toc88226165"/>
      <w:bookmarkStart w:id="600" w:name="_Ref90632093"/>
      <w:bookmarkStart w:id="601" w:name="_Toc98834811"/>
      <w:bookmarkStart w:id="602" w:name="_Toc100238063"/>
      <w:bookmarkStart w:id="603" w:name="_Hlk86657778"/>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r w:rsidRPr="00CD5E4B">
        <w:rPr>
          <w:rStyle w:val="ECCParagraph"/>
        </w:rPr>
        <w:t>Defence</w:t>
      </w:r>
      <w:r w:rsidR="00ED7FD8" w:rsidRPr="00CD5E4B">
        <w:rPr>
          <w:rStyle w:val="ECCParagraph"/>
        </w:rPr>
        <w:t xml:space="preserve"> systems (</w:t>
      </w:r>
      <w:r w:rsidR="00C00F65" w:rsidRPr="00CD5E4B">
        <w:rPr>
          <w:rStyle w:val="ECCParagraph"/>
        </w:rPr>
        <w:t>a</w:t>
      </w:r>
      <w:r w:rsidR="00ED7FD8" w:rsidRPr="00CD5E4B">
        <w:rPr>
          <w:rStyle w:val="ECCParagraph"/>
        </w:rPr>
        <w:t>eronautical, maritime, land</w:t>
      </w:r>
      <w:r w:rsidR="00C00F65" w:rsidRPr="00CD5E4B">
        <w:rPr>
          <w:rStyle w:val="ECCParagraph"/>
        </w:rPr>
        <w:t>, telemetry/telecommand</w:t>
      </w:r>
      <w:r w:rsidR="00ED7FD8" w:rsidRPr="00CD5E4B">
        <w:rPr>
          <w:rStyle w:val="ECCParagraph"/>
        </w:rPr>
        <w:t>), 2200-2290 MHz</w:t>
      </w:r>
      <w:bookmarkEnd w:id="597"/>
      <w:bookmarkEnd w:id="598"/>
      <w:bookmarkEnd w:id="599"/>
      <w:bookmarkEnd w:id="600"/>
      <w:bookmarkEnd w:id="601"/>
      <w:bookmarkEnd w:id="602"/>
    </w:p>
    <w:bookmarkEnd w:id="603"/>
    <w:p w14:paraId="64E42068" w14:textId="3FC23870" w:rsidR="00ED7FD8" w:rsidRPr="00CD5E4B" w:rsidRDefault="00C00F65" w:rsidP="00ED7FD8">
      <w:pPr>
        <w:rPr>
          <w:rStyle w:val="ECCParagraph"/>
        </w:rPr>
      </w:pPr>
      <w:r w:rsidRPr="00CD5E4B">
        <w:rPr>
          <w:rStyle w:val="ECCParagraph"/>
        </w:rPr>
        <w:t xml:space="preserve">These applications are </w:t>
      </w:r>
      <w:r w:rsidR="00AB11DA" w:rsidRPr="00CD5E4B">
        <w:rPr>
          <w:rStyle w:val="ECCParagraph"/>
        </w:rPr>
        <w:t>studied</w:t>
      </w:r>
      <w:r w:rsidRPr="00CD5E4B">
        <w:rPr>
          <w:rStyle w:val="ECCParagraph"/>
        </w:rPr>
        <w:t xml:space="preserve"> within the frequency band 2300-2400 MHz</w:t>
      </w:r>
      <w:r w:rsidR="001948EA" w:rsidRPr="00CD5E4B">
        <w:rPr>
          <w:rStyle w:val="ECCParagraph"/>
        </w:rPr>
        <w:t xml:space="preserve"> which is the more limiting case</w:t>
      </w:r>
      <w:r w:rsidR="00D4208C" w:rsidRPr="00CD5E4B">
        <w:rPr>
          <w:rStyle w:val="ECCParagraph"/>
        </w:rPr>
        <w:t xml:space="preserve"> (</w:t>
      </w:r>
      <w:r w:rsidRPr="00CD5E4B">
        <w:rPr>
          <w:rStyle w:val="ECCParagraph"/>
        </w:rPr>
        <w:t xml:space="preserve"> see sections </w:t>
      </w:r>
      <w:r w:rsidR="00FB0521" w:rsidRPr="00CD5E4B">
        <w:rPr>
          <w:rStyle w:val="ECCParagraph"/>
        </w:rPr>
        <w:fldChar w:fldCharType="begin" w:fldLock="1"/>
      </w:r>
      <w:r w:rsidR="00FB0521" w:rsidRPr="00CD5E4B">
        <w:rPr>
          <w:rStyle w:val="ECCParagraph"/>
        </w:rPr>
        <w:instrText xml:space="preserve"> REF _Hlk86664466 \n \h </w:instrText>
      </w:r>
      <w:r w:rsidR="00B91638"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4.2.2.3</w:t>
      </w:r>
      <w:r w:rsidR="00FB0521" w:rsidRPr="00CD5E4B">
        <w:rPr>
          <w:rStyle w:val="ECCParagraph"/>
        </w:rPr>
        <w:fldChar w:fldCharType="end"/>
      </w:r>
      <w:r w:rsidR="00166B69" w:rsidRPr="00CD5E4B">
        <w:rPr>
          <w:rStyle w:val="ECCParagraph"/>
        </w:rPr>
        <w:t xml:space="preserve"> </w:t>
      </w:r>
      <w:r w:rsidRPr="00CD5E4B">
        <w:rPr>
          <w:rStyle w:val="ECCParagraph"/>
        </w:rPr>
        <w:t xml:space="preserve">and </w:t>
      </w:r>
      <w:r w:rsidR="00FB0521" w:rsidRPr="00CD5E4B">
        <w:rPr>
          <w:rStyle w:val="ECCParagraph"/>
        </w:rPr>
        <w:fldChar w:fldCharType="begin" w:fldLock="1"/>
      </w:r>
      <w:r w:rsidR="00FB0521" w:rsidRPr="00CD5E4B">
        <w:rPr>
          <w:rStyle w:val="ECCParagraph"/>
        </w:rPr>
        <w:instrText xml:space="preserve"> REF _Ref103193370 \n \h </w:instrText>
      </w:r>
      <w:r w:rsidR="00B91638"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4.2.2.4</w:t>
      </w:r>
      <w:r w:rsidR="00FB0521" w:rsidRPr="00CD5E4B">
        <w:rPr>
          <w:rStyle w:val="ECCParagraph"/>
        </w:rPr>
        <w:fldChar w:fldCharType="end"/>
      </w:r>
      <w:r w:rsidR="00D4208C" w:rsidRPr="00CD5E4B">
        <w:rPr>
          <w:rStyle w:val="ECCParagraph"/>
        </w:rPr>
        <w:t>)</w:t>
      </w:r>
      <w:r w:rsidRPr="00CD5E4B">
        <w:rPr>
          <w:rStyle w:val="ECCParagraph"/>
        </w:rPr>
        <w:t>.</w:t>
      </w:r>
    </w:p>
    <w:p w14:paraId="1EBC1B89" w14:textId="77777777" w:rsidR="00ED7FD8" w:rsidRPr="00CD5E4B" w:rsidRDefault="00ED7FD8" w:rsidP="001F0975">
      <w:pPr>
        <w:pStyle w:val="Heading4"/>
        <w:rPr>
          <w:rStyle w:val="ECCParagraph"/>
        </w:rPr>
      </w:pPr>
      <w:bookmarkStart w:id="604" w:name="_Toc68691304"/>
      <w:bookmarkStart w:id="605" w:name="_Toc78184712"/>
      <w:bookmarkStart w:id="606" w:name="_Toc88226166"/>
      <w:bookmarkStart w:id="607" w:name="_Toc98834812"/>
      <w:bookmarkStart w:id="608" w:name="_Toc100238064"/>
      <w:bookmarkStart w:id="609" w:name="_Hlk86662468"/>
      <w:r w:rsidRPr="00CD5E4B">
        <w:rPr>
          <w:rStyle w:val="ECCParagraph"/>
        </w:rPr>
        <w:lastRenderedPageBreak/>
        <w:t>RAS, 2200-2290 MHz</w:t>
      </w:r>
      <w:bookmarkEnd w:id="604"/>
      <w:bookmarkEnd w:id="605"/>
      <w:bookmarkEnd w:id="606"/>
      <w:bookmarkEnd w:id="607"/>
      <w:bookmarkEnd w:id="608"/>
    </w:p>
    <w:bookmarkEnd w:id="609"/>
    <w:p w14:paraId="6C27F727" w14:textId="178FEA28" w:rsidR="00341D86" w:rsidRPr="001943D9" w:rsidRDefault="000F14B2" w:rsidP="000F14B2">
      <w:pPr>
        <w:rPr>
          <w:rStyle w:val="ECCHLbold"/>
        </w:rPr>
      </w:pPr>
      <w:r w:rsidRPr="001943D9">
        <w:rPr>
          <w:rStyle w:val="ECCHLbold"/>
        </w:rPr>
        <w:t>Existing studies for non-AAS</w:t>
      </w:r>
      <w:r w:rsidR="00DA2E0D" w:rsidRPr="001943D9">
        <w:rPr>
          <w:rStyle w:val="ECCHLbold"/>
        </w:rPr>
        <w:t xml:space="preserve"> MFCN</w:t>
      </w:r>
    </w:p>
    <w:p w14:paraId="317923DF" w14:textId="2A27CA41" w:rsidR="000F14B2" w:rsidRPr="00CD5E4B" w:rsidRDefault="003272F2" w:rsidP="000F14B2">
      <w:pPr>
        <w:rPr>
          <w:rStyle w:val="ECCParagraph"/>
        </w:rPr>
      </w:pPr>
      <w:r w:rsidRPr="00CD5E4B">
        <w:rPr>
          <w:rStyle w:val="ECCParagraph"/>
        </w:rPr>
        <w:t xml:space="preserve">ECC </w:t>
      </w:r>
      <w:r w:rsidR="000F14B2" w:rsidRPr="00CD5E4B">
        <w:rPr>
          <w:rStyle w:val="ECCParagraph"/>
        </w:rPr>
        <w:t>Report 172</w:t>
      </w:r>
      <w:r w:rsidR="00D4208C" w:rsidRPr="00CD5E4B">
        <w:rPr>
          <w:rStyle w:val="ECCParagraph"/>
        </w:rPr>
        <w:t>, section 4.5</w:t>
      </w:r>
      <w:r w:rsidR="00FB0521" w:rsidRPr="00CD5E4B">
        <w:rPr>
          <w:rStyle w:val="ECCParagraph"/>
        </w:rPr>
        <w:t xml:space="preserve"> </w:t>
      </w:r>
      <w:r w:rsidR="00FB0521" w:rsidRPr="00CD5E4B">
        <w:rPr>
          <w:rStyle w:val="ECCParagraph"/>
        </w:rPr>
        <w:fldChar w:fldCharType="begin" w:fldLock="1"/>
      </w:r>
      <w:r w:rsidR="00FB0521" w:rsidRPr="00CD5E4B">
        <w:rPr>
          <w:rStyle w:val="ECCParagraph"/>
        </w:rPr>
        <w:instrText xml:space="preserve"> REF _Ref40084256 \n \h </w:instrText>
      </w:r>
      <w:r w:rsidR="00B91638"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[4]</w:t>
      </w:r>
      <w:r w:rsidR="00FB0521" w:rsidRPr="00CD5E4B">
        <w:rPr>
          <w:rStyle w:val="ECCParagraph"/>
        </w:rPr>
        <w:fldChar w:fldCharType="end"/>
      </w:r>
      <w:r w:rsidR="00B376C3" w:rsidRPr="00CD5E4B">
        <w:rPr>
          <w:rStyle w:val="ECCParagraph"/>
        </w:rPr>
        <w:t>,</w:t>
      </w:r>
      <w:r w:rsidR="002C3F64" w:rsidRPr="00CD5E4B">
        <w:rPr>
          <w:rStyle w:val="ECCParagraph"/>
        </w:rPr>
        <w:t xml:space="preserve"> us</w:t>
      </w:r>
      <w:r w:rsidR="008F57C7" w:rsidRPr="00CD5E4B">
        <w:rPr>
          <w:rStyle w:val="ECCParagraph"/>
        </w:rPr>
        <w:t>es a</w:t>
      </w:r>
      <w:r w:rsidR="002C3F64" w:rsidRPr="00CD5E4B">
        <w:rPr>
          <w:rStyle w:val="ECCParagraph"/>
        </w:rPr>
        <w:t xml:space="preserve"> MCL analysis and</w:t>
      </w:r>
      <w:r w:rsidR="00F27866" w:rsidRPr="00CD5E4B">
        <w:rPr>
          <w:rStyle w:val="ECCParagraph"/>
        </w:rPr>
        <w:t xml:space="preserve"> propagation model Recommendation</w:t>
      </w:r>
      <w:r w:rsidR="002C3F64" w:rsidRPr="00CD5E4B">
        <w:rPr>
          <w:rStyle w:val="ECCParagraph"/>
        </w:rPr>
        <w:t xml:space="preserve"> ITU-R P.452-11</w:t>
      </w:r>
      <w:r w:rsidR="00AB325B" w:rsidRPr="00CD5E4B">
        <w:rPr>
          <w:rStyle w:val="ECCParagraph"/>
        </w:rPr>
        <w:t xml:space="preserve"> </w:t>
      </w:r>
      <w:r w:rsidR="00AB325B" w:rsidRPr="00CD5E4B">
        <w:rPr>
          <w:rStyle w:val="ECCParagraph"/>
        </w:rPr>
        <w:fldChar w:fldCharType="begin" w:fldLock="1"/>
      </w:r>
      <w:r w:rsidR="00AB325B" w:rsidRPr="00CD5E4B">
        <w:rPr>
          <w:rStyle w:val="ECCParagraph"/>
        </w:rPr>
        <w:instrText xml:space="preserve"> REF _Ref105504013 \r \h </w:instrText>
      </w:r>
      <w:r w:rsidR="00B91638" w:rsidRPr="00CD5E4B">
        <w:rPr>
          <w:rStyle w:val="ECCParagraph"/>
        </w:rPr>
        <w:instrText xml:space="preserve"> \* MERGEFORMAT </w:instrText>
      </w:r>
      <w:r w:rsidR="00AB325B" w:rsidRPr="00CD5E4B">
        <w:rPr>
          <w:rStyle w:val="ECCParagraph"/>
        </w:rPr>
      </w:r>
      <w:r w:rsidR="00AB325B" w:rsidRPr="00CD5E4B">
        <w:rPr>
          <w:rStyle w:val="ECCParagraph"/>
        </w:rPr>
        <w:fldChar w:fldCharType="separate"/>
      </w:r>
      <w:r w:rsidR="002816C2" w:rsidRPr="00CD5E4B">
        <w:rPr>
          <w:rStyle w:val="ECCParagraph"/>
        </w:rPr>
        <w:t>[23]</w:t>
      </w:r>
      <w:r w:rsidR="00AB325B" w:rsidRPr="00CD5E4B">
        <w:rPr>
          <w:rStyle w:val="ECCParagraph"/>
        </w:rPr>
        <w:fldChar w:fldCharType="end"/>
      </w:r>
      <w:r w:rsidR="002C3F64" w:rsidRPr="00CD5E4B">
        <w:rPr>
          <w:rStyle w:val="ECCParagraph"/>
        </w:rPr>
        <w:t xml:space="preserve">, </w:t>
      </w:r>
      <w:r w:rsidR="00F27866" w:rsidRPr="00CD5E4B">
        <w:rPr>
          <w:rStyle w:val="ECCParagraph"/>
        </w:rPr>
        <w:t>to conclude</w:t>
      </w:r>
      <w:r w:rsidR="000F14B2" w:rsidRPr="00CD5E4B">
        <w:rPr>
          <w:rStyle w:val="ECCParagraph"/>
        </w:rPr>
        <w:t xml:space="preserve"> </w:t>
      </w:r>
      <w:r w:rsidR="002C3F64" w:rsidRPr="00CD5E4B">
        <w:rPr>
          <w:rStyle w:val="ECCParagraph"/>
        </w:rPr>
        <w:t>that a coordination distance of 7</w:t>
      </w:r>
      <w:r w:rsidR="00F27866" w:rsidRPr="00CD5E4B">
        <w:rPr>
          <w:rStyle w:val="ECCParagraph"/>
        </w:rPr>
        <w:t>3</w:t>
      </w:r>
      <w:r w:rsidR="002C3F64" w:rsidRPr="00CD5E4B">
        <w:rPr>
          <w:rStyle w:val="ECCParagraph"/>
        </w:rPr>
        <w:t xml:space="preserve"> km is needed</w:t>
      </w:r>
      <w:r w:rsidR="005D5A9D" w:rsidRPr="00CD5E4B">
        <w:rPr>
          <w:rStyle w:val="ECCParagraph"/>
        </w:rPr>
        <w:t xml:space="preserve"> to protect</w:t>
      </w:r>
      <w:r w:rsidR="002C3F64" w:rsidRPr="00CD5E4B">
        <w:rPr>
          <w:rStyle w:val="ECCParagraph"/>
        </w:rPr>
        <w:t xml:space="preserve"> a RAS</w:t>
      </w:r>
      <w:r w:rsidR="005D5A9D" w:rsidRPr="00CD5E4B">
        <w:rPr>
          <w:rStyle w:val="ECCParagraph"/>
        </w:rPr>
        <w:t xml:space="preserve"> with</w:t>
      </w:r>
      <w:r w:rsidR="002C3F64" w:rsidRPr="00CD5E4B">
        <w:rPr>
          <w:rStyle w:val="ECCParagraph"/>
        </w:rPr>
        <w:t xml:space="preserve"> antenna height of 50 m</w:t>
      </w:r>
      <w:r w:rsidR="005D5A9D" w:rsidRPr="00CD5E4B">
        <w:rPr>
          <w:rStyle w:val="ECCParagraph"/>
        </w:rPr>
        <w:t xml:space="preserve"> in a</w:t>
      </w:r>
      <w:r w:rsidR="002C3F64" w:rsidRPr="00CD5E4B">
        <w:rPr>
          <w:rStyle w:val="ECCParagraph"/>
        </w:rPr>
        <w:t xml:space="preserve"> rural area</w:t>
      </w:r>
      <w:r w:rsidR="005D5A9D" w:rsidRPr="00CD5E4B">
        <w:rPr>
          <w:rStyle w:val="ECCParagraph"/>
        </w:rPr>
        <w:t xml:space="preserve"> </w:t>
      </w:r>
      <w:r w:rsidR="002C3F64" w:rsidRPr="00CD5E4B">
        <w:rPr>
          <w:rStyle w:val="ECCParagraph"/>
        </w:rPr>
        <w:t>from non-AAS BS unwanted emission</w:t>
      </w:r>
      <w:r w:rsidR="009470EF" w:rsidRPr="00CD5E4B">
        <w:rPr>
          <w:rStyle w:val="ECCParagraph"/>
        </w:rPr>
        <w:t>s</w:t>
      </w:r>
      <w:r w:rsidR="000F14B2" w:rsidRPr="00CD5E4B">
        <w:rPr>
          <w:rStyle w:val="ECCParagraph"/>
        </w:rPr>
        <w:t xml:space="preserve">. </w:t>
      </w:r>
    </w:p>
    <w:p w14:paraId="283A9B9E" w14:textId="7B78D02E" w:rsidR="00341D86" w:rsidRPr="001943D9" w:rsidRDefault="000F14B2" w:rsidP="002E0042">
      <w:pPr>
        <w:rPr>
          <w:rStyle w:val="ECCHLbold"/>
        </w:rPr>
      </w:pPr>
      <w:r w:rsidRPr="001943D9">
        <w:rPr>
          <w:rStyle w:val="ECCHLbold"/>
        </w:rPr>
        <w:t>Analysis for AAS</w:t>
      </w:r>
      <w:r w:rsidR="00DA2E0D" w:rsidRPr="001943D9">
        <w:rPr>
          <w:rStyle w:val="ECCHLbold"/>
        </w:rPr>
        <w:t xml:space="preserve"> MFCN</w:t>
      </w:r>
      <w:r w:rsidRPr="001943D9">
        <w:rPr>
          <w:rStyle w:val="ECCHLbold"/>
        </w:rPr>
        <w:t xml:space="preserve"> </w:t>
      </w:r>
    </w:p>
    <w:p w14:paraId="5A5BB418" w14:textId="457ACB7F" w:rsidR="002E0042" w:rsidRPr="00CD5E4B" w:rsidRDefault="005D5A9D" w:rsidP="002E0042">
      <w:pPr>
        <w:rPr>
          <w:rStyle w:val="ECCParagraph"/>
        </w:rPr>
      </w:pPr>
      <w:r w:rsidRPr="00CD5E4B">
        <w:rPr>
          <w:rStyle w:val="ECCParagraph"/>
        </w:rPr>
        <w:t>It is possib</w:t>
      </w:r>
      <w:r w:rsidR="002E00A7" w:rsidRPr="00CD5E4B">
        <w:rPr>
          <w:rStyle w:val="ECCParagraph"/>
        </w:rPr>
        <w:t>l</w:t>
      </w:r>
      <w:r w:rsidRPr="00CD5E4B">
        <w:rPr>
          <w:rStyle w:val="ECCParagraph"/>
        </w:rPr>
        <w:t xml:space="preserve">e to understand the compatibility between </w:t>
      </w:r>
      <w:r w:rsidR="00227F36" w:rsidRPr="00CD5E4B">
        <w:rPr>
          <w:rStyle w:val="ECCParagraph"/>
        </w:rPr>
        <w:t>AAS</w:t>
      </w:r>
      <w:r w:rsidRPr="00CD5E4B">
        <w:rPr>
          <w:rStyle w:val="ECCParagraph"/>
        </w:rPr>
        <w:t xml:space="preserve"> BS in 2300-2400 MHz and RAS </w:t>
      </w:r>
      <w:r w:rsidR="00E46CA0" w:rsidRPr="00CD5E4B">
        <w:rPr>
          <w:rStyle w:val="ECCParagraph"/>
        </w:rPr>
        <w:t>receiver</w:t>
      </w:r>
      <w:r w:rsidR="00AB325B" w:rsidRPr="00CD5E4B">
        <w:rPr>
          <w:rStyle w:val="ECCParagraph"/>
        </w:rPr>
        <w:t>s</w:t>
      </w:r>
      <w:r w:rsidR="00901307" w:rsidRPr="00CD5E4B">
        <w:rPr>
          <w:rStyle w:val="ECCParagraph"/>
        </w:rPr>
        <w:t xml:space="preserve"> in 2200-2290 MHz by</w:t>
      </w:r>
      <w:r w:rsidR="00145F40" w:rsidRPr="00CD5E4B">
        <w:rPr>
          <w:rStyle w:val="ECCParagraph"/>
        </w:rPr>
        <w:t xml:space="preserve"> considering the compatibility of</w:t>
      </w:r>
      <w:r w:rsidR="00901307" w:rsidRPr="00CD5E4B">
        <w:rPr>
          <w:rStyle w:val="ECCParagraph"/>
        </w:rPr>
        <w:t xml:space="preserve"> existing</w:t>
      </w:r>
      <w:r w:rsidR="002C4B94" w:rsidRPr="00CD5E4B">
        <w:rPr>
          <w:rStyle w:val="ECCParagraph"/>
        </w:rPr>
        <w:t xml:space="preserve"> </w:t>
      </w:r>
      <w:r w:rsidR="00227F36" w:rsidRPr="00CD5E4B">
        <w:rPr>
          <w:rStyle w:val="ECCParagraph"/>
        </w:rPr>
        <w:t>non-AAS</w:t>
      </w:r>
      <w:r w:rsidR="00901307" w:rsidRPr="00CD5E4B">
        <w:rPr>
          <w:rStyle w:val="ECCParagraph"/>
        </w:rPr>
        <w:t xml:space="preserve"> BS</w:t>
      </w:r>
      <w:r w:rsidR="00145F40" w:rsidRPr="00CD5E4B">
        <w:rPr>
          <w:rStyle w:val="ECCParagraph"/>
        </w:rPr>
        <w:t xml:space="preserve"> and comparing the difference in conducted</w:t>
      </w:r>
      <w:r w:rsidR="00145F40" w:rsidRPr="00CD5E4B">
        <w:rPr>
          <w:rStyle w:val="ECCHLgreen"/>
        </w:rPr>
        <w:t xml:space="preserve"> </w:t>
      </w:r>
      <w:r w:rsidR="00145F40" w:rsidRPr="00CD5E4B">
        <w:rPr>
          <w:rStyle w:val="ECCParagraph"/>
        </w:rPr>
        <w:t>power and</w:t>
      </w:r>
      <w:r w:rsidR="00227F36" w:rsidRPr="00CD5E4B">
        <w:rPr>
          <w:rStyle w:val="ECCParagraph"/>
        </w:rPr>
        <w:t xml:space="preserve"> gain</w:t>
      </w:r>
      <w:r w:rsidR="00145F40" w:rsidRPr="00CD5E4B">
        <w:rPr>
          <w:rStyle w:val="ECCParagraph"/>
        </w:rPr>
        <w:t xml:space="preserve"> of AAS and non-AAS BS</w:t>
      </w:r>
      <w:r w:rsidR="00227F36" w:rsidRPr="00CD5E4B">
        <w:rPr>
          <w:rStyle w:val="ECCParagraph"/>
        </w:rPr>
        <w:t xml:space="preserve"> as seen towards horizon</w:t>
      </w:r>
      <w:r w:rsidR="00145F40" w:rsidRPr="00CD5E4B">
        <w:rPr>
          <w:rStyle w:val="ECCParagraph"/>
        </w:rPr>
        <w:t xml:space="preserve"> (valid</w:t>
      </w:r>
      <w:r w:rsidR="00227F36" w:rsidRPr="00CD5E4B">
        <w:rPr>
          <w:rStyle w:val="ECCParagraph"/>
        </w:rPr>
        <w:t xml:space="preserve"> for distance &gt;1</w:t>
      </w:r>
      <w:r w:rsidR="00145F40" w:rsidRPr="00CD5E4B">
        <w:rPr>
          <w:rStyle w:val="ECCParagraph"/>
        </w:rPr>
        <w:t> </w:t>
      </w:r>
      <w:r w:rsidR="00227F36" w:rsidRPr="00CD5E4B">
        <w:rPr>
          <w:rStyle w:val="ECCParagraph"/>
        </w:rPr>
        <w:t>km between</w:t>
      </w:r>
      <w:r w:rsidR="00145F40" w:rsidRPr="00CD5E4B">
        <w:rPr>
          <w:rStyle w:val="ECCParagraph"/>
        </w:rPr>
        <w:t xml:space="preserve"> BS and </w:t>
      </w:r>
      <w:r w:rsidR="00334B8C" w:rsidRPr="00CD5E4B">
        <w:rPr>
          <w:rStyle w:val="ECCParagraph"/>
        </w:rPr>
        <w:t>RAS</w:t>
      </w:r>
      <w:r w:rsidR="00CD0D06" w:rsidRPr="00CD5E4B">
        <w:rPr>
          <w:rStyle w:val="ECCParagraph"/>
        </w:rPr>
        <w:t xml:space="preserve"> (</w:t>
      </w:r>
      <w:r w:rsidR="005F19D3" w:rsidRPr="00CD5E4B">
        <w:rPr>
          <w:rStyle w:val="ECCParagraph"/>
        </w:rPr>
        <w:t xml:space="preserve"> </w:t>
      </w:r>
      <w:r w:rsidR="00227F36" w:rsidRPr="00CD5E4B">
        <w:rPr>
          <w:rStyle w:val="ECCParagraph"/>
        </w:rPr>
        <w:t xml:space="preserve">see </w:t>
      </w:r>
      <w:r w:rsidR="00FB0521" w:rsidRPr="00CD5E4B">
        <w:rPr>
          <w:rStyle w:val="ECCParagraph"/>
        </w:rPr>
        <w:fldChar w:fldCharType="begin" w:fldLock="1"/>
      </w:r>
      <w:r w:rsidR="00FB0521" w:rsidRPr="00CD5E4B">
        <w:rPr>
          <w:rStyle w:val="ECCParagraph"/>
        </w:rPr>
        <w:instrText xml:space="preserve"> REF _Ref100753114 \n \h </w:instrText>
      </w:r>
      <w:r w:rsidR="00B91638"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A4.2</w:t>
      </w:r>
      <w:r w:rsidR="00FB0521" w:rsidRPr="00CD5E4B">
        <w:rPr>
          <w:rStyle w:val="ECCParagraph"/>
        </w:rPr>
        <w:fldChar w:fldCharType="end"/>
      </w:r>
      <w:r w:rsidR="00227F36" w:rsidRPr="00CD5E4B">
        <w:rPr>
          <w:rStyle w:val="ECCParagraph"/>
        </w:rPr>
        <w:t xml:space="preserve">). </w:t>
      </w:r>
      <w:r w:rsidR="000F14B2" w:rsidRPr="00CD5E4B">
        <w:rPr>
          <w:rStyle w:val="ECCParagraph"/>
        </w:rPr>
        <w:t>Depending on the frequency separation between</w:t>
      </w:r>
      <w:r w:rsidR="005F19D3" w:rsidRPr="00CD5E4B">
        <w:rPr>
          <w:rStyle w:val="ECCParagraph"/>
        </w:rPr>
        <w:t xml:space="preserve"> the MFCN</w:t>
      </w:r>
      <w:r w:rsidR="000F14B2" w:rsidRPr="00CD5E4B">
        <w:rPr>
          <w:rStyle w:val="ECCParagraph"/>
        </w:rPr>
        <w:t xml:space="preserve"> BS operating in 2300-2400</w:t>
      </w:r>
      <w:r w:rsidR="005F19D3" w:rsidRPr="00CD5E4B">
        <w:rPr>
          <w:rStyle w:val="ECCParagraph"/>
        </w:rPr>
        <w:t> </w:t>
      </w:r>
      <w:r w:rsidR="000F14B2" w:rsidRPr="00CD5E4B">
        <w:rPr>
          <w:rStyle w:val="ECCParagraph"/>
        </w:rPr>
        <w:t>MHz and the</w:t>
      </w:r>
      <w:r w:rsidR="002C4B94" w:rsidRPr="00CD5E4B">
        <w:rPr>
          <w:rStyle w:val="ECCParagraph"/>
        </w:rPr>
        <w:t xml:space="preserve"> </w:t>
      </w:r>
      <w:r w:rsidR="00E00FD8" w:rsidRPr="00CD5E4B">
        <w:rPr>
          <w:rStyle w:val="ECCParagraph"/>
        </w:rPr>
        <w:t>RAS</w:t>
      </w:r>
      <w:r w:rsidR="000F14B2" w:rsidRPr="00CD5E4B">
        <w:rPr>
          <w:rStyle w:val="ECCParagraph"/>
        </w:rPr>
        <w:t xml:space="preserve"> receiver</w:t>
      </w:r>
      <w:r w:rsidR="002C4B94" w:rsidRPr="00CD5E4B">
        <w:rPr>
          <w:rStyle w:val="ECCParagraph"/>
        </w:rPr>
        <w:t>,</w:t>
      </w:r>
      <w:r w:rsidR="000F14B2" w:rsidRPr="00CD5E4B">
        <w:rPr>
          <w:rStyle w:val="ECCParagraph"/>
        </w:rPr>
        <w:t xml:space="preserve"> the AAS beamforming may be correlated or uncorrelated. </w:t>
      </w:r>
      <w:r w:rsidR="00CC665D" w:rsidRPr="00CD5E4B">
        <w:rPr>
          <w:rStyle w:val="ECCParagraph"/>
        </w:rPr>
        <w:t>The in-block power, transitional region and baseline BEM for non-AAS are specified per antenna in ECC Decision (14)02</w:t>
      </w:r>
      <w:r w:rsidR="00FB0521" w:rsidRPr="00CD5E4B">
        <w:rPr>
          <w:rStyle w:val="ECCParagraph"/>
        </w:rPr>
        <w:t xml:space="preserve"> </w:t>
      </w:r>
      <w:r w:rsidR="00FB0521" w:rsidRPr="00CD5E4B">
        <w:rPr>
          <w:rStyle w:val="ECCParagraph"/>
        </w:rPr>
        <w:fldChar w:fldCharType="begin" w:fldLock="1"/>
      </w:r>
      <w:r w:rsidR="00FB0521" w:rsidRPr="00CD5E4B">
        <w:rPr>
          <w:rStyle w:val="ECCParagraph"/>
        </w:rPr>
        <w:instrText xml:space="preserve"> REF _Ref40084231 \n \h </w:instrText>
      </w:r>
      <w:r w:rsidR="00B91638"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[1]</w:t>
      </w:r>
      <w:r w:rsidR="00FB0521" w:rsidRPr="00CD5E4B">
        <w:rPr>
          <w:rStyle w:val="ECCParagraph"/>
        </w:rPr>
        <w:fldChar w:fldCharType="end"/>
      </w:r>
      <w:r w:rsidR="00CC665D" w:rsidRPr="00CD5E4B">
        <w:rPr>
          <w:rStyle w:val="ECCParagraph"/>
        </w:rPr>
        <w:t xml:space="preserve">. </w:t>
      </w:r>
      <w:r w:rsidR="000F14B2" w:rsidRPr="00CD5E4B">
        <w:rPr>
          <w:rStyle w:val="ECCParagraph"/>
        </w:rPr>
        <w:t xml:space="preserve">The difference in possible interference </w:t>
      </w:r>
      <w:r w:rsidR="007866A3" w:rsidRPr="00CD5E4B">
        <w:rPr>
          <w:rStyle w:val="ECCParagraph"/>
        </w:rPr>
        <w:t>(</w:t>
      </w:r>
      <w:r w:rsidR="007866A3" w:rsidRPr="00CD5E4B">
        <w:rPr>
          <w:rStyle w:val="ECCParagraph"/>
          <w:rFonts w:ascii="Symbol" w:eastAsia="Symbol" w:hAnsi="Symbol" w:cs="Symbol"/>
        </w:rPr>
        <w:t></w:t>
      </w:r>
      <w:r w:rsidR="007866A3" w:rsidRPr="00CD5E4B">
        <w:rPr>
          <w:rStyle w:val="ECCParagraph"/>
        </w:rPr>
        <w:t>iRSS)</w:t>
      </w:r>
      <w:r w:rsidR="00FE5523" w:rsidRPr="00CD5E4B">
        <w:rPr>
          <w:rStyle w:val="ECCParagraph"/>
        </w:rPr>
        <w:t xml:space="preserve"> assuming</w:t>
      </w:r>
      <w:r w:rsidR="00E46CA0" w:rsidRPr="00CD5E4B">
        <w:rPr>
          <w:rStyle w:val="ECCParagraph"/>
        </w:rPr>
        <w:t xml:space="preserve"> the</w:t>
      </w:r>
      <w:r w:rsidR="000F14B2" w:rsidRPr="00CD5E4B">
        <w:rPr>
          <w:rStyle w:val="ECCParagraph"/>
        </w:rPr>
        <w:t xml:space="preserve"> wors</w:t>
      </w:r>
      <w:r w:rsidR="007866A3" w:rsidRPr="00CD5E4B">
        <w:rPr>
          <w:rStyle w:val="ECCParagraph"/>
        </w:rPr>
        <w:t>t</w:t>
      </w:r>
      <w:r w:rsidR="000F14B2" w:rsidRPr="00CD5E4B">
        <w:rPr>
          <w:rStyle w:val="ECCParagraph"/>
        </w:rPr>
        <w:t xml:space="preserve"> case AAS</w:t>
      </w:r>
      <w:r w:rsidR="00E46CA0" w:rsidRPr="00CD5E4B">
        <w:rPr>
          <w:rStyle w:val="ECCParagraph"/>
        </w:rPr>
        <w:t xml:space="preserve"> and non-AAS</w:t>
      </w:r>
      <w:r w:rsidR="000F14B2" w:rsidRPr="00CD5E4B">
        <w:rPr>
          <w:rStyle w:val="ECCParagraph"/>
        </w:rPr>
        <w:t xml:space="preserve"> BS </w:t>
      </w:r>
      <w:r w:rsidR="000F0316" w:rsidRPr="00CD5E4B">
        <w:rPr>
          <w:rStyle w:val="ECCParagraph"/>
        </w:rPr>
        <w:t xml:space="preserve">sector </w:t>
      </w:r>
      <w:r w:rsidR="000F14B2" w:rsidRPr="00CD5E4B">
        <w:rPr>
          <w:rStyle w:val="ECCParagraph"/>
        </w:rPr>
        <w:t xml:space="preserve">pointing </w:t>
      </w:r>
      <w:r w:rsidR="000A2A85" w:rsidRPr="00CD5E4B">
        <w:rPr>
          <w:rStyle w:val="ECCParagraph"/>
        </w:rPr>
        <w:t xml:space="preserve">with horizontal fixed </w:t>
      </w:r>
      <w:r w:rsidR="000F14B2" w:rsidRPr="00CD5E4B">
        <w:rPr>
          <w:rStyle w:val="ECCParagraph"/>
        </w:rPr>
        <w:t>boresight towards</w:t>
      </w:r>
      <w:r w:rsidR="00E46CA0" w:rsidRPr="00CD5E4B">
        <w:rPr>
          <w:rStyle w:val="ECCParagraph"/>
        </w:rPr>
        <w:t xml:space="preserve"> the</w:t>
      </w:r>
      <w:r w:rsidR="000F14B2" w:rsidRPr="00CD5E4B">
        <w:rPr>
          <w:rStyle w:val="ECCParagraph"/>
        </w:rPr>
        <w:t xml:space="preserve"> </w:t>
      </w:r>
      <w:r w:rsidR="009E1885" w:rsidRPr="00CD5E4B">
        <w:rPr>
          <w:rStyle w:val="ECCParagraph"/>
        </w:rPr>
        <w:t>RAS</w:t>
      </w:r>
      <w:r w:rsidR="00E46CA0" w:rsidRPr="00CD5E4B">
        <w:rPr>
          <w:rStyle w:val="ECCParagraph"/>
        </w:rPr>
        <w:t xml:space="preserve"> receiver</w:t>
      </w:r>
      <w:r w:rsidR="00E01850" w:rsidRPr="00CD5E4B">
        <w:rPr>
          <w:rStyle w:val="ECCParagraph"/>
        </w:rPr>
        <w:t xml:space="preserve"> for rural deplo</w:t>
      </w:r>
      <w:r w:rsidR="002D23D9" w:rsidRPr="00CD5E4B">
        <w:rPr>
          <w:rStyle w:val="ECCParagraph"/>
        </w:rPr>
        <w:t>y</w:t>
      </w:r>
      <w:r w:rsidR="00E01850" w:rsidRPr="00CD5E4B">
        <w:rPr>
          <w:rStyle w:val="ECCParagraph"/>
        </w:rPr>
        <w:t>ments</w:t>
      </w:r>
      <w:r w:rsidR="000F14B2" w:rsidRPr="00CD5E4B">
        <w:rPr>
          <w:rStyle w:val="ECCParagraph"/>
        </w:rPr>
        <w:t xml:space="preserve"> </w:t>
      </w:r>
      <w:r w:rsidR="002D23D9" w:rsidRPr="00CD5E4B">
        <w:rPr>
          <w:rStyle w:val="ECCParagraph"/>
        </w:rPr>
        <w:t xml:space="preserve">for the </w:t>
      </w:r>
      <w:r w:rsidR="004504BD" w:rsidRPr="00CD5E4B">
        <w:rPr>
          <w:rStyle w:val="ECCParagraph"/>
        </w:rPr>
        <w:t xml:space="preserve">10-40 MHz </w:t>
      </w:r>
      <w:r w:rsidR="002D23D9" w:rsidRPr="00CD5E4B">
        <w:rPr>
          <w:rStyle w:val="ECCParagraph"/>
        </w:rPr>
        <w:t>out-of-band case is</w:t>
      </w:r>
      <w:r w:rsidR="002E0042" w:rsidRPr="00CD5E4B">
        <w:rPr>
          <w:rStyle w:val="ECCParagraph"/>
        </w:rPr>
        <w:t xml:space="preserve">: </w:t>
      </w:r>
    </w:p>
    <w:p w14:paraId="0B18EF83" w14:textId="07BD65F3" w:rsidR="002E0042" w:rsidRPr="00CD5E4B" w:rsidRDefault="002E0042" w:rsidP="002E0042">
      <w:pPr>
        <w:pStyle w:val="ECCBulletsLv1"/>
        <w:rPr>
          <w:rStyle w:val="ECCParagraph"/>
        </w:rPr>
      </w:pPr>
      <w:r w:rsidRPr="00CD5E4B">
        <w:rPr>
          <w:rStyle w:val="ECCParagraph"/>
          <w:rFonts w:ascii="Symbol" w:eastAsia="Symbol" w:hAnsi="Symbol" w:cs="Symbol"/>
        </w:rPr>
        <w:t></w:t>
      </w:r>
      <w:r w:rsidRPr="00CD5E4B">
        <w:rPr>
          <w:rStyle w:val="ECCParagraph"/>
        </w:rPr>
        <w:t xml:space="preserve">iRSS = </w:t>
      </w:r>
      <w:r w:rsidR="00F579A4" w:rsidRPr="00CD5E4B">
        <w:rPr>
          <w:rStyle w:val="ECCParagraph"/>
        </w:rPr>
        <w:t>14.4</w:t>
      </w:r>
      <w:r w:rsidR="000A2A85" w:rsidRPr="00CD5E4B">
        <w:rPr>
          <w:rStyle w:val="ECCParagraph"/>
        </w:rPr>
        <w:t xml:space="preserve"> dB for four cross-polarised non-AAS antennas and </w:t>
      </w:r>
      <w:r w:rsidR="000A2A85" w:rsidRPr="00CD5E4B">
        <w:rPr>
          <w:rStyle w:val="ECCParagraph"/>
          <w:rFonts w:ascii="Symbol" w:eastAsia="Symbol" w:hAnsi="Symbol" w:cs="Symbol"/>
        </w:rPr>
        <w:t></w:t>
      </w:r>
      <w:r w:rsidR="000A2A85" w:rsidRPr="00CD5E4B">
        <w:rPr>
          <w:rStyle w:val="ECCParagraph"/>
        </w:rPr>
        <w:t xml:space="preserve">iRSS = </w:t>
      </w:r>
      <w:r w:rsidR="00F579A4" w:rsidRPr="00CD5E4B">
        <w:rPr>
          <w:rStyle w:val="ECCParagraph"/>
        </w:rPr>
        <w:t>20.4</w:t>
      </w:r>
      <w:r w:rsidR="000A2A85" w:rsidRPr="00CD5E4B">
        <w:rPr>
          <w:rStyle w:val="ECCParagraph"/>
        </w:rPr>
        <w:t xml:space="preserve"> dB for one cross-polarised antenna,</w:t>
      </w:r>
      <w:r w:rsidRPr="00CD5E4B">
        <w:rPr>
          <w:rStyle w:val="ECCParagraph"/>
        </w:rPr>
        <w:t xml:space="preserve"> </w:t>
      </w:r>
      <w:r w:rsidR="009B1E1B" w:rsidRPr="00CD5E4B">
        <w:rPr>
          <w:rStyle w:val="ECCParagraph"/>
        </w:rPr>
        <w:t>and</w:t>
      </w:r>
      <w:r w:rsidRPr="00CD5E4B">
        <w:rPr>
          <w:rStyle w:val="ECCParagraph"/>
        </w:rPr>
        <w:t xml:space="preserve"> </w:t>
      </w:r>
      <w:r w:rsidR="0092798C" w:rsidRPr="00CD5E4B">
        <w:rPr>
          <w:rStyle w:val="ECCParagraph"/>
        </w:rPr>
        <w:t>un</w:t>
      </w:r>
      <w:r w:rsidRPr="00CD5E4B">
        <w:rPr>
          <w:rStyle w:val="ECCParagraph"/>
        </w:rPr>
        <w:t xml:space="preserve">correlated </w:t>
      </w:r>
      <w:r w:rsidR="000A2A85" w:rsidRPr="00CD5E4B">
        <w:rPr>
          <w:rStyle w:val="ECCParagraph"/>
        </w:rPr>
        <w:t xml:space="preserve">AAS </w:t>
      </w:r>
      <w:r w:rsidRPr="00CD5E4B">
        <w:rPr>
          <w:rStyle w:val="ECCParagraph"/>
        </w:rPr>
        <w:t>beamforming</w:t>
      </w:r>
      <w:r w:rsidR="00C530A6" w:rsidRPr="00CD5E4B">
        <w:rPr>
          <w:rStyle w:val="ECCParagraph"/>
        </w:rPr>
        <w:t>;</w:t>
      </w:r>
    </w:p>
    <w:p w14:paraId="56A9328E" w14:textId="7A8017B7" w:rsidR="002E0042" w:rsidRPr="00CD5E4B" w:rsidRDefault="002E0042" w:rsidP="002E0042">
      <w:pPr>
        <w:pStyle w:val="ECCBulletsLv1"/>
        <w:rPr>
          <w:rStyle w:val="ECCParagraph"/>
        </w:rPr>
      </w:pPr>
      <w:r w:rsidRPr="00CD5E4B">
        <w:rPr>
          <w:rStyle w:val="ECCParagraph"/>
          <w:rFonts w:ascii="Symbol" w:eastAsia="Symbol" w:hAnsi="Symbol" w:cs="Symbol"/>
        </w:rPr>
        <w:t></w:t>
      </w:r>
      <w:r w:rsidRPr="00CD5E4B">
        <w:rPr>
          <w:rStyle w:val="ECCParagraph"/>
        </w:rPr>
        <w:t xml:space="preserve">iRSS = </w:t>
      </w:r>
      <w:r w:rsidR="000A2A85" w:rsidRPr="00CD5E4B">
        <w:rPr>
          <w:rStyle w:val="ECCParagraph"/>
        </w:rPr>
        <w:t xml:space="preserve">27.9 dB for four cross-polarised non-AAS antennas and </w:t>
      </w:r>
      <w:r w:rsidR="000A2A85" w:rsidRPr="00CD5E4B">
        <w:rPr>
          <w:rStyle w:val="ECCParagraph"/>
          <w:rFonts w:ascii="Symbol" w:eastAsia="Symbol" w:hAnsi="Symbol" w:cs="Symbol"/>
        </w:rPr>
        <w:t></w:t>
      </w:r>
      <w:r w:rsidR="000A2A85" w:rsidRPr="00CD5E4B">
        <w:rPr>
          <w:rStyle w:val="ECCParagraph"/>
        </w:rPr>
        <w:t>iRSS = 33.9 dB for one cross-polarised antenna,</w:t>
      </w:r>
      <w:r w:rsidRPr="00CD5E4B">
        <w:rPr>
          <w:rStyle w:val="ECCParagraph"/>
        </w:rPr>
        <w:t xml:space="preserve"> </w:t>
      </w:r>
      <w:r w:rsidR="009B1E1B" w:rsidRPr="00CD5E4B">
        <w:rPr>
          <w:rStyle w:val="ECCParagraph"/>
        </w:rPr>
        <w:t>and</w:t>
      </w:r>
      <w:r w:rsidRPr="00CD5E4B">
        <w:rPr>
          <w:rStyle w:val="ECCParagraph"/>
        </w:rPr>
        <w:t xml:space="preserve"> correlated </w:t>
      </w:r>
      <w:r w:rsidR="000A2A85" w:rsidRPr="00CD5E4B">
        <w:rPr>
          <w:rStyle w:val="ECCParagraph"/>
        </w:rPr>
        <w:t xml:space="preserve">AAS </w:t>
      </w:r>
      <w:r w:rsidRPr="00CD5E4B">
        <w:rPr>
          <w:rStyle w:val="ECCParagraph"/>
        </w:rPr>
        <w:t xml:space="preserve">beamforming </w:t>
      </w:r>
      <w:r w:rsidR="0092798C" w:rsidRPr="00CD5E4B">
        <w:rPr>
          <w:rStyle w:val="ECCParagraph"/>
        </w:rPr>
        <w:t>(</w:t>
      </w:r>
      <w:r w:rsidRPr="00CD5E4B">
        <w:rPr>
          <w:rStyle w:val="ECCParagraph"/>
        </w:rPr>
        <w:t>CDF 98%</w:t>
      </w:r>
      <w:r w:rsidR="0092798C" w:rsidRPr="00CD5E4B">
        <w:rPr>
          <w:rStyle w:val="ECCParagraph"/>
        </w:rPr>
        <w:t>)</w:t>
      </w:r>
      <w:r w:rsidR="000A2A85" w:rsidRPr="00CD5E4B">
        <w:rPr>
          <w:rStyle w:val="ECCParagraph"/>
        </w:rPr>
        <w:t>.</w:t>
      </w:r>
      <w:r w:rsidR="004E458E" w:rsidRPr="00CD5E4B">
        <w:rPr>
          <w:rStyle w:val="ECCParagraph"/>
        </w:rPr>
        <w:t xml:space="preserve"> </w:t>
      </w:r>
    </w:p>
    <w:p w14:paraId="5157D74B" w14:textId="44672570" w:rsidR="00B1144D" w:rsidRPr="00CD5E4B" w:rsidRDefault="002D23D9" w:rsidP="007C5BBA">
      <w:pPr>
        <w:pStyle w:val="ECCBulletsLv1"/>
        <w:numPr>
          <w:ilvl w:val="0"/>
          <w:numId w:val="0"/>
        </w:numPr>
        <w:rPr>
          <w:rStyle w:val="ECCParagraph"/>
        </w:rPr>
      </w:pPr>
      <w:r w:rsidRPr="00CD5E4B">
        <w:rPr>
          <w:rStyle w:val="ECCParagraph"/>
        </w:rPr>
        <w:t>F</w:t>
      </w:r>
      <w:r w:rsidR="00B1144D" w:rsidRPr="00CD5E4B">
        <w:rPr>
          <w:rStyle w:val="ECCParagraph"/>
        </w:rPr>
        <w:t xml:space="preserve">or </w:t>
      </w:r>
      <w:r w:rsidRPr="00CD5E4B">
        <w:rPr>
          <w:rStyle w:val="ECCParagraph"/>
        </w:rPr>
        <w:t xml:space="preserve">the spurious domain case, </w:t>
      </w:r>
      <w:r w:rsidR="00831346" w:rsidRPr="00CD5E4B">
        <w:rPr>
          <w:rStyle w:val="ECCParagraph"/>
        </w:rPr>
        <w:t xml:space="preserve">i.e. </w:t>
      </w:r>
      <w:r w:rsidR="00B1144D" w:rsidRPr="00CD5E4B">
        <w:rPr>
          <w:rStyle w:val="ECCParagraph"/>
        </w:rPr>
        <w:t>2200-2260 MHz</w:t>
      </w:r>
      <w:r w:rsidRPr="00CD5E4B">
        <w:rPr>
          <w:rStyle w:val="ECCParagraph"/>
        </w:rPr>
        <w:t>,</w:t>
      </w:r>
      <w:r w:rsidR="00B1144D" w:rsidRPr="00CD5E4B">
        <w:rPr>
          <w:rStyle w:val="ECCParagraph"/>
        </w:rPr>
        <w:t xml:space="preserve"> </w:t>
      </w:r>
      <w:r w:rsidR="009B1E1B" w:rsidRPr="00CD5E4B">
        <w:rPr>
          <w:rStyle w:val="ECCParagraph"/>
        </w:rPr>
        <w:t xml:space="preserve">the expected difference for </w:t>
      </w:r>
      <w:r w:rsidR="009B1E1B" w:rsidRPr="00CD5E4B">
        <w:rPr>
          <w:rStyle w:val="ECCParagraph"/>
          <w:rFonts w:ascii="Symbol" w:eastAsia="Symbol" w:hAnsi="Symbol" w:cs="Symbol"/>
        </w:rPr>
        <w:t></w:t>
      </w:r>
      <w:r w:rsidR="009B1E1B" w:rsidRPr="00CD5E4B">
        <w:rPr>
          <w:rStyle w:val="ECCParagraph"/>
        </w:rPr>
        <w:t>iRSS is marginal</w:t>
      </w:r>
      <w:r w:rsidR="00010B93" w:rsidRPr="00CD5E4B">
        <w:rPr>
          <w:rStyle w:val="ECCParagraph"/>
        </w:rPr>
        <w:t>.</w:t>
      </w:r>
    </w:p>
    <w:p w14:paraId="1715E1A9" w14:textId="1F1AC609" w:rsidR="002E0042" w:rsidRPr="00CD5E4B" w:rsidRDefault="00F114BC" w:rsidP="002E0042">
      <w:pPr>
        <w:rPr>
          <w:rStyle w:val="ECCParagraph"/>
        </w:rPr>
      </w:pPr>
      <w:r w:rsidRPr="00CD5E4B">
        <w:rPr>
          <w:rStyle w:val="ECCParagraph"/>
        </w:rPr>
        <w:t xml:space="preserve">Since the number of </w:t>
      </w:r>
      <w:r w:rsidR="002E0042" w:rsidRPr="00CD5E4B">
        <w:rPr>
          <w:rStyle w:val="ECCParagraph"/>
        </w:rPr>
        <w:t xml:space="preserve">RAS </w:t>
      </w:r>
      <w:r w:rsidR="00975E84" w:rsidRPr="00CD5E4B">
        <w:rPr>
          <w:rStyle w:val="ECCParagraph"/>
        </w:rPr>
        <w:t>stations</w:t>
      </w:r>
      <w:r w:rsidRPr="00CD5E4B">
        <w:rPr>
          <w:rStyle w:val="ECCParagraph"/>
        </w:rPr>
        <w:t xml:space="preserve"> is limited</w:t>
      </w:r>
      <w:r w:rsidR="002E0042" w:rsidRPr="00CD5E4B">
        <w:rPr>
          <w:rStyle w:val="ECCParagraph"/>
        </w:rPr>
        <w:t xml:space="preserve"> and</w:t>
      </w:r>
      <w:r w:rsidRPr="00CD5E4B">
        <w:rPr>
          <w:rStyle w:val="ECCParagraph"/>
        </w:rPr>
        <w:t xml:space="preserve"> the location of the receiving station is known in many countries, of</w:t>
      </w:r>
      <w:r w:rsidR="005B04A9" w:rsidRPr="00CD5E4B">
        <w:rPr>
          <w:rStyle w:val="ECCParagraph"/>
        </w:rPr>
        <w:t>ten</w:t>
      </w:r>
      <w:r w:rsidR="00975E84" w:rsidRPr="00CD5E4B">
        <w:rPr>
          <w:rStyle w:val="ECCParagraph"/>
        </w:rPr>
        <w:t xml:space="preserve"> </w:t>
      </w:r>
      <w:r w:rsidR="002E0042" w:rsidRPr="00CD5E4B">
        <w:rPr>
          <w:rStyle w:val="ECCParagraph"/>
        </w:rPr>
        <w:t>in rural environment</w:t>
      </w:r>
      <w:r w:rsidRPr="00CD5E4B">
        <w:rPr>
          <w:rStyle w:val="ECCParagraph"/>
        </w:rPr>
        <w:t>s,</w:t>
      </w:r>
      <w:r w:rsidR="002A04BF" w:rsidRPr="00CD5E4B">
        <w:rPr>
          <w:rStyle w:val="ECCParagraph"/>
        </w:rPr>
        <w:t xml:space="preserve"> the</w:t>
      </w:r>
      <w:r w:rsidR="009B1E1B" w:rsidRPr="00CD5E4B">
        <w:rPr>
          <w:rStyle w:val="ECCParagraph"/>
        </w:rPr>
        <w:t xml:space="preserve"> actual radio propagation condition should be considered</w:t>
      </w:r>
      <w:r w:rsidR="002E0042" w:rsidRPr="00CD5E4B">
        <w:rPr>
          <w:rStyle w:val="ECCParagraph"/>
        </w:rPr>
        <w:t>.</w:t>
      </w:r>
      <w:r w:rsidR="002D23D9" w:rsidRPr="00CD5E4B">
        <w:rPr>
          <w:rStyle w:val="ECCParagraph"/>
        </w:rPr>
        <w:t xml:space="preserve"> </w:t>
      </w:r>
      <w:r w:rsidR="002E0042" w:rsidRPr="00CD5E4B">
        <w:rPr>
          <w:rStyle w:val="ECCParagraph"/>
        </w:rPr>
        <w:t xml:space="preserve">Similar to </w:t>
      </w:r>
      <w:r w:rsidR="00975E84" w:rsidRPr="00CD5E4B">
        <w:rPr>
          <w:rStyle w:val="ECCParagraph"/>
        </w:rPr>
        <w:t xml:space="preserve">the conclusions for </w:t>
      </w:r>
      <w:r w:rsidR="002E0042" w:rsidRPr="00CD5E4B">
        <w:rPr>
          <w:rStyle w:val="ECCParagraph"/>
        </w:rPr>
        <w:t xml:space="preserve">non-AAS </w:t>
      </w:r>
      <w:r w:rsidR="00975E84" w:rsidRPr="00CD5E4B">
        <w:rPr>
          <w:rStyle w:val="ECCParagraph"/>
        </w:rPr>
        <w:t>BS</w:t>
      </w:r>
      <w:r w:rsidR="00314248" w:rsidRPr="00CD5E4B">
        <w:rPr>
          <w:rStyle w:val="ECCParagraph"/>
        </w:rPr>
        <w:t>,</w:t>
      </w:r>
      <w:r w:rsidR="00975E84" w:rsidRPr="00CD5E4B">
        <w:rPr>
          <w:rStyle w:val="ECCParagraph"/>
        </w:rPr>
        <w:t xml:space="preserve"> </w:t>
      </w:r>
      <w:r w:rsidR="002E0042" w:rsidRPr="00CD5E4B">
        <w:rPr>
          <w:rStyle w:val="ECCParagraph"/>
        </w:rPr>
        <w:t>various mitigation techniques can be used to limit the interference towards the victim</w:t>
      </w:r>
      <w:r w:rsidR="002A04BF" w:rsidRPr="00CD5E4B">
        <w:rPr>
          <w:rStyle w:val="ECCParagraph"/>
        </w:rPr>
        <w:t>,</w:t>
      </w:r>
      <w:r w:rsidR="007B5E48" w:rsidRPr="00CD5E4B">
        <w:rPr>
          <w:rStyle w:val="ECCParagraph"/>
        </w:rPr>
        <w:t xml:space="preserve"> </w:t>
      </w:r>
      <w:r w:rsidR="002A04BF" w:rsidRPr="00CD5E4B">
        <w:rPr>
          <w:rStyle w:val="ECCParagraph"/>
        </w:rPr>
        <w:t>i.e. coordination zones with loca</w:t>
      </w:r>
      <w:r w:rsidR="005B04A9" w:rsidRPr="00CD5E4B">
        <w:rPr>
          <w:rStyle w:val="ECCParagraph"/>
        </w:rPr>
        <w:t>l</w:t>
      </w:r>
      <w:r w:rsidR="002A04BF" w:rsidRPr="00CD5E4B">
        <w:rPr>
          <w:rStyle w:val="ECCParagraph"/>
        </w:rPr>
        <w:t xml:space="preserve"> restrictions on</w:t>
      </w:r>
      <w:r w:rsidR="002E0042" w:rsidRPr="00CD5E4B">
        <w:rPr>
          <w:rStyle w:val="ECCParagraph"/>
        </w:rPr>
        <w:t xml:space="preserve"> BS height, antenna direction, antenna downtilt,</w:t>
      </w:r>
      <w:r w:rsidR="002A04BF" w:rsidRPr="00CD5E4B">
        <w:rPr>
          <w:rStyle w:val="ECCParagraph"/>
        </w:rPr>
        <w:t xml:space="preserve"> and/or</w:t>
      </w:r>
      <w:r w:rsidR="002E0042" w:rsidRPr="00CD5E4B">
        <w:rPr>
          <w:rStyle w:val="ECCParagraph"/>
        </w:rPr>
        <w:t xml:space="preserve"> output power restriction, etc</w:t>
      </w:r>
      <w:r w:rsidR="00E75785" w:rsidRPr="00CD5E4B">
        <w:rPr>
          <w:rStyle w:val="ECCParagraph"/>
        </w:rPr>
        <w:t>. Due to the higher potential interference from AAS BS compared to non-AAS BS</w:t>
      </w:r>
      <w:r w:rsidR="005D194D" w:rsidRPr="00CD5E4B">
        <w:rPr>
          <w:rStyle w:val="ECCParagraph"/>
        </w:rPr>
        <w:t xml:space="preserve">, the suitable coordination zone around the RAS receiver </w:t>
      </w:r>
      <w:r w:rsidR="0070772E" w:rsidRPr="00CD5E4B">
        <w:rPr>
          <w:rStyle w:val="ECCParagraph"/>
        </w:rPr>
        <w:t xml:space="preserve">is expected to </w:t>
      </w:r>
      <w:r w:rsidR="005D194D" w:rsidRPr="00CD5E4B">
        <w:rPr>
          <w:rStyle w:val="ECCParagraph"/>
        </w:rPr>
        <w:t>be larger</w:t>
      </w:r>
      <w:r w:rsidR="00CF2D15" w:rsidRPr="00CD5E4B">
        <w:rPr>
          <w:rStyle w:val="ECCParagraph"/>
        </w:rPr>
        <w:t>.</w:t>
      </w:r>
      <w:r w:rsidR="007F5B4C" w:rsidRPr="00CD5E4B">
        <w:rPr>
          <w:rStyle w:val="ECCParagraph"/>
        </w:rPr>
        <w:t xml:space="preserve"> </w:t>
      </w:r>
      <w:r w:rsidR="001E3ED9" w:rsidRPr="00CD5E4B">
        <w:rPr>
          <w:rStyle w:val="ECCParagraph"/>
        </w:rPr>
        <w:t>I</w:t>
      </w:r>
      <w:r w:rsidR="00CF2D15" w:rsidRPr="00CD5E4B">
        <w:rPr>
          <w:rStyle w:val="ECCParagraph"/>
        </w:rPr>
        <w:t>n practice the coordination</w:t>
      </w:r>
      <w:r w:rsidR="001F18C5" w:rsidRPr="00CD5E4B">
        <w:rPr>
          <w:rStyle w:val="ECCParagraph"/>
        </w:rPr>
        <w:t xml:space="preserve"> </w:t>
      </w:r>
      <w:r w:rsidR="0070772E" w:rsidRPr="00CD5E4B">
        <w:rPr>
          <w:rStyle w:val="ECCParagraph"/>
        </w:rPr>
        <w:t xml:space="preserve">distance </w:t>
      </w:r>
      <w:r w:rsidR="001F18C5" w:rsidRPr="00CD5E4B">
        <w:rPr>
          <w:rStyle w:val="ECCParagraph"/>
        </w:rPr>
        <w:t>is likely to be limited to the radio horizon</w:t>
      </w:r>
      <w:r w:rsidR="005D194D" w:rsidRPr="00CD5E4B">
        <w:rPr>
          <w:rStyle w:val="ECCParagraph"/>
        </w:rPr>
        <w:t>.</w:t>
      </w:r>
    </w:p>
    <w:p w14:paraId="40787947" w14:textId="16E0B8EC" w:rsidR="00ED7FD8" w:rsidRPr="00CD5E4B" w:rsidRDefault="001F0975" w:rsidP="001F0975">
      <w:pPr>
        <w:pStyle w:val="Heading4"/>
        <w:rPr>
          <w:lang w:val="en-GB"/>
        </w:rPr>
      </w:pPr>
      <w:bookmarkStart w:id="610" w:name="_Toc92868915"/>
      <w:bookmarkStart w:id="611" w:name="_Toc92868916"/>
      <w:bookmarkStart w:id="612" w:name="_Toc92868917"/>
      <w:bookmarkStart w:id="613" w:name="_Toc92868918"/>
      <w:bookmarkStart w:id="614" w:name="_Toc92868919"/>
      <w:bookmarkStart w:id="615" w:name="_Toc92868920"/>
      <w:bookmarkStart w:id="616" w:name="_Toc68691305"/>
      <w:bookmarkStart w:id="617" w:name="_Toc78184713"/>
      <w:bookmarkStart w:id="618" w:name="_Toc98834813"/>
      <w:bookmarkStart w:id="619" w:name="_Toc100238065"/>
      <w:bookmarkStart w:id="620" w:name="_Hlk86658922"/>
      <w:bookmarkEnd w:id="610"/>
      <w:bookmarkEnd w:id="611"/>
      <w:bookmarkEnd w:id="612"/>
      <w:bookmarkEnd w:id="613"/>
      <w:bookmarkEnd w:id="614"/>
      <w:bookmarkEnd w:id="615"/>
      <w:r>
        <w:rPr>
          <w:rFonts w:ascii="ZWAdobeF" w:hAnsi="ZWAdobeF" w:cs="ZWAdobeF"/>
          <w:i w:val="0"/>
          <w:color w:val="auto"/>
          <w:sz w:val="2"/>
          <w:szCs w:val="2"/>
          <w:lang w:val="en-GB"/>
        </w:rPr>
        <w:t>15B</w:t>
      </w:r>
      <w:r w:rsidR="009C2F13" w:rsidRPr="00CD5E4B">
        <w:rPr>
          <w:lang w:val="en-GB"/>
        </w:rPr>
        <w:t xml:space="preserve">PMSE (Portable and mobile wireless </w:t>
      </w:r>
      <w:r w:rsidR="00814C10" w:rsidRPr="00CD5E4B">
        <w:rPr>
          <w:lang w:val="en-GB"/>
        </w:rPr>
        <w:t>v</w:t>
      </w:r>
      <w:r w:rsidR="009C2F13" w:rsidRPr="00CD5E4B">
        <w:rPr>
          <w:lang w:val="en-GB"/>
        </w:rPr>
        <w:t xml:space="preserve">ideo, </w:t>
      </w:r>
      <w:r w:rsidR="00E7101D" w:rsidRPr="00CD5E4B">
        <w:rPr>
          <w:lang w:val="en-GB"/>
        </w:rPr>
        <w:t>cordless</w:t>
      </w:r>
      <w:r w:rsidR="009C2F13" w:rsidRPr="00CD5E4B">
        <w:rPr>
          <w:lang w:val="en-GB"/>
        </w:rPr>
        <w:t xml:space="preserve"> camera), 22</w:t>
      </w:r>
      <w:r w:rsidR="0016062F" w:rsidRPr="00CD5E4B">
        <w:rPr>
          <w:lang w:val="en-GB"/>
        </w:rPr>
        <w:t>0</w:t>
      </w:r>
      <w:r w:rsidR="009C2F13" w:rsidRPr="00CD5E4B">
        <w:rPr>
          <w:lang w:val="en-GB"/>
        </w:rPr>
        <w:t>0-2300 MHz</w:t>
      </w:r>
      <w:bookmarkEnd w:id="616"/>
      <w:bookmarkEnd w:id="617"/>
      <w:bookmarkEnd w:id="618"/>
      <w:bookmarkEnd w:id="619"/>
      <w:r w:rsidR="00856D3B" w:rsidRPr="00CD5E4B">
        <w:rPr>
          <w:lang w:val="en-GB"/>
        </w:rPr>
        <w:t xml:space="preserve"> </w:t>
      </w:r>
    </w:p>
    <w:bookmarkEnd w:id="620"/>
    <w:p w14:paraId="68D15CE7" w14:textId="27089A4A" w:rsidR="00ED7FD8" w:rsidRPr="00CD5E4B" w:rsidRDefault="00C506C5" w:rsidP="00ED7FD8">
      <w:pPr>
        <w:rPr>
          <w:rStyle w:val="ECCParagraph"/>
        </w:rPr>
      </w:pPr>
      <w:r w:rsidRPr="00CD5E4B">
        <w:rPr>
          <w:rStyle w:val="ECCParagraph"/>
        </w:rPr>
        <w:t>The more limiting case is for the in-band case</w:t>
      </w:r>
      <w:r w:rsidR="002D23D9" w:rsidRPr="00CD5E4B">
        <w:rPr>
          <w:rStyle w:val="ECCParagraph"/>
        </w:rPr>
        <w:t>, i.e. in 2300-2400 MHz</w:t>
      </w:r>
      <w:r w:rsidRPr="00CD5E4B">
        <w:rPr>
          <w:rStyle w:val="ECCParagraph"/>
        </w:rPr>
        <w:t>, and it is covered in</w:t>
      </w:r>
      <w:r w:rsidR="00F475B3" w:rsidRPr="00CD5E4B">
        <w:rPr>
          <w:rStyle w:val="ECCParagraph"/>
        </w:rPr>
        <w:t xml:space="preserve"> section </w:t>
      </w:r>
      <w:r w:rsidR="00FB0521" w:rsidRPr="00CD5E4B">
        <w:rPr>
          <w:rStyle w:val="ECCParagraph"/>
        </w:rPr>
        <w:fldChar w:fldCharType="begin" w:fldLock="1"/>
      </w:r>
      <w:r w:rsidR="00FB0521" w:rsidRPr="00CD5E4B">
        <w:rPr>
          <w:rStyle w:val="ECCParagraph"/>
        </w:rPr>
        <w:instrText xml:space="preserve"> REF _Ref103193607 \n \h </w:instrText>
      </w:r>
      <w:r w:rsidR="00C74339"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4.2.2.2</w:t>
      </w:r>
      <w:r w:rsidR="00FB0521" w:rsidRPr="00CD5E4B">
        <w:rPr>
          <w:rStyle w:val="ECCParagraph"/>
        </w:rPr>
        <w:fldChar w:fldCharType="end"/>
      </w:r>
      <w:r w:rsidR="008E32FD" w:rsidRPr="00CD5E4B">
        <w:rPr>
          <w:rStyle w:val="ECCParagraph"/>
        </w:rPr>
        <w:t>.</w:t>
      </w:r>
    </w:p>
    <w:p w14:paraId="42E5E807" w14:textId="77777777" w:rsidR="00ED7FD8" w:rsidRPr="00CD5E4B" w:rsidRDefault="00ED7FD8" w:rsidP="001F0975">
      <w:pPr>
        <w:pStyle w:val="Heading4"/>
        <w:rPr>
          <w:rStyle w:val="ECCParagraph"/>
        </w:rPr>
      </w:pPr>
      <w:bookmarkStart w:id="621" w:name="_Toc68691306"/>
      <w:bookmarkStart w:id="622" w:name="_Toc78184714"/>
      <w:bookmarkStart w:id="623" w:name="_Toc88226168"/>
      <w:bookmarkStart w:id="624" w:name="_Toc98834814"/>
      <w:bookmarkStart w:id="625" w:name="_Toc100238066"/>
      <w:r w:rsidRPr="00CD5E4B">
        <w:rPr>
          <w:rStyle w:val="ECCParagraph"/>
        </w:rPr>
        <w:t>Fixed service, 2200-2300 MHz</w:t>
      </w:r>
      <w:bookmarkEnd w:id="621"/>
      <w:bookmarkEnd w:id="622"/>
      <w:bookmarkEnd w:id="623"/>
      <w:bookmarkEnd w:id="624"/>
      <w:bookmarkEnd w:id="625"/>
    </w:p>
    <w:p w14:paraId="50BCAEFF" w14:textId="577F2AE0" w:rsidR="0002117E" w:rsidRPr="00CD5E4B" w:rsidRDefault="0002117E" w:rsidP="0002117E">
      <w:pPr>
        <w:rPr>
          <w:rStyle w:val="ECCParagraph"/>
        </w:rPr>
      </w:pPr>
      <w:r w:rsidRPr="00CD5E4B">
        <w:rPr>
          <w:rStyle w:val="ECCParagraph"/>
        </w:rPr>
        <w:t xml:space="preserve">According to the assessment from </w:t>
      </w:r>
      <w:r w:rsidR="00AC4132" w:rsidRPr="00CD5E4B">
        <w:rPr>
          <w:rStyle w:val="ECCParagraph"/>
        </w:rPr>
        <w:t xml:space="preserve">ECC </w:t>
      </w:r>
      <w:r w:rsidRPr="00CD5E4B">
        <w:rPr>
          <w:rStyle w:val="ECCParagraph"/>
        </w:rPr>
        <w:t>Report 173</w:t>
      </w:r>
      <w:r w:rsidR="00AC4132" w:rsidRPr="00CD5E4B">
        <w:rPr>
          <w:rStyle w:val="ECCParagraph"/>
        </w:rPr>
        <w:t xml:space="preserve"> </w:t>
      </w:r>
      <w:r w:rsidR="00FB0521" w:rsidRPr="00CD5E4B">
        <w:rPr>
          <w:rStyle w:val="ECCParagraph"/>
        </w:rPr>
        <w:fldChar w:fldCharType="begin" w:fldLock="1"/>
      </w:r>
      <w:r w:rsidR="00FB0521" w:rsidRPr="00CD5E4B">
        <w:rPr>
          <w:rStyle w:val="ECCParagraph"/>
        </w:rPr>
        <w:instrText xml:space="preserve"> REF _Ref103193643 \n \h </w:instrText>
      </w:r>
      <w:r w:rsidR="00B91638"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[24]</w:t>
      </w:r>
      <w:r w:rsidR="00FB0521" w:rsidRPr="00CD5E4B">
        <w:rPr>
          <w:rStyle w:val="ECCParagraph"/>
        </w:rPr>
        <w:fldChar w:fldCharType="end"/>
      </w:r>
      <w:r w:rsidRPr="00CD5E4B">
        <w:rPr>
          <w:rStyle w:val="ECCParagraph"/>
        </w:rPr>
        <w:t xml:space="preserve">, the usage of the adjacent bands </w:t>
      </w:r>
      <w:r w:rsidR="00C506C5" w:rsidRPr="00CD5E4B">
        <w:rPr>
          <w:rStyle w:val="ECCParagraph"/>
        </w:rPr>
        <w:t>(</w:t>
      </w:r>
      <w:r w:rsidRPr="00CD5E4B">
        <w:rPr>
          <w:rStyle w:val="ECCParagraph"/>
        </w:rPr>
        <w:t>below 2290</w:t>
      </w:r>
      <w:r w:rsidR="009743D3" w:rsidRPr="00CD5E4B">
        <w:rPr>
          <w:rStyle w:val="ECCParagraph"/>
        </w:rPr>
        <w:t xml:space="preserve"> </w:t>
      </w:r>
      <w:r w:rsidRPr="00CD5E4B">
        <w:rPr>
          <w:rStyle w:val="ECCParagraph"/>
        </w:rPr>
        <w:t>MHz</w:t>
      </w:r>
      <w:r w:rsidR="00C506C5" w:rsidRPr="00CD5E4B">
        <w:rPr>
          <w:rStyle w:val="ECCParagraph"/>
        </w:rPr>
        <w:t xml:space="preserve">) by </w:t>
      </w:r>
      <w:r w:rsidR="0070772E" w:rsidRPr="00CD5E4B">
        <w:rPr>
          <w:rStyle w:val="ECCParagraph"/>
        </w:rPr>
        <w:t>Fixed Service (</w:t>
      </w:r>
      <w:r w:rsidR="00C506C5" w:rsidRPr="00CD5E4B">
        <w:rPr>
          <w:rStyle w:val="ECCParagraph"/>
        </w:rPr>
        <w:t>FS</w:t>
      </w:r>
      <w:r w:rsidR="0070772E" w:rsidRPr="00CD5E4B">
        <w:rPr>
          <w:rStyle w:val="ECCParagraph"/>
        </w:rPr>
        <w:t>)</w:t>
      </w:r>
      <w:r w:rsidRPr="00CD5E4B">
        <w:rPr>
          <w:rStyle w:val="ECCParagraph"/>
        </w:rPr>
        <w:t xml:space="preserve"> is limited </w:t>
      </w:r>
      <w:r w:rsidR="00C506C5" w:rsidRPr="00CD5E4B">
        <w:rPr>
          <w:rStyle w:val="ECCParagraph"/>
        </w:rPr>
        <w:t>to</w:t>
      </w:r>
      <w:r w:rsidRPr="00CD5E4B">
        <w:rPr>
          <w:rStyle w:val="ECCParagraph"/>
        </w:rPr>
        <w:t xml:space="preserve"> 128 links in total</w:t>
      </w:r>
      <w:r w:rsidR="00C506C5" w:rsidRPr="00CD5E4B">
        <w:rPr>
          <w:rStyle w:val="ECCParagraph"/>
        </w:rPr>
        <w:t>,</w:t>
      </w:r>
      <w:r w:rsidRPr="00CD5E4B">
        <w:rPr>
          <w:rStyle w:val="ECCParagraph"/>
        </w:rPr>
        <w:t xml:space="preserve"> across </w:t>
      </w:r>
      <w:r w:rsidR="00DB2F58" w:rsidRPr="00CD5E4B">
        <w:rPr>
          <w:rStyle w:val="ECCParagraph"/>
        </w:rPr>
        <w:t xml:space="preserve">all </w:t>
      </w:r>
      <w:r w:rsidRPr="00CD5E4B">
        <w:rPr>
          <w:rStyle w:val="ECCParagraph"/>
        </w:rPr>
        <w:t>CEPT countries. Due to the varying characteristics of different types of FS systems and their deployment, no single compatibility solution can be applied e.g. separation distance, guard band or signal strength limit. If needed, coexistence can be achieved through coordination on a case-by-case basis, at national level. According to ECC Report 172</w:t>
      </w:r>
      <w:r w:rsidR="00FB0521" w:rsidRPr="00CD5E4B">
        <w:rPr>
          <w:rStyle w:val="ECCParagraph"/>
        </w:rPr>
        <w:t xml:space="preserve"> </w:t>
      </w:r>
      <w:r w:rsidR="00FB0521" w:rsidRPr="00CD5E4B">
        <w:rPr>
          <w:rStyle w:val="ECCParagraph"/>
        </w:rPr>
        <w:fldChar w:fldCharType="begin" w:fldLock="1"/>
      </w:r>
      <w:r w:rsidR="00FB0521" w:rsidRPr="00CD5E4B">
        <w:rPr>
          <w:rStyle w:val="ECCParagraph"/>
        </w:rPr>
        <w:instrText xml:space="preserve"> REF _Ref40084256 \n \h </w:instrText>
      </w:r>
      <w:r w:rsidR="00B91638"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[4]</w:t>
      </w:r>
      <w:r w:rsidR="00FB0521" w:rsidRPr="00CD5E4B">
        <w:rPr>
          <w:rStyle w:val="ECCParagraph"/>
        </w:rPr>
        <w:fldChar w:fldCharType="end"/>
      </w:r>
      <w:r w:rsidR="002F683C" w:rsidRPr="00CD5E4B">
        <w:rPr>
          <w:rStyle w:val="ECCParagraph"/>
        </w:rPr>
        <w:t>:</w:t>
      </w:r>
      <w:r w:rsidRPr="00CD5E4B">
        <w:rPr>
          <w:rStyle w:val="ECCParagraph"/>
        </w:rPr>
        <w:t xml:space="preserve"> “Interference studies were not performed in this report as the risk of interference was, because of highly directional antennas and the probable deployment in rural areas, considered to be very low”.</w:t>
      </w:r>
      <w:r w:rsidR="005D6FCA" w:rsidRPr="00CD5E4B">
        <w:rPr>
          <w:rStyle w:val="ECCParagraph"/>
        </w:rPr>
        <w:t xml:space="preserve"> </w:t>
      </w:r>
    </w:p>
    <w:p w14:paraId="71923AEF" w14:textId="49B3A865" w:rsidR="0002117E" w:rsidRPr="00CD5E4B" w:rsidRDefault="0002117E" w:rsidP="0002117E">
      <w:pPr>
        <w:rPr>
          <w:rStyle w:val="ECCParagraph"/>
        </w:rPr>
      </w:pPr>
      <w:r w:rsidRPr="00CD5E4B">
        <w:rPr>
          <w:rStyle w:val="ECCParagraph"/>
        </w:rPr>
        <w:t xml:space="preserve">Based on the </w:t>
      </w:r>
      <w:r w:rsidR="009743D3" w:rsidRPr="00CD5E4B">
        <w:rPr>
          <w:rStyle w:val="ECCParagraph"/>
        </w:rPr>
        <w:t xml:space="preserve">observations </w:t>
      </w:r>
      <w:r w:rsidRPr="00CD5E4B">
        <w:rPr>
          <w:rStyle w:val="ECCParagraph"/>
        </w:rPr>
        <w:t>above, no specific stud</w:t>
      </w:r>
      <w:r w:rsidR="009743D3" w:rsidRPr="00CD5E4B">
        <w:rPr>
          <w:rStyle w:val="ECCParagraph"/>
        </w:rPr>
        <w:t>y</w:t>
      </w:r>
      <w:r w:rsidRPr="00CD5E4B">
        <w:rPr>
          <w:rStyle w:val="ECCParagraph"/>
        </w:rPr>
        <w:t xml:space="preserve"> </w:t>
      </w:r>
      <w:r w:rsidR="00AF1141" w:rsidRPr="00CD5E4B">
        <w:rPr>
          <w:rStyle w:val="ECCParagraph"/>
        </w:rPr>
        <w:t>is</w:t>
      </w:r>
      <w:r w:rsidRPr="00CD5E4B">
        <w:rPr>
          <w:rStyle w:val="ECCParagraph"/>
        </w:rPr>
        <w:t xml:space="preserve"> developed in this report for coexistence between MFCN </w:t>
      </w:r>
      <w:r w:rsidR="00AF1141" w:rsidRPr="00CD5E4B">
        <w:rPr>
          <w:rStyle w:val="ECCParagraph"/>
        </w:rPr>
        <w:t xml:space="preserve">AAS </w:t>
      </w:r>
      <w:r w:rsidRPr="00CD5E4B">
        <w:rPr>
          <w:rStyle w:val="ECCParagraph"/>
        </w:rPr>
        <w:t xml:space="preserve">5G </w:t>
      </w:r>
      <w:r w:rsidR="00AF1141" w:rsidRPr="00CD5E4B">
        <w:rPr>
          <w:rStyle w:val="ECCParagraph"/>
        </w:rPr>
        <w:t xml:space="preserve">NR </w:t>
      </w:r>
      <w:r w:rsidRPr="00CD5E4B">
        <w:rPr>
          <w:rStyle w:val="ECCParagraph"/>
        </w:rPr>
        <w:t xml:space="preserve">and the </w:t>
      </w:r>
      <w:r w:rsidR="0070772E" w:rsidRPr="00CD5E4B">
        <w:rPr>
          <w:rStyle w:val="ECCParagraph"/>
        </w:rPr>
        <w:t>FS</w:t>
      </w:r>
      <w:r w:rsidRPr="00CD5E4B">
        <w:rPr>
          <w:rStyle w:val="ECCParagraph"/>
        </w:rPr>
        <w:t>.</w:t>
      </w:r>
    </w:p>
    <w:p w14:paraId="20604181" w14:textId="67D2A3BF" w:rsidR="00ED7FD8" w:rsidRPr="00CD5E4B" w:rsidRDefault="001F0975" w:rsidP="001F0975">
      <w:pPr>
        <w:pStyle w:val="Heading4"/>
        <w:rPr>
          <w:lang w:val="en-GB"/>
        </w:rPr>
      </w:pPr>
      <w:bookmarkStart w:id="626" w:name="_Toc68691307"/>
      <w:bookmarkStart w:id="627" w:name="_Toc78184715"/>
      <w:bookmarkStart w:id="628" w:name="_Toc88226169"/>
      <w:bookmarkStart w:id="629" w:name="_Toc98834815"/>
      <w:bookmarkStart w:id="630" w:name="_Toc100238067"/>
      <w:bookmarkStart w:id="631" w:name="_Hlk86664062"/>
      <w:bookmarkStart w:id="632" w:name="_Hlk80039496"/>
      <w:r>
        <w:rPr>
          <w:rFonts w:ascii="ZWAdobeF" w:hAnsi="ZWAdobeF" w:cs="ZWAdobeF"/>
          <w:i w:val="0"/>
          <w:color w:val="auto"/>
          <w:sz w:val="2"/>
          <w:szCs w:val="2"/>
          <w:lang w:val="en-GB"/>
        </w:rPr>
        <w:t>16B</w:t>
      </w:r>
      <w:r w:rsidR="00ED7FD8" w:rsidRPr="00CD5E4B">
        <w:rPr>
          <w:lang w:val="en-GB"/>
        </w:rPr>
        <w:t xml:space="preserve">Deep </w:t>
      </w:r>
      <w:r w:rsidR="00F72A9C" w:rsidRPr="00CD5E4B">
        <w:rPr>
          <w:lang w:val="en-GB"/>
        </w:rPr>
        <w:t xml:space="preserve">space </w:t>
      </w:r>
      <w:r w:rsidR="00ED7FD8" w:rsidRPr="00CD5E4B">
        <w:rPr>
          <w:lang w:val="en-GB"/>
        </w:rPr>
        <w:t>SRS (</w:t>
      </w:r>
      <w:r w:rsidR="002A5283" w:rsidRPr="00CD5E4B">
        <w:rPr>
          <w:lang w:val="en-GB"/>
        </w:rPr>
        <w:t>s</w:t>
      </w:r>
      <w:r w:rsidR="00ED7FD8" w:rsidRPr="00CD5E4B">
        <w:rPr>
          <w:lang w:val="en-GB"/>
        </w:rPr>
        <w:t>pace</w:t>
      </w:r>
      <w:r w:rsidR="002A5283" w:rsidRPr="00CD5E4B">
        <w:rPr>
          <w:lang w:val="en-GB"/>
        </w:rPr>
        <w:t>-</w:t>
      </w:r>
      <w:r w:rsidR="00ED7FD8" w:rsidRPr="00CD5E4B">
        <w:rPr>
          <w:lang w:val="en-GB"/>
        </w:rPr>
        <w:t>to</w:t>
      </w:r>
      <w:r w:rsidR="002A5283" w:rsidRPr="00CD5E4B">
        <w:rPr>
          <w:lang w:val="en-GB"/>
        </w:rPr>
        <w:t>-</w:t>
      </w:r>
      <w:r w:rsidR="00ED7FD8" w:rsidRPr="00CD5E4B">
        <w:rPr>
          <w:lang w:val="en-GB"/>
        </w:rPr>
        <w:t>Earth) 2290-2300 MHz</w:t>
      </w:r>
      <w:bookmarkEnd w:id="626"/>
      <w:bookmarkEnd w:id="627"/>
      <w:bookmarkEnd w:id="628"/>
      <w:bookmarkEnd w:id="629"/>
      <w:bookmarkEnd w:id="630"/>
    </w:p>
    <w:bookmarkEnd w:id="631"/>
    <w:p w14:paraId="4350B43C" w14:textId="34CB3AD0" w:rsidR="009743D3" w:rsidRPr="001943D9" w:rsidRDefault="00ED7FD8" w:rsidP="0071787C">
      <w:pPr>
        <w:rPr>
          <w:rStyle w:val="ECCHLbold"/>
        </w:rPr>
      </w:pPr>
      <w:r w:rsidRPr="001943D9">
        <w:rPr>
          <w:rStyle w:val="ECCHLbold"/>
        </w:rPr>
        <w:t>Existing studies for non-AAS</w:t>
      </w:r>
      <w:r w:rsidR="00DA2E0D" w:rsidRPr="001943D9">
        <w:rPr>
          <w:rStyle w:val="ECCHLbold"/>
        </w:rPr>
        <w:t xml:space="preserve"> MFCN</w:t>
      </w:r>
      <w:r w:rsidR="00F72A9C" w:rsidRPr="001943D9">
        <w:rPr>
          <w:rStyle w:val="ECCHLbold"/>
        </w:rPr>
        <w:t xml:space="preserve"> </w:t>
      </w:r>
    </w:p>
    <w:p w14:paraId="153613D0" w14:textId="739C02CB" w:rsidR="00536866" w:rsidRPr="00CD5E4B" w:rsidRDefault="00562830" w:rsidP="0071787C">
      <w:pPr>
        <w:rPr>
          <w:rStyle w:val="ECCParagraph"/>
        </w:rPr>
      </w:pPr>
      <w:r w:rsidRPr="00CD5E4B">
        <w:rPr>
          <w:rStyle w:val="ECCParagraph"/>
        </w:rPr>
        <w:t>Two studies of</w:t>
      </w:r>
      <w:r w:rsidR="00887CB7" w:rsidRPr="00CD5E4B">
        <w:rPr>
          <w:rStyle w:val="ECCParagraph"/>
        </w:rPr>
        <w:t xml:space="preserve"> the compatibility between a</w:t>
      </w:r>
      <w:r w:rsidR="00243BC2" w:rsidRPr="00CD5E4B">
        <w:rPr>
          <w:rStyle w:val="ECCParagraph"/>
        </w:rPr>
        <w:t xml:space="preserve"> non-AAS</w:t>
      </w:r>
      <w:r w:rsidR="009743D3" w:rsidRPr="00CD5E4B">
        <w:rPr>
          <w:rStyle w:val="ECCParagraph"/>
        </w:rPr>
        <w:t xml:space="preserve"> BS</w:t>
      </w:r>
      <w:r w:rsidR="00887CB7" w:rsidRPr="00CD5E4B">
        <w:rPr>
          <w:rStyle w:val="ECCParagraph"/>
        </w:rPr>
        <w:t xml:space="preserve"> and a</w:t>
      </w:r>
      <w:r w:rsidR="00243BC2" w:rsidRPr="00CD5E4B">
        <w:rPr>
          <w:rStyle w:val="ECCParagraph"/>
        </w:rPr>
        <w:t xml:space="preserve"> deep space</w:t>
      </w:r>
      <w:r w:rsidR="00887CB7" w:rsidRPr="00CD5E4B">
        <w:rPr>
          <w:rStyle w:val="ECCParagraph"/>
        </w:rPr>
        <w:t xml:space="preserve"> ES</w:t>
      </w:r>
      <w:r w:rsidR="00243BC2" w:rsidRPr="00CD5E4B">
        <w:rPr>
          <w:rStyle w:val="ECCParagraph"/>
        </w:rPr>
        <w:t xml:space="preserve"> receiver</w:t>
      </w:r>
      <w:r w:rsidR="00404D3C" w:rsidRPr="00CD5E4B">
        <w:rPr>
          <w:rStyle w:val="ECCParagraph"/>
        </w:rPr>
        <w:t xml:space="preserve"> </w:t>
      </w:r>
      <w:r w:rsidRPr="00CD5E4B">
        <w:rPr>
          <w:rStyle w:val="ECCParagraph"/>
        </w:rPr>
        <w:t>are presented in ECC Report 172</w:t>
      </w:r>
      <w:r w:rsidR="00FB0521" w:rsidRPr="00CD5E4B">
        <w:rPr>
          <w:rStyle w:val="ECCParagraph"/>
        </w:rPr>
        <w:t xml:space="preserve"> </w:t>
      </w:r>
      <w:r w:rsidR="00FB0521" w:rsidRPr="00CD5E4B">
        <w:rPr>
          <w:rStyle w:val="ECCParagraph"/>
        </w:rPr>
        <w:fldChar w:fldCharType="begin" w:fldLock="1"/>
      </w:r>
      <w:r w:rsidR="00FB0521" w:rsidRPr="00CD5E4B">
        <w:rPr>
          <w:rStyle w:val="ECCParagraph"/>
        </w:rPr>
        <w:instrText xml:space="preserve"> REF _Ref40084256 \n \h </w:instrText>
      </w:r>
      <w:r w:rsidR="00B91638"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[4]</w:t>
      </w:r>
      <w:r w:rsidR="00FB0521" w:rsidRPr="00CD5E4B">
        <w:rPr>
          <w:rStyle w:val="ECCParagraph"/>
        </w:rPr>
        <w:fldChar w:fldCharType="end"/>
      </w:r>
      <w:r w:rsidR="00142ABC" w:rsidRPr="00CD5E4B">
        <w:rPr>
          <w:rStyle w:val="ECCParagraph"/>
        </w:rPr>
        <w:t xml:space="preserve"> </w:t>
      </w:r>
      <w:r w:rsidR="006F1F28" w:rsidRPr="00CD5E4B">
        <w:rPr>
          <w:rStyle w:val="ECCParagraph"/>
        </w:rPr>
        <w:t>in its</w:t>
      </w:r>
      <w:r w:rsidR="00142ABC" w:rsidRPr="00CD5E4B">
        <w:rPr>
          <w:rStyle w:val="ECCParagraph"/>
        </w:rPr>
        <w:t xml:space="preserve"> section</w:t>
      </w:r>
      <w:r w:rsidRPr="00CD5E4B">
        <w:rPr>
          <w:rStyle w:val="ECCParagraph"/>
        </w:rPr>
        <w:t>s</w:t>
      </w:r>
      <w:r w:rsidR="00142ABC" w:rsidRPr="00CD5E4B">
        <w:rPr>
          <w:rStyle w:val="ECCParagraph"/>
        </w:rPr>
        <w:t xml:space="preserve"> 4.3.2.2 and 4.3.3</w:t>
      </w:r>
      <w:r w:rsidR="00CC665D" w:rsidRPr="00CD5E4B">
        <w:rPr>
          <w:rStyle w:val="ECCParagraph"/>
        </w:rPr>
        <w:t xml:space="preserve"> for single BS </w:t>
      </w:r>
      <w:r w:rsidR="00BB2FF9" w:rsidRPr="00CD5E4B">
        <w:rPr>
          <w:rStyle w:val="ECCParagraph"/>
        </w:rPr>
        <w:t xml:space="preserve">and </w:t>
      </w:r>
      <w:r w:rsidR="00CC665D" w:rsidRPr="00CD5E4B">
        <w:rPr>
          <w:rStyle w:val="ECCParagraph"/>
        </w:rPr>
        <w:t xml:space="preserve">single antenna using deterministic approach </w:t>
      </w:r>
      <w:r w:rsidR="00CC665D" w:rsidRPr="00CD5E4B">
        <w:rPr>
          <w:rStyle w:val="ECCParagraph"/>
        </w:rPr>
        <w:lastRenderedPageBreak/>
        <w:t xml:space="preserve">for various BS heights, BS masks and victim receiver gains, etc., coordination </w:t>
      </w:r>
      <w:r w:rsidR="001613D0" w:rsidRPr="00CD5E4B">
        <w:rPr>
          <w:rStyle w:val="ECCParagraph"/>
        </w:rPr>
        <w:t>is required</w:t>
      </w:r>
      <w:r w:rsidR="00CC665D" w:rsidRPr="00CD5E4B">
        <w:rPr>
          <w:rStyle w:val="ECCParagraph"/>
        </w:rPr>
        <w:t xml:space="preserve"> </w:t>
      </w:r>
      <w:r w:rsidR="001613D0" w:rsidRPr="00CD5E4B">
        <w:rPr>
          <w:rStyle w:val="ECCParagraph"/>
        </w:rPr>
        <w:t>with studies finding various coordination distances between 8 km and 50 km</w:t>
      </w:r>
      <w:r w:rsidR="00BB2FF9" w:rsidRPr="00CD5E4B">
        <w:rPr>
          <w:rStyle w:val="ECCParagraph"/>
        </w:rPr>
        <w:t>.</w:t>
      </w:r>
      <w:r w:rsidR="004E458E" w:rsidRPr="00CD5E4B">
        <w:rPr>
          <w:rStyle w:val="ECCParagraph"/>
        </w:rPr>
        <w:t xml:space="preserve"> </w:t>
      </w:r>
    </w:p>
    <w:p w14:paraId="6AE691E5" w14:textId="5BDF37E3" w:rsidR="009743D3" w:rsidRPr="001943D9" w:rsidRDefault="00ED7FD8" w:rsidP="0092798C">
      <w:pPr>
        <w:rPr>
          <w:rStyle w:val="ECCHLbold"/>
        </w:rPr>
      </w:pPr>
      <w:r w:rsidRPr="001943D9">
        <w:rPr>
          <w:rStyle w:val="ECCHLbold"/>
        </w:rPr>
        <w:t>Analysis for AAS</w:t>
      </w:r>
      <w:r w:rsidR="00DA2E0D" w:rsidRPr="001943D9">
        <w:rPr>
          <w:rStyle w:val="ECCHLbold"/>
        </w:rPr>
        <w:t xml:space="preserve"> MFCN</w:t>
      </w:r>
      <w:r w:rsidR="00571100" w:rsidRPr="001943D9">
        <w:rPr>
          <w:rStyle w:val="ECCHLbold"/>
        </w:rPr>
        <w:t xml:space="preserve"> </w:t>
      </w:r>
    </w:p>
    <w:p w14:paraId="58A21616" w14:textId="12DAF028" w:rsidR="0092798C" w:rsidRPr="00CD5E4B" w:rsidRDefault="00E7094A" w:rsidP="0092798C">
      <w:pPr>
        <w:rPr>
          <w:rStyle w:val="ECCParagraph"/>
        </w:rPr>
      </w:pPr>
      <w:r w:rsidRPr="00CD5E4B">
        <w:rPr>
          <w:rStyle w:val="ECCParagraph"/>
        </w:rPr>
        <w:t xml:space="preserve">It is possible to understand the compatibility between </w:t>
      </w:r>
      <w:r w:rsidR="00571100" w:rsidRPr="00CD5E4B">
        <w:rPr>
          <w:rStyle w:val="ECCParagraph"/>
        </w:rPr>
        <w:t>AAS</w:t>
      </w:r>
      <w:r w:rsidR="00E61D6E" w:rsidRPr="00CD5E4B">
        <w:rPr>
          <w:rStyle w:val="ECCParagraph"/>
        </w:rPr>
        <w:t xml:space="preserve"> BS in 2300-2400 MHz and deep space </w:t>
      </w:r>
      <w:r w:rsidR="004B71B1" w:rsidRPr="00CD5E4B">
        <w:rPr>
          <w:rStyle w:val="ECCParagraph"/>
        </w:rPr>
        <w:t>SRS ES in 2290-2300 MHz by</w:t>
      </w:r>
      <w:r w:rsidR="00D0051F" w:rsidRPr="00CD5E4B">
        <w:rPr>
          <w:rStyle w:val="ECCParagraph"/>
        </w:rPr>
        <w:t xml:space="preserve"> considering the compatibility of existing </w:t>
      </w:r>
      <w:r w:rsidR="00571100" w:rsidRPr="00CD5E4B">
        <w:rPr>
          <w:rStyle w:val="ECCParagraph"/>
        </w:rPr>
        <w:t>non-AAS</w:t>
      </w:r>
      <w:r w:rsidR="00D0051F" w:rsidRPr="00CD5E4B">
        <w:rPr>
          <w:rStyle w:val="ECCParagraph"/>
        </w:rPr>
        <w:t xml:space="preserve"> BS</w:t>
      </w:r>
      <w:r w:rsidR="00BC43E8" w:rsidRPr="00CD5E4B">
        <w:rPr>
          <w:rStyle w:val="ECCParagraph"/>
        </w:rPr>
        <w:t xml:space="preserve"> and comparing</w:t>
      </w:r>
      <w:r w:rsidR="00571100" w:rsidRPr="00CD5E4B">
        <w:rPr>
          <w:rStyle w:val="ECCParagraph"/>
        </w:rPr>
        <w:t xml:space="preserve"> the</w:t>
      </w:r>
      <w:r w:rsidR="00BC43E8" w:rsidRPr="00CD5E4B">
        <w:rPr>
          <w:rStyle w:val="ECCParagraph"/>
        </w:rPr>
        <w:t xml:space="preserve"> difference in conducted power and</w:t>
      </w:r>
      <w:r w:rsidR="00571100" w:rsidRPr="00CD5E4B">
        <w:rPr>
          <w:rStyle w:val="ECCParagraph"/>
        </w:rPr>
        <w:t xml:space="preserve"> gain</w:t>
      </w:r>
      <w:r w:rsidR="00D87A34" w:rsidRPr="00CD5E4B">
        <w:rPr>
          <w:rStyle w:val="ECCParagraph"/>
        </w:rPr>
        <w:t xml:space="preserve"> of AAS and non-AAS BSs</w:t>
      </w:r>
      <w:r w:rsidR="00571100" w:rsidRPr="00CD5E4B">
        <w:rPr>
          <w:rStyle w:val="ECCParagraph"/>
        </w:rPr>
        <w:t xml:space="preserve"> as seen towards horizon</w:t>
      </w:r>
      <w:r w:rsidR="00D87A34" w:rsidRPr="00CD5E4B">
        <w:rPr>
          <w:rStyle w:val="ECCParagraph"/>
        </w:rPr>
        <w:t xml:space="preserve"> (valid</w:t>
      </w:r>
      <w:r w:rsidR="00571100" w:rsidRPr="00CD5E4B">
        <w:rPr>
          <w:rStyle w:val="ECCParagraph"/>
        </w:rPr>
        <w:t xml:space="preserve"> for distance </w:t>
      </w:r>
      <w:r w:rsidR="00934DEF" w:rsidRPr="00CD5E4B">
        <w:rPr>
          <w:rStyle w:val="ECCParagraph"/>
        </w:rPr>
        <w:t xml:space="preserve">between BS and ES </w:t>
      </w:r>
      <w:r w:rsidR="00571100" w:rsidRPr="00CD5E4B">
        <w:rPr>
          <w:rStyle w:val="ECCParagraph"/>
        </w:rPr>
        <w:t>&gt;1</w:t>
      </w:r>
      <w:r w:rsidR="003F7DA0" w:rsidRPr="00CD5E4B">
        <w:rPr>
          <w:rStyle w:val="ECCParagraph"/>
        </w:rPr>
        <w:t xml:space="preserve"> </w:t>
      </w:r>
      <w:r w:rsidR="00571100" w:rsidRPr="00CD5E4B">
        <w:rPr>
          <w:rStyle w:val="ECCParagraph"/>
        </w:rPr>
        <w:t>km</w:t>
      </w:r>
      <w:r w:rsidR="00CD0D06" w:rsidRPr="00CD5E4B">
        <w:rPr>
          <w:rStyle w:val="ECCParagraph"/>
        </w:rPr>
        <w:t xml:space="preserve"> (</w:t>
      </w:r>
      <w:r w:rsidR="00571100" w:rsidRPr="00CD5E4B">
        <w:rPr>
          <w:rStyle w:val="ECCParagraph"/>
        </w:rPr>
        <w:t xml:space="preserve">see </w:t>
      </w:r>
      <w:r w:rsidR="00FB0521" w:rsidRPr="00CD5E4B">
        <w:rPr>
          <w:rStyle w:val="ECCParagraph"/>
        </w:rPr>
        <w:fldChar w:fldCharType="begin" w:fldLock="1"/>
      </w:r>
      <w:r w:rsidR="00FB0521" w:rsidRPr="00CD5E4B">
        <w:rPr>
          <w:rStyle w:val="ECCParagraph"/>
        </w:rPr>
        <w:instrText xml:space="preserve"> REF _Ref100753114 \n \h </w:instrText>
      </w:r>
      <w:r w:rsidR="00B91638"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A4.2</w:t>
      </w:r>
      <w:r w:rsidR="00FB0521" w:rsidRPr="00CD5E4B">
        <w:rPr>
          <w:rStyle w:val="ECCParagraph"/>
        </w:rPr>
        <w:fldChar w:fldCharType="end"/>
      </w:r>
      <w:r w:rsidR="00571100" w:rsidRPr="00CD5E4B">
        <w:rPr>
          <w:rStyle w:val="ECCParagraph"/>
        </w:rPr>
        <w:t xml:space="preserve">). </w:t>
      </w:r>
      <w:r w:rsidR="00CC665D" w:rsidRPr="00CD5E4B">
        <w:rPr>
          <w:rStyle w:val="ECCParagraph"/>
        </w:rPr>
        <w:t>The in-block power, transitional region and baseline BEM for non-AAS are specified per antenna in ECC Decision (14)02</w:t>
      </w:r>
      <w:r w:rsidR="00FB0521" w:rsidRPr="00CD5E4B">
        <w:rPr>
          <w:rStyle w:val="ECCParagraph"/>
        </w:rPr>
        <w:t xml:space="preserve"> </w:t>
      </w:r>
      <w:r w:rsidR="00FB0521" w:rsidRPr="00CD5E4B">
        <w:rPr>
          <w:rStyle w:val="ECCParagraph"/>
        </w:rPr>
        <w:fldChar w:fldCharType="begin" w:fldLock="1"/>
      </w:r>
      <w:r w:rsidR="00FB0521" w:rsidRPr="00CD5E4B">
        <w:rPr>
          <w:rStyle w:val="ECCParagraph"/>
        </w:rPr>
        <w:instrText xml:space="preserve"> REF _Ref40084231 \n \h </w:instrText>
      </w:r>
      <w:r w:rsidR="00B91638" w:rsidRPr="00CD5E4B">
        <w:rPr>
          <w:rStyle w:val="ECCParagraph"/>
        </w:rPr>
        <w:instrText xml:space="preserve"> \* MERGEFORMAT </w:instrText>
      </w:r>
      <w:r w:rsidR="00FB0521" w:rsidRPr="00CD5E4B">
        <w:rPr>
          <w:rStyle w:val="ECCParagraph"/>
        </w:rPr>
      </w:r>
      <w:r w:rsidR="00FB0521" w:rsidRPr="00CD5E4B">
        <w:rPr>
          <w:rStyle w:val="ECCParagraph"/>
        </w:rPr>
        <w:fldChar w:fldCharType="separate"/>
      </w:r>
      <w:r w:rsidR="002816C2" w:rsidRPr="00CD5E4B">
        <w:rPr>
          <w:rStyle w:val="ECCParagraph"/>
        </w:rPr>
        <w:t>[1]</w:t>
      </w:r>
      <w:r w:rsidR="00FB0521" w:rsidRPr="00CD5E4B">
        <w:rPr>
          <w:rStyle w:val="ECCParagraph"/>
        </w:rPr>
        <w:fldChar w:fldCharType="end"/>
      </w:r>
      <w:r w:rsidR="00CC665D" w:rsidRPr="00CD5E4B">
        <w:rPr>
          <w:rStyle w:val="ECCParagraph"/>
        </w:rPr>
        <w:t xml:space="preserve">. </w:t>
      </w:r>
      <w:r w:rsidR="00571100" w:rsidRPr="00CD5E4B">
        <w:rPr>
          <w:rStyle w:val="ECCParagraph"/>
        </w:rPr>
        <w:t>The difference in possible interference (</w:t>
      </w:r>
      <w:r w:rsidR="00571100" w:rsidRPr="00CD5E4B">
        <w:rPr>
          <w:rStyle w:val="ECCParagraph"/>
          <w:rFonts w:ascii="Symbol" w:eastAsia="Symbol" w:hAnsi="Symbol" w:cs="Symbol"/>
        </w:rPr>
        <w:t></w:t>
      </w:r>
      <w:r w:rsidR="00571100" w:rsidRPr="00CD5E4B">
        <w:rPr>
          <w:rStyle w:val="ECCParagraph"/>
        </w:rPr>
        <w:t>iRSS)</w:t>
      </w:r>
      <w:r w:rsidR="00007B0F" w:rsidRPr="00CD5E4B">
        <w:rPr>
          <w:rStyle w:val="ECCParagraph"/>
        </w:rPr>
        <w:t>, assuming the</w:t>
      </w:r>
      <w:r w:rsidR="00571100" w:rsidRPr="00CD5E4B">
        <w:rPr>
          <w:rStyle w:val="ECCParagraph"/>
        </w:rPr>
        <w:t xml:space="preserve"> worst case AAS</w:t>
      </w:r>
      <w:r w:rsidR="00007B0F" w:rsidRPr="00CD5E4B">
        <w:rPr>
          <w:rStyle w:val="ECCParagraph"/>
        </w:rPr>
        <w:t xml:space="preserve"> and non-AAS</w:t>
      </w:r>
      <w:r w:rsidR="00571100" w:rsidRPr="00CD5E4B">
        <w:rPr>
          <w:rStyle w:val="ECCParagraph"/>
        </w:rPr>
        <w:t xml:space="preserve"> BS </w:t>
      </w:r>
      <w:r w:rsidR="00476D00" w:rsidRPr="00CD5E4B">
        <w:rPr>
          <w:rStyle w:val="ECCParagraph"/>
        </w:rPr>
        <w:t xml:space="preserve">sector </w:t>
      </w:r>
      <w:r w:rsidR="00571100" w:rsidRPr="00CD5E4B">
        <w:rPr>
          <w:rStyle w:val="ECCParagraph"/>
        </w:rPr>
        <w:t xml:space="preserve">pointing </w:t>
      </w:r>
      <w:r w:rsidR="00CC665D" w:rsidRPr="00CD5E4B">
        <w:rPr>
          <w:rStyle w:val="ECCParagraph"/>
        </w:rPr>
        <w:t xml:space="preserve">with horizontal fixed </w:t>
      </w:r>
      <w:r w:rsidR="00571100" w:rsidRPr="00CD5E4B">
        <w:rPr>
          <w:rStyle w:val="ECCParagraph"/>
        </w:rPr>
        <w:t>boresight towards the</w:t>
      </w:r>
      <w:r w:rsidR="006A0322" w:rsidRPr="00CD5E4B">
        <w:rPr>
          <w:rStyle w:val="ECCParagraph"/>
        </w:rPr>
        <w:t xml:space="preserve"> ES</w:t>
      </w:r>
      <w:r w:rsidR="00A20C62" w:rsidRPr="00CD5E4B">
        <w:rPr>
          <w:rStyle w:val="ECCParagraph"/>
        </w:rPr>
        <w:t xml:space="preserve"> for rural</w:t>
      </w:r>
      <w:r w:rsidR="006A0322" w:rsidRPr="00CD5E4B">
        <w:rPr>
          <w:rStyle w:val="ECCParagraph"/>
        </w:rPr>
        <w:t xml:space="preserve"> deployments</w:t>
      </w:r>
      <w:r w:rsidR="00571100" w:rsidRPr="00CD5E4B">
        <w:rPr>
          <w:rStyle w:val="ECCParagraph"/>
        </w:rPr>
        <w:t xml:space="preserve"> </w:t>
      </w:r>
      <w:r w:rsidR="002D23D9" w:rsidRPr="00CD5E4B">
        <w:rPr>
          <w:rStyle w:val="ECCParagraph"/>
        </w:rPr>
        <w:t xml:space="preserve">for the </w:t>
      </w:r>
      <w:r w:rsidR="004504BD" w:rsidRPr="00CD5E4B">
        <w:rPr>
          <w:rStyle w:val="ECCParagraph"/>
        </w:rPr>
        <w:t xml:space="preserve">0-10 MHz </w:t>
      </w:r>
      <w:r w:rsidR="002D23D9" w:rsidRPr="00CD5E4B">
        <w:rPr>
          <w:rStyle w:val="ECCParagraph"/>
        </w:rPr>
        <w:t xml:space="preserve">out-of-band case </w:t>
      </w:r>
      <w:r w:rsidR="00571100" w:rsidRPr="00CD5E4B">
        <w:rPr>
          <w:rStyle w:val="ECCParagraph"/>
        </w:rPr>
        <w:t>is</w:t>
      </w:r>
      <w:r w:rsidR="006A0322" w:rsidRPr="00CD5E4B">
        <w:rPr>
          <w:rStyle w:val="ECCParagraph"/>
        </w:rPr>
        <w:t>:</w:t>
      </w:r>
      <w:r w:rsidR="0092798C" w:rsidRPr="00CD5E4B">
        <w:rPr>
          <w:rStyle w:val="ECCParagraph"/>
        </w:rPr>
        <w:t xml:space="preserve"> </w:t>
      </w:r>
    </w:p>
    <w:p w14:paraId="4C53B5ED" w14:textId="1596A507" w:rsidR="0092798C" w:rsidRPr="00CD5E4B" w:rsidRDefault="0092798C" w:rsidP="0092798C">
      <w:pPr>
        <w:pStyle w:val="ECCBulletsLv1"/>
        <w:rPr>
          <w:rStyle w:val="ECCParagraph"/>
        </w:rPr>
      </w:pPr>
      <w:r w:rsidRPr="00CD5E4B">
        <w:rPr>
          <w:rStyle w:val="ECCParagraph"/>
          <w:rFonts w:ascii="Symbol" w:eastAsia="Symbol" w:hAnsi="Symbol" w:cs="Symbol"/>
        </w:rPr>
        <w:t></w:t>
      </w:r>
      <w:r w:rsidRPr="00CD5E4B">
        <w:rPr>
          <w:rStyle w:val="ECCParagraph"/>
        </w:rPr>
        <w:t xml:space="preserve">iRSS = </w:t>
      </w:r>
      <w:r w:rsidR="00CC665D" w:rsidRPr="00CD5E4B">
        <w:rPr>
          <w:rStyle w:val="ECCParagraph"/>
        </w:rPr>
        <w:t>-</w:t>
      </w:r>
      <w:r w:rsidR="00F579A4" w:rsidRPr="00CD5E4B">
        <w:rPr>
          <w:rStyle w:val="ECCParagraph"/>
        </w:rPr>
        <w:t>0.6</w:t>
      </w:r>
      <w:r w:rsidR="00CC665D" w:rsidRPr="00CD5E4B">
        <w:rPr>
          <w:rStyle w:val="ECCParagraph"/>
        </w:rPr>
        <w:t xml:space="preserve"> dB for four cross-polarised non-AAS antennas and </w:t>
      </w:r>
      <w:r w:rsidR="00CC665D" w:rsidRPr="00CD5E4B">
        <w:rPr>
          <w:rStyle w:val="ECCParagraph"/>
          <w:rFonts w:ascii="Symbol" w:eastAsia="Symbol" w:hAnsi="Symbol" w:cs="Symbol"/>
        </w:rPr>
        <w:t></w:t>
      </w:r>
      <w:r w:rsidR="00CC665D" w:rsidRPr="00CD5E4B">
        <w:rPr>
          <w:rStyle w:val="ECCParagraph"/>
        </w:rPr>
        <w:t xml:space="preserve">iRSS = </w:t>
      </w:r>
      <w:r w:rsidR="00F579A4" w:rsidRPr="00CD5E4B">
        <w:rPr>
          <w:rStyle w:val="ECCParagraph"/>
        </w:rPr>
        <w:t>5.4</w:t>
      </w:r>
      <w:r w:rsidR="00CC665D" w:rsidRPr="00CD5E4B">
        <w:rPr>
          <w:rStyle w:val="ECCParagraph"/>
        </w:rPr>
        <w:t xml:space="preserve"> dB for one cross-polarised antenna</w:t>
      </w:r>
      <w:r w:rsidR="004504BD" w:rsidRPr="00CD5E4B">
        <w:rPr>
          <w:rStyle w:val="ECCParagraph"/>
        </w:rPr>
        <w:t xml:space="preserve"> </w:t>
      </w:r>
      <w:r w:rsidR="00A20C62" w:rsidRPr="00CD5E4B">
        <w:rPr>
          <w:rStyle w:val="ECCParagraph"/>
        </w:rPr>
        <w:t>and</w:t>
      </w:r>
      <w:r w:rsidRPr="00CD5E4B">
        <w:rPr>
          <w:rStyle w:val="ECCParagraph"/>
        </w:rPr>
        <w:t xml:space="preserve"> </w:t>
      </w:r>
      <w:r w:rsidR="00CC665D" w:rsidRPr="00CD5E4B">
        <w:rPr>
          <w:rStyle w:val="ECCParagraph"/>
        </w:rPr>
        <w:t xml:space="preserve">AAS </w:t>
      </w:r>
      <w:r w:rsidR="00A20C62" w:rsidRPr="00CD5E4B">
        <w:rPr>
          <w:rStyle w:val="ECCParagraph"/>
        </w:rPr>
        <w:t>un</w:t>
      </w:r>
      <w:r w:rsidRPr="00CD5E4B">
        <w:rPr>
          <w:rStyle w:val="ECCParagraph"/>
        </w:rPr>
        <w:t>correlated beamforming</w:t>
      </w:r>
      <w:r w:rsidR="00E90442" w:rsidRPr="00CD5E4B">
        <w:rPr>
          <w:rStyle w:val="ECCParagraph"/>
        </w:rPr>
        <w:t>;</w:t>
      </w:r>
    </w:p>
    <w:p w14:paraId="035C7949" w14:textId="2CC46468" w:rsidR="0092798C" w:rsidRPr="00CD5E4B" w:rsidRDefault="0092798C">
      <w:pPr>
        <w:pStyle w:val="ECCBulletsLv1"/>
        <w:rPr>
          <w:rStyle w:val="ECCParagraph"/>
        </w:rPr>
      </w:pPr>
      <w:r w:rsidRPr="00CD5E4B">
        <w:rPr>
          <w:rStyle w:val="ECCParagraph"/>
          <w:rFonts w:ascii="Symbol" w:eastAsia="Symbol" w:hAnsi="Symbol" w:cs="Symbol"/>
        </w:rPr>
        <w:t></w:t>
      </w:r>
      <w:r w:rsidRPr="00CD5E4B">
        <w:rPr>
          <w:rStyle w:val="ECCParagraph"/>
        </w:rPr>
        <w:t xml:space="preserve">iRSS = </w:t>
      </w:r>
      <w:r w:rsidR="00CC665D" w:rsidRPr="00CD5E4B">
        <w:rPr>
          <w:rStyle w:val="ECCParagraph"/>
        </w:rPr>
        <w:t xml:space="preserve">13.9 dB for four cross-polarised non-AAS antennas and </w:t>
      </w:r>
      <w:r w:rsidR="00CC665D" w:rsidRPr="00CD5E4B">
        <w:rPr>
          <w:rStyle w:val="ECCParagraph"/>
          <w:rFonts w:ascii="Symbol" w:eastAsia="Symbol" w:hAnsi="Symbol" w:cs="Symbol"/>
        </w:rPr>
        <w:t></w:t>
      </w:r>
      <w:r w:rsidR="00CC665D" w:rsidRPr="00CD5E4B">
        <w:rPr>
          <w:rStyle w:val="ECCParagraph"/>
        </w:rPr>
        <w:t>iRSS = 19.9 dB for one cross-polarised antenna</w:t>
      </w:r>
      <w:r w:rsidR="004504BD" w:rsidRPr="00CD5E4B">
        <w:rPr>
          <w:rStyle w:val="ECCParagraph"/>
        </w:rPr>
        <w:t xml:space="preserve"> </w:t>
      </w:r>
      <w:r w:rsidR="00A20C62" w:rsidRPr="00CD5E4B">
        <w:rPr>
          <w:rStyle w:val="ECCParagraph"/>
        </w:rPr>
        <w:t>and</w:t>
      </w:r>
      <w:r w:rsidRPr="00CD5E4B">
        <w:rPr>
          <w:rStyle w:val="ECCParagraph"/>
        </w:rPr>
        <w:t xml:space="preserve"> </w:t>
      </w:r>
      <w:r w:rsidR="00CC665D" w:rsidRPr="00CD5E4B">
        <w:rPr>
          <w:rStyle w:val="ECCParagraph"/>
        </w:rPr>
        <w:t xml:space="preserve">AAS </w:t>
      </w:r>
      <w:r w:rsidRPr="00CD5E4B">
        <w:rPr>
          <w:rStyle w:val="ECCParagraph"/>
        </w:rPr>
        <w:t>correlated beamforming (CDF ≥</w:t>
      </w:r>
      <w:r w:rsidR="00496085" w:rsidRPr="00CD5E4B">
        <w:rPr>
          <w:rStyle w:val="ECCParagraph"/>
        </w:rPr>
        <w:t xml:space="preserve"> </w:t>
      </w:r>
      <w:r w:rsidRPr="00CD5E4B">
        <w:rPr>
          <w:rStyle w:val="ECCParagraph"/>
        </w:rPr>
        <w:t>99.9%)</w:t>
      </w:r>
      <w:r w:rsidR="00E90442" w:rsidRPr="00CD5E4B">
        <w:rPr>
          <w:rStyle w:val="ECCParagraph"/>
        </w:rPr>
        <w:t>.</w:t>
      </w:r>
    </w:p>
    <w:p w14:paraId="032D64B3" w14:textId="1CA1962A" w:rsidR="00AC5DD2" w:rsidRPr="00CD5E4B" w:rsidRDefault="00002F13" w:rsidP="0092798C">
      <w:pPr>
        <w:rPr>
          <w:rStyle w:val="ECCParagraph"/>
        </w:rPr>
      </w:pPr>
      <w:r w:rsidRPr="00CD5E4B">
        <w:rPr>
          <w:rStyle w:val="ECCParagraph"/>
        </w:rPr>
        <w:t>Since the number of d</w:t>
      </w:r>
      <w:r w:rsidR="00D918A3" w:rsidRPr="00CD5E4B">
        <w:rPr>
          <w:rStyle w:val="ECCParagraph"/>
        </w:rPr>
        <w:t xml:space="preserve">eep space SRS </w:t>
      </w:r>
      <w:r w:rsidRPr="00CD5E4B">
        <w:rPr>
          <w:rStyle w:val="ECCParagraph"/>
        </w:rPr>
        <w:t>ES</w:t>
      </w:r>
      <w:r w:rsidR="00D918A3" w:rsidRPr="00CD5E4B">
        <w:rPr>
          <w:rStyle w:val="ECCParagraph"/>
        </w:rPr>
        <w:t>s</w:t>
      </w:r>
      <w:r w:rsidRPr="00CD5E4B">
        <w:rPr>
          <w:rStyle w:val="ECCParagraph"/>
        </w:rPr>
        <w:t xml:space="preserve"> is limited</w:t>
      </w:r>
      <w:r w:rsidR="0092798C" w:rsidRPr="00CD5E4B">
        <w:rPr>
          <w:rStyle w:val="ECCParagraph"/>
        </w:rPr>
        <w:t xml:space="preserve"> and</w:t>
      </w:r>
      <w:r w:rsidRPr="00CD5E4B">
        <w:rPr>
          <w:rStyle w:val="ECCParagraph"/>
        </w:rPr>
        <w:t xml:space="preserve"> the location of the ES is known in many countries</w:t>
      </w:r>
      <w:r w:rsidR="005B04A9" w:rsidRPr="00CD5E4B">
        <w:rPr>
          <w:rStyle w:val="ECCParagraph"/>
        </w:rPr>
        <w:t>, often</w:t>
      </w:r>
      <w:r w:rsidR="0092798C" w:rsidRPr="00CD5E4B">
        <w:rPr>
          <w:rStyle w:val="ECCParagraph"/>
        </w:rPr>
        <w:t xml:space="preserve"> in rural environment</w:t>
      </w:r>
      <w:r w:rsidR="005B04A9" w:rsidRPr="00CD5E4B">
        <w:rPr>
          <w:rStyle w:val="ECCParagraph"/>
        </w:rPr>
        <w:t>s, the</w:t>
      </w:r>
      <w:r w:rsidR="00A20C62" w:rsidRPr="00CD5E4B">
        <w:rPr>
          <w:rStyle w:val="ECCParagraph"/>
        </w:rPr>
        <w:t xml:space="preserve"> actual radio propagation condition should be considered</w:t>
      </w:r>
      <w:r w:rsidR="0092798C" w:rsidRPr="00CD5E4B">
        <w:rPr>
          <w:rStyle w:val="ECCParagraph"/>
        </w:rPr>
        <w:t>.</w:t>
      </w:r>
      <w:r w:rsidR="002D23D9" w:rsidRPr="00CD5E4B">
        <w:rPr>
          <w:rStyle w:val="ECCParagraph"/>
        </w:rPr>
        <w:t xml:space="preserve"> </w:t>
      </w:r>
      <w:r w:rsidR="0092798C" w:rsidRPr="00CD5E4B">
        <w:rPr>
          <w:rStyle w:val="ECCParagraph"/>
        </w:rPr>
        <w:t xml:space="preserve">Similar to </w:t>
      </w:r>
      <w:r w:rsidR="00DA2E0D" w:rsidRPr="00CD5E4B">
        <w:rPr>
          <w:rStyle w:val="ECCParagraph"/>
        </w:rPr>
        <w:t xml:space="preserve">the conclusions for </w:t>
      </w:r>
      <w:r w:rsidR="0092798C" w:rsidRPr="00CD5E4B">
        <w:rPr>
          <w:rStyle w:val="ECCParagraph"/>
        </w:rPr>
        <w:t>non-AAS</w:t>
      </w:r>
      <w:r w:rsidR="00DA2E0D" w:rsidRPr="00CD5E4B">
        <w:rPr>
          <w:rStyle w:val="ECCParagraph"/>
        </w:rPr>
        <w:t xml:space="preserve"> BS</w:t>
      </w:r>
      <w:r w:rsidR="005B04A9" w:rsidRPr="00CD5E4B">
        <w:rPr>
          <w:rStyle w:val="ECCParagraph"/>
        </w:rPr>
        <w:t>,</w:t>
      </w:r>
      <w:r w:rsidR="0092798C" w:rsidRPr="00CD5E4B">
        <w:rPr>
          <w:rStyle w:val="ECCParagraph"/>
        </w:rPr>
        <w:t xml:space="preserve"> various mitigation techniques can be used to limit the interference towards the victim</w:t>
      </w:r>
      <w:r w:rsidR="005B04A9" w:rsidRPr="00CD5E4B">
        <w:rPr>
          <w:rStyle w:val="ECCParagraph"/>
        </w:rPr>
        <w:t>,</w:t>
      </w:r>
      <w:r w:rsidR="001A0A98" w:rsidRPr="00CD5E4B">
        <w:rPr>
          <w:rStyle w:val="ECCParagraph"/>
        </w:rPr>
        <w:t xml:space="preserve"> </w:t>
      </w:r>
      <w:r w:rsidR="005B04A9" w:rsidRPr="00CD5E4B">
        <w:rPr>
          <w:rStyle w:val="ECCParagraph"/>
        </w:rPr>
        <w:t xml:space="preserve">i.e. </w:t>
      </w:r>
      <w:r w:rsidR="00C44C9E" w:rsidRPr="00CD5E4B">
        <w:rPr>
          <w:rStyle w:val="ECCParagraph"/>
        </w:rPr>
        <w:t xml:space="preserve">frequency separation, additional filtering at the SRS ES, and </w:t>
      </w:r>
      <w:r w:rsidR="005B04A9" w:rsidRPr="00CD5E4B">
        <w:rPr>
          <w:rStyle w:val="ECCParagraph"/>
        </w:rPr>
        <w:t>coordination zones with local restriction</w:t>
      </w:r>
      <w:r w:rsidR="00D207B0" w:rsidRPr="00CD5E4B">
        <w:rPr>
          <w:rStyle w:val="ECCParagraph"/>
        </w:rPr>
        <w:t>s</w:t>
      </w:r>
      <w:r w:rsidR="005B04A9" w:rsidRPr="00CD5E4B">
        <w:rPr>
          <w:rStyle w:val="ECCParagraph"/>
        </w:rPr>
        <w:t xml:space="preserve"> on</w:t>
      </w:r>
      <w:r w:rsidR="0092798C" w:rsidRPr="00CD5E4B">
        <w:rPr>
          <w:rStyle w:val="ECCParagraph"/>
        </w:rPr>
        <w:t xml:space="preserve"> BS height, antenna direction, antenna downtilt,</w:t>
      </w:r>
      <w:r w:rsidR="005B04A9" w:rsidRPr="00CD5E4B">
        <w:rPr>
          <w:rStyle w:val="ECCParagraph"/>
        </w:rPr>
        <w:t xml:space="preserve"> and/or</w:t>
      </w:r>
      <w:r w:rsidR="0092798C" w:rsidRPr="00CD5E4B">
        <w:rPr>
          <w:rStyle w:val="ECCParagraph"/>
        </w:rPr>
        <w:t xml:space="preserve"> output power restriction, etc</w:t>
      </w:r>
      <w:r w:rsidR="005B04A9" w:rsidRPr="00CD5E4B">
        <w:rPr>
          <w:rStyle w:val="ECCParagraph"/>
        </w:rPr>
        <w:t>.</w:t>
      </w:r>
      <w:r w:rsidR="00AC5DD2" w:rsidRPr="00CD5E4B">
        <w:rPr>
          <w:rStyle w:val="ECCParagraph"/>
        </w:rPr>
        <w:t xml:space="preserve"> Due to the higher potential interference from AAS BS compared to non-AAS BS, the suitable coordination zone around the deep space SRS ES is expected to be larger.</w:t>
      </w:r>
    </w:p>
    <w:p w14:paraId="0DA58F7C" w14:textId="039BD2FB" w:rsidR="0092798C" w:rsidRPr="00CD5E4B" w:rsidRDefault="001613D0" w:rsidP="0092798C">
      <w:pPr>
        <w:rPr>
          <w:rStyle w:val="ECCParagraph"/>
        </w:rPr>
      </w:pPr>
      <w:r w:rsidRPr="00CD5E4B">
        <w:rPr>
          <w:rStyle w:val="ECCParagraph"/>
        </w:rPr>
        <w:t>Deep space SRS</w:t>
      </w:r>
      <w:r w:rsidR="00A50462" w:rsidRPr="00CD5E4B">
        <w:rPr>
          <w:rStyle w:val="ECCParagraph"/>
        </w:rPr>
        <w:t xml:space="preserve"> </w:t>
      </w:r>
      <w:r w:rsidR="0070772E" w:rsidRPr="00CD5E4B">
        <w:rPr>
          <w:rStyle w:val="ECCParagraph"/>
        </w:rPr>
        <w:t>ES</w:t>
      </w:r>
      <w:r w:rsidR="00A50462" w:rsidRPr="00CD5E4B">
        <w:rPr>
          <w:rStyle w:val="ECCParagraph"/>
        </w:rPr>
        <w:t xml:space="preserve"> receiver performance parameters can be found in ECC Report 172</w:t>
      </w:r>
      <w:r w:rsidR="00930683" w:rsidRPr="00CD5E4B">
        <w:rPr>
          <w:rStyle w:val="ECCParagraph"/>
        </w:rPr>
        <w:t xml:space="preserve"> </w:t>
      </w:r>
      <w:r w:rsidR="00930683" w:rsidRPr="00CD5E4B">
        <w:rPr>
          <w:rStyle w:val="ECCParagraph"/>
        </w:rPr>
        <w:fldChar w:fldCharType="begin" w:fldLock="1"/>
      </w:r>
      <w:r w:rsidR="00930683" w:rsidRPr="00CD5E4B">
        <w:rPr>
          <w:rStyle w:val="ECCParagraph"/>
        </w:rPr>
        <w:instrText xml:space="preserve"> REF _Ref40084256 \n \h </w:instrText>
      </w:r>
      <w:r w:rsidR="00B91638" w:rsidRPr="00CD5E4B">
        <w:rPr>
          <w:rStyle w:val="ECCParagraph"/>
        </w:rPr>
        <w:instrText xml:space="preserve"> \* MERGEFORMAT </w:instrText>
      </w:r>
      <w:r w:rsidR="00930683" w:rsidRPr="00CD5E4B">
        <w:rPr>
          <w:rStyle w:val="ECCParagraph"/>
        </w:rPr>
      </w:r>
      <w:r w:rsidR="00930683" w:rsidRPr="00CD5E4B">
        <w:rPr>
          <w:rStyle w:val="ECCParagraph"/>
        </w:rPr>
        <w:fldChar w:fldCharType="separate"/>
      </w:r>
      <w:r w:rsidR="002816C2" w:rsidRPr="00CD5E4B">
        <w:rPr>
          <w:rStyle w:val="ECCParagraph"/>
        </w:rPr>
        <w:t>[4]</w:t>
      </w:r>
      <w:r w:rsidR="00930683" w:rsidRPr="00CD5E4B">
        <w:rPr>
          <w:rStyle w:val="ECCParagraph"/>
        </w:rPr>
        <w:fldChar w:fldCharType="end"/>
      </w:r>
      <w:r w:rsidR="00A50462" w:rsidRPr="00CD5E4B">
        <w:rPr>
          <w:rStyle w:val="ECCParagraph"/>
        </w:rPr>
        <w:t xml:space="preserve">. </w:t>
      </w:r>
      <w:r w:rsidR="00586BBC" w:rsidRPr="00CD5E4B">
        <w:rPr>
          <w:rStyle w:val="ECCParagraph"/>
        </w:rPr>
        <w:t xml:space="preserve">A </w:t>
      </w:r>
      <w:r w:rsidR="002174C9" w:rsidRPr="00CD5E4B">
        <w:rPr>
          <w:rStyle w:val="ECCParagraph"/>
        </w:rPr>
        <w:t>possible</w:t>
      </w:r>
      <w:r w:rsidR="00A50462" w:rsidRPr="00CD5E4B">
        <w:rPr>
          <w:rStyle w:val="ECCParagraph"/>
        </w:rPr>
        <w:t xml:space="preserve"> apportionment factor with respect to allowed interference was not seen as needed for non-AAS in ECC Report 172 versus SRS </w:t>
      </w:r>
      <w:r w:rsidR="0070772E" w:rsidRPr="00CD5E4B">
        <w:rPr>
          <w:rStyle w:val="ECCParagraph"/>
        </w:rPr>
        <w:t>ES</w:t>
      </w:r>
      <w:r w:rsidR="00A50462" w:rsidRPr="00CD5E4B">
        <w:rPr>
          <w:rStyle w:val="ECCParagraph"/>
        </w:rPr>
        <w:t xml:space="preserve"> receiver. This factor is independent of non-AAS or AAS </w:t>
      </w:r>
      <w:r w:rsidR="00DA2E0D" w:rsidRPr="00CD5E4B">
        <w:rPr>
          <w:rStyle w:val="ECCParagraph"/>
        </w:rPr>
        <w:t xml:space="preserve">MFCN </w:t>
      </w:r>
      <w:r w:rsidR="00A50462" w:rsidRPr="00CD5E4B">
        <w:rPr>
          <w:rStyle w:val="ECCParagraph"/>
        </w:rPr>
        <w:t xml:space="preserve">deployment and therefore there is no need to consider it for AAS </w:t>
      </w:r>
      <w:r w:rsidR="00DA2E0D" w:rsidRPr="00CD5E4B">
        <w:rPr>
          <w:rStyle w:val="ECCParagraph"/>
        </w:rPr>
        <w:t xml:space="preserve">MFCN </w:t>
      </w:r>
      <w:r w:rsidR="00A50462" w:rsidRPr="00CD5E4B">
        <w:rPr>
          <w:rStyle w:val="ECCParagraph"/>
        </w:rPr>
        <w:t xml:space="preserve">in this report </w:t>
      </w:r>
      <w:r w:rsidR="00E7101D" w:rsidRPr="00CD5E4B">
        <w:rPr>
          <w:rStyle w:val="ECCParagraph"/>
        </w:rPr>
        <w:t>as the</w:t>
      </w:r>
      <w:r w:rsidR="00A50462" w:rsidRPr="00CD5E4B">
        <w:rPr>
          <w:rStyle w:val="ECCParagraph"/>
        </w:rPr>
        <w:t xml:space="preserve"> relative study </w:t>
      </w:r>
      <w:r w:rsidR="00E7101D" w:rsidRPr="00CD5E4B">
        <w:rPr>
          <w:rStyle w:val="ECCParagraph"/>
        </w:rPr>
        <w:t xml:space="preserve">is </w:t>
      </w:r>
      <w:r w:rsidR="00A50462" w:rsidRPr="00CD5E4B">
        <w:rPr>
          <w:rStyle w:val="ECCParagraph"/>
        </w:rPr>
        <w:t>based on existing regulation (ECC Decision (14)02)</w:t>
      </w:r>
      <w:r w:rsidR="00930683" w:rsidRPr="00CD5E4B">
        <w:rPr>
          <w:rStyle w:val="ECCParagraph"/>
        </w:rPr>
        <w:t xml:space="preserve"> </w:t>
      </w:r>
      <w:r w:rsidR="00A50462" w:rsidRPr="00CD5E4B">
        <w:rPr>
          <w:rStyle w:val="ECCParagraph"/>
        </w:rPr>
        <w:t>for non-AAS BSs</w:t>
      </w:r>
      <w:r w:rsidR="00886270" w:rsidRPr="00CD5E4B">
        <w:rPr>
          <w:rStyle w:val="ECCParagraph"/>
        </w:rPr>
        <w:t>)</w:t>
      </w:r>
      <w:r w:rsidR="00A50462" w:rsidRPr="00CD5E4B">
        <w:rPr>
          <w:rStyle w:val="ECCParagraph"/>
        </w:rPr>
        <w:t>.</w:t>
      </w:r>
    </w:p>
    <w:p w14:paraId="1948F630" w14:textId="608211A6" w:rsidR="00ED7FD8" w:rsidRPr="00CD5E4B" w:rsidRDefault="00ED7FD8" w:rsidP="001F0975">
      <w:pPr>
        <w:pStyle w:val="Heading3"/>
        <w:rPr>
          <w:rStyle w:val="ECCParagraph"/>
        </w:rPr>
      </w:pPr>
      <w:bookmarkStart w:id="633" w:name="_Toc99981171"/>
      <w:bookmarkStart w:id="634" w:name="_Toc99982446"/>
      <w:bookmarkStart w:id="635" w:name="_Toc100045003"/>
      <w:bookmarkStart w:id="636" w:name="_Toc100047260"/>
      <w:bookmarkStart w:id="637" w:name="_Toc92868924"/>
      <w:bookmarkStart w:id="638" w:name="_Toc92868925"/>
      <w:bookmarkStart w:id="639" w:name="_Toc92868926"/>
      <w:bookmarkStart w:id="640" w:name="_Toc92868927"/>
      <w:bookmarkStart w:id="641" w:name="_Toc98512942"/>
      <w:bookmarkStart w:id="642" w:name="_Toc92868928"/>
      <w:bookmarkStart w:id="643" w:name="_Toc98512943"/>
      <w:bookmarkStart w:id="644" w:name="_Toc92868929"/>
      <w:bookmarkStart w:id="645" w:name="_Toc98512944"/>
      <w:bookmarkStart w:id="646" w:name="_Toc92868930"/>
      <w:bookmarkStart w:id="647" w:name="_Toc98834816"/>
      <w:bookmarkStart w:id="648" w:name="_Toc68691308"/>
      <w:bookmarkStart w:id="649" w:name="_Toc78184716"/>
      <w:bookmarkStart w:id="650" w:name="_Toc88226170"/>
      <w:bookmarkStart w:id="651" w:name="_Ref101344222"/>
      <w:bookmarkStart w:id="652" w:name="_Toc100238068"/>
      <w:bookmarkStart w:id="653" w:name="_Toc103178528"/>
      <w:bookmarkStart w:id="654" w:name="_Toc116384043"/>
      <w:bookmarkStart w:id="655" w:name="_Toc107576568"/>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r w:rsidRPr="00CD5E4B">
        <w:rPr>
          <w:rStyle w:val="ECCParagraph"/>
        </w:rPr>
        <w:t>In-band coexistence analysis for AAS</w:t>
      </w:r>
      <w:r w:rsidR="0048701C" w:rsidRPr="00CD5E4B">
        <w:rPr>
          <w:rStyle w:val="ECCParagraph"/>
        </w:rPr>
        <w:t xml:space="preserve"> MFCN</w:t>
      </w:r>
      <w:r w:rsidRPr="00CD5E4B">
        <w:rPr>
          <w:rStyle w:val="ECCParagraph"/>
        </w:rPr>
        <w:t xml:space="preserve"> in 2300-</w:t>
      </w:r>
      <w:bookmarkEnd w:id="647"/>
      <w:r w:rsidRPr="00CD5E4B">
        <w:rPr>
          <w:rStyle w:val="ECCParagraph"/>
        </w:rPr>
        <w:t>2400</w:t>
      </w:r>
      <w:r w:rsidR="0048701C" w:rsidRPr="00CD5E4B">
        <w:rPr>
          <w:rStyle w:val="ECCParagraph"/>
        </w:rPr>
        <w:t xml:space="preserve"> </w:t>
      </w:r>
      <w:r w:rsidRPr="00CD5E4B">
        <w:rPr>
          <w:rStyle w:val="ECCParagraph"/>
        </w:rPr>
        <w:t>MHz</w:t>
      </w:r>
      <w:bookmarkEnd w:id="648"/>
      <w:bookmarkEnd w:id="649"/>
      <w:bookmarkEnd w:id="650"/>
      <w:bookmarkEnd w:id="651"/>
      <w:bookmarkEnd w:id="652"/>
      <w:bookmarkEnd w:id="653"/>
      <w:bookmarkEnd w:id="654"/>
      <w:bookmarkEnd w:id="655"/>
    </w:p>
    <w:p w14:paraId="08F96450" w14:textId="6D6A315C" w:rsidR="00634FC4" w:rsidRPr="00CD5E4B" w:rsidRDefault="009534F4" w:rsidP="007B52EB">
      <w:pPr>
        <w:rPr>
          <w:rStyle w:val="ECCParagraph"/>
        </w:rPr>
      </w:pPr>
      <w:r w:rsidRPr="00CD5E4B">
        <w:rPr>
          <w:rStyle w:val="ECCParagraph"/>
        </w:rPr>
        <w:t>The LSA concept for in-band sharing is described in section</w:t>
      </w:r>
      <w:r w:rsidR="00D44442" w:rsidRPr="00CD5E4B">
        <w:rPr>
          <w:rStyle w:val="ECCParagraph"/>
        </w:rPr>
        <w:t xml:space="preserve"> </w:t>
      </w:r>
      <w:r w:rsidR="00930683" w:rsidRPr="00CD5E4B">
        <w:rPr>
          <w:rStyle w:val="ECCParagraph"/>
        </w:rPr>
        <w:fldChar w:fldCharType="begin" w:fldLock="1"/>
      </w:r>
      <w:r w:rsidR="00930683" w:rsidRPr="00CD5E4B">
        <w:rPr>
          <w:rStyle w:val="ECCParagraph"/>
        </w:rPr>
        <w:instrText xml:space="preserve"> REF _Ref103195914 \n \h </w:instrText>
      </w:r>
      <w:r w:rsidR="00B91638" w:rsidRPr="00CD5E4B">
        <w:rPr>
          <w:rStyle w:val="ECCParagraph"/>
        </w:rPr>
        <w:instrText xml:space="preserve"> \* MERGEFORMAT </w:instrText>
      </w:r>
      <w:r w:rsidR="00930683" w:rsidRPr="00CD5E4B">
        <w:rPr>
          <w:rStyle w:val="ECCParagraph"/>
        </w:rPr>
      </w:r>
      <w:r w:rsidR="00930683" w:rsidRPr="00CD5E4B">
        <w:rPr>
          <w:rStyle w:val="ECCParagraph"/>
        </w:rPr>
        <w:fldChar w:fldCharType="separate"/>
      </w:r>
      <w:r w:rsidR="002816C2" w:rsidRPr="00CD5E4B">
        <w:rPr>
          <w:rStyle w:val="ECCParagraph"/>
        </w:rPr>
        <w:t>3.2.5</w:t>
      </w:r>
      <w:r w:rsidR="00930683" w:rsidRPr="00CD5E4B">
        <w:rPr>
          <w:rStyle w:val="ECCParagraph"/>
        </w:rPr>
        <w:fldChar w:fldCharType="end"/>
      </w:r>
      <w:r w:rsidR="00D44442" w:rsidRPr="00CD5E4B">
        <w:rPr>
          <w:rStyle w:val="ECCParagraph"/>
        </w:rPr>
        <w:t>.</w:t>
      </w:r>
    </w:p>
    <w:p w14:paraId="628A14F2" w14:textId="178F87FB" w:rsidR="00ED7FD8" w:rsidRPr="00CD5E4B" w:rsidRDefault="0005688B" w:rsidP="001F0975">
      <w:pPr>
        <w:pStyle w:val="Heading4"/>
        <w:rPr>
          <w:rStyle w:val="ECCParagraph"/>
        </w:rPr>
      </w:pPr>
      <w:bookmarkStart w:id="656" w:name="_Toc68691309"/>
      <w:bookmarkStart w:id="657" w:name="_Toc78184717"/>
      <w:bookmarkStart w:id="658" w:name="_Ref79421265"/>
      <w:bookmarkStart w:id="659" w:name="_Toc88226171"/>
      <w:bookmarkStart w:id="660" w:name="_Toc98834817"/>
      <w:bookmarkStart w:id="661" w:name="_Ref100739951"/>
      <w:bookmarkStart w:id="662" w:name="_Ref101272744"/>
      <w:bookmarkStart w:id="663" w:name="_Toc100238069"/>
      <w:bookmarkStart w:id="664" w:name="_Hlk86664226"/>
      <w:r w:rsidRPr="00CD5E4B">
        <w:rPr>
          <w:rStyle w:val="ECCParagraph"/>
        </w:rPr>
        <w:t>S</w:t>
      </w:r>
      <w:r w:rsidR="00ED7FD8" w:rsidRPr="00CD5E4B">
        <w:rPr>
          <w:rStyle w:val="ECCParagraph"/>
        </w:rPr>
        <w:t xml:space="preserve">ynchronised and unsynchronised operation between </w:t>
      </w:r>
      <w:r w:rsidRPr="00CD5E4B">
        <w:rPr>
          <w:rStyle w:val="ECCParagraph"/>
        </w:rPr>
        <w:t xml:space="preserve">MFCN </w:t>
      </w:r>
      <w:r w:rsidR="00ED7FD8" w:rsidRPr="00CD5E4B">
        <w:rPr>
          <w:rStyle w:val="ECCParagraph"/>
        </w:rPr>
        <w:t>systems</w:t>
      </w:r>
      <w:bookmarkEnd w:id="656"/>
      <w:bookmarkEnd w:id="657"/>
      <w:bookmarkEnd w:id="658"/>
      <w:bookmarkEnd w:id="659"/>
      <w:r w:rsidR="000E6B1E" w:rsidRPr="00CD5E4B">
        <w:rPr>
          <w:rStyle w:val="ECCParagraph"/>
        </w:rPr>
        <w:t xml:space="preserve"> in 2300-2400 MHz</w:t>
      </w:r>
      <w:bookmarkEnd w:id="660"/>
      <w:bookmarkEnd w:id="661"/>
      <w:bookmarkEnd w:id="662"/>
      <w:bookmarkEnd w:id="663"/>
    </w:p>
    <w:bookmarkEnd w:id="664"/>
    <w:p w14:paraId="1C8135B4" w14:textId="387BF6D4" w:rsidR="00B625D7" w:rsidRPr="00CD5E4B" w:rsidRDefault="00D44442" w:rsidP="000E7DEF">
      <w:pPr>
        <w:rPr>
          <w:rStyle w:val="ECCParagraph"/>
        </w:rPr>
      </w:pPr>
      <w:r w:rsidRPr="00CD5E4B">
        <w:rPr>
          <w:rStyle w:val="ECCParagraph"/>
        </w:rPr>
        <w:t xml:space="preserve">The </w:t>
      </w:r>
      <w:r w:rsidR="0058781C" w:rsidRPr="00CD5E4B">
        <w:rPr>
          <w:rStyle w:val="ECCParagraph"/>
        </w:rPr>
        <w:t>general</w:t>
      </w:r>
      <w:r w:rsidR="00964617" w:rsidRPr="00CD5E4B">
        <w:rPr>
          <w:rStyle w:val="ECCParagraph"/>
        </w:rPr>
        <w:t xml:space="preserve"> recommendations</w:t>
      </w:r>
      <w:r w:rsidR="0058781C" w:rsidRPr="00CD5E4B">
        <w:rPr>
          <w:rStyle w:val="ECCParagraph"/>
        </w:rPr>
        <w:t xml:space="preserve"> for synchronised and unsynchronised operation</w:t>
      </w:r>
      <w:r w:rsidR="00657C62" w:rsidRPr="00CD5E4B">
        <w:rPr>
          <w:rStyle w:val="ECCParagraph"/>
        </w:rPr>
        <w:t xml:space="preserve"> (including semi-synchronised)</w:t>
      </w:r>
      <w:r w:rsidRPr="00CD5E4B">
        <w:rPr>
          <w:rStyle w:val="ECCParagraph"/>
        </w:rPr>
        <w:t xml:space="preserve"> is provided in </w:t>
      </w:r>
      <w:r w:rsidR="00EB2E46" w:rsidRPr="00CD5E4B">
        <w:rPr>
          <w:rStyle w:val="ECCParagraph"/>
        </w:rPr>
        <w:t>s</w:t>
      </w:r>
      <w:r w:rsidRPr="00CD5E4B">
        <w:rPr>
          <w:rStyle w:val="ECCParagraph"/>
        </w:rPr>
        <w:t xml:space="preserve">ection </w:t>
      </w:r>
      <w:r w:rsidRPr="00CD5E4B">
        <w:rPr>
          <w:rStyle w:val="ECCParagraph"/>
        </w:rPr>
        <w:fldChar w:fldCharType="begin" w:fldLock="1"/>
      </w:r>
      <w:r w:rsidRPr="00CD5E4B">
        <w:rPr>
          <w:rStyle w:val="ECCParagraph"/>
        </w:rPr>
        <w:instrText xml:space="preserve"> REF _Ref79677107 \r \h  \* MERGEFORMAT </w:instrText>
      </w:r>
      <w:r w:rsidRPr="00CD5E4B">
        <w:rPr>
          <w:rStyle w:val="ECCParagraph"/>
        </w:rPr>
      </w:r>
      <w:r w:rsidRPr="00CD5E4B">
        <w:rPr>
          <w:rStyle w:val="ECCParagraph"/>
        </w:rPr>
        <w:fldChar w:fldCharType="separate"/>
      </w:r>
      <w:r w:rsidR="002816C2" w:rsidRPr="00CD5E4B">
        <w:rPr>
          <w:rStyle w:val="ECCParagraph"/>
        </w:rPr>
        <w:t>3.2.3</w:t>
      </w:r>
      <w:r w:rsidRPr="00CD5E4B">
        <w:rPr>
          <w:rStyle w:val="ECCParagraph"/>
        </w:rPr>
        <w:fldChar w:fldCharType="end"/>
      </w:r>
      <w:r w:rsidRPr="00CD5E4B">
        <w:rPr>
          <w:rStyle w:val="ECCParagraph"/>
        </w:rPr>
        <w:t xml:space="preserve"> of this </w:t>
      </w:r>
      <w:r w:rsidR="007E3E57" w:rsidRPr="00CD5E4B">
        <w:rPr>
          <w:rStyle w:val="ECCParagraph"/>
        </w:rPr>
        <w:t>R</w:t>
      </w:r>
      <w:r w:rsidRPr="00CD5E4B">
        <w:rPr>
          <w:rStyle w:val="ECCParagraph"/>
        </w:rPr>
        <w:t>eport</w:t>
      </w:r>
      <w:r w:rsidR="0058781C" w:rsidRPr="00CD5E4B">
        <w:rPr>
          <w:rStyle w:val="ECCParagraph"/>
        </w:rPr>
        <w:t xml:space="preserve">. For co-existence between </w:t>
      </w:r>
      <w:r w:rsidR="00B53080" w:rsidRPr="00CD5E4B">
        <w:rPr>
          <w:rStyle w:val="ECCParagraph"/>
        </w:rPr>
        <w:t xml:space="preserve">legacy </w:t>
      </w:r>
      <w:r w:rsidR="0058781C" w:rsidRPr="00CD5E4B">
        <w:rPr>
          <w:rStyle w:val="ECCParagraph"/>
        </w:rPr>
        <w:t xml:space="preserve">non-AAS and AAS </w:t>
      </w:r>
      <w:r w:rsidR="00346E57" w:rsidRPr="00CD5E4B">
        <w:rPr>
          <w:rStyle w:val="ECCParagraph"/>
        </w:rPr>
        <w:t xml:space="preserve">MFCN </w:t>
      </w:r>
      <w:r w:rsidR="0058781C" w:rsidRPr="00CD5E4B">
        <w:rPr>
          <w:rStyle w:val="ECCParagraph"/>
        </w:rPr>
        <w:t>system</w:t>
      </w:r>
      <w:r w:rsidR="00346E57" w:rsidRPr="00CD5E4B">
        <w:rPr>
          <w:rStyle w:val="ECCParagraph"/>
        </w:rPr>
        <w:t>s</w:t>
      </w:r>
      <w:r w:rsidR="0058781C" w:rsidRPr="00CD5E4B">
        <w:rPr>
          <w:rStyle w:val="ECCParagraph"/>
        </w:rPr>
        <w:t xml:space="preserve">, </w:t>
      </w:r>
      <w:r w:rsidR="00143A1B" w:rsidRPr="00CD5E4B">
        <w:rPr>
          <w:rStyle w:val="ECCParagraph"/>
        </w:rPr>
        <w:t xml:space="preserve">the </w:t>
      </w:r>
      <w:r w:rsidR="00B53080" w:rsidRPr="00CD5E4B">
        <w:rPr>
          <w:rStyle w:val="ECCParagraph"/>
        </w:rPr>
        <w:t>same conclusion</w:t>
      </w:r>
      <w:r w:rsidR="00143A1B" w:rsidRPr="00CD5E4B">
        <w:rPr>
          <w:rStyle w:val="ECCParagraph"/>
        </w:rPr>
        <w:t>s</w:t>
      </w:r>
      <w:r w:rsidR="00B53080" w:rsidRPr="00CD5E4B">
        <w:rPr>
          <w:rStyle w:val="ECCParagraph"/>
        </w:rPr>
        <w:t xml:space="preserve"> as </w:t>
      </w:r>
      <w:r w:rsidR="0058781C" w:rsidRPr="00CD5E4B">
        <w:rPr>
          <w:rStyle w:val="ECCParagraph"/>
        </w:rPr>
        <w:t xml:space="preserve">in ECC Report 281 </w:t>
      </w:r>
      <w:r w:rsidR="0058781C" w:rsidRPr="00CD5E4B">
        <w:rPr>
          <w:rStyle w:val="ECCParagraph"/>
        </w:rPr>
        <w:fldChar w:fldCharType="begin" w:fldLock="1"/>
      </w:r>
      <w:r w:rsidR="0058781C" w:rsidRPr="00CD5E4B">
        <w:rPr>
          <w:rStyle w:val="ECCParagraph"/>
        </w:rPr>
        <w:instrText xml:space="preserve"> REF _Ref64968043 \r \h </w:instrText>
      </w:r>
      <w:r w:rsidR="00946059" w:rsidRPr="00CD5E4B">
        <w:rPr>
          <w:rStyle w:val="ECCParagraph"/>
        </w:rPr>
        <w:instrText xml:space="preserve"> \* MERGEFORMAT </w:instrText>
      </w:r>
      <w:r w:rsidR="0058781C" w:rsidRPr="00CD5E4B">
        <w:rPr>
          <w:rStyle w:val="ECCParagraph"/>
        </w:rPr>
      </w:r>
      <w:r w:rsidR="0058781C" w:rsidRPr="00CD5E4B">
        <w:rPr>
          <w:rStyle w:val="ECCParagraph"/>
        </w:rPr>
        <w:fldChar w:fldCharType="separate"/>
      </w:r>
      <w:r w:rsidR="002816C2" w:rsidRPr="00CD5E4B">
        <w:rPr>
          <w:rStyle w:val="ECCParagraph"/>
        </w:rPr>
        <w:t>[12]</w:t>
      </w:r>
      <w:r w:rsidR="0058781C" w:rsidRPr="00CD5E4B">
        <w:rPr>
          <w:rStyle w:val="ECCParagraph"/>
        </w:rPr>
        <w:fldChar w:fldCharType="end"/>
      </w:r>
      <w:r w:rsidR="0058781C" w:rsidRPr="00CD5E4B">
        <w:rPr>
          <w:rStyle w:val="ECCParagraph"/>
        </w:rPr>
        <w:t xml:space="preserve"> and ECC Report 308 </w:t>
      </w:r>
      <w:r w:rsidR="0058781C" w:rsidRPr="00CD5E4B">
        <w:rPr>
          <w:rStyle w:val="ECCParagraph"/>
        </w:rPr>
        <w:fldChar w:fldCharType="begin" w:fldLock="1"/>
      </w:r>
      <w:r w:rsidR="0058781C" w:rsidRPr="00CD5E4B">
        <w:rPr>
          <w:rStyle w:val="ECCParagraph"/>
        </w:rPr>
        <w:instrText xml:space="preserve"> REF _Ref79149322 \r \h </w:instrText>
      </w:r>
      <w:r w:rsidR="00946059" w:rsidRPr="00CD5E4B">
        <w:rPr>
          <w:rStyle w:val="ECCParagraph"/>
        </w:rPr>
        <w:instrText xml:space="preserve"> \* MERGEFORMAT </w:instrText>
      </w:r>
      <w:r w:rsidR="0058781C" w:rsidRPr="00CD5E4B">
        <w:rPr>
          <w:rStyle w:val="ECCParagraph"/>
        </w:rPr>
      </w:r>
      <w:r w:rsidR="0058781C" w:rsidRPr="00CD5E4B">
        <w:rPr>
          <w:rStyle w:val="ECCParagraph"/>
        </w:rPr>
        <w:fldChar w:fldCharType="separate"/>
      </w:r>
      <w:r w:rsidR="002816C2" w:rsidRPr="00CD5E4B">
        <w:rPr>
          <w:rStyle w:val="ECCParagraph"/>
        </w:rPr>
        <w:t>[25]</w:t>
      </w:r>
      <w:r w:rsidR="0058781C" w:rsidRPr="00CD5E4B">
        <w:rPr>
          <w:rStyle w:val="ECCParagraph"/>
        </w:rPr>
        <w:fldChar w:fldCharType="end"/>
      </w:r>
      <w:r w:rsidR="0058781C" w:rsidRPr="00CD5E4B">
        <w:rPr>
          <w:rStyle w:val="ECCParagraph"/>
        </w:rPr>
        <w:t xml:space="preserve"> for TDD systems </w:t>
      </w:r>
      <w:r w:rsidR="00B53080" w:rsidRPr="00CD5E4B">
        <w:rPr>
          <w:rStyle w:val="ECCParagraph"/>
        </w:rPr>
        <w:t>with reference to 3GPP TR 37.840</w:t>
      </w:r>
      <w:r w:rsidR="00930683" w:rsidRPr="00CD5E4B">
        <w:rPr>
          <w:rStyle w:val="ECCParagraph"/>
        </w:rPr>
        <w:t xml:space="preserve"> </w:t>
      </w:r>
      <w:r w:rsidR="00930683" w:rsidRPr="00CD5E4B">
        <w:rPr>
          <w:rStyle w:val="ECCParagraph"/>
        </w:rPr>
        <w:fldChar w:fldCharType="begin" w:fldLock="1"/>
      </w:r>
      <w:r w:rsidR="00930683" w:rsidRPr="00CD5E4B">
        <w:rPr>
          <w:rStyle w:val="ECCParagraph"/>
        </w:rPr>
        <w:instrText xml:space="preserve"> REF _Ref78216630 \n \h </w:instrText>
      </w:r>
      <w:r w:rsidR="00B91638" w:rsidRPr="00CD5E4B">
        <w:rPr>
          <w:rStyle w:val="ECCParagraph"/>
        </w:rPr>
        <w:instrText xml:space="preserve"> \* MERGEFORMAT </w:instrText>
      </w:r>
      <w:r w:rsidR="00930683" w:rsidRPr="00CD5E4B">
        <w:rPr>
          <w:rStyle w:val="ECCParagraph"/>
        </w:rPr>
      </w:r>
      <w:r w:rsidR="00930683" w:rsidRPr="00CD5E4B">
        <w:rPr>
          <w:rStyle w:val="ECCParagraph"/>
        </w:rPr>
        <w:fldChar w:fldCharType="separate"/>
      </w:r>
      <w:r w:rsidR="002816C2" w:rsidRPr="00CD5E4B">
        <w:rPr>
          <w:rStyle w:val="ECCParagraph"/>
        </w:rPr>
        <w:t>[14]</w:t>
      </w:r>
      <w:r w:rsidR="00930683" w:rsidRPr="00CD5E4B">
        <w:rPr>
          <w:rStyle w:val="ECCParagraph"/>
        </w:rPr>
        <w:fldChar w:fldCharType="end"/>
      </w:r>
      <w:r w:rsidR="00B53080" w:rsidRPr="00CD5E4B">
        <w:rPr>
          <w:rStyle w:val="ECCParagraph"/>
        </w:rPr>
        <w:t xml:space="preserve"> and TR 37.842</w:t>
      </w:r>
      <w:r w:rsidR="00930683" w:rsidRPr="00CD5E4B">
        <w:rPr>
          <w:rStyle w:val="ECCParagraph"/>
        </w:rPr>
        <w:t xml:space="preserve"> </w:t>
      </w:r>
      <w:r w:rsidR="00930683" w:rsidRPr="00CD5E4B">
        <w:rPr>
          <w:rStyle w:val="ECCParagraph"/>
        </w:rPr>
        <w:fldChar w:fldCharType="begin" w:fldLock="1"/>
      </w:r>
      <w:r w:rsidR="00930683" w:rsidRPr="00CD5E4B">
        <w:rPr>
          <w:rStyle w:val="ECCParagraph"/>
        </w:rPr>
        <w:instrText xml:space="preserve"> REF _Ref103196418 \n \h </w:instrText>
      </w:r>
      <w:r w:rsidR="00B91638" w:rsidRPr="00CD5E4B">
        <w:rPr>
          <w:rStyle w:val="ECCParagraph"/>
        </w:rPr>
        <w:instrText xml:space="preserve"> \* MERGEFORMAT </w:instrText>
      </w:r>
      <w:r w:rsidR="00930683" w:rsidRPr="00CD5E4B">
        <w:rPr>
          <w:rStyle w:val="ECCParagraph"/>
        </w:rPr>
      </w:r>
      <w:r w:rsidR="00930683" w:rsidRPr="00CD5E4B">
        <w:rPr>
          <w:rStyle w:val="ECCParagraph"/>
        </w:rPr>
        <w:fldChar w:fldCharType="separate"/>
      </w:r>
      <w:r w:rsidR="002816C2" w:rsidRPr="00CD5E4B">
        <w:rPr>
          <w:rStyle w:val="ECCParagraph"/>
        </w:rPr>
        <w:t>[26]</w:t>
      </w:r>
      <w:r w:rsidR="00930683" w:rsidRPr="00CD5E4B">
        <w:rPr>
          <w:rStyle w:val="ECCParagraph"/>
        </w:rPr>
        <w:fldChar w:fldCharType="end"/>
      </w:r>
      <w:r w:rsidR="00B53080" w:rsidRPr="00CD5E4B">
        <w:rPr>
          <w:rStyle w:val="ECCParagraph"/>
        </w:rPr>
        <w:t xml:space="preserve"> for this frequency range</w:t>
      </w:r>
      <w:r w:rsidR="00BC702A" w:rsidRPr="00CD5E4B">
        <w:rPr>
          <w:rStyle w:val="ECCParagraph"/>
        </w:rPr>
        <w:t xml:space="preserve"> can be drawn</w:t>
      </w:r>
      <w:r w:rsidR="0058781C" w:rsidRPr="00CD5E4B">
        <w:rPr>
          <w:rStyle w:val="ECCParagraph"/>
        </w:rPr>
        <w:t>.</w:t>
      </w:r>
    </w:p>
    <w:p w14:paraId="2F44FD0A" w14:textId="06B8FF68" w:rsidR="00902188" w:rsidRPr="00CD5E4B" w:rsidRDefault="00BC702A" w:rsidP="000E7DEF">
      <w:pPr>
        <w:rPr>
          <w:rStyle w:val="ECCParagraph"/>
        </w:rPr>
      </w:pPr>
      <w:r w:rsidRPr="00CD5E4B">
        <w:rPr>
          <w:rStyle w:val="ECCParagraph"/>
        </w:rPr>
        <w:t>T</w:t>
      </w:r>
      <w:r w:rsidR="003220BE" w:rsidRPr="00CD5E4B">
        <w:rPr>
          <w:rStyle w:val="ECCParagraph"/>
        </w:rPr>
        <w:t xml:space="preserve">he BEM power limits </w:t>
      </w:r>
      <w:r w:rsidR="000A20F7" w:rsidRPr="00CD5E4B">
        <w:rPr>
          <w:rStyle w:val="ECCParagraph"/>
        </w:rPr>
        <w:t>in ECC Decision (14)02</w:t>
      </w:r>
      <w:r w:rsidR="00214708" w:rsidRPr="00CD5E4B">
        <w:rPr>
          <w:rStyle w:val="ECCParagraph"/>
        </w:rPr>
        <w:t xml:space="preserve"> </w:t>
      </w:r>
      <w:r w:rsidR="00214708" w:rsidRPr="00CD5E4B">
        <w:rPr>
          <w:rStyle w:val="ECCParagraph"/>
        </w:rPr>
        <w:fldChar w:fldCharType="begin" w:fldLock="1"/>
      </w:r>
      <w:r w:rsidR="00214708" w:rsidRPr="00CD5E4B">
        <w:rPr>
          <w:rStyle w:val="ECCParagraph"/>
        </w:rPr>
        <w:instrText xml:space="preserve"> REF _Ref40084231 \n \h </w:instrText>
      </w:r>
      <w:r w:rsidR="00B91638" w:rsidRPr="00CD5E4B">
        <w:rPr>
          <w:rStyle w:val="ECCParagraph"/>
        </w:rPr>
        <w:instrText xml:space="preserve"> \* MERGEFORMAT </w:instrText>
      </w:r>
      <w:r w:rsidR="00214708" w:rsidRPr="00CD5E4B">
        <w:rPr>
          <w:rStyle w:val="ECCParagraph"/>
        </w:rPr>
      </w:r>
      <w:r w:rsidR="00214708" w:rsidRPr="00CD5E4B">
        <w:rPr>
          <w:rStyle w:val="ECCParagraph"/>
        </w:rPr>
        <w:fldChar w:fldCharType="separate"/>
      </w:r>
      <w:r w:rsidR="002816C2" w:rsidRPr="00CD5E4B">
        <w:rPr>
          <w:rStyle w:val="ECCParagraph"/>
        </w:rPr>
        <w:t>[1]</w:t>
      </w:r>
      <w:r w:rsidR="00214708" w:rsidRPr="00CD5E4B">
        <w:rPr>
          <w:rStyle w:val="ECCParagraph"/>
        </w:rPr>
        <w:fldChar w:fldCharType="end"/>
      </w:r>
      <w:r w:rsidR="000A20F7" w:rsidRPr="00CD5E4B">
        <w:rPr>
          <w:rStyle w:val="ECCParagraph"/>
        </w:rPr>
        <w:t xml:space="preserve"> are suitable for non-AAS MFCN BS, including 5G</w:t>
      </w:r>
      <w:r w:rsidRPr="00CD5E4B">
        <w:rPr>
          <w:rStyle w:val="ECCParagraph"/>
        </w:rPr>
        <w:t xml:space="preserve">, as described in </w:t>
      </w:r>
      <w:r w:rsidR="00EB2E46" w:rsidRPr="00CD5E4B">
        <w:rPr>
          <w:rStyle w:val="ECCParagraph"/>
        </w:rPr>
        <w:t>s</w:t>
      </w:r>
      <w:r w:rsidRPr="00CD5E4B">
        <w:rPr>
          <w:rStyle w:val="ECCParagraph"/>
        </w:rPr>
        <w:t xml:space="preserve">ection </w:t>
      </w:r>
      <w:r w:rsidRPr="00CD5E4B">
        <w:rPr>
          <w:rStyle w:val="ECCParagraph"/>
        </w:rPr>
        <w:fldChar w:fldCharType="begin" w:fldLock="1"/>
      </w:r>
      <w:r w:rsidRPr="00CD5E4B">
        <w:rPr>
          <w:rStyle w:val="ECCParagraph"/>
        </w:rPr>
        <w:instrText xml:space="preserve"> REF _Ref101267192 \r \h </w:instrText>
      </w:r>
      <w:r w:rsidR="00946E1D"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3.1</w:t>
      </w:r>
      <w:r w:rsidRPr="00CD5E4B">
        <w:rPr>
          <w:rStyle w:val="ECCParagraph"/>
        </w:rPr>
        <w:fldChar w:fldCharType="end"/>
      </w:r>
      <w:r w:rsidR="000A20F7" w:rsidRPr="00CD5E4B">
        <w:rPr>
          <w:rStyle w:val="ECCParagraph"/>
        </w:rPr>
        <w:t xml:space="preserve">. </w:t>
      </w:r>
      <w:r w:rsidR="000E7DEF" w:rsidRPr="00CD5E4B">
        <w:rPr>
          <w:rStyle w:val="ECCParagraph"/>
        </w:rPr>
        <w:t xml:space="preserve">The baseline requirements for unsynchronised and synchronised </w:t>
      </w:r>
      <w:r w:rsidR="00530DE4" w:rsidRPr="00CD5E4B">
        <w:rPr>
          <w:rStyle w:val="ECCParagraph"/>
        </w:rPr>
        <w:t xml:space="preserve">non-AAS </w:t>
      </w:r>
      <w:r w:rsidR="000E7DEF" w:rsidRPr="00CD5E4B">
        <w:rPr>
          <w:rStyle w:val="ECCParagraph"/>
        </w:rPr>
        <w:t xml:space="preserve">MFCN base stations </w:t>
      </w:r>
      <w:r w:rsidR="00530DE4" w:rsidRPr="00CD5E4B">
        <w:rPr>
          <w:rStyle w:val="ECCParagraph"/>
        </w:rPr>
        <w:t>are</w:t>
      </w:r>
      <w:r w:rsidR="00CE5A8E" w:rsidRPr="00CD5E4B">
        <w:rPr>
          <w:rStyle w:val="ECCParagraph"/>
        </w:rPr>
        <w:t xml:space="preserve"> </w:t>
      </w:r>
      <w:r w:rsidR="000E7DEF" w:rsidRPr="00CD5E4B">
        <w:rPr>
          <w:rStyle w:val="ECCParagraph"/>
        </w:rPr>
        <w:t>as given</w:t>
      </w:r>
      <w:r w:rsidR="00CE5A8E" w:rsidRPr="00CD5E4B">
        <w:rPr>
          <w:rStyle w:val="ECCParagraph"/>
        </w:rPr>
        <w:t xml:space="preserve"> in </w:t>
      </w:r>
      <w:r w:rsidR="007E3E57" w:rsidRPr="00CD5E4B">
        <w:rPr>
          <w:rStyle w:val="ECCParagraph"/>
        </w:rPr>
        <w:t>s</w:t>
      </w:r>
      <w:r w:rsidR="00CE5A8E" w:rsidRPr="00CD5E4B">
        <w:rPr>
          <w:rStyle w:val="ECCParagraph"/>
        </w:rPr>
        <w:t xml:space="preserve">ection </w:t>
      </w:r>
      <w:r w:rsidR="00CE5A8E" w:rsidRPr="00CD5E4B">
        <w:rPr>
          <w:rStyle w:val="ECCParagraph"/>
        </w:rPr>
        <w:fldChar w:fldCharType="begin" w:fldLock="1"/>
      </w:r>
      <w:r w:rsidR="00CE5A8E" w:rsidRPr="00CD5E4B">
        <w:rPr>
          <w:rStyle w:val="ECCParagraph"/>
        </w:rPr>
        <w:instrText xml:space="preserve"> REF _Ref101267031 \r \h </w:instrText>
      </w:r>
      <w:r w:rsidR="00946E1D" w:rsidRPr="00CD5E4B">
        <w:rPr>
          <w:rStyle w:val="ECCParagraph"/>
        </w:rPr>
        <w:instrText xml:space="preserve"> \* MERGEFORMAT </w:instrText>
      </w:r>
      <w:r w:rsidR="00CE5A8E" w:rsidRPr="00CD5E4B">
        <w:rPr>
          <w:rStyle w:val="ECCParagraph"/>
        </w:rPr>
      </w:r>
      <w:r w:rsidR="00CE5A8E" w:rsidRPr="00CD5E4B">
        <w:rPr>
          <w:rStyle w:val="ECCParagraph"/>
        </w:rPr>
        <w:fldChar w:fldCharType="separate"/>
      </w:r>
      <w:r w:rsidR="002816C2" w:rsidRPr="00CD5E4B">
        <w:rPr>
          <w:rStyle w:val="ECCParagraph"/>
        </w:rPr>
        <w:t>2.2</w:t>
      </w:r>
      <w:r w:rsidR="00CE5A8E" w:rsidRPr="00CD5E4B">
        <w:rPr>
          <w:rStyle w:val="ECCParagraph"/>
        </w:rPr>
        <w:fldChar w:fldCharType="end"/>
      </w:r>
      <w:r w:rsidR="00CE5A8E" w:rsidRPr="00CD5E4B">
        <w:rPr>
          <w:rStyle w:val="ECCParagraph"/>
        </w:rPr>
        <w:t xml:space="preserve">, </w:t>
      </w:r>
      <w:r w:rsidR="00CE5A8E" w:rsidRPr="00CD5E4B">
        <w:rPr>
          <w:rStyle w:val="ECCParagraph"/>
        </w:rPr>
        <w:fldChar w:fldCharType="begin" w:fldLock="1"/>
      </w:r>
      <w:r w:rsidR="00CE5A8E" w:rsidRPr="00CD5E4B">
        <w:rPr>
          <w:rStyle w:val="ECCParagraph"/>
        </w:rPr>
        <w:instrText xml:space="preserve"> REF _Ref99983244 \h </w:instrText>
      </w:r>
      <w:r w:rsidR="00946E1D" w:rsidRPr="00CD5E4B">
        <w:rPr>
          <w:rStyle w:val="ECCParagraph"/>
        </w:rPr>
        <w:instrText xml:space="preserve"> \* MERGEFORMAT </w:instrText>
      </w:r>
      <w:r w:rsidR="00CE5A8E" w:rsidRPr="00CD5E4B">
        <w:rPr>
          <w:rStyle w:val="ECCParagraph"/>
        </w:rPr>
      </w:r>
      <w:r w:rsidR="00CE5A8E" w:rsidRPr="00CD5E4B">
        <w:rPr>
          <w:rStyle w:val="ECCParagraph"/>
        </w:rPr>
        <w:fldChar w:fldCharType="separate"/>
      </w:r>
      <w:r w:rsidR="002816C2" w:rsidRPr="00CD5E4B">
        <w:rPr>
          <w:rStyle w:val="ECCParagraph"/>
        </w:rPr>
        <w:t>Table 1</w:t>
      </w:r>
      <w:r w:rsidR="00CE5A8E" w:rsidRPr="00CD5E4B">
        <w:rPr>
          <w:rStyle w:val="ECCParagraph"/>
        </w:rPr>
        <w:fldChar w:fldCharType="end"/>
      </w:r>
      <w:r w:rsidR="00CE5A8E" w:rsidRPr="00CD5E4B">
        <w:rPr>
          <w:rStyle w:val="ECCParagraph"/>
        </w:rPr>
        <w:t>,</w:t>
      </w:r>
      <w:r w:rsidR="000A20F7" w:rsidRPr="00CD5E4B">
        <w:rPr>
          <w:rStyle w:val="ECCParagraph"/>
        </w:rPr>
        <w:t xml:space="preserve"> and the transitional requirements are given in </w:t>
      </w:r>
      <w:r w:rsidR="007E3E57" w:rsidRPr="00CD5E4B">
        <w:rPr>
          <w:rStyle w:val="ECCParagraph"/>
        </w:rPr>
        <w:t>s</w:t>
      </w:r>
      <w:r w:rsidR="00FF5530" w:rsidRPr="00CD5E4B">
        <w:rPr>
          <w:rStyle w:val="ECCParagraph"/>
        </w:rPr>
        <w:t xml:space="preserve">ection </w:t>
      </w:r>
      <w:r w:rsidR="00FF5530" w:rsidRPr="00CD5E4B">
        <w:rPr>
          <w:rStyle w:val="ECCParagraph"/>
        </w:rPr>
        <w:fldChar w:fldCharType="begin" w:fldLock="1"/>
      </w:r>
      <w:r w:rsidR="00FF5530" w:rsidRPr="00CD5E4B">
        <w:rPr>
          <w:rStyle w:val="ECCParagraph"/>
        </w:rPr>
        <w:instrText xml:space="preserve"> REF _Ref101267031 \r \h </w:instrText>
      </w:r>
      <w:r w:rsidR="00946E1D" w:rsidRPr="00CD5E4B">
        <w:rPr>
          <w:rStyle w:val="ECCParagraph"/>
        </w:rPr>
        <w:instrText xml:space="preserve"> \* MERGEFORMAT </w:instrText>
      </w:r>
      <w:r w:rsidR="00FF5530" w:rsidRPr="00CD5E4B">
        <w:rPr>
          <w:rStyle w:val="ECCParagraph"/>
        </w:rPr>
      </w:r>
      <w:r w:rsidR="00FF5530" w:rsidRPr="00CD5E4B">
        <w:rPr>
          <w:rStyle w:val="ECCParagraph"/>
        </w:rPr>
        <w:fldChar w:fldCharType="separate"/>
      </w:r>
      <w:r w:rsidR="002816C2" w:rsidRPr="00CD5E4B">
        <w:rPr>
          <w:rStyle w:val="ECCParagraph"/>
        </w:rPr>
        <w:t>2.2</w:t>
      </w:r>
      <w:r w:rsidR="00FF5530" w:rsidRPr="00CD5E4B">
        <w:rPr>
          <w:rStyle w:val="ECCParagraph"/>
        </w:rPr>
        <w:fldChar w:fldCharType="end"/>
      </w:r>
      <w:r w:rsidR="00FF5530" w:rsidRPr="00CD5E4B">
        <w:rPr>
          <w:rStyle w:val="ECCParagraph"/>
        </w:rPr>
        <w:t xml:space="preserve">, </w:t>
      </w:r>
      <w:r w:rsidR="000A20F7" w:rsidRPr="00CD5E4B">
        <w:rPr>
          <w:rStyle w:val="ECCParagraph"/>
        </w:rPr>
        <w:fldChar w:fldCharType="begin" w:fldLock="1"/>
      </w:r>
      <w:r w:rsidR="000A20F7" w:rsidRPr="00CD5E4B">
        <w:rPr>
          <w:rStyle w:val="ECCParagraph"/>
        </w:rPr>
        <w:instrText xml:space="preserve"> REF _Ref94098979 \h </w:instrText>
      </w:r>
      <w:r w:rsidR="00946E1D" w:rsidRPr="00CD5E4B">
        <w:rPr>
          <w:rStyle w:val="ECCParagraph"/>
        </w:rPr>
        <w:instrText xml:space="preserve"> \* MERGEFORMAT </w:instrText>
      </w:r>
      <w:r w:rsidR="000A20F7" w:rsidRPr="00CD5E4B">
        <w:rPr>
          <w:rStyle w:val="ECCParagraph"/>
        </w:rPr>
      </w:r>
      <w:r w:rsidR="000A20F7" w:rsidRPr="00CD5E4B">
        <w:rPr>
          <w:rStyle w:val="ECCParagraph"/>
        </w:rPr>
        <w:fldChar w:fldCharType="separate"/>
      </w:r>
      <w:r w:rsidR="002816C2" w:rsidRPr="00CD5E4B">
        <w:rPr>
          <w:rStyle w:val="ECCParagraph"/>
        </w:rPr>
        <w:t>Table 3</w:t>
      </w:r>
      <w:r w:rsidR="000A20F7" w:rsidRPr="00CD5E4B">
        <w:rPr>
          <w:rStyle w:val="ECCParagraph"/>
        </w:rPr>
        <w:fldChar w:fldCharType="end"/>
      </w:r>
      <w:r w:rsidR="000E7DEF" w:rsidRPr="00CD5E4B">
        <w:rPr>
          <w:rStyle w:val="ECCParagraph"/>
        </w:rPr>
        <w:t>.</w:t>
      </w:r>
    </w:p>
    <w:p w14:paraId="0A355AF1" w14:textId="022AEAD6" w:rsidR="000A20F7" w:rsidRPr="00CD5E4B" w:rsidRDefault="000A20F7" w:rsidP="000A20F7">
      <w:pPr>
        <w:rPr>
          <w:rStyle w:val="ECCParagraph"/>
        </w:rPr>
      </w:pPr>
      <w:r w:rsidRPr="00CD5E4B">
        <w:rPr>
          <w:rStyle w:val="ECCParagraph"/>
        </w:rPr>
        <w:t xml:space="preserve">For AAS BSs, </w:t>
      </w:r>
      <w:r w:rsidR="00D12EF3" w:rsidRPr="00CD5E4B">
        <w:rPr>
          <w:rStyle w:val="ECCParagraph"/>
        </w:rPr>
        <w:t>the</w:t>
      </w:r>
      <w:r w:rsidR="00272174" w:rsidRPr="00CD5E4B">
        <w:rPr>
          <w:rStyle w:val="ECCParagraph"/>
        </w:rPr>
        <w:t xml:space="preserve"> proposed</w:t>
      </w:r>
      <w:r w:rsidRPr="00CD5E4B">
        <w:rPr>
          <w:rStyle w:val="ECCParagraph"/>
        </w:rPr>
        <w:t xml:space="preserve"> baseline</w:t>
      </w:r>
      <w:r w:rsidR="00FF5530" w:rsidRPr="00CD5E4B">
        <w:rPr>
          <w:rStyle w:val="ECCParagraph"/>
        </w:rPr>
        <w:t xml:space="preserve"> </w:t>
      </w:r>
      <w:r w:rsidR="00D906A7" w:rsidRPr="00CD5E4B">
        <w:rPr>
          <w:rStyle w:val="ECCParagraph"/>
        </w:rPr>
        <w:t>requirements for synchronised operation</w:t>
      </w:r>
      <w:r w:rsidR="00D12EF3" w:rsidRPr="00CD5E4B">
        <w:rPr>
          <w:rStyle w:val="ECCParagraph"/>
        </w:rPr>
        <w:t xml:space="preserve"> and transitional region </w:t>
      </w:r>
      <w:r w:rsidR="00D906A7" w:rsidRPr="00CD5E4B">
        <w:rPr>
          <w:rStyle w:val="ECCParagraph"/>
        </w:rPr>
        <w:t>requirements</w:t>
      </w:r>
      <w:r w:rsidR="00D12EF3" w:rsidRPr="00CD5E4B">
        <w:rPr>
          <w:rStyle w:val="ECCParagraph"/>
        </w:rPr>
        <w:t xml:space="preserve"> are based on the c</w:t>
      </w:r>
      <w:r w:rsidR="00FF5530" w:rsidRPr="00CD5E4B">
        <w:rPr>
          <w:rStyle w:val="ECCParagraph"/>
        </w:rPr>
        <w:t>ore requirements in ETSI TS 137 105</w:t>
      </w:r>
      <w:r w:rsidR="00214708" w:rsidRPr="00CD5E4B">
        <w:rPr>
          <w:rStyle w:val="ECCParagraph"/>
        </w:rPr>
        <w:t xml:space="preserve"> </w:t>
      </w:r>
      <w:r w:rsidR="00214708" w:rsidRPr="00CD5E4B">
        <w:rPr>
          <w:rStyle w:val="ECCParagraph"/>
        </w:rPr>
        <w:fldChar w:fldCharType="begin" w:fldLock="1"/>
      </w:r>
      <w:r w:rsidR="00214708" w:rsidRPr="00CD5E4B">
        <w:rPr>
          <w:rStyle w:val="ECCParagraph"/>
        </w:rPr>
        <w:instrText xml:space="preserve"> REF _Ref64280971 \n \h </w:instrText>
      </w:r>
      <w:r w:rsidR="00B91638" w:rsidRPr="00CD5E4B">
        <w:rPr>
          <w:rStyle w:val="ECCParagraph"/>
        </w:rPr>
        <w:instrText xml:space="preserve"> \* MERGEFORMAT </w:instrText>
      </w:r>
      <w:r w:rsidR="00214708" w:rsidRPr="00CD5E4B">
        <w:rPr>
          <w:rStyle w:val="ECCParagraph"/>
        </w:rPr>
      </w:r>
      <w:r w:rsidR="00214708" w:rsidRPr="00CD5E4B">
        <w:rPr>
          <w:rStyle w:val="ECCParagraph"/>
        </w:rPr>
        <w:fldChar w:fldCharType="separate"/>
      </w:r>
      <w:r w:rsidR="002816C2" w:rsidRPr="00CD5E4B">
        <w:rPr>
          <w:rStyle w:val="ECCParagraph"/>
        </w:rPr>
        <w:t>[27]</w:t>
      </w:r>
      <w:r w:rsidR="00214708" w:rsidRPr="00CD5E4B">
        <w:rPr>
          <w:rStyle w:val="ECCParagraph"/>
        </w:rPr>
        <w:fldChar w:fldCharType="end"/>
      </w:r>
      <w:r w:rsidR="00FF5530" w:rsidRPr="00CD5E4B">
        <w:rPr>
          <w:rStyle w:val="ECCParagraph"/>
        </w:rPr>
        <w:t xml:space="preserve"> in its Table 9.7.5.2.2-1b, </w:t>
      </w:r>
      <w:r w:rsidR="00FD0805" w:rsidRPr="00CD5E4B">
        <w:rPr>
          <w:rStyle w:val="ECCParagraph"/>
        </w:rPr>
        <w:t>with</w:t>
      </w:r>
      <w:r w:rsidR="00414BE2" w:rsidRPr="00CD5E4B">
        <w:rPr>
          <w:rStyle w:val="ECCParagraph"/>
        </w:rPr>
        <w:t xml:space="preserve"> </w:t>
      </w:r>
      <w:r w:rsidR="00414BE2" w:rsidRPr="00CD5E4B">
        <w:rPr>
          <w:rStyle w:val="ECCParagraph"/>
        </w:rPr>
        <w:fldChar w:fldCharType="begin" w:fldLock="1"/>
      </w:r>
      <w:r w:rsidR="00414BE2" w:rsidRPr="00CD5E4B">
        <w:rPr>
          <w:rStyle w:val="ECCParagraph"/>
        </w:rPr>
        <w:instrText xml:space="preserve"> REF _Ref101269082 \h </w:instrText>
      </w:r>
      <w:r w:rsidR="00946E1D" w:rsidRPr="00CD5E4B">
        <w:rPr>
          <w:rStyle w:val="ECCParagraph"/>
        </w:rPr>
        <w:instrText xml:space="preserve"> \* MERGEFORMAT </w:instrText>
      </w:r>
      <w:r w:rsidR="00414BE2" w:rsidRPr="00CD5E4B">
        <w:rPr>
          <w:rStyle w:val="ECCParagraph"/>
        </w:rPr>
      </w:r>
      <w:r w:rsidR="00414BE2" w:rsidRPr="00CD5E4B">
        <w:rPr>
          <w:rStyle w:val="ECCParagraph"/>
        </w:rPr>
        <w:fldChar w:fldCharType="separate"/>
      </w:r>
      <w:r w:rsidR="002816C2" w:rsidRPr="00CD5E4B">
        <w:rPr>
          <w:rStyle w:val="ECCParagraph"/>
        </w:rPr>
        <w:t>Table 6</w:t>
      </w:r>
      <w:r w:rsidR="00414BE2" w:rsidRPr="00CD5E4B">
        <w:rPr>
          <w:rStyle w:val="ECCParagraph"/>
        </w:rPr>
        <w:fldChar w:fldCharType="end"/>
      </w:r>
      <w:r w:rsidR="00414BE2" w:rsidRPr="00CD5E4B">
        <w:rPr>
          <w:rStyle w:val="ECCParagraph"/>
        </w:rPr>
        <w:t xml:space="preserve"> describing the relationship </w:t>
      </w:r>
      <w:r w:rsidR="005F2069" w:rsidRPr="00CD5E4B">
        <w:rPr>
          <w:rStyle w:val="ECCParagraph"/>
        </w:rPr>
        <w:t>bet</w:t>
      </w:r>
      <w:r w:rsidR="00414BE2" w:rsidRPr="00CD5E4B">
        <w:rPr>
          <w:rStyle w:val="ECCParagraph"/>
        </w:rPr>
        <w:t xml:space="preserve">ween </w:t>
      </w:r>
      <w:r w:rsidR="005F2069" w:rsidRPr="00CD5E4B">
        <w:rPr>
          <w:rStyle w:val="ECCParagraph"/>
        </w:rPr>
        <w:t xml:space="preserve">these ETSI </w:t>
      </w:r>
      <w:r w:rsidR="00B02743" w:rsidRPr="00CD5E4B">
        <w:rPr>
          <w:rStyle w:val="ECCParagraph"/>
        </w:rPr>
        <w:t>OBUE limit and the proposed ECC limits</w:t>
      </w:r>
      <w:r w:rsidRPr="00CD5E4B">
        <w:rPr>
          <w:rStyle w:val="ECCParagraph"/>
        </w:rPr>
        <w:t xml:space="preserve"> in </w:t>
      </w:r>
      <w:r w:rsidR="007E3E57" w:rsidRPr="00CD5E4B">
        <w:rPr>
          <w:rStyle w:val="ECCParagraph"/>
        </w:rPr>
        <w:t>s</w:t>
      </w:r>
      <w:r w:rsidRPr="00CD5E4B">
        <w:rPr>
          <w:rStyle w:val="ECCParagraph"/>
        </w:rPr>
        <w:t xml:space="preserve">ection </w:t>
      </w:r>
      <w:r w:rsidR="00D906A7" w:rsidRPr="00CD5E4B">
        <w:rPr>
          <w:rStyle w:val="ECCParagraph"/>
        </w:rPr>
        <w:fldChar w:fldCharType="begin" w:fldLock="1"/>
      </w:r>
      <w:r w:rsidR="00D906A7" w:rsidRPr="00CD5E4B">
        <w:rPr>
          <w:rStyle w:val="ECCParagraph"/>
        </w:rPr>
        <w:instrText xml:space="preserve"> REF _Ref101267459 \r \h </w:instrText>
      </w:r>
      <w:r w:rsidR="00946E1D" w:rsidRPr="00CD5E4B">
        <w:rPr>
          <w:rStyle w:val="ECCParagraph"/>
        </w:rPr>
        <w:instrText xml:space="preserve"> \* MERGEFORMAT </w:instrText>
      </w:r>
      <w:r w:rsidR="00D906A7" w:rsidRPr="00CD5E4B">
        <w:rPr>
          <w:rStyle w:val="ECCParagraph"/>
        </w:rPr>
      </w:r>
      <w:r w:rsidR="00D906A7" w:rsidRPr="00CD5E4B">
        <w:rPr>
          <w:rStyle w:val="ECCParagraph"/>
        </w:rPr>
        <w:fldChar w:fldCharType="separate"/>
      </w:r>
      <w:r w:rsidR="002816C2" w:rsidRPr="00CD5E4B">
        <w:rPr>
          <w:rStyle w:val="ECCParagraph"/>
        </w:rPr>
        <w:t>5.2.2.1</w:t>
      </w:r>
      <w:r w:rsidR="00D906A7" w:rsidRPr="00CD5E4B">
        <w:rPr>
          <w:rStyle w:val="ECCParagraph"/>
        </w:rPr>
        <w:fldChar w:fldCharType="end"/>
      </w:r>
      <w:r w:rsidRPr="00CD5E4B">
        <w:rPr>
          <w:rStyle w:val="ECCParagraph"/>
        </w:rPr>
        <w:t>.</w:t>
      </w:r>
    </w:p>
    <w:p w14:paraId="21B233A1" w14:textId="593764AA" w:rsidR="00414BE2" w:rsidRPr="00CD5E4B" w:rsidRDefault="00414BE2" w:rsidP="00531185">
      <w:pPr>
        <w:pStyle w:val="Caption"/>
        <w:keepNext/>
        <w:rPr>
          <w:rStyle w:val="ECCParagraph"/>
        </w:rPr>
      </w:pPr>
      <w:bookmarkStart w:id="665" w:name="_Ref101269082"/>
      <w:r w:rsidRPr="00CD5E4B">
        <w:rPr>
          <w:rStyle w:val="ECCParagraph"/>
        </w:rPr>
        <w:lastRenderedPageBreak/>
        <w:t xml:space="preserve">Table </w:t>
      </w:r>
      <w:r w:rsidRPr="00CD5E4B">
        <w:rPr>
          <w:rStyle w:val="ECCParagraph"/>
        </w:rPr>
        <w:fldChar w:fldCharType="begin"/>
      </w:r>
      <w:r w:rsidRPr="00CD5E4B">
        <w:rPr>
          <w:rStyle w:val="ECCParagraph"/>
        </w:rPr>
        <w:instrText xml:space="preserve"> SEQ Table \* ARABIC </w:instrText>
      </w:r>
      <w:r w:rsidRPr="00CD5E4B">
        <w:rPr>
          <w:rStyle w:val="ECCParagraph"/>
        </w:rPr>
        <w:fldChar w:fldCharType="separate"/>
      </w:r>
      <w:r w:rsidR="001F0975">
        <w:rPr>
          <w:rStyle w:val="ECCParagraph"/>
          <w:noProof/>
        </w:rPr>
        <w:t>6</w:t>
      </w:r>
      <w:r w:rsidRPr="00CD5E4B">
        <w:rPr>
          <w:rStyle w:val="ECCParagraph"/>
        </w:rPr>
        <w:fldChar w:fldCharType="end"/>
      </w:r>
      <w:bookmarkEnd w:id="665"/>
      <w:r w:rsidRPr="00CD5E4B">
        <w:rPr>
          <w:rStyle w:val="ECCParagraph"/>
        </w:rPr>
        <w:t xml:space="preserve">: ETSI </w:t>
      </w:r>
      <w:r w:rsidR="00200DD2" w:rsidRPr="00CD5E4B">
        <w:rPr>
          <w:rStyle w:val="ECCParagraph"/>
        </w:rPr>
        <w:t>Wide Area (</w:t>
      </w:r>
      <w:r w:rsidRPr="00CD5E4B">
        <w:rPr>
          <w:rStyle w:val="ECCParagraph"/>
        </w:rPr>
        <w:t>WA</w:t>
      </w:r>
      <w:r w:rsidR="00200DD2" w:rsidRPr="00CD5E4B">
        <w:rPr>
          <w:rStyle w:val="ECCParagraph"/>
        </w:rPr>
        <w:t>)</w:t>
      </w:r>
      <w:r w:rsidRPr="00CD5E4B">
        <w:rPr>
          <w:rStyle w:val="ECCParagraph"/>
        </w:rPr>
        <w:t xml:space="preserve"> BS OBUE for BC1 and BC3 band &gt; 1 GHz and the comparison to the prop</w:t>
      </w:r>
      <w:r w:rsidR="00D546E0" w:rsidRPr="00CD5E4B">
        <w:rPr>
          <w:rStyle w:val="ECCParagraph"/>
        </w:rPr>
        <w:t>o</w:t>
      </w:r>
      <w:r w:rsidRPr="00CD5E4B">
        <w:rPr>
          <w:rStyle w:val="ECCParagraph"/>
        </w:rPr>
        <w:t>sed ECC</w:t>
      </w:r>
      <w:r w:rsidR="003F5C0C" w:rsidRPr="00CD5E4B">
        <w:rPr>
          <w:rStyle w:val="ECCParagraph"/>
        </w:rPr>
        <w:t xml:space="preserve"> </w:t>
      </w:r>
      <w:r w:rsidRPr="00CD5E4B">
        <w:rPr>
          <w:rStyle w:val="ECCParagraph"/>
        </w:rPr>
        <w:t>limits for synchronised AAS BS</w:t>
      </w:r>
    </w:p>
    <w:tbl>
      <w:tblPr>
        <w:tblStyle w:val="ECCTable-redheader"/>
        <w:tblW w:w="5000" w:type="pct"/>
        <w:tblInd w:w="0" w:type="dxa"/>
        <w:tblLayout w:type="fixed"/>
        <w:tblLook w:val="04A0" w:firstRow="1" w:lastRow="0" w:firstColumn="1" w:lastColumn="0" w:noHBand="0" w:noVBand="1"/>
      </w:tblPr>
      <w:tblGrid>
        <w:gridCol w:w="1275"/>
        <w:gridCol w:w="990"/>
        <w:gridCol w:w="1134"/>
        <w:gridCol w:w="1560"/>
        <w:gridCol w:w="2267"/>
        <w:gridCol w:w="2403"/>
      </w:tblGrid>
      <w:tr w:rsidR="00414BE2" w:rsidRPr="00CD5E4B" w14:paraId="127B89EE" w14:textId="77777777" w:rsidTr="008C1511">
        <w:trPr>
          <w:cnfStyle w:val="100000000000" w:firstRow="1" w:lastRow="0" w:firstColumn="0" w:lastColumn="0" w:oddVBand="0" w:evenVBand="0" w:oddHBand="0" w:evenHBand="0" w:firstRowFirstColumn="0" w:firstRowLastColumn="0" w:lastRowFirstColumn="0" w:lastRowLastColumn="0"/>
          <w:trHeight w:val="233"/>
        </w:trPr>
        <w:tc>
          <w:tcPr>
            <w:tcW w:w="2575" w:type="pct"/>
            <w:gridSpan w:val="4"/>
            <w:tcBorders>
              <w:bottom w:val="single" w:sz="4" w:space="0" w:color="FFFFFF" w:themeColor="background1"/>
            </w:tcBorders>
          </w:tcPr>
          <w:p w14:paraId="05BF6A7E" w14:textId="313AD4B3" w:rsidR="00414BE2" w:rsidRPr="00CD5E4B" w:rsidRDefault="00414BE2" w:rsidP="00E24423">
            <w:pPr>
              <w:pStyle w:val="ECCTableHeaderwhitefont"/>
              <w:rPr>
                <w:rStyle w:val="ECCParagraph"/>
              </w:rPr>
            </w:pPr>
            <w:r w:rsidRPr="00CD5E4B">
              <w:rPr>
                <w:rStyle w:val="ECCParagraph"/>
              </w:rPr>
              <w:t>From ETSI TS 137 105</w:t>
            </w:r>
            <w:r w:rsidR="00166B69" w:rsidRPr="00CD5E4B">
              <w:rPr>
                <w:rStyle w:val="ECCParagraph"/>
              </w:rPr>
              <w:t xml:space="preserve"> </w:t>
            </w:r>
            <w:r w:rsidR="00166B69" w:rsidRPr="00CD5E4B">
              <w:rPr>
                <w:rStyle w:val="ECCParagraph"/>
                <w:bCs w:val="0"/>
              </w:rPr>
              <w:fldChar w:fldCharType="begin" w:fldLock="1"/>
            </w:r>
            <w:r w:rsidR="00166B69" w:rsidRPr="00CD5E4B">
              <w:rPr>
                <w:rStyle w:val="ECCParagraph"/>
              </w:rPr>
              <w:instrText xml:space="preserve"> REF _Ref64280971 \n \h </w:instrText>
            </w:r>
            <w:r w:rsidR="005A68E9" w:rsidRPr="00CD5E4B">
              <w:rPr>
                <w:rStyle w:val="ECCParagraph"/>
              </w:rPr>
              <w:instrText xml:space="preserve"> \* MERGEFORMAT </w:instrText>
            </w:r>
            <w:r w:rsidR="00166B69" w:rsidRPr="00CD5E4B">
              <w:rPr>
                <w:rStyle w:val="ECCParagraph"/>
                <w:bCs w:val="0"/>
              </w:rPr>
            </w:r>
            <w:r w:rsidR="00166B69" w:rsidRPr="00CD5E4B">
              <w:rPr>
                <w:rStyle w:val="ECCParagraph"/>
                <w:bCs w:val="0"/>
              </w:rPr>
              <w:fldChar w:fldCharType="separate"/>
            </w:r>
            <w:r w:rsidR="002816C2" w:rsidRPr="00CD5E4B">
              <w:rPr>
                <w:rStyle w:val="ECCParagraph"/>
              </w:rPr>
              <w:t>[27]</w:t>
            </w:r>
            <w:r w:rsidR="00166B69" w:rsidRPr="00CD5E4B">
              <w:rPr>
                <w:rStyle w:val="ECCParagraph"/>
                <w:bCs w:val="0"/>
              </w:rPr>
              <w:fldChar w:fldCharType="end"/>
            </w:r>
            <w:r w:rsidRPr="00CD5E4B">
              <w:rPr>
                <w:rStyle w:val="ECCParagraph"/>
              </w:rPr>
              <w:t xml:space="preserve"> Table 9.7.5.2.2-1b:</w:t>
            </w:r>
            <w:r w:rsidR="00E24423" w:rsidRPr="00CD5E4B">
              <w:rPr>
                <w:rStyle w:val="ECCParagraph"/>
              </w:rPr>
              <w:br/>
            </w:r>
            <w:r w:rsidRPr="00CD5E4B">
              <w:rPr>
                <w:rStyle w:val="ECCParagraph"/>
              </w:rPr>
              <w:t>WA BS OBUE in BC1 and BC3 band &gt; 1 GHz</w:t>
            </w:r>
          </w:p>
        </w:tc>
        <w:tc>
          <w:tcPr>
            <w:tcW w:w="2425" w:type="pct"/>
            <w:gridSpan w:val="2"/>
            <w:tcBorders>
              <w:bottom w:val="single" w:sz="4" w:space="0" w:color="FFFFFF" w:themeColor="background1"/>
            </w:tcBorders>
          </w:tcPr>
          <w:p w14:paraId="1B652650" w14:textId="77777777" w:rsidR="00414BE2" w:rsidRPr="00CD5E4B" w:rsidRDefault="00414BE2" w:rsidP="005A68E9">
            <w:pPr>
              <w:pStyle w:val="ECCTableHeaderwhitefont"/>
              <w:rPr>
                <w:rStyle w:val="ECCParagraph"/>
              </w:rPr>
            </w:pPr>
            <w:r w:rsidRPr="00CD5E4B">
              <w:rPr>
                <w:rStyle w:val="ECCParagraph"/>
              </w:rPr>
              <w:t>Comparison between ETSI and ECC synchronised baseline and transitional region limits</w:t>
            </w:r>
          </w:p>
        </w:tc>
      </w:tr>
      <w:tr w:rsidR="008C1511" w:rsidRPr="00CD5E4B" w14:paraId="6A6CD109" w14:textId="77777777" w:rsidTr="008C1511">
        <w:trPr>
          <w:trHeight w:val="232"/>
        </w:trPr>
        <w:tc>
          <w:tcPr>
            <w:tcW w:w="662"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28673226" w14:textId="77777777" w:rsidR="00414BE2" w:rsidRPr="00CD5E4B" w:rsidRDefault="00414BE2" w:rsidP="008C1511">
            <w:pPr>
              <w:pStyle w:val="ECCTableHeaderwhitefont"/>
              <w:keepNext/>
              <w:spacing w:after="120"/>
              <w:rPr>
                <w:rStyle w:val="ECCParagraph"/>
                <w:b/>
                <w:bCs w:val="0"/>
                <w:color w:val="auto"/>
                <w:szCs w:val="22"/>
                <w:lang w:eastAsia="en-US"/>
              </w:rPr>
            </w:pPr>
            <w:r w:rsidRPr="00CD5E4B">
              <w:rPr>
                <w:rStyle w:val="ECCParagraph"/>
                <w:b/>
              </w:rPr>
              <w:t>Frequency offset (MHz)</w:t>
            </w:r>
          </w:p>
        </w:tc>
        <w:tc>
          <w:tcPr>
            <w:tcW w:w="514"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19FBA89C" w14:textId="77777777" w:rsidR="00414BE2" w:rsidRPr="00CD5E4B" w:rsidRDefault="00414BE2" w:rsidP="00531185">
            <w:pPr>
              <w:pStyle w:val="ECCTableHeaderwhitefont"/>
              <w:keepNext/>
              <w:rPr>
                <w:rStyle w:val="ECCParagraph"/>
                <w:b/>
              </w:rPr>
            </w:pPr>
            <w:r w:rsidRPr="00CD5E4B">
              <w:rPr>
                <w:rStyle w:val="ECCParagraph"/>
                <w:b/>
              </w:rPr>
              <w:t>ETSI OBUE</w:t>
            </w:r>
          </w:p>
        </w:tc>
        <w:tc>
          <w:tcPr>
            <w:tcW w:w="589"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6680231D" w14:textId="77777777" w:rsidR="00414BE2" w:rsidRPr="00CD5E4B" w:rsidRDefault="00414BE2" w:rsidP="00531185">
            <w:pPr>
              <w:pStyle w:val="ECCTableHeaderwhitefont"/>
              <w:keepNext/>
              <w:rPr>
                <w:rStyle w:val="ECCParagraph"/>
                <w:b/>
              </w:rPr>
            </w:pPr>
            <w:r w:rsidRPr="00CD5E4B">
              <w:rPr>
                <w:rStyle w:val="ECCParagraph"/>
                <w:b/>
              </w:rPr>
              <w:t>Average Tx power</w:t>
            </w:r>
          </w:p>
        </w:tc>
        <w:tc>
          <w:tcPr>
            <w:tcW w:w="810"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5CD00373" w14:textId="77777777" w:rsidR="00414BE2" w:rsidRPr="00CD5E4B" w:rsidRDefault="00414BE2" w:rsidP="00531185">
            <w:pPr>
              <w:pStyle w:val="ECCTableHeaderwhitefont"/>
              <w:keepNext/>
              <w:rPr>
                <w:rStyle w:val="ECCParagraph"/>
                <w:b/>
              </w:rPr>
            </w:pPr>
            <w:r w:rsidRPr="00CD5E4B">
              <w:rPr>
                <w:rStyle w:val="ECCParagraph"/>
                <w:b/>
              </w:rPr>
              <w:t>Units</w:t>
            </w:r>
          </w:p>
        </w:tc>
        <w:tc>
          <w:tcPr>
            <w:tcW w:w="1177"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33212C8B" w14:textId="437FD41B" w:rsidR="00414BE2" w:rsidRPr="00CD5E4B" w:rsidRDefault="00414BE2" w:rsidP="008C1511">
            <w:pPr>
              <w:pStyle w:val="ECCTableHeaderwhitefont"/>
              <w:keepNext/>
              <w:spacing w:after="120"/>
              <w:rPr>
                <w:rStyle w:val="ECCParagraph"/>
                <w:b/>
              </w:rPr>
            </w:pPr>
            <w:r w:rsidRPr="00CD5E4B">
              <w:rPr>
                <w:rStyle w:val="ECCParagraph"/>
                <w:b/>
              </w:rPr>
              <w:t>ETSI Tx Power (dBm</w:t>
            </w:r>
            <w:r w:rsidR="008764C7" w:rsidRPr="00CD5E4B">
              <w:rPr>
                <w:rStyle w:val="ECCParagraph"/>
                <w:b/>
              </w:rPr>
              <w:t>/(5 MHz)</w:t>
            </w:r>
            <w:r w:rsidRPr="00CD5E4B">
              <w:rPr>
                <w:rStyle w:val="ECCParagraph"/>
                <w:b/>
              </w:rPr>
              <w:t>)</w:t>
            </w:r>
          </w:p>
        </w:tc>
        <w:tc>
          <w:tcPr>
            <w:tcW w:w="1248"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1AB69B34" w14:textId="19F8EAC7" w:rsidR="00414BE2" w:rsidRPr="00CD5E4B" w:rsidRDefault="00414BE2" w:rsidP="008C1511">
            <w:pPr>
              <w:pStyle w:val="ECCTableHeaderwhitefont"/>
              <w:keepNext/>
              <w:spacing w:after="120"/>
              <w:rPr>
                <w:rStyle w:val="ECCParagraph"/>
                <w:b/>
              </w:rPr>
            </w:pPr>
            <w:r w:rsidRPr="00CD5E4B">
              <w:rPr>
                <w:rStyle w:val="ECCParagraph"/>
                <w:b/>
              </w:rPr>
              <w:t xml:space="preserve">ECC </w:t>
            </w:r>
            <w:r w:rsidR="00B52ED2" w:rsidRPr="00CD5E4B">
              <w:rPr>
                <w:rStyle w:val="ECCParagraph"/>
                <w:b/>
              </w:rPr>
              <w:t xml:space="preserve">TRP Limits </w:t>
            </w:r>
            <w:r w:rsidRPr="00CD5E4B">
              <w:rPr>
                <w:rStyle w:val="ECCParagraph"/>
                <w:b/>
              </w:rPr>
              <w:t>(dBm</w:t>
            </w:r>
            <w:r w:rsidR="008764C7" w:rsidRPr="00CD5E4B">
              <w:rPr>
                <w:rStyle w:val="ECCParagraph"/>
                <w:b/>
              </w:rPr>
              <w:t>/(5 MHz)</w:t>
            </w:r>
            <w:r w:rsidRPr="00CD5E4B">
              <w:rPr>
                <w:rStyle w:val="ECCParagraph"/>
                <w:b/>
              </w:rPr>
              <w:t>)</w:t>
            </w:r>
          </w:p>
        </w:tc>
      </w:tr>
      <w:tr w:rsidR="0085232F" w:rsidRPr="00CD5E4B" w14:paraId="507ED016" w14:textId="77777777" w:rsidTr="008C1511">
        <w:trPr>
          <w:trHeight w:val="13"/>
        </w:trPr>
        <w:tc>
          <w:tcPr>
            <w:tcW w:w="662" w:type="pct"/>
            <w:tcBorders>
              <w:top w:val="single" w:sz="4" w:space="0" w:color="FFFFFF" w:themeColor="background1"/>
            </w:tcBorders>
          </w:tcPr>
          <w:p w14:paraId="6B9C3A7B" w14:textId="77777777" w:rsidR="00414BE2" w:rsidRPr="00CD5E4B" w:rsidRDefault="00414BE2" w:rsidP="00531185">
            <w:pPr>
              <w:pStyle w:val="ECCTabletext"/>
              <w:keepNext/>
              <w:rPr>
                <w:rStyle w:val="ECCParagraph"/>
              </w:rPr>
            </w:pPr>
            <w:r w:rsidRPr="00CD5E4B">
              <w:rPr>
                <w:rStyle w:val="ECCParagraph"/>
              </w:rPr>
              <w:t>0-5</w:t>
            </w:r>
          </w:p>
        </w:tc>
        <w:tc>
          <w:tcPr>
            <w:tcW w:w="514" w:type="pct"/>
            <w:tcBorders>
              <w:top w:val="single" w:sz="4" w:space="0" w:color="FFFFFF" w:themeColor="background1"/>
            </w:tcBorders>
          </w:tcPr>
          <w:p w14:paraId="637C7652" w14:textId="77777777" w:rsidR="00414BE2" w:rsidRPr="00CD5E4B" w:rsidRDefault="00414BE2" w:rsidP="00531185">
            <w:pPr>
              <w:pStyle w:val="ECCTabletext"/>
              <w:keepNext/>
              <w:rPr>
                <w:rStyle w:val="ECCParagraph"/>
              </w:rPr>
            </w:pPr>
            <w:r w:rsidRPr="00CD5E4B">
              <w:rPr>
                <w:rStyle w:val="ECCParagraph"/>
              </w:rPr>
              <w:t>2 to -5</w:t>
            </w:r>
          </w:p>
        </w:tc>
        <w:tc>
          <w:tcPr>
            <w:tcW w:w="589" w:type="pct"/>
            <w:tcBorders>
              <w:top w:val="single" w:sz="4" w:space="0" w:color="FFFFFF" w:themeColor="background1"/>
            </w:tcBorders>
          </w:tcPr>
          <w:p w14:paraId="38D40886" w14:textId="77777777" w:rsidR="00414BE2" w:rsidRPr="00CD5E4B" w:rsidRDefault="00414BE2" w:rsidP="00531185">
            <w:pPr>
              <w:pStyle w:val="ECCTabletext"/>
              <w:keepNext/>
              <w:rPr>
                <w:rStyle w:val="ECCParagraph"/>
              </w:rPr>
            </w:pPr>
            <w:r w:rsidRPr="00CD5E4B">
              <w:rPr>
                <w:rStyle w:val="ECCParagraph"/>
              </w:rPr>
              <w:t>-1</w:t>
            </w:r>
          </w:p>
        </w:tc>
        <w:tc>
          <w:tcPr>
            <w:tcW w:w="810" w:type="pct"/>
            <w:tcBorders>
              <w:top w:val="single" w:sz="4" w:space="0" w:color="FFFFFF" w:themeColor="background1"/>
            </w:tcBorders>
          </w:tcPr>
          <w:p w14:paraId="3957C343" w14:textId="170C1C51" w:rsidR="00414BE2" w:rsidRPr="00CD5E4B" w:rsidRDefault="00414BE2" w:rsidP="00531185">
            <w:pPr>
              <w:pStyle w:val="ECCTabletext"/>
              <w:keepNext/>
              <w:rPr>
                <w:rStyle w:val="ECCParagraph"/>
              </w:rPr>
            </w:pPr>
            <w:r w:rsidRPr="00CD5E4B">
              <w:rPr>
                <w:rStyle w:val="ECCParagraph"/>
              </w:rPr>
              <w:t>dBm/</w:t>
            </w:r>
            <w:r w:rsidR="00E24423" w:rsidRPr="00CD5E4B">
              <w:rPr>
                <w:rStyle w:val="ECCParagraph"/>
              </w:rPr>
              <w:t>(</w:t>
            </w:r>
            <w:r w:rsidRPr="00CD5E4B">
              <w:rPr>
                <w:rStyle w:val="ECCParagraph"/>
              </w:rPr>
              <w:t>100 kHz</w:t>
            </w:r>
            <w:r w:rsidR="00E24423" w:rsidRPr="00CD5E4B">
              <w:rPr>
                <w:rStyle w:val="ECCParagraph"/>
              </w:rPr>
              <w:t>)</w:t>
            </w:r>
          </w:p>
        </w:tc>
        <w:tc>
          <w:tcPr>
            <w:tcW w:w="1177" w:type="pct"/>
            <w:tcBorders>
              <w:top w:val="single" w:sz="4" w:space="0" w:color="FFFFFF" w:themeColor="background1"/>
            </w:tcBorders>
          </w:tcPr>
          <w:p w14:paraId="76EABF39" w14:textId="77777777" w:rsidR="00414BE2" w:rsidRPr="00CD5E4B" w:rsidRDefault="00414BE2" w:rsidP="00531185">
            <w:pPr>
              <w:pStyle w:val="ECCTabletext"/>
              <w:keepNext/>
              <w:rPr>
                <w:rStyle w:val="ECCParagraph"/>
              </w:rPr>
            </w:pPr>
            <w:r w:rsidRPr="00CD5E4B">
              <w:rPr>
                <w:rStyle w:val="ECCParagraph"/>
              </w:rPr>
              <w:t>16</w:t>
            </w:r>
          </w:p>
        </w:tc>
        <w:tc>
          <w:tcPr>
            <w:tcW w:w="1248" w:type="pct"/>
            <w:tcBorders>
              <w:top w:val="single" w:sz="4" w:space="0" w:color="FFFFFF" w:themeColor="background1"/>
            </w:tcBorders>
          </w:tcPr>
          <w:p w14:paraId="26B6DE67" w14:textId="77777777" w:rsidR="00414BE2" w:rsidRPr="00CD5E4B" w:rsidRDefault="00414BE2" w:rsidP="00531185">
            <w:pPr>
              <w:pStyle w:val="ECCTabletext"/>
              <w:keepNext/>
              <w:rPr>
                <w:rStyle w:val="ECCParagraph"/>
              </w:rPr>
            </w:pPr>
            <w:r w:rsidRPr="00CD5E4B">
              <w:rPr>
                <w:rStyle w:val="ECCParagraph"/>
              </w:rPr>
              <w:t>Min(Pmax'-40, 16)</w:t>
            </w:r>
          </w:p>
        </w:tc>
      </w:tr>
      <w:tr w:rsidR="008C1511" w:rsidRPr="00CD5E4B" w14:paraId="5D28A41B" w14:textId="77777777" w:rsidTr="008C1511">
        <w:trPr>
          <w:trHeight w:val="265"/>
        </w:trPr>
        <w:tc>
          <w:tcPr>
            <w:tcW w:w="662" w:type="pct"/>
          </w:tcPr>
          <w:p w14:paraId="2C01BE73" w14:textId="77777777" w:rsidR="00414BE2" w:rsidRPr="00CD5E4B" w:rsidRDefault="00414BE2" w:rsidP="00531185">
            <w:pPr>
              <w:pStyle w:val="ECCTabletext"/>
              <w:keepNext/>
              <w:rPr>
                <w:rStyle w:val="ECCParagraph"/>
              </w:rPr>
            </w:pPr>
            <w:r w:rsidRPr="00CD5E4B">
              <w:rPr>
                <w:rStyle w:val="ECCParagraph"/>
              </w:rPr>
              <w:t>5-10</w:t>
            </w:r>
          </w:p>
        </w:tc>
        <w:tc>
          <w:tcPr>
            <w:tcW w:w="514" w:type="pct"/>
          </w:tcPr>
          <w:p w14:paraId="59F40F2D" w14:textId="77777777" w:rsidR="00414BE2" w:rsidRPr="00CD5E4B" w:rsidRDefault="00414BE2" w:rsidP="00531185">
            <w:pPr>
              <w:pStyle w:val="ECCTabletext"/>
              <w:keepNext/>
              <w:rPr>
                <w:rStyle w:val="ECCParagraph"/>
              </w:rPr>
            </w:pPr>
            <w:r w:rsidRPr="00CD5E4B">
              <w:rPr>
                <w:rStyle w:val="ECCParagraph"/>
              </w:rPr>
              <w:t>-5</w:t>
            </w:r>
          </w:p>
        </w:tc>
        <w:tc>
          <w:tcPr>
            <w:tcW w:w="589" w:type="pct"/>
          </w:tcPr>
          <w:p w14:paraId="02F7238B" w14:textId="77777777" w:rsidR="00414BE2" w:rsidRPr="00CD5E4B" w:rsidRDefault="00414BE2" w:rsidP="00531185">
            <w:pPr>
              <w:pStyle w:val="ECCTabletext"/>
              <w:keepNext/>
              <w:rPr>
                <w:rStyle w:val="ECCParagraph"/>
              </w:rPr>
            </w:pPr>
            <w:r w:rsidRPr="00CD5E4B">
              <w:rPr>
                <w:rStyle w:val="ECCParagraph"/>
              </w:rPr>
              <w:t>-5</w:t>
            </w:r>
          </w:p>
        </w:tc>
        <w:tc>
          <w:tcPr>
            <w:tcW w:w="810" w:type="pct"/>
          </w:tcPr>
          <w:p w14:paraId="5E1B3814" w14:textId="3C3558AA" w:rsidR="00414BE2" w:rsidRPr="00CD5E4B" w:rsidRDefault="00414BE2" w:rsidP="00531185">
            <w:pPr>
              <w:pStyle w:val="ECCTabletext"/>
              <w:keepNext/>
              <w:rPr>
                <w:rStyle w:val="ECCParagraph"/>
              </w:rPr>
            </w:pPr>
            <w:r w:rsidRPr="00CD5E4B">
              <w:rPr>
                <w:rStyle w:val="ECCParagraph"/>
              </w:rPr>
              <w:t>dBm/</w:t>
            </w:r>
            <w:r w:rsidR="00E24423" w:rsidRPr="00CD5E4B">
              <w:rPr>
                <w:rStyle w:val="ECCParagraph"/>
              </w:rPr>
              <w:t>(</w:t>
            </w:r>
            <w:r w:rsidRPr="00CD5E4B">
              <w:rPr>
                <w:rStyle w:val="ECCParagraph"/>
              </w:rPr>
              <w:t>100 kHz</w:t>
            </w:r>
            <w:r w:rsidR="00E24423" w:rsidRPr="00CD5E4B">
              <w:rPr>
                <w:rStyle w:val="ECCParagraph"/>
              </w:rPr>
              <w:t>)</w:t>
            </w:r>
          </w:p>
        </w:tc>
        <w:tc>
          <w:tcPr>
            <w:tcW w:w="1177" w:type="pct"/>
          </w:tcPr>
          <w:p w14:paraId="55433407" w14:textId="77777777" w:rsidR="00414BE2" w:rsidRPr="00CD5E4B" w:rsidRDefault="00414BE2" w:rsidP="00531185">
            <w:pPr>
              <w:pStyle w:val="ECCTabletext"/>
              <w:keepNext/>
              <w:rPr>
                <w:rStyle w:val="ECCParagraph"/>
              </w:rPr>
            </w:pPr>
            <w:r w:rsidRPr="00CD5E4B">
              <w:rPr>
                <w:rStyle w:val="ECCParagraph"/>
              </w:rPr>
              <w:t>12</w:t>
            </w:r>
          </w:p>
        </w:tc>
        <w:tc>
          <w:tcPr>
            <w:tcW w:w="1248" w:type="pct"/>
          </w:tcPr>
          <w:p w14:paraId="0E2FDC71" w14:textId="77777777" w:rsidR="00414BE2" w:rsidRPr="00CD5E4B" w:rsidRDefault="00414BE2" w:rsidP="00531185">
            <w:pPr>
              <w:pStyle w:val="ECCTabletext"/>
              <w:keepNext/>
              <w:rPr>
                <w:rStyle w:val="ECCParagraph"/>
              </w:rPr>
            </w:pPr>
            <w:r w:rsidRPr="00CD5E4B">
              <w:rPr>
                <w:rStyle w:val="ECCParagraph"/>
              </w:rPr>
              <w:t>Min(Pmax'-43,12)</w:t>
            </w:r>
          </w:p>
        </w:tc>
      </w:tr>
      <w:tr w:rsidR="008C1511" w:rsidRPr="00CD5E4B" w14:paraId="604F38FB" w14:textId="77777777" w:rsidTr="008C1511">
        <w:trPr>
          <w:trHeight w:val="265"/>
        </w:trPr>
        <w:tc>
          <w:tcPr>
            <w:tcW w:w="662" w:type="pct"/>
          </w:tcPr>
          <w:p w14:paraId="7B2C7D77" w14:textId="77777777" w:rsidR="00414BE2" w:rsidRPr="00CD5E4B" w:rsidRDefault="00414BE2" w:rsidP="00531185">
            <w:pPr>
              <w:pStyle w:val="ECCTabletext"/>
              <w:keepNext/>
              <w:rPr>
                <w:rStyle w:val="ECCParagraph"/>
              </w:rPr>
            </w:pPr>
            <w:r w:rsidRPr="00CD5E4B">
              <w:rPr>
                <w:rStyle w:val="ECCParagraph"/>
              </w:rPr>
              <w:t>10-15</w:t>
            </w:r>
          </w:p>
        </w:tc>
        <w:tc>
          <w:tcPr>
            <w:tcW w:w="514" w:type="pct"/>
          </w:tcPr>
          <w:p w14:paraId="74D64061" w14:textId="77777777" w:rsidR="00414BE2" w:rsidRPr="00CD5E4B" w:rsidRDefault="00414BE2" w:rsidP="00531185">
            <w:pPr>
              <w:pStyle w:val="ECCTabletext"/>
              <w:keepNext/>
              <w:rPr>
                <w:rStyle w:val="ECCParagraph"/>
              </w:rPr>
            </w:pPr>
            <w:r w:rsidRPr="00CD5E4B">
              <w:rPr>
                <w:rStyle w:val="ECCParagraph"/>
              </w:rPr>
              <w:t>-6</w:t>
            </w:r>
          </w:p>
        </w:tc>
        <w:tc>
          <w:tcPr>
            <w:tcW w:w="589" w:type="pct"/>
          </w:tcPr>
          <w:p w14:paraId="5A70B6B5" w14:textId="77777777" w:rsidR="00414BE2" w:rsidRPr="00CD5E4B" w:rsidRDefault="00414BE2" w:rsidP="00531185">
            <w:pPr>
              <w:pStyle w:val="ECCTabletext"/>
              <w:keepNext/>
              <w:rPr>
                <w:rStyle w:val="ECCParagraph"/>
              </w:rPr>
            </w:pPr>
            <w:r w:rsidRPr="00CD5E4B">
              <w:rPr>
                <w:rStyle w:val="ECCParagraph"/>
              </w:rPr>
              <w:t>-6</w:t>
            </w:r>
          </w:p>
        </w:tc>
        <w:tc>
          <w:tcPr>
            <w:tcW w:w="810" w:type="pct"/>
          </w:tcPr>
          <w:p w14:paraId="311E2621" w14:textId="77777777" w:rsidR="00414BE2" w:rsidRPr="00CD5E4B" w:rsidRDefault="00414BE2" w:rsidP="00531185">
            <w:pPr>
              <w:pStyle w:val="ECCTabletext"/>
              <w:keepNext/>
              <w:rPr>
                <w:rStyle w:val="ECCParagraph"/>
              </w:rPr>
            </w:pPr>
            <w:r w:rsidRPr="00CD5E4B">
              <w:rPr>
                <w:rStyle w:val="ECCParagraph"/>
              </w:rPr>
              <w:t>dBm/MHz</w:t>
            </w:r>
          </w:p>
        </w:tc>
        <w:tc>
          <w:tcPr>
            <w:tcW w:w="1177" w:type="pct"/>
          </w:tcPr>
          <w:p w14:paraId="6CA99ACD" w14:textId="77777777" w:rsidR="00414BE2" w:rsidRPr="00CD5E4B" w:rsidRDefault="00414BE2" w:rsidP="00531185">
            <w:pPr>
              <w:pStyle w:val="ECCTabletext"/>
              <w:keepNext/>
              <w:rPr>
                <w:rStyle w:val="ECCParagraph"/>
              </w:rPr>
            </w:pPr>
            <w:r w:rsidRPr="00CD5E4B">
              <w:rPr>
                <w:rStyle w:val="ECCParagraph"/>
              </w:rPr>
              <w:t>1</w:t>
            </w:r>
          </w:p>
        </w:tc>
        <w:tc>
          <w:tcPr>
            <w:tcW w:w="1248" w:type="pct"/>
          </w:tcPr>
          <w:p w14:paraId="41A48A02" w14:textId="77777777" w:rsidR="00414BE2" w:rsidRPr="00CD5E4B" w:rsidRDefault="00414BE2" w:rsidP="00531185">
            <w:pPr>
              <w:pStyle w:val="ECCTabletext"/>
              <w:keepNext/>
              <w:rPr>
                <w:rStyle w:val="ECCParagraph"/>
              </w:rPr>
            </w:pPr>
            <w:r w:rsidRPr="00CD5E4B">
              <w:rPr>
                <w:rStyle w:val="ECCParagraph"/>
              </w:rPr>
              <w:t>Min(Pmax'-43, 1)</w:t>
            </w:r>
          </w:p>
        </w:tc>
      </w:tr>
    </w:tbl>
    <w:p w14:paraId="02637BD0" w14:textId="1A4F2B65" w:rsidR="000E7DEF" w:rsidRPr="00CD5E4B" w:rsidRDefault="00DE4BB0" w:rsidP="000E7DEF">
      <w:pPr>
        <w:rPr>
          <w:rStyle w:val="ECCParagraph"/>
        </w:rPr>
      </w:pPr>
      <w:r w:rsidRPr="00CD5E4B">
        <w:rPr>
          <w:rStyle w:val="ECCParagraph"/>
        </w:rPr>
        <w:t xml:space="preserve">The </w:t>
      </w:r>
      <w:r w:rsidR="0038765D" w:rsidRPr="00CD5E4B">
        <w:rPr>
          <w:rStyle w:val="ECCParagraph"/>
        </w:rPr>
        <w:t xml:space="preserve">AAS BS </w:t>
      </w:r>
      <w:r w:rsidRPr="00CD5E4B">
        <w:rPr>
          <w:rStyle w:val="ECCParagraph"/>
        </w:rPr>
        <w:t>baseline requirement</w:t>
      </w:r>
      <w:r w:rsidR="0038765D" w:rsidRPr="00CD5E4B">
        <w:rPr>
          <w:rStyle w:val="ECCParagraph"/>
        </w:rPr>
        <w:t xml:space="preserve"> for</w:t>
      </w:r>
      <w:r w:rsidRPr="00CD5E4B">
        <w:rPr>
          <w:rStyle w:val="ECCParagraph"/>
        </w:rPr>
        <w:t xml:space="preserve"> </w:t>
      </w:r>
      <w:r w:rsidR="000E7DEF" w:rsidRPr="00CD5E4B">
        <w:rPr>
          <w:rStyle w:val="ECCParagraph"/>
        </w:rPr>
        <w:t>unsynchro</w:t>
      </w:r>
      <w:r w:rsidR="000065F4" w:rsidRPr="00CD5E4B">
        <w:rPr>
          <w:rStyle w:val="ECCParagraph"/>
        </w:rPr>
        <w:t>n</w:t>
      </w:r>
      <w:r w:rsidR="000E7DEF" w:rsidRPr="00CD5E4B">
        <w:rPr>
          <w:rStyle w:val="ECCParagraph"/>
        </w:rPr>
        <w:t>ised</w:t>
      </w:r>
      <w:r w:rsidR="0038765D" w:rsidRPr="00CD5E4B">
        <w:rPr>
          <w:rStyle w:val="ECCParagraph"/>
        </w:rPr>
        <w:t xml:space="preserve"> operation ca</w:t>
      </w:r>
      <w:r w:rsidR="00E7447E" w:rsidRPr="00CD5E4B">
        <w:rPr>
          <w:rStyle w:val="ECCParagraph"/>
        </w:rPr>
        <w:t>n</w:t>
      </w:r>
      <w:r w:rsidR="0038765D" w:rsidRPr="00CD5E4B">
        <w:rPr>
          <w:rStyle w:val="ECCParagraph"/>
        </w:rPr>
        <w:t xml:space="preserve"> be determined using</w:t>
      </w:r>
      <w:r w:rsidR="000E7DEF" w:rsidRPr="00CD5E4B">
        <w:rPr>
          <w:rStyle w:val="ECCParagraph"/>
        </w:rPr>
        <w:t xml:space="preserve"> the same analysis as for the 3400-3800 MHz band </w:t>
      </w:r>
      <w:r w:rsidR="00A473F4" w:rsidRPr="00CD5E4B">
        <w:rPr>
          <w:rStyle w:val="ECCParagraph"/>
        </w:rPr>
        <w:t xml:space="preserve">in ECC Report 281 </w:t>
      </w:r>
      <w:r w:rsidR="00A473F4" w:rsidRPr="00CD5E4B">
        <w:rPr>
          <w:rStyle w:val="ECCParagraph"/>
        </w:rPr>
        <w:fldChar w:fldCharType="begin" w:fldLock="1"/>
      </w:r>
      <w:r w:rsidR="00A473F4" w:rsidRPr="00CD5E4B">
        <w:rPr>
          <w:rStyle w:val="ECCParagraph"/>
        </w:rPr>
        <w:instrText xml:space="preserve"> REF _Ref64968043 \r \h </w:instrText>
      </w:r>
      <w:r w:rsidR="00E7447E" w:rsidRPr="00CD5E4B">
        <w:rPr>
          <w:rStyle w:val="ECCParagraph"/>
        </w:rPr>
        <w:instrText xml:space="preserve"> \* MERGEFORMAT </w:instrText>
      </w:r>
      <w:r w:rsidR="00A473F4" w:rsidRPr="00CD5E4B">
        <w:rPr>
          <w:rStyle w:val="ECCParagraph"/>
        </w:rPr>
      </w:r>
      <w:r w:rsidR="00A473F4" w:rsidRPr="00CD5E4B">
        <w:rPr>
          <w:rStyle w:val="ECCParagraph"/>
        </w:rPr>
        <w:fldChar w:fldCharType="separate"/>
      </w:r>
      <w:r w:rsidR="002816C2" w:rsidRPr="00CD5E4B">
        <w:rPr>
          <w:rStyle w:val="ECCParagraph"/>
        </w:rPr>
        <w:t>[12]</w:t>
      </w:r>
      <w:r w:rsidR="00A473F4" w:rsidRPr="00CD5E4B">
        <w:rPr>
          <w:rStyle w:val="ECCParagraph"/>
        </w:rPr>
        <w:fldChar w:fldCharType="end"/>
      </w:r>
      <w:r w:rsidR="000E7DEF" w:rsidRPr="00CD5E4B">
        <w:rPr>
          <w:rStyle w:val="ECCParagraph"/>
        </w:rPr>
        <w:t>. Considering</w:t>
      </w:r>
      <w:r w:rsidR="0038765D" w:rsidRPr="00CD5E4B">
        <w:rPr>
          <w:rStyle w:val="ECCParagraph"/>
        </w:rPr>
        <w:t xml:space="preserve"> the</w:t>
      </w:r>
      <w:r w:rsidR="000E7DEF" w:rsidRPr="00CD5E4B">
        <w:rPr>
          <w:rStyle w:val="ECCParagraph"/>
        </w:rPr>
        <w:t xml:space="preserve"> </w:t>
      </w:r>
      <w:r w:rsidR="00487D1B" w:rsidRPr="00CD5E4B">
        <w:rPr>
          <w:rStyle w:val="ECCParagraph"/>
        </w:rPr>
        <w:t>propagation</w:t>
      </w:r>
      <w:r w:rsidR="000E7DEF" w:rsidRPr="00CD5E4B">
        <w:rPr>
          <w:rStyle w:val="ECCParagraph"/>
        </w:rPr>
        <w:t xml:space="preserve"> </w:t>
      </w:r>
      <w:r w:rsidR="00487D1B" w:rsidRPr="00CD5E4B">
        <w:rPr>
          <w:rStyle w:val="ECCParagraph"/>
        </w:rPr>
        <w:t xml:space="preserve">path loss </w:t>
      </w:r>
      <w:r w:rsidR="000E7DEF" w:rsidRPr="00CD5E4B">
        <w:rPr>
          <w:rStyle w:val="ECCParagraph"/>
        </w:rPr>
        <w:t>difference</w:t>
      </w:r>
      <w:r w:rsidR="00DD1672" w:rsidRPr="00CD5E4B">
        <w:rPr>
          <w:rStyle w:val="ECCParagraph"/>
        </w:rPr>
        <w:t>s</w:t>
      </w:r>
      <w:r w:rsidR="0038765D" w:rsidRPr="00CD5E4B">
        <w:rPr>
          <w:rStyle w:val="ECCParagraph"/>
        </w:rPr>
        <w:t xml:space="preserve"> between</w:t>
      </w:r>
      <w:r w:rsidR="000E7DEF" w:rsidRPr="00CD5E4B">
        <w:rPr>
          <w:rStyle w:val="ECCParagraph"/>
        </w:rPr>
        <w:t xml:space="preserve"> 2.4 GHz and 3.4 GHz</w:t>
      </w:r>
      <w:r w:rsidR="0038765D" w:rsidRPr="00CD5E4B">
        <w:rPr>
          <w:rStyle w:val="ECCParagraph"/>
        </w:rPr>
        <w:t xml:space="preserve"> of approximately</w:t>
      </w:r>
      <w:r w:rsidR="00487D1B" w:rsidRPr="00CD5E4B">
        <w:rPr>
          <w:rStyle w:val="ECCParagraph"/>
        </w:rPr>
        <w:t xml:space="preserve"> 2 dB</w:t>
      </w:r>
      <w:r w:rsidR="0038765D" w:rsidRPr="00CD5E4B">
        <w:rPr>
          <w:rStyle w:val="ECCParagraph"/>
        </w:rPr>
        <w:t>,</w:t>
      </w:r>
      <w:r w:rsidR="00487D1B" w:rsidRPr="00CD5E4B">
        <w:rPr>
          <w:rStyle w:val="ECCParagraph"/>
        </w:rPr>
        <w:t xml:space="preserve"> </w:t>
      </w:r>
      <w:r w:rsidR="000E7DEF" w:rsidRPr="00CD5E4B">
        <w:rPr>
          <w:rStyle w:val="ECCParagraph"/>
        </w:rPr>
        <w:t>the baseline value</w:t>
      </w:r>
      <w:r w:rsidR="0038765D" w:rsidRPr="00CD5E4B">
        <w:rPr>
          <w:rStyle w:val="ECCParagraph"/>
        </w:rPr>
        <w:t xml:space="preserve"> in </w:t>
      </w:r>
      <w:r w:rsidR="0038765D" w:rsidRPr="00CD5E4B">
        <w:rPr>
          <w:rStyle w:val="ECCParagraph"/>
        </w:rPr>
        <w:fldChar w:fldCharType="begin" w:fldLock="1"/>
      </w:r>
      <w:r w:rsidR="0038765D" w:rsidRPr="00CD5E4B">
        <w:rPr>
          <w:rStyle w:val="ECCParagraph"/>
        </w:rPr>
        <w:instrText xml:space="preserve"> REF _Ref99975240 \h </w:instrText>
      </w:r>
      <w:r w:rsidR="00E7447E" w:rsidRPr="00CD5E4B">
        <w:rPr>
          <w:rStyle w:val="ECCParagraph"/>
        </w:rPr>
        <w:instrText xml:space="preserve"> \* MERGEFORMAT </w:instrText>
      </w:r>
      <w:r w:rsidR="0038765D" w:rsidRPr="00CD5E4B">
        <w:rPr>
          <w:rStyle w:val="ECCParagraph"/>
        </w:rPr>
      </w:r>
      <w:r w:rsidR="0038765D" w:rsidRPr="00CD5E4B">
        <w:rPr>
          <w:rStyle w:val="ECCParagraph"/>
        </w:rPr>
        <w:fldChar w:fldCharType="separate"/>
      </w:r>
      <w:r w:rsidR="002816C2" w:rsidRPr="00CD5E4B">
        <w:rPr>
          <w:rStyle w:val="ECCParagraph"/>
        </w:rPr>
        <w:t>Table 7</w:t>
      </w:r>
      <w:r w:rsidR="0038765D" w:rsidRPr="00CD5E4B">
        <w:rPr>
          <w:rStyle w:val="ECCParagraph"/>
        </w:rPr>
        <w:fldChar w:fldCharType="end"/>
      </w:r>
      <w:r w:rsidR="000E7DEF" w:rsidRPr="00CD5E4B">
        <w:rPr>
          <w:rStyle w:val="ECCParagraph"/>
        </w:rPr>
        <w:t xml:space="preserve"> below </w:t>
      </w:r>
      <w:r w:rsidR="00835745" w:rsidRPr="00CD5E4B">
        <w:rPr>
          <w:rStyle w:val="ECCParagraph"/>
        </w:rPr>
        <w:t xml:space="preserve">is proposed </w:t>
      </w:r>
      <w:r w:rsidR="000E7DEF" w:rsidRPr="00CD5E4B">
        <w:rPr>
          <w:rStyle w:val="ECCParagraph"/>
        </w:rPr>
        <w:t>for unsynchronised TDD blocks</w:t>
      </w:r>
      <w:r w:rsidR="00487D1B" w:rsidRPr="00CD5E4B">
        <w:rPr>
          <w:rStyle w:val="ECCParagraph"/>
        </w:rPr>
        <w:t>.</w:t>
      </w:r>
    </w:p>
    <w:p w14:paraId="14BADF08" w14:textId="2A75032D" w:rsidR="00714320" w:rsidRPr="00CD5E4B" w:rsidRDefault="00714320" w:rsidP="008374DF">
      <w:pPr>
        <w:pStyle w:val="Caption"/>
        <w:rPr>
          <w:rStyle w:val="ECCParagraph"/>
        </w:rPr>
      </w:pPr>
      <w:bookmarkStart w:id="666" w:name="_Ref99975240"/>
      <w:r w:rsidRPr="00CD5E4B">
        <w:rPr>
          <w:rStyle w:val="ECCParagraph"/>
        </w:rPr>
        <w:t xml:space="preserve">Table </w:t>
      </w:r>
      <w:r w:rsidRPr="00CD5E4B">
        <w:rPr>
          <w:rStyle w:val="ECCParagraph"/>
        </w:rPr>
        <w:fldChar w:fldCharType="begin"/>
      </w:r>
      <w:r w:rsidRPr="00CD5E4B">
        <w:rPr>
          <w:rStyle w:val="ECCParagraph"/>
        </w:rPr>
        <w:instrText xml:space="preserve"> SEQ Table \* ARABIC </w:instrText>
      </w:r>
      <w:r w:rsidRPr="00CD5E4B">
        <w:rPr>
          <w:rStyle w:val="ECCParagraph"/>
        </w:rPr>
        <w:fldChar w:fldCharType="separate"/>
      </w:r>
      <w:r w:rsidR="001F0975">
        <w:rPr>
          <w:rStyle w:val="ECCParagraph"/>
          <w:noProof/>
        </w:rPr>
        <w:t>7</w:t>
      </w:r>
      <w:r w:rsidRPr="00CD5E4B">
        <w:rPr>
          <w:rStyle w:val="ECCParagraph"/>
        </w:rPr>
        <w:fldChar w:fldCharType="end"/>
      </w:r>
      <w:bookmarkEnd w:id="666"/>
      <w:r w:rsidRPr="00CD5E4B">
        <w:rPr>
          <w:rStyle w:val="ECCParagraph"/>
        </w:rPr>
        <w:t>: Updated baseline power limits for unsynchronised MFCN networks, for non-AAS and AAS base stations</w:t>
      </w:r>
    </w:p>
    <w:tbl>
      <w:tblPr>
        <w:tblW w:w="0" w:type="auto"/>
        <w:jc w:val="center"/>
        <w:tblBorders>
          <w:top w:val="single" w:sz="4" w:space="0" w:color="D22A23"/>
          <w:left w:val="single" w:sz="4" w:space="0" w:color="D22A23"/>
          <w:bottom w:val="single" w:sz="4" w:space="0" w:color="D22A23"/>
          <w:right w:val="single" w:sz="4" w:space="0" w:color="D22A23"/>
          <w:insideH w:val="single" w:sz="4" w:space="0" w:color="D22A23"/>
          <w:insideV w:val="single" w:sz="4" w:space="0" w:color="D22A23"/>
        </w:tblBorders>
        <w:tblCellMar>
          <w:top w:w="57" w:type="dxa"/>
        </w:tblCellMar>
        <w:tblLook w:val="01E0" w:firstRow="1" w:lastRow="1" w:firstColumn="1" w:lastColumn="1" w:noHBand="0" w:noVBand="0"/>
      </w:tblPr>
      <w:tblGrid>
        <w:gridCol w:w="1348"/>
        <w:gridCol w:w="2895"/>
        <w:gridCol w:w="2653"/>
        <w:gridCol w:w="2597"/>
      </w:tblGrid>
      <w:tr w:rsidR="00CD5E4B" w:rsidRPr="00CD5E4B" w14:paraId="07436196" w14:textId="77777777" w:rsidTr="00CA5E6D">
        <w:trPr>
          <w:trHeight w:val="13"/>
          <w:tblHeader/>
          <w:jc w:val="center"/>
        </w:trPr>
        <w:tc>
          <w:tcPr>
            <w:tcW w:w="1348" w:type="dxa"/>
            <w:tcBorders>
              <w:top w:val="single" w:sz="4" w:space="0" w:color="D22A23"/>
              <w:left w:val="single" w:sz="4" w:space="0" w:color="D22A23"/>
              <w:bottom w:val="single" w:sz="4" w:space="0" w:color="D22A23"/>
              <w:right w:val="single" w:sz="4" w:space="0" w:color="FFFFFF"/>
              <w:tl2br w:val="nil"/>
              <w:tr2bl w:val="nil"/>
            </w:tcBorders>
            <w:shd w:val="clear" w:color="auto" w:fill="D22A23"/>
            <w:vAlign w:val="center"/>
          </w:tcPr>
          <w:p w14:paraId="600B04BB" w14:textId="77777777" w:rsidR="00714320" w:rsidRPr="001943D9" w:rsidRDefault="00714320" w:rsidP="008C1511">
            <w:pPr>
              <w:pStyle w:val="ECCTableHeaderwhitefont"/>
              <w:spacing w:before="120"/>
              <w:rPr>
                <w:rStyle w:val="ECCHLbold"/>
                <w:b w:val="0"/>
                <w:color w:val="D2232A"/>
              </w:rPr>
            </w:pPr>
            <w:r w:rsidRPr="00CD5E4B">
              <w:rPr>
                <w:rStyle w:val="ECCHLbold"/>
                <w:bCs w:val="0"/>
              </w:rPr>
              <w:t>BEM element</w:t>
            </w:r>
          </w:p>
        </w:tc>
        <w:tc>
          <w:tcPr>
            <w:tcW w:w="2895" w:type="dxa"/>
            <w:tcBorders>
              <w:top w:val="single" w:sz="4" w:space="0" w:color="D22A23"/>
              <w:left w:val="single" w:sz="4" w:space="0" w:color="FFFFFF"/>
              <w:bottom w:val="single" w:sz="4" w:space="0" w:color="D22A23"/>
              <w:right w:val="single" w:sz="4" w:space="0" w:color="FFFFFF"/>
              <w:tl2br w:val="nil"/>
              <w:tr2bl w:val="nil"/>
            </w:tcBorders>
            <w:shd w:val="clear" w:color="auto" w:fill="D22A23"/>
            <w:vAlign w:val="center"/>
          </w:tcPr>
          <w:p w14:paraId="21C15712" w14:textId="77777777" w:rsidR="00714320" w:rsidRPr="00CD5E4B" w:rsidRDefault="00714320" w:rsidP="008C1511">
            <w:pPr>
              <w:pStyle w:val="ECCTableHeaderwhitefont"/>
              <w:spacing w:before="120"/>
              <w:rPr>
                <w:rStyle w:val="ECCHLbold"/>
                <w:bCs w:val="0"/>
              </w:rPr>
            </w:pPr>
            <w:r w:rsidRPr="00CD5E4B">
              <w:rPr>
                <w:rStyle w:val="ECCHLbold"/>
                <w:bCs w:val="0"/>
              </w:rPr>
              <w:t>Frequency range</w:t>
            </w:r>
          </w:p>
        </w:tc>
        <w:tc>
          <w:tcPr>
            <w:tcW w:w="2653" w:type="dxa"/>
            <w:tcBorders>
              <w:top w:val="single" w:sz="4" w:space="0" w:color="D22A23"/>
              <w:left w:val="single" w:sz="4" w:space="0" w:color="FFFFFF"/>
              <w:bottom w:val="single" w:sz="4" w:space="0" w:color="D22A23"/>
              <w:right w:val="single" w:sz="4" w:space="0" w:color="FFFFFF"/>
              <w:tl2br w:val="nil"/>
              <w:tr2bl w:val="nil"/>
            </w:tcBorders>
            <w:shd w:val="clear" w:color="auto" w:fill="D22A23"/>
            <w:vAlign w:val="center"/>
          </w:tcPr>
          <w:p w14:paraId="644CB486" w14:textId="6A4085E0" w:rsidR="00714320" w:rsidRPr="00CD5E4B" w:rsidRDefault="00714320" w:rsidP="008C1511">
            <w:pPr>
              <w:pStyle w:val="ECCTableHeaderwhitefont"/>
              <w:spacing w:before="120" w:after="120"/>
              <w:rPr>
                <w:rStyle w:val="ECCHLbold"/>
                <w:bCs w:val="0"/>
              </w:rPr>
            </w:pPr>
            <w:r w:rsidRPr="00CD5E4B">
              <w:rPr>
                <w:rStyle w:val="ECCHLbold"/>
                <w:bCs w:val="0"/>
              </w:rPr>
              <w:t>Non-AAS e.i.r.p. limit</w:t>
            </w:r>
            <w:r w:rsidR="00411722" w:rsidRPr="00CD5E4B">
              <w:rPr>
                <w:rStyle w:val="ECCHLbold"/>
                <w:bCs w:val="0"/>
              </w:rPr>
              <w:br/>
            </w:r>
            <w:r w:rsidRPr="00CD5E4B">
              <w:rPr>
                <w:rStyle w:val="ECCHLbold"/>
                <w:bCs w:val="0"/>
              </w:rPr>
              <w:t xml:space="preserve">dBm/(5 MHz) per cell </w:t>
            </w:r>
            <w:r w:rsidRPr="00CD5E4B">
              <w:rPr>
                <w:rStyle w:val="ECCHLbold"/>
                <w:b w:val="0"/>
              </w:rPr>
              <w:t>(</w:t>
            </w:r>
            <w:r w:rsidR="00E43C88" w:rsidRPr="00CD5E4B">
              <w:rPr>
                <w:rStyle w:val="ECCParagraph"/>
                <w:b/>
              </w:rPr>
              <w:t>Note</w:t>
            </w:r>
            <w:r w:rsidR="00E43C88" w:rsidRPr="00CD5E4B">
              <w:rPr>
                <w:rStyle w:val="ECCHLbold"/>
                <w:b w:val="0"/>
              </w:rPr>
              <w:t xml:space="preserve"> </w:t>
            </w:r>
            <w:r w:rsidR="00200DD2" w:rsidRPr="00CD5E4B">
              <w:rPr>
                <w:rStyle w:val="ECCHLbold"/>
              </w:rPr>
              <w:t>1</w:t>
            </w:r>
            <w:r w:rsidRPr="00CD5E4B">
              <w:rPr>
                <w:rStyle w:val="ECCHLbold"/>
                <w:b w:val="0"/>
              </w:rPr>
              <w:t xml:space="preserve">) </w:t>
            </w:r>
          </w:p>
        </w:tc>
        <w:tc>
          <w:tcPr>
            <w:tcW w:w="2597" w:type="dxa"/>
            <w:tcBorders>
              <w:top w:val="single" w:sz="4" w:space="0" w:color="D22A23"/>
              <w:left w:val="single" w:sz="4" w:space="0" w:color="FFFFFF"/>
              <w:bottom w:val="single" w:sz="4" w:space="0" w:color="D22A23"/>
              <w:right w:val="single" w:sz="4" w:space="0" w:color="D22A23"/>
              <w:tl2br w:val="nil"/>
              <w:tr2bl w:val="nil"/>
            </w:tcBorders>
            <w:shd w:val="clear" w:color="auto" w:fill="D22A23"/>
            <w:vAlign w:val="center"/>
          </w:tcPr>
          <w:p w14:paraId="6DB65763" w14:textId="6A7BC031" w:rsidR="00714320" w:rsidRPr="00CD5E4B" w:rsidRDefault="00714320" w:rsidP="008C1511">
            <w:pPr>
              <w:pStyle w:val="ECCTableHeaderwhitefont"/>
              <w:spacing w:before="120" w:after="120"/>
              <w:rPr>
                <w:rStyle w:val="ECCHLbold"/>
                <w:bCs w:val="0"/>
              </w:rPr>
            </w:pPr>
            <w:r w:rsidRPr="00CD5E4B">
              <w:rPr>
                <w:rStyle w:val="ECCHLbold"/>
                <w:bCs w:val="0"/>
              </w:rPr>
              <w:t>AAS TRP limit</w:t>
            </w:r>
            <w:r w:rsidRPr="00CD5E4B">
              <w:rPr>
                <w:rStyle w:val="ECCHLbold"/>
                <w:bCs w:val="0"/>
              </w:rPr>
              <w:br/>
              <w:t>dBm/(5 MHz) per cell (</w:t>
            </w:r>
            <w:r w:rsidR="00E43C88" w:rsidRPr="00CD5E4B">
              <w:rPr>
                <w:rStyle w:val="ECCParagraph"/>
                <w:b/>
                <w:bCs w:val="0"/>
              </w:rPr>
              <w:t>Note</w:t>
            </w:r>
            <w:r w:rsidR="00E43C88" w:rsidRPr="00CD5E4B">
              <w:rPr>
                <w:rStyle w:val="ECCHLbold"/>
                <w:b w:val="0"/>
                <w:bCs w:val="0"/>
              </w:rPr>
              <w:t xml:space="preserve"> </w:t>
            </w:r>
            <w:r w:rsidRPr="00CD5E4B">
              <w:rPr>
                <w:rStyle w:val="ECCHLbold"/>
                <w:b w:val="0"/>
              </w:rPr>
              <w:t>1)</w:t>
            </w:r>
          </w:p>
        </w:tc>
      </w:tr>
      <w:tr w:rsidR="009D7A1E" w:rsidRPr="00CD5E4B" w14:paraId="2152445B" w14:textId="77777777" w:rsidTr="001943D9">
        <w:tblPrEx>
          <w:tblCellMar>
            <w:bottom w:w="11" w:type="dxa"/>
          </w:tblCellMar>
        </w:tblPrEx>
        <w:trPr>
          <w:trHeight w:val="13"/>
          <w:jc w:val="center"/>
        </w:trPr>
        <w:tc>
          <w:tcPr>
            <w:tcW w:w="1348" w:type="dxa"/>
            <w:shd w:val="clear" w:color="auto" w:fill="auto"/>
            <w:vAlign w:val="center"/>
          </w:tcPr>
          <w:p w14:paraId="3F036B45" w14:textId="77777777" w:rsidR="00714320" w:rsidRPr="00CD5E4B" w:rsidRDefault="00714320">
            <w:pPr>
              <w:pStyle w:val="ECCTabletext"/>
              <w:rPr>
                <w:rStyle w:val="ECCHLyellow"/>
                <w:shd w:val="clear" w:color="auto" w:fill="auto"/>
              </w:rPr>
            </w:pPr>
            <w:r w:rsidRPr="00CD5E4B">
              <w:rPr>
                <w:rStyle w:val="ECCHLyellow"/>
                <w:shd w:val="clear" w:color="auto" w:fill="auto"/>
              </w:rPr>
              <w:t>Restricted baseline</w:t>
            </w:r>
          </w:p>
        </w:tc>
        <w:tc>
          <w:tcPr>
            <w:tcW w:w="2895" w:type="dxa"/>
            <w:shd w:val="clear" w:color="auto" w:fill="auto"/>
            <w:vAlign w:val="center"/>
          </w:tcPr>
          <w:p w14:paraId="0136FD41" w14:textId="29A5F795" w:rsidR="00714320" w:rsidRPr="00CD5E4B" w:rsidRDefault="00714320">
            <w:pPr>
              <w:pStyle w:val="ECCTabletext"/>
              <w:rPr>
                <w:rStyle w:val="ECCHLyellow"/>
                <w:shd w:val="clear" w:color="auto" w:fill="auto"/>
              </w:rPr>
            </w:pPr>
            <w:r w:rsidRPr="00CD5E4B">
              <w:rPr>
                <w:rStyle w:val="ECCHLyellow"/>
                <w:shd w:val="clear" w:color="auto" w:fill="auto"/>
              </w:rPr>
              <w:t>Unsynchronised blocks.</w:t>
            </w:r>
          </w:p>
          <w:p w14:paraId="388DCE50" w14:textId="77777777" w:rsidR="008374DF" w:rsidRPr="00CD5E4B" w:rsidRDefault="00714320">
            <w:pPr>
              <w:pStyle w:val="ECCTabletext"/>
              <w:rPr>
                <w:rStyle w:val="ECCHLyellow"/>
                <w:shd w:val="clear" w:color="auto" w:fill="auto"/>
              </w:rPr>
            </w:pPr>
            <w:r w:rsidRPr="00CD5E4B">
              <w:rPr>
                <w:rStyle w:val="ECCHLyellow"/>
                <w:shd w:val="clear" w:color="auto" w:fill="auto"/>
              </w:rPr>
              <w:t>Below the lower block edge.</w:t>
            </w:r>
          </w:p>
          <w:p w14:paraId="359E4928" w14:textId="3330AF9A" w:rsidR="00714320" w:rsidRPr="00CD5E4B" w:rsidRDefault="00714320">
            <w:pPr>
              <w:pStyle w:val="ECCTabletext"/>
              <w:rPr>
                <w:rStyle w:val="ECCHLyellow"/>
                <w:shd w:val="clear" w:color="auto" w:fill="auto"/>
              </w:rPr>
            </w:pPr>
            <w:r w:rsidRPr="00CD5E4B">
              <w:rPr>
                <w:rStyle w:val="ECCHLyellow"/>
                <w:shd w:val="clear" w:color="auto" w:fill="auto"/>
              </w:rPr>
              <w:t>Above the upper block edge.</w:t>
            </w:r>
          </w:p>
          <w:p w14:paraId="14695342" w14:textId="77777777" w:rsidR="00714320" w:rsidRPr="00CD5E4B" w:rsidRDefault="00714320">
            <w:pPr>
              <w:pStyle w:val="ECCTabletext"/>
              <w:rPr>
                <w:rStyle w:val="ECCHLyellow"/>
                <w:shd w:val="clear" w:color="auto" w:fill="auto"/>
              </w:rPr>
            </w:pPr>
            <w:r w:rsidRPr="00CD5E4B">
              <w:rPr>
                <w:rStyle w:val="ECCHLyellow"/>
                <w:shd w:val="clear" w:color="auto" w:fill="auto"/>
              </w:rPr>
              <w:t xml:space="preserve">Within </w:t>
            </w:r>
            <w:r w:rsidR="00A473F4" w:rsidRPr="00CD5E4B">
              <w:rPr>
                <w:rStyle w:val="ECCHLyellow"/>
                <w:shd w:val="clear" w:color="auto" w:fill="auto"/>
              </w:rPr>
              <w:t>23</w:t>
            </w:r>
            <w:r w:rsidRPr="00CD5E4B">
              <w:rPr>
                <w:rStyle w:val="ECCHLyellow"/>
                <w:shd w:val="clear" w:color="auto" w:fill="auto"/>
              </w:rPr>
              <w:t>00-</w:t>
            </w:r>
            <w:r w:rsidR="00A473F4" w:rsidRPr="00CD5E4B">
              <w:rPr>
                <w:rStyle w:val="ECCHLyellow"/>
                <w:shd w:val="clear" w:color="auto" w:fill="auto"/>
              </w:rPr>
              <w:t>24</w:t>
            </w:r>
            <w:r w:rsidRPr="00CD5E4B">
              <w:rPr>
                <w:rStyle w:val="ECCHLyellow"/>
                <w:shd w:val="clear" w:color="auto" w:fill="auto"/>
              </w:rPr>
              <w:t xml:space="preserve">00 MHz </w:t>
            </w:r>
          </w:p>
        </w:tc>
        <w:tc>
          <w:tcPr>
            <w:tcW w:w="2653" w:type="dxa"/>
            <w:shd w:val="clear" w:color="auto" w:fill="auto"/>
            <w:vAlign w:val="center"/>
          </w:tcPr>
          <w:p w14:paraId="27ABD41C" w14:textId="77777777" w:rsidR="00714320" w:rsidRPr="00CD5E4B" w:rsidRDefault="00714320">
            <w:pPr>
              <w:pStyle w:val="ECCTabletext"/>
              <w:rPr>
                <w:rStyle w:val="ECCHLyellow"/>
                <w:shd w:val="clear" w:color="auto" w:fill="auto"/>
              </w:rPr>
            </w:pPr>
            <w:r w:rsidRPr="00CD5E4B">
              <w:rPr>
                <w:rStyle w:val="ECCHLyellow"/>
                <w:shd w:val="clear" w:color="auto" w:fill="auto"/>
              </w:rPr>
              <w:t>-36</w:t>
            </w:r>
          </w:p>
        </w:tc>
        <w:tc>
          <w:tcPr>
            <w:tcW w:w="2597" w:type="dxa"/>
            <w:shd w:val="clear" w:color="auto" w:fill="auto"/>
            <w:vAlign w:val="center"/>
          </w:tcPr>
          <w:p w14:paraId="05F4F471" w14:textId="77777777" w:rsidR="00714320" w:rsidRPr="00CD5E4B" w:rsidRDefault="00714320">
            <w:pPr>
              <w:pStyle w:val="ECCTabletext"/>
              <w:rPr>
                <w:rStyle w:val="ECCHLyellow"/>
                <w:shd w:val="clear" w:color="auto" w:fill="auto"/>
              </w:rPr>
            </w:pPr>
            <w:r w:rsidRPr="00CD5E4B">
              <w:rPr>
                <w:rStyle w:val="ECCHLyellow"/>
                <w:shd w:val="clear" w:color="auto" w:fill="auto"/>
              </w:rPr>
              <w:t>-45</w:t>
            </w:r>
          </w:p>
        </w:tc>
      </w:tr>
      <w:tr w:rsidR="002D0059" w:rsidRPr="00CD5E4B" w14:paraId="5981FE5B" w14:textId="77777777" w:rsidTr="001943D9">
        <w:tblPrEx>
          <w:tblCellMar>
            <w:bottom w:w="11" w:type="dxa"/>
          </w:tblCellMar>
        </w:tblPrEx>
        <w:trPr>
          <w:trHeight w:val="13"/>
          <w:jc w:val="center"/>
        </w:trPr>
        <w:tc>
          <w:tcPr>
            <w:tcW w:w="9493" w:type="dxa"/>
            <w:gridSpan w:val="4"/>
            <w:shd w:val="clear" w:color="auto" w:fill="auto"/>
            <w:vAlign w:val="center"/>
          </w:tcPr>
          <w:p w14:paraId="013E990B" w14:textId="5089B0C9" w:rsidR="00714320" w:rsidRPr="00CD5E4B" w:rsidRDefault="00E43C88" w:rsidP="00157465">
            <w:pPr>
              <w:pStyle w:val="ECCTablenote"/>
            </w:pPr>
            <w:r w:rsidRPr="00CD5E4B">
              <w:t>Note</w:t>
            </w:r>
            <w:r w:rsidR="002174C9" w:rsidRPr="00CD5E4B">
              <w:t xml:space="preserve"> </w:t>
            </w:r>
            <w:r w:rsidR="00714320" w:rsidRPr="00CD5E4B">
              <w:t>1</w:t>
            </w:r>
            <w:r w:rsidRPr="00CD5E4B">
              <w:t>:</w:t>
            </w:r>
            <w:r w:rsidR="00714320" w:rsidRPr="00CD5E4B">
              <w:t xml:space="preserve"> In a multi-sector base station, the radiated power limit applies to each one of the individual sectors</w:t>
            </w:r>
          </w:p>
        </w:tc>
      </w:tr>
    </w:tbl>
    <w:p w14:paraId="0EAAA351" w14:textId="77777777" w:rsidR="00ED7FD8" w:rsidRPr="00CD5E4B" w:rsidRDefault="00ED7FD8" w:rsidP="001F0975">
      <w:pPr>
        <w:pStyle w:val="Heading4"/>
        <w:rPr>
          <w:rStyle w:val="ECCParagraph"/>
        </w:rPr>
      </w:pPr>
      <w:bookmarkStart w:id="667" w:name="_Toc80793800"/>
      <w:bookmarkStart w:id="668" w:name="_Toc80810277"/>
      <w:bookmarkStart w:id="669" w:name="_Toc80810380"/>
      <w:bookmarkStart w:id="670" w:name="_Toc80810483"/>
      <w:bookmarkStart w:id="671" w:name="_Toc80810586"/>
      <w:bookmarkStart w:id="672" w:name="_Toc80810689"/>
      <w:bookmarkStart w:id="673" w:name="_Toc80957775"/>
      <w:bookmarkStart w:id="674" w:name="_Toc80958148"/>
      <w:bookmarkStart w:id="675" w:name="_Toc80958520"/>
      <w:bookmarkStart w:id="676" w:name="_Toc80965174"/>
      <w:bookmarkStart w:id="677" w:name="_Toc82446256"/>
      <w:bookmarkStart w:id="678" w:name="_Toc87970092"/>
      <w:bookmarkStart w:id="679" w:name="_Toc88226172"/>
      <w:bookmarkStart w:id="680" w:name="_Toc89782358"/>
      <w:bookmarkStart w:id="681" w:name="_Toc92868934"/>
      <w:bookmarkStart w:id="682" w:name="_Toc98512947"/>
      <w:bookmarkStart w:id="683" w:name="_Toc68691310"/>
      <w:bookmarkStart w:id="684" w:name="_Toc78184718"/>
      <w:bookmarkStart w:id="685" w:name="_Ref79668614"/>
      <w:bookmarkStart w:id="686" w:name="_Toc88226173"/>
      <w:bookmarkStart w:id="687" w:name="_Toc98834818"/>
      <w:bookmarkStart w:id="688" w:name="_Toc100238070"/>
      <w:bookmarkStart w:id="689" w:name="_Ref103193607"/>
      <w:bookmarkStart w:id="690" w:name="_Hlk86658830"/>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r w:rsidRPr="00CD5E4B">
        <w:rPr>
          <w:rStyle w:val="ECCParagraph"/>
        </w:rPr>
        <w:t>Programme Making and Special Events (PMSE) services (cordless camera)</w:t>
      </w:r>
      <w:bookmarkEnd w:id="683"/>
      <w:bookmarkEnd w:id="684"/>
      <w:bookmarkEnd w:id="685"/>
      <w:bookmarkEnd w:id="686"/>
      <w:r w:rsidR="000E6B1E" w:rsidRPr="00CD5E4B">
        <w:rPr>
          <w:rStyle w:val="ECCParagraph"/>
        </w:rPr>
        <w:t xml:space="preserve"> in 2300-2400 MHz</w:t>
      </w:r>
      <w:bookmarkEnd w:id="687"/>
      <w:bookmarkEnd w:id="688"/>
      <w:bookmarkEnd w:id="689"/>
    </w:p>
    <w:bookmarkEnd w:id="690"/>
    <w:p w14:paraId="434811B9" w14:textId="4D4FE962" w:rsidR="00367169" w:rsidRPr="00CD5E4B" w:rsidRDefault="00851B0B" w:rsidP="00367169">
      <w:pPr>
        <w:rPr>
          <w:rStyle w:val="ECCParagraph"/>
        </w:rPr>
      </w:pPr>
      <w:r w:rsidRPr="00CD5E4B">
        <w:rPr>
          <w:rStyle w:val="ECCParagraph"/>
        </w:rPr>
        <w:t>Based on</w:t>
      </w:r>
      <w:r w:rsidR="00367169" w:rsidRPr="00CD5E4B">
        <w:rPr>
          <w:rStyle w:val="ECCParagraph"/>
        </w:rPr>
        <w:t xml:space="preserve"> the study in </w:t>
      </w:r>
      <w:r w:rsidR="00F8060D" w:rsidRPr="00CD5E4B">
        <w:rPr>
          <w:rStyle w:val="ECCParagraph"/>
        </w:rPr>
        <w:t>A</w:t>
      </w:r>
      <w:r w:rsidR="00367169" w:rsidRPr="00CD5E4B">
        <w:rPr>
          <w:rStyle w:val="ECCParagraph"/>
        </w:rPr>
        <w:t xml:space="preserve">nnex </w:t>
      </w:r>
      <w:r w:rsidR="0005688B" w:rsidRPr="00CD5E4B">
        <w:rPr>
          <w:rStyle w:val="ECCParagraph"/>
        </w:rPr>
        <w:fldChar w:fldCharType="begin" w:fldLock="1"/>
      </w:r>
      <w:r w:rsidR="0005688B" w:rsidRPr="00CD5E4B">
        <w:rPr>
          <w:rStyle w:val="ECCParagraph"/>
        </w:rPr>
        <w:instrText xml:space="preserve"> REF _Ref99976506 \r \h </w:instrText>
      </w:r>
      <w:r w:rsidR="00E7447E" w:rsidRPr="00CD5E4B">
        <w:rPr>
          <w:rStyle w:val="ECCParagraph"/>
        </w:rPr>
        <w:instrText xml:space="preserve"> \* MERGEFORMAT </w:instrText>
      </w:r>
      <w:r w:rsidR="0005688B" w:rsidRPr="00CD5E4B">
        <w:rPr>
          <w:rStyle w:val="ECCParagraph"/>
        </w:rPr>
      </w:r>
      <w:r w:rsidR="0005688B" w:rsidRPr="00CD5E4B">
        <w:rPr>
          <w:rStyle w:val="ECCParagraph"/>
        </w:rPr>
        <w:fldChar w:fldCharType="separate"/>
      </w:r>
      <w:r w:rsidR="002816C2" w:rsidRPr="00CD5E4B">
        <w:rPr>
          <w:rStyle w:val="ECCParagraph"/>
        </w:rPr>
        <w:t>A2.3</w:t>
      </w:r>
      <w:r w:rsidR="0005688B" w:rsidRPr="00CD5E4B">
        <w:rPr>
          <w:rStyle w:val="ECCParagraph"/>
        </w:rPr>
        <w:fldChar w:fldCharType="end"/>
      </w:r>
      <w:r w:rsidR="0005688B" w:rsidRPr="00CD5E4B">
        <w:rPr>
          <w:rStyle w:val="ECCParagraph"/>
        </w:rPr>
        <w:t xml:space="preserve"> </w:t>
      </w:r>
      <w:r w:rsidR="00367169" w:rsidRPr="00CD5E4B">
        <w:rPr>
          <w:rStyle w:val="ECCParagraph"/>
        </w:rPr>
        <w:t xml:space="preserve">which compares the compatibility </w:t>
      </w:r>
      <w:r w:rsidR="00A77E21" w:rsidRPr="00CD5E4B">
        <w:rPr>
          <w:rStyle w:val="ECCParagraph"/>
        </w:rPr>
        <w:t xml:space="preserve">with PMSE from </w:t>
      </w:r>
      <w:r w:rsidR="00367169" w:rsidRPr="00CD5E4B">
        <w:rPr>
          <w:rStyle w:val="ECCParagraph"/>
        </w:rPr>
        <w:t xml:space="preserve">non-AAS LTE </w:t>
      </w:r>
      <w:r w:rsidR="00A77E21" w:rsidRPr="00CD5E4B">
        <w:rPr>
          <w:rStyle w:val="ECCParagraph"/>
        </w:rPr>
        <w:t>(</w:t>
      </w:r>
      <w:r w:rsidR="00367169" w:rsidRPr="00CD5E4B">
        <w:rPr>
          <w:rStyle w:val="ECCParagraph"/>
        </w:rPr>
        <w:t>ECC Report 172</w:t>
      </w:r>
      <w:r w:rsidR="00214708" w:rsidRPr="00CD5E4B">
        <w:rPr>
          <w:rStyle w:val="ECCParagraph"/>
        </w:rPr>
        <w:t xml:space="preserve"> </w:t>
      </w:r>
      <w:r w:rsidR="00214708" w:rsidRPr="00CD5E4B">
        <w:rPr>
          <w:rStyle w:val="ECCParagraph"/>
        </w:rPr>
        <w:fldChar w:fldCharType="begin" w:fldLock="1"/>
      </w:r>
      <w:r w:rsidR="00214708" w:rsidRPr="00CD5E4B">
        <w:rPr>
          <w:rStyle w:val="ECCParagraph"/>
        </w:rPr>
        <w:instrText xml:space="preserve"> REF _Ref40084256 \n \h </w:instrText>
      </w:r>
      <w:r w:rsidR="00B91638" w:rsidRPr="00CD5E4B">
        <w:rPr>
          <w:rStyle w:val="ECCParagraph"/>
        </w:rPr>
        <w:instrText xml:space="preserve"> \* MERGEFORMAT </w:instrText>
      </w:r>
      <w:r w:rsidR="00214708" w:rsidRPr="00CD5E4B">
        <w:rPr>
          <w:rStyle w:val="ECCParagraph"/>
        </w:rPr>
      </w:r>
      <w:r w:rsidR="00214708" w:rsidRPr="00CD5E4B">
        <w:rPr>
          <w:rStyle w:val="ECCParagraph"/>
        </w:rPr>
        <w:fldChar w:fldCharType="separate"/>
      </w:r>
      <w:r w:rsidR="002816C2" w:rsidRPr="00CD5E4B">
        <w:rPr>
          <w:rStyle w:val="ECCParagraph"/>
        </w:rPr>
        <w:t>[4]</w:t>
      </w:r>
      <w:r w:rsidR="00214708" w:rsidRPr="00CD5E4B">
        <w:rPr>
          <w:rStyle w:val="ECCParagraph"/>
        </w:rPr>
        <w:fldChar w:fldCharType="end"/>
      </w:r>
      <w:r w:rsidR="00367169" w:rsidRPr="00CD5E4B">
        <w:rPr>
          <w:rStyle w:val="ECCParagraph"/>
        </w:rPr>
        <w:t xml:space="preserve">) with </w:t>
      </w:r>
      <w:r w:rsidR="00C25280" w:rsidRPr="00CD5E4B">
        <w:rPr>
          <w:rStyle w:val="ECCParagraph"/>
        </w:rPr>
        <w:t xml:space="preserve">that from </w:t>
      </w:r>
      <w:r w:rsidR="00367169" w:rsidRPr="00CD5E4B">
        <w:rPr>
          <w:rStyle w:val="ECCParagraph"/>
        </w:rPr>
        <w:t>AAS</w:t>
      </w:r>
      <w:r w:rsidR="00F5452D" w:rsidRPr="00CD5E4B">
        <w:rPr>
          <w:rStyle w:val="ECCParagraph"/>
        </w:rPr>
        <w:t xml:space="preserve"> </w:t>
      </w:r>
      <w:r w:rsidR="00367169" w:rsidRPr="00CD5E4B">
        <w:rPr>
          <w:rStyle w:val="ECCParagraph"/>
        </w:rPr>
        <w:t xml:space="preserve">5G NR, it is expected </w:t>
      </w:r>
      <w:r w:rsidR="00F0762D" w:rsidRPr="00CD5E4B">
        <w:rPr>
          <w:rStyle w:val="ECCParagraph"/>
        </w:rPr>
        <w:t xml:space="preserve">that in general </w:t>
      </w:r>
      <w:r w:rsidR="00367169" w:rsidRPr="00CD5E4B">
        <w:rPr>
          <w:rStyle w:val="ECCParagraph"/>
        </w:rPr>
        <w:t xml:space="preserve">the </w:t>
      </w:r>
      <w:r w:rsidR="0005688B" w:rsidRPr="00CD5E4B">
        <w:rPr>
          <w:rStyle w:val="ECCParagraph"/>
        </w:rPr>
        <w:t xml:space="preserve">separation </w:t>
      </w:r>
      <w:r w:rsidR="00367169" w:rsidRPr="00CD5E4B">
        <w:rPr>
          <w:rStyle w:val="ECCParagraph"/>
        </w:rPr>
        <w:t>distances between AAS 5G NR and PMSE will be similar</w:t>
      </w:r>
      <w:r w:rsidR="0020035E" w:rsidRPr="00CD5E4B">
        <w:rPr>
          <w:rStyle w:val="ECCParagraph"/>
        </w:rPr>
        <w:t xml:space="preserve"> or smaller than</w:t>
      </w:r>
      <w:r w:rsidR="00367169" w:rsidRPr="00CD5E4B">
        <w:rPr>
          <w:rStyle w:val="ECCParagraph"/>
        </w:rPr>
        <w:t xml:space="preserve"> the separation distance between non-AAS LTE and PMSE, for co-channel and adjacent channel cases. The separation distance between non-AAS LTE and PMSE to</w:t>
      </w:r>
      <w:r w:rsidR="004E458E" w:rsidRPr="00CD5E4B">
        <w:rPr>
          <w:rStyle w:val="ECCParagraph"/>
        </w:rPr>
        <w:t xml:space="preserve"> </w:t>
      </w:r>
      <w:r w:rsidR="00367169" w:rsidRPr="00CD5E4B">
        <w:rPr>
          <w:rStyle w:val="ECCParagraph"/>
        </w:rPr>
        <w:t>comp</w:t>
      </w:r>
      <w:r w:rsidR="0020035E" w:rsidRPr="00CD5E4B">
        <w:rPr>
          <w:rStyle w:val="ECCParagraph"/>
        </w:rPr>
        <w:t>atibility is defined in ECC Report 172</w:t>
      </w:r>
      <w:r w:rsidR="00E30265" w:rsidRPr="00CD5E4B">
        <w:rPr>
          <w:rStyle w:val="ECCParagraph"/>
        </w:rPr>
        <w:t>,</w:t>
      </w:r>
      <w:r w:rsidR="0020035E" w:rsidRPr="00CD5E4B">
        <w:rPr>
          <w:rStyle w:val="ECCParagraph"/>
        </w:rPr>
        <w:t xml:space="preserve"> </w:t>
      </w:r>
      <w:r w:rsidR="00F5452D" w:rsidRPr="00CD5E4B">
        <w:rPr>
          <w:rStyle w:val="ECCParagraph"/>
        </w:rPr>
        <w:t>T</w:t>
      </w:r>
      <w:r w:rsidR="0020035E" w:rsidRPr="00CD5E4B">
        <w:rPr>
          <w:rStyle w:val="ECCParagraph"/>
        </w:rPr>
        <w:t>able 25 to 34</w:t>
      </w:r>
      <w:r w:rsidR="00367169" w:rsidRPr="00CD5E4B">
        <w:rPr>
          <w:rStyle w:val="ECCParagraph"/>
        </w:rPr>
        <w:t>.</w:t>
      </w:r>
    </w:p>
    <w:p w14:paraId="02E8B2FE" w14:textId="6B8A4C6C" w:rsidR="00952787" w:rsidRPr="00CD5E4B" w:rsidRDefault="005D5345" w:rsidP="00631A5A">
      <w:pPr>
        <w:rPr>
          <w:rStyle w:val="ECCParagraph"/>
        </w:rPr>
      </w:pPr>
      <w:r w:rsidRPr="00CD5E4B">
        <w:rPr>
          <w:rStyle w:val="ECCParagraph"/>
        </w:rPr>
        <w:t>T</w:t>
      </w:r>
      <w:r w:rsidR="00E00F14" w:rsidRPr="00CD5E4B">
        <w:rPr>
          <w:rStyle w:val="ECCParagraph"/>
        </w:rPr>
        <w:t xml:space="preserve">he co-channel and first adjacent channel </w:t>
      </w:r>
      <w:r w:rsidR="0005688B" w:rsidRPr="00CD5E4B">
        <w:rPr>
          <w:rStyle w:val="ECCParagraph"/>
        </w:rPr>
        <w:t xml:space="preserve">compatibility </w:t>
      </w:r>
      <w:r w:rsidR="00952787" w:rsidRPr="00CD5E4B">
        <w:rPr>
          <w:rStyle w:val="ECCParagraph"/>
        </w:rPr>
        <w:t>studie</w:t>
      </w:r>
      <w:r w:rsidR="0005688B" w:rsidRPr="00CD5E4B">
        <w:rPr>
          <w:rStyle w:val="ECCParagraph"/>
        </w:rPr>
        <w:t>s</w:t>
      </w:r>
      <w:r w:rsidR="00E00F14" w:rsidRPr="00CD5E4B">
        <w:rPr>
          <w:rStyle w:val="ECCParagraph"/>
        </w:rPr>
        <w:t xml:space="preserve"> </w:t>
      </w:r>
      <w:r w:rsidR="006827B1" w:rsidRPr="00CD5E4B">
        <w:rPr>
          <w:rStyle w:val="ECCParagraph"/>
        </w:rPr>
        <w:t xml:space="preserve">are </w:t>
      </w:r>
      <w:r w:rsidR="00E00F14" w:rsidRPr="00CD5E4B">
        <w:rPr>
          <w:rStyle w:val="ECCParagraph"/>
        </w:rPr>
        <w:t>presented</w:t>
      </w:r>
      <w:r w:rsidR="00952787" w:rsidRPr="00CD5E4B">
        <w:rPr>
          <w:rStyle w:val="ECCParagraph"/>
        </w:rPr>
        <w:t xml:space="preserve"> </w:t>
      </w:r>
      <w:r w:rsidR="0005688B" w:rsidRPr="00CD5E4B">
        <w:rPr>
          <w:rStyle w:val="ECCParagraph"/>
        </w:rPr>
        <w:t>in</w:t>
      </w:r>
      <w:r w:rsidR="00166B69" w:rsidRPr="00CD5E4B">
        <w:rPr>
          <w:rStyle w:val="ECCParagraph"/>
        </w:rPr>
        <w:t xml:space="preserve"> Annex</w:t>
      </w:r>
      <w:r w:rsidR="0005688B" w:rsidRPr="00CD5E4B">
        <w:rPr>
          <w:rStyle w:val="ECCParagraph"/>
        </w:rPr>
        <w:t xml:space="preserve"> </w:t>
      </w:r>
      <w:r w:rsidR="0005688B" w:rsidRPr="00CD5E4B">
        <w:rPr>
          <w:rStyle w:val="ECCParagraph"/>
        </w:rPr>
        <w:fldChar w:fldCharType="begin" w:fldLock="1"/>
      </w:r>
      <w:r w:rsidR="0005688B" w:rsidRPr="00CD5E4B">
        <w:rPr>
          <w:rStyle w:val="ECCParagraph"/>
        </w:rPr>
        <w:instrText xml:space="preserve"> REF _Ref99976506 \r \h </w:instrText>
      </w:r>
      <w:r w:rsidR="00E7447E" w:rsidRPr="00CD5E4B">
        <w:rPr>
          <w:rStyle w:val="ECCParagraph"/>
        </w:rPr>
        <w:instrText xml:space="preserve"> \* MERGEFORMAT </w:instrText>
      </w:r>
      <w:r w:rsidR="0005688B" w:rsidRPr="00CD5E4B">
        <w:rPr>
          <w:rStyle w:val="ECCParagraph"/>
        </w:rPr>
      </w:r>
      <w:r w:rsidR="0005688B" w:rsidRPr="00CD5E4B">
        <w:rPr>
          <w:rStyle w:val="ECCParagraph"/>
        </w:rPr>
        <w:fldChar w:fldCharType="separate"/>
      </w:r>
      <w:r w:rsidR="002816C2" w:rsidRPr="00CD5E4B">
        <w:rPr>
          <w:rStyle w:val="ECCParagraph"/>
        </w:rPr>
        <w:t>A2.3</w:t>
      </w:r>
      <w:r w:rsidR="0005688B" w:rsidRPr="00CD5E4B">
        <w:rPr>
          <w:rStyle w:val="ECCParagraph"/>
        </w:rPr>
        <w:fldChar w:fldCharType="end"/>
      </w:r>
      <w:r w:rsidR="0005688B" w:rsidRPr="00CD5E4B">
        <w:rPr>
          <w:rStyle w:val="ECCParagraph"/>
        </w:rPr>
        <w:t xml:space="preserve"> include</w:t>
      </w:r>
      <w:r w:rsidR="00952787" w:rsidRPr="00CD5E4B">
        <w:rPr>
          <w:rStyle w:val="ECCParagraph"/>
        </w:rPr>
        <w:t xml:space="preserve"> “cordless camera link</w:t>
      </w:r>
      <w:r w:rsidR="0005688B" w:rsidRPr="00CD5E4B">
        <w:rPr>
          <w:rStyle w:val="ECCParagraph"/>
        </w:rPr>
        <w:t>s</w:t>
      </w:r>
      <w:r w:rsidR="00952787" w:rsidRPr="00CD5E4B">
        <w:rPr>
          <w:rStyle w:val="ECCParagraph"/>
        </w:rPr>
        <w:t>”, “Mobile Video Link</w:t>
      </w:r>
      <w:r w:rsidR="0005688B" w:rsidRPr="00CD5E4B">
        <w:rPr>
          <w:rStyle w:val="ECCParagraph"/>
        </w:rPr>
        <w:t>s"</w:t>
      </w:r>
      <w:r w:rsidR="00952787" w:rsidRPr="00CD5E4B">
        <w:rPr>
          <w:rStyle w:val="ECCParagraph"/>
        </w:rPr>
        <w:t xml:space="preserve"> and “Portable Video Link</w:t>
      </w:r>
      <w:r w:rsidR="007D4C5E" w:rsidRPr="00CD5E4B">
        <w:rPr>
          <w:rStyle w:val="ECCParagraph"/>
        </w:rPr>
        <w:t>'</w:t>
      </w:r>
      <w:r w:rsidR="0005688B" w:rsidRPr="00CD5E4B">
        <w:rPr>
          <w:rStyle w:val="ECCParagraph"/>
        </w:rPr>
        <w:t>s</w:t>
      </w:r>
      <w:r w:rsidR="00952787" w:rsidRPr="00CD5E4B">
        <w:rPr>
          <w:rStyle w:val="ECCParagraph"/>
        </w:rPr>
        <w:t>”</w:t>
      </w:r>
      <w:r w:rsidR="00E00F14" w:rsidRPr="00CD5E4B">
        <w:rPr>
          <w:rStyle w:val="ECCParagraph"/>
        </w:rPr>
        <w:t xml:space="preserve"> operating in 2300-2400 MHz</w:t>
      </w:r>
      <w:r w:rsidR="00952787" w:rsidRPr="00CD5E4B">
        <w:rPr>
          <w:rStyle w:val="ECCParagraph"/>
        </w:rPr>
        <w:t>.</w:t>
      </w:r>
      <w:r w:rsidR="008C0810" w:rsidRPr="00CD5E4B">
        <w:rPr>
          <w:rStyle w:val="ECCParagraph"/>
        </w:rPr>
        <w:t xml:space="preserve"> The study calculates the difference between the iRSS level at PMSE from non-AAS </w:t>
      </w:r>
      <w:r w:rsidR="00DC2A36" w:rsidRPr="00CD5E4B">
        <w:rPr>
          <w:rStyle w:val="ECCParagraph"/>
        </w:rPr>
        <w:t>MFCN</w:t>
      </w:r>
      <w:r w:rsidR="008C0810" w:rsidRPr="00CD5E4B">
        <w:rPr>
          <w:rStyle w:val="ECCParagraph"/>
        </w:rPr>
        <w:t xml:space="preserve"> and the iRSS level from AAS</w:t>
      </w:r>
      <w:r w:rsidR="00DC2A36" w:rsidRPr="00CD5E4B">
        <w:rPr>
          <w:rStyle w:val="ECCParagraph"/>
        </w:rPr>
        <w:t xml:space="preserve"> MFCN</w:t>
      </w:r>
      <w:r w:rsidR="008C0810" w:rsidRPr="00CD5E4B">
        <w:rPr>
          <w:rStyle w:val="ECCParagraph"/>
        </w:rPr>
        <w:t>. The equation applied is</w:t>
      </w:r>
      <w:r w:rsidR="003A6924" w:rsidRPr="00CD5E4B">
        <w:rPr>
          <w:rStyle w:val="ECCParagraph"/>
        </w:rPr>
        <w:t xml:space="preserve"> ∆iRSS = iRSS AAS 5G NR - iRSS non-AAS LTE</w:t>
      </w:r>
      <w:r w:rsidR="008C0810" w:rsidRPr="00CD5E4B">
        <w:rPr>
          <w:rStyle w:val="ECCParagraph"/>
        </w:rPr>
        <w:t>.</w:t>
      </w:r>
      <w:r w:rsidR="003A6924" w:rsidRPr="00CD5E4B">
        <w:rPr>
          <w:rStyle w:val="ECCParagraph"/>
        </w:rPr>
        <w:t xml:space="preserve"> For each simulation, the same </w:t>
      </w:r>
      <w:r w:rsidR="009C5C4E" w:rsidRPr="00CD5E4B">
        <w:rPr>
          <w:rStyle w:val="ECCParagraph"/>
        </w:rPr>
        <w:t xml:space="preserve">and fixed </w:t>
      </w:r>
      <w:r w:rsidR="003A6924" w:rsidRPr="00CD5E4B">
        <w:rPr>
          <w:rStyle w:val="ECCParagraph"/>
        </w:rPr>
        <w:t>separation distance between PMSE and MFCN</w:t>
      </w:r>
      <w:r w:rsidR="009C5C4E" w:rsidRPr="00CD5E4B">
        <w:rPr>
          <w:rStyle w:val="ECCParagraph"/>
        </w:rPr>
        <w:t xml:space="preserve"> (non-AAS and AAS)</w:t>
      </w:r>
      <w:r w:rsidR="003A6924" w:rsidRPr="00CD5E4B">
        <w:rPr>
          <w:rStyle w:val="ECCParagraph"/>
        </w:rPr>
        <w:t xml:space="preserve"> is </w:t>
      </w:r>
      <w:r w:rsidR="009C5C4E" w:rsidRPr="00CD5E4B">
        <w:rPr>
          <w:rStyle w:val="ECCParagraph"/>
        </w:rPr>
        <w:t xml:space="preserve">applied. The CDF </w:t>
      </w:r>
      <w:r w:rsidR="00E7447E" w:rsidRPr="00CD5E4B">
        <w:rPr>
          <w:rStyle w:val="ECCParagraph"/>
        </w:rPr>
        <w:t xml:space="preserve">value </w:t>
      </w:r>
      <w:r w:rsidR="009C5C4E" w:rsidRPr="00CD5E4B">
        <w:rPr>
          <w:rStyle w:val="ECCParagraph"/>
        </w:rPr>
        <w:t>used is 90</w:t>
      </w:r>
      <w:r w:rsidR="00E7447E" w:rsidRPr="00CD5E4B">
        <w:rPr>
          <w:rStyle w:val="ECCParagraph"/>
        </w:rPr>
        <w:t xml:space="preserve"> </w:t>
      </w:r>
      <w:r w:rsidR="009C5C4E" w:rsidRPr="00CD5E4B">
        <w:rPr>
          <w:rStyle w:val="ECCParagraph"/>
        </w:rPr>
        <w:t>% for non-AAS and AAS</w:t>
      </w:r>
      <w:r w:rsidR="00DC2A36" w:rsidRPr="00CD5E4B">
        <w:rPr>
          <w:rStyle w:val="ECCParagraph"/>
        </w:rPr>
        <w:t xml:space="preserve"> MFCN</w:t>
      </w:r>
      <w:r w:rsidR="003A6924" w:rsidRPr="00CD5E4B">
        <w:rPr>
          <w:rStyle w:val="ECCParagraph"/>
        </w:rPr>
        <w:t xml:space="preserve">. </w:t>
      </w:r>
      <w:r w:rsidR="008C0810" w:rsidRPr="00CD5E4B">
        <w:rPr>
          <w:rStyle w:val="ECCParagraph"/>
        </w:rPr>
        <w:t>For non-AAS</w:t>
      </w:r>
      <w:r w:rsidR="00DC2A36" w:rsidRPr="00CD5E4B">
        <w:rPr>
          <w:rStyle w:val="ECCParagraph"/>
        </w:rPr>
        <w:t xml:space="preserve"> MFCN</w:t>
      </w:r>
      <w:r w:rsidR="00C211BB" w:rsidRPr="00CD5E4B">
        <w:rPr>
          <w:rStyle w:val="ECCParagraph"/>
        </w:rPr>
        <w:t>,</w:t>
      </w:r>
      <w:r w:rsidR="008C0810" w:rsidRPr="00CD5E4B">
        <w:rPr>
          <w:rStyle w:val="ECCParagraph"/>
        </w:rPr>
        <w:t xml:space="preserve"> </w:t>
      </w:r>
      <w:r w:rsidR="000D0311" w:rsidRPr="00CD5E4B">
        <w:rPr>
          <w:rStyle w:val="ECCParagraph"/>
        </w:rPr>
        <w:t xml:space="preserve">a </w:t>
      </w:r>
      <w:r w:rsidR="008C0810" w:rsidRPr="00CD5E4B">
        <w:rPr>
          <w:rStyle w:val="ECCParagraph"/>
        </w:rPr>
        <w:t xml:space="preserve">single antenna is assumed in the </w:t>
      </w:r>
      <w:r w:rsidR="003A6924" w:rsidRPr="00CD5E4B">
        <w:rPr>
          <w:rStyle w:val="ECCParagraph"/>
        </w:rPr>
        <w:t>comparison</w:t>
      </w:r>
      <w:r w:rsidR="008C0810" w:rsidRPr="00CD5E4B">
        <w:rPr>
          <w:rStyle w:val="ECCParagraph"/>
        </w:rPr>
        <w:t xml:space="preserve"> below. </w:t>
      </w:r>
    </w:p>
    <w:p w14:paraId="6617C287" w14:textId="0688E344" w:rsidR="00952787" w:rsidRPr="00CD5E4B" w:rsidRDefault="00952787" w:rsidP="00952787">
      <w:pPr>
        <w:rPr>
          <w:rStyle w:val="ECCHLbold"/>
        </w:rPr>
      </w:pPr>
      <w:r w:rsidRPr="00CD5E4B">
        <w:rPr>
          <w:rStyle w:val="ECCHLbold"/>
        </w:rPr>
        <w:t xml:space="preserve">Summary of the </w:t>
      </w:r>
      <w:r w:rsidR="0005688B" w:rsidRPr="00CD5E4B">
        <w:rPr>
          <w:rStyle w:val="ECCHLbold"/>
        </w:rPr>
        <w:t xml:space="preserve">compatibility </w:t>
      </w:r>
      <w:r w:rsidRPr="00CD5E4B">
        <w:rPr>
          <w:rStyle w:val="ECCHLbold"/>
        </w:rPr>
        <w:t>stud</w:t>
      </w:r>
      <w:r w:rsidR="0005688B" w:rsidRPr="00CD5E4B">
        <w:rPr>
          <w:rStyle w:val="ECCHLbold"/>
        </w:rPr>
        <w:t>ies</w:t>
      </w:r>
      <w:r w:rsidRPr="00CD5E4B">
        <w:rPr>
          <w:rStyle w:val="ECCHLbold"/>
        </w:rPr>
        <w:t xml:space="preserve"> </w:t>
      </w:r>
      <w:r w:rsidR="0005688B" w:rsidRPr="00CD5E4B">
        <w:rPr>
          <w:rStyle w:val="ECCHLbold"/>
        </w:rPr>
        <w:t>in</w:t>
      </w:r>
      <w:r w:rsidRPr="00CD5E4B">
        <w:rPr>
          <w:rStyle w:val="ECCHLbold"/>
        </w:rPr>
        <w:t xml:space="preserve"> </w:t>
      </w:r>
      <w:r w:rsidR="000D0311" w:rsidRPr="00CD5E4B">
        <w:rPr>
          <w:rStyle w:val="ECCHLbold"/>
        </w:rPr>
        <w:t>A</w:t>
      </w:r>
      <w:r w:rsidRPr="00CD5E4B">
        <w:rPr>
          <w:rStyle w:val="ECCHLbold"/>
        </w:rPr>
        <w:t xml:space="preserve">nnex </w:t>
      </w:r>
      <w:r w:rsidR="0005688B" w:rsidRPr="00CD5E4B">
        <w:rPr>
          <w:rStyle w:val="ECCHLbold"/>
        </w:rPr>
        <w:fldChar w:fldCharType="begin" w:fldLock="1"/>
      </w:r>
      <w:r w:rsidR="0005688B" w:rsidRPr="00CD5E4B">
        <w:rPr>
          <w:rStyle w:val="ECCHLbold"/>
        </w:rPr>
        <w:instrText xml:space="preserve"> REF _Ref99976506 \r \h </w:instrText>
      </w:r>
      <w:r w:rsidR="00E7447E" w:rsidRPr="00CD5E4B">
        <w:rPr>
          <w:rStyle w:val="ECCHLbold"/>
        </w:rPr>
        <w:instrText xml:space="preserve"> \* MERGEFORMAT </w:instrText>
      </w:r>
      <w:r w:rsidR="0005688B" w:rsidRPr="00CD5E4B">
        <w:rPr>
          <w:rStyle w:val="ECCHLbold"/>
        </w:rPr>
      </w:r>
      <w:r w:rsidR="0005688B" w:rsidRPr="00CD5E4B">
        <w:rPr>
          <w:rStyle w:val="ECCHLbold"/>
        </w:rPr>
        <w:fldChar w:fldCharType="separate"/>
      </w:r>
      <w:r w:rsidR="002816C2" w:rsidRPr="00CD5E4B">
        <w:rPr>
          <w:rStyle w:val="ECCHLbold"/>
        </w:rPr>
        <w:t>A2.3</w:t>
      </w:r>
      <w:r w:rsidR="0005688B" w:rsidRPr="00CD5E4B">
        <w:rPr>
          <w:rStyle w:val="ECCHLbold"/>
        </w:rPr>
        <w:fldChar w:fldCharType="end"/>
      </w:r>
      <w:r w:rsidRPr="00CD5E4B">
        <w:rPr>
          <w:rStyle w:val="ECCHLbold"/>
        </w:rPr>
        <w:t>:</w:t>
      </w:r>
    </w:p>
    <w:p w14:paraId="4056FA33" w14:textId="2CC812D5" w:rsidR="00872A03" w:rsidRPr="00CD5E4B" w:rsidRDefault="00952787" w:rsidP="00952787">
      <w:pPr>
        <w:pStyle w:val="ECCBulletsLv1"/>
        <w:rPr>
          <w:rStyle w:val="ECCHLunderlined"/>
        </w:rPr>
      </w:pPr>
      <w:r w:rsidRPr="00CD5E4B">
        <w:rPr>
          <w:rStyle w:val="ECCHLunderlined"/>
        </w:rPr>
        <w:t>Cordless Camera PMSE</w:t>
      </w:r>
    </w:p>
    <w:p w14:paraId="1F72C59B" w14:textId="1287427C" w:rsidR="002F18C6" w:rsidRPr="00CD5E4B" w:rsidRDefault="00872A03" w:rsidP="00157465">
      <w:pPr>
        <w:pStyle w:val="ECCBulletsLv2"/>
        <w:rPr>
          <w:rStyle w:val="ECCParagraph"/>
        </w:rPr>
      </w:pPr>
      <w:r w:rsidRPr="00CD5E4B">
        <w:rPr>
          <w:rStyle w:val="ECCParagraph"/>
        </w:rPr>
        <w:t>I</w:t>
      </w:r>
      <w:r w:rsidR="003A6924" w:rsidRPr="00CD5E4B">
        <w:rPr>
          <w:rStyle w:val="ECCParagraph"/>
        </w:rPr>
        <w:t>n general,</w:t>
      </w:r>
      <w:r w:rsidR="00952787" w:rsidRPr="00CD5E4B">
        <w:rPr>
          <w:rStyle w:val="ECCParagraph"/>
        </w:rPr>
        <w:t xml:space="preserve"> the separation distance needed between PMSE and AAS 5G NR </w:t>
      </w:r>
      <w:r w:rsidR="00376056" w:rsidRPr="00CD5E4B">
        <w:rPr>
          <w:rStyle w:val="ECCParagraph"/>
        </w:rPr>
        <w:t>BSs</w:t>
      </w:r>
      <w:r w:rsidR="00952787" w:rsidRPr="00CD5E4B">
        <w:rPr>
          <w:rStyle w:val="ECCParagraph"/>
        </w:rPr>
        <w:t xml:space="preserve"> is smaller than the separation distance between PMSE and </w:t>
      </w:r>
      <w:r w:rsidR="0005688B" w:rsidRPr="00CD5E4B">
        <w:rPr>
          <w:rStyle w:val="ECCParagraph"/>
        </w:rPr>
        <w:t>non-AAS LTE</w:t>
      </w:r>
      <w:r w:rsidR="00376056" w:rsidRPr="00CD5E4B">
        <w:rPr>
          <w:rStyle w:val="ECCParagraph"/>
        </w:rPr>
        <w:t xml:space="preserve"> BSs</w:t>
      </w:r>
      <w:r w:rsidR="00952787" w:rsidRPr="00CD5E4B">
        <w:rPr>
          <w:rStyle w:val="ECCParagraph"/>
        </w:rPr>
        <w:t>.</w:t>
      </w:r>
    </w:p>
    <w:p w14:paraId="356C45C0" w14:textId="0DB930B1" w:rsidR="002F18C6" w:rsidRPr="00CD5E4B" w:rsidRDefault="00952787" w:rsidP="00157465">
      <w:pPr>
        <w:pStyle w:val="ECCBulletsLv2"/>
        <w:rPr>
          <w:rStyle w:val="ECCParagraph"/>
        </w:rPr>
      </w:pPr>
      <w:r w:rsidRPr="00CD5E4B">
        <w:rPr>
          <w:rStyle w:val="ECCParagraph"/>
        </w:rPr>
        <w:t>Compared to non-AAS LTE</w:t>
      </w:r>
      <w:r w:rsidR="00376056" w:rsidRPr="00CD5E4B">
        <w:rPr>
          <w:rStyle w:val="ECCParagraph"/>
        </w:rPr>
        <w:t xml:space="preserve"> BS</w:t>
      </w:r>
      <w:r w:rsidRPr="00CD5E4B">
        <w:rPr>
          <w:rStyle w:val="ECCParagraph"/>
        </w:rPr>
        <w:t xml:space="preserve">, the power level from AAS 5G NR </w:t>
      </w:r>
      <w:r w:rsidR="00376056" w:rsidRPr="00CD5E4B">
        <w:rPr>
          <w:rStyle w:val="ECCParagraph"/>
        </w:rPr>
        <w:t>BS</w:t>
      </w:r>
      <w:r w:rsidRPr="00CD5E4B">
        <w:rPr>
          <w:rStyle w:val="ECCParagraph"/>
        </w:rPr>
        <w:t xml:space="preserve"> received at PMSE is reduced </w:t>
      </w:r>
      <w:r w:rsidR="00E00F14" w:rsidRPr="00CD5E4B">
        <w:rPr>
          <w:rStyle w:val="ECCParagraph"/>
        </w:rPr>
        <w:t>by</w:t>
      </w:r>
      <w:r w:rsidR="002F18C6" w:rsidRPr="00CD5E4B">
        <w:rPr>
          <w:rStyle w:val="ECCParagraph"/>
        </w:rPr>
        <w:t>:</w:t>
      </w:r>
    </w:p>
    <w:p w14:paraId="632FE522" w14:textId="148DB2D9" w:rsidR="002F18C6" w:rsidRPr="00CD5E4B" w:rsidRDefault="00C211BB" w:rsidP="00157465">
      <w:pPr>
        <w:pStyle w:val="ECCBulletsLv3"/>
        <w:rPr>
          <w:rStyle w:val="ECCParagraph"/>
        </w:rPr>
      </w:pPr>
      <w:r w:rsidRPr="00CD5E4B">
        <w:rPr>
          <w:rStyle w:val="ECCParagraph"/>
        </w:rPr>
        <w:lastRenderedPageBreak/>
        <w:t>3</w:t>
      </w:r>
      <w:r w:rsidR="004E458E" w:rsidRPr="00CD5E4B">
        <w:rPr>
          <w:rStyle w:val="ECCParagraph"/>
        </w:rPr>
        <w:t xml:space="preserve"> </w:t>
      </w:r>
      <w:r w:rsidR="00952787" w:rsidRPr="00CD5E4B">
        <w:rPr>
          <w:rStyle w:val="ECCParagraph"/>
        </w:rPr>
        <w:t xml:space="preserve"> to </w:t>
      </w:r>
      <w:r w:rsidRPr="00CD5E4B">
        <w:rPr>
          <w:rStyle w:val="ECCParagraph"/>
        </w:rPr>
        <w:t>7</w:t>
      </w:r>
      <w:r w:rsidR="0005688B" w:rsidRPr="00CD5E4B">
        <w:rPr>
          <w:rStyle w:val="ECCParagraph"/>
        </w:rPr>
        <w:t xml:space="preserve"> </w:t>
      </w:r>
      <w:r w:rsidR="00952787" w:rsidRPr="00CD5E4B">
        <w:rPr>
          <w:rStyle w:val="ECCParagraph"/>
        </w:rPr>
        <w:t>dB</w:t>
      </w:r>
      <w:r w:rsidR="002F18C6" w:rsidRPr="00CD5E4B">
        <w:rPr>
          <w:rStyle w:val="ECCParagraph"/>
        </w:rPr>
        <w:t xml:space="preserve"> for co-channel,</w:t>
      </w:r>
    </w:p>
    <w:p w14:paraId="388EA6EF" w14:textId="1B12D952" w:rsidR="00952787" w:rsidRPr="00CD5E4B" w:rsidRDefault="00C211BB" w:rsidP="00157465">
      <w:pPr>
        <w:pStyle w:val="ECCBulletsLv3"/>
        <w:rPr>
          <w:rStyle w:val="ECCParagraph"/>
        </w:rPr>
      </w:pPr>
      <w:r w:rsidRPr="00CD5E4B">
        <w:rPr>
          <w:rStyle w:val="ECCParagraph"/>
        </w:rPr>
        <w:t xml:space="preserve">2  to 6 dB for first </w:t>
      </w:r>
      <w:r w:rsidR="00872A03" w:rsidRPr="00CD5E4B">
        <w:rPr>
          <w:rStyle w:val="ECCParagraph"/>
        </w:rPr>
        <w:t xml:space="preserve">adjacent </w:t>
      </w:r>
      <w:r w:rsidRPr="00CD5E4B">
        <w:rPr>
          <w:rStyle w:val="ECCParagraph"/>
        </w:rPr>
        <w:t>channel</w:t>
      </w:r>
      <w:r w:rsidR="00952787" w:rsidRPr="00CD5E4B">
        <w:rPr>
          <w:rStyle w:val="ECCParagraph"/>
        </w:rPr>
        <w:t>.</w:t>
      </w:r>
    </w:p>
    <w:p w14:paraId="46A1901E" w14:textId="76621929" w:rsidR="002F18C6" w:rsidRPr="00CD5E4B" w:rsidRDefault="00952787" w:rsidP="00952787">
      <w:pPr>
        <w:pStyle w:val="ECCBulletsLv1"/>
        <w:rPr>
          <w:rStyle w:val="ECCHLunderlined"/>
        </w:rPr>
      </w:pPr>
      <w:r w:rsidRPr="00CD5E4B">
        <w:rPr>
          <w:rStyle w:val="ECCHLunderlined"/>
        </w:rPr>
        <w:t>Mobile video link PMSE</w:t>
      </w:r>
      <w:r w:rsidR="0093655A" w:rsidRPr="00CD5E4B">
        <w:rPr>
          <w:rStyle w:val="ECCHLunderlined"/>
        </w:rPr>
        <w:t>:</w:t>
      </w:r>
    </w:p>
    <w:p w14:paraId="304B655A" w14:textId="1C61E1FD" w:rsidR="002F18C6" w:rsidRPr="00CD5E4B" w:rsidRDefault="002F18C6" w:rsidP="00E76907">
      <w:pPr>
        <w:pStyle w:val="ECCBulletsLv2"/>
        <w:rPr>
          <w:rStyle w:val="ECCParagraph"/>
        </w:rPr>
      </w:pPr>
      <w:r w:rsidRPr="00CD5E4B">
        <w:rPr>
          <w:rStyle w:val="ECCParagraph"/>
        </w:rPr>
        <w:t>I</w:t>
      </w:r>
      <w:r w:rsidR="00952787" w:rsidRPr="00CD5E4B">
        <w:rPr>
          <w:rStyle w:val="ECCParagraph"/>
        </w:rPr>
        <w:t xml:space="preserve">n general, the separation </w:t>
      </w:r>
      <w:r w:rsidR="00E00F14" w:rsidRPr="00CD5E4B">
        <w:rPr>
          <w:rStyle w:val="ECCParagraph"/>
        </w:rPr>
        <w:t xml:space="preserve">distance </w:t>
      </w:r>
      <w:r w:rsidR="00952787" w:rsidRPr="00CD5E4B">
        <w:rPr>
          <w:rStyle w:val="ECCParagraph"/>
        </w:rPr>
        <w:t xml:space="preserve">needed between PMSE and AAS 5G NR </w:t>
      </w:r>
      <w:r w:rsidR="00376056" w:rsidRPr="00CD5E4B">
        <w:rPr>
          <w:rStyle w:val="ECCParagraph"/>
        </w:rPr>
        <w:t>BSs</w:t>
      </w:r>
      <w:r w:rsidR="00952787" w:rsidRPr="00CD5E4B">
        <w:rPr>
          <w:rStyle w:val="ECCParagraph"/>
        </w:rPr>
        <w:t xml:space="preserve"> is smaller than the separation distance between PMSE and non-AAS LTE</w:t>
      </w:r>
      <w:r w:rsidR="00376056" w:rsidRPr="00CD5E4B">
        <w:rPr>
          <w:rStyle w:val="ECCParagraph"/>
        </w:rPr>
        <w:t xml:space="preserve"> BSs</w:t>
      </w:r>
      <w:r w:rsidR="0093655A" w:rsidRPr="00CD5E4B">
        <w:rPr>
          <w:rStyle w:val="ECCParagraph"/>
        </w:rPr>
        <w:t>;</w:t>
      </w:r>
    </w:p>
    <w:p w14:paraId="319189ED" w14:textId="3D27D1E4" w:rsidR="002F18C6" w:rsidRPr="00CD5E4B" w:rsidRDefault="00952787" w:rsidP="00E76907">
      <w:pPr>
        <w:pStyle w:val="ECCBulletsLv2"/>
        <w:rPr>
          <w:rStyle w:val="ECCParagraph"/>
        </w:rPr>
      </w:pPr>
      <w:r w:rsidRPr="00CD5E4B">
        <w:rPr>
          <w:rStyle w:val="ECCParagraph"/>
        </w:rPr>
        <w:t>Compared to non-AAS LTE</w:t>
      </w:r>
      <w:r w:rsidR="00376056" w:rsidRPr="00CD5E4B">
        <w:rPr>
          <w:rStyle w:val="ECCParagraph"/>
        </w:rPr>
        <w:t xml:space="preserve"> BS</w:t>
      </w:r>
      <w:r w:rsidRPr="00CD5E4B">
        <w:rPr>
          <w:rStyle w:val="ECCParagraph"/>
        </w:rPr>
        <w:t xml:space="preserve">, the power level from AAS 5G NR </w:t>
      </w:r>
      <w:r w:rsidR="00376056" w:rsidRPr="00CD5E4B">
        <w:rPr>
          <w:rStyle w:val="ECCParagraph"/>
        </w:rPr>
        <w:t>BS</w:t>
      </w:r>
      <w:r w:rsidRPr="00CD5E4B">
        <w:rPr>
          <w:rStyle w:val="ECCParagraph"/>
        </w:rPr>
        <w:t xml:space="preserve"> received at PMSE is reduced </w:t>
      </w:r>
      <w:r w:rsidR="00E00F14" w:rsidRPr="00CD5E4B">
        <w:rPr>
          <w:rStyle w:val="ECCParagraph"/>
        </w:rPr>
        <w:t>by</w:t>
      </w:r>
      <w:r w:rsidR="00113D77" w:rsidRPr="00CD5E4B">
        <w:rPr>
          <w:rStyle w:val="ECCParagraph"/>
        </w:rPr>
        <w:t>:</w:t>
      </w:r>
    </w:p>
    <w:p w14:paraId="1183D460" w14:textId="3BABED06" w:rsidR="002F18C6" w:rsidRPr="00CD5E4B" w:rsidRDefault="00674C97" w:rsidP="00E76907">
      <w:pPr>
        <w:pStyle w:val="ECCBulletsLv3"/>
        <w:rPr>
          <w:rStyle w:val="ECCParagraph"/>
        </w:rPr>
      </w:pPr>
      <w:r w:rsidRPr="00CD5E4B">
        <w:rPr>
          <w:rStyle w:val="ECCParagraph"/>
        </w:rPr>
        <w:t>3</w:t>
      </w:r>
      <w:r w:rsidR="00952787" w:rsidRPr="00CD5E4B">
        <w:rPr>
          <w:rStyle w:val="ECCParagraph"/>
        </w:rPr>
        <w:t xml:space="preserve"> to </w:t>
      </w:r>
      <w:r w:rsidRPr="00CD5E4B">
        <w:rPr>
          <w:rStyle w:val="ECCParagraph"/>
        </w:rPr>
        <w:t>4</w:t>
      </w:r>
      <w:r w:rsidR="0005688B" w:rsidRPr="00CD5E4B">
        <w:rPr>
          <w:rStyle w:val="ECCParagraph"/>
        </w:rPr>
        <w:t xml:space="preserve"> </w:t>
      </w:r>
      <w:r w:rsidR="00952787" w:rsidRPr="00CD5E4B">
        <w:rPr>
          <w:rStyle w:val="ECCParagraph"/>
        </w:rPr>
        <w:t>dB</w:t>
      </w:r>
      <w:r w:rsidR="002F18C6" w:rsidRPr="00CD5E4B">
        <w:rPr>
          <w:rStyle w:val="ECCParagraph"/>
        </w:rPr>
        <w:t xml:space="preserve"> for co-channel</w:t>
      </w:r>
      <w:r w:rsidR="0093655A" w:rsidRPr="00CD5E4B">
        <w:rPr>
          <w:rStyle w:val="ECCParagraph"/>
        </w:rPr>
        <w:t>;</w:t>
      </w:r>
    </w:p>
    <w:p w14:paraId="697FB16F" w14:textId="1A710C74" w:rsidR="00674C97" w:rsidRPr="00CD5E4B" w:rsidRDefault="00872A03" w:rsidP="00E76907">
      <w:pPr>
        <w:pStyle w:val="ECCBulletsLv3"/>
        <w:rPr>
          <w:rStyle w:val="ECCParagraph"/>
        </w:rPr>
      </w:pPr>
      <w:r w:rsidRPr="00CD5E4B">
        <w:rPr>
          <w:rStyle w:val="ECCParagraph"/>
        </w:rPr>
        <w:t xml:space="preserve">3 to 11 dB for </w:t>
      </w:r>
      <w:r w:rsidR="008713C9" w:rsidRPr="00CD5E4B">
        <w:rPr>
          <w:rStyle w:val="ECCParagraph"/>
        </w:rPr>
        <w:t xml:space="preserve">the </w:t>
      </w:r>
      <w:r w:rsidRPr="00CD5E4B">
        <w:rPr>
          <w:rStyle w:val="ECCParagraph"/>
        </w:rPr>
        <w:t>first adjacent channel</w:t>
      </w:r>
      <w:r w:rsidR="0093655A" w:rsidRPr="00CD5E4B">
        <w:rPr>
          <w:rStyle w:val="ECCParagraph"/>
        </w:rPr>
        <w:t>;</w:t>
      </w:r>
    </w:p>
    <w:p w14:paraId="53A6FC42" w14:textId="11C7E5EB" w:rsidR="00952787" w:rsidRPr="00CD5E4B" w:rsidRDefault="00F41E8C" w:rsidP="00E76907">
      <w:pPr>
        <w:pStyle w:val="ECCBulletsLv2"/>
        <w:rPr>
          <w:rStyle w:val="ECCParagraph"/>
        </w:rPr>
      </w:pPr>
      <w:r w:rsidRPr="00CD5E4B">
        <w:rPr>
          <w:rStyle w:val="ECCParagraph"/>
        </w:rPr>
        <w:t>F</w:t>
      </w:r>
      <w:r w:rsidR="00952787" w:rsidRPr="00CD5E4B">
        <w:rPr>
          <w:rStyle w:val="ECCParagraph"/>
        </w:rPr>
        <w:t xml:space="preserve">or </w:t>
      </w:r>
      <w:r w:rsidRPr="00CD5E4B">
        <w:rPr>
          <w:rStyle w:val="ECCParagraph"/>
        </w:rPr>
        <w:t>the</w:t>
      </w:r>
      <w:r w:rsidR="00952787" w:rsidRPr="00CD5E4B">
        <w:rPr>
          <w:rStyle w:val="ECCParagraph"/>
        </w:rPr>
        <w:t xml:space="preserve"> scenario: "separation distance between non-AAS LTE </w:t>
      </w:r>
      <w:r w:rsidR="00376056" w:rsidRPr="00CD5E4B">
        <w:rPr>
          <w:rStyle w:val="ECCParagraph"/>
        </w:rPr>
        <w:t>BS</w:t>
      </w:r>
      <w:r w:rsidR="00952787" w:rsidRPr="00CD5E4B">
        <w:rPr>
          <w:rStyle w:val="ECCParagraph"/>
        </w:rPr>
        <w:t xml:space="preserve"> and PMSE = 500</w:t>
      </w:r>
      <w:r w:rsidR="00F90CAC" w:rsidRPr="00CD5E4B">
        <w:rPr>
          <w:rStyle w:val="ECCParagraph"/>
        </w:rPr>
        <w:t xml:space="preserve"> </w:t>
      </w:r>
      <w:r w:rsidR="00952787" w:rsidRPr="00CD5E4B">
        <w:rPr>
          <w:rStyle w:val="ECCParagraph"/>
        </w:rPr>
        <w:t xml:space="preserve">m </w:t>
      </w:r>
      <w:r w:rsidR="0005688B" w:rsidRPr="00CD5E4B">
        <w:rPr>
          <w:rStyle w:val="ECCParagraph"/>
        </w:rPr>
        <w:t>and when</w:t>
      </w:r>
      <w:r w:rsidR="00952787" w:rsidRPr="00CD5E4B">
        <w:rPr>
          <w:rStyle w:val="ECCParagraph"/>
        </w:rPr>
        <w:t xml:space="preserve"> PMSE uses the first adjacent channel to AAS 5G NR", the </w:t>
      </w:r>
      <w:r w:rsidR="00E00F14" w:rsidRPr="00CD5E4B">
        <w:rPr>
          <w:rStyle w:val="ECCParagraph"/>
        </w:rPr>
        <w:t>separation</w:t>
      </w:r>
      <w:r w:rsidR="00952787" w:rsidRPr="00CD5E4B">
        <w:rPr>
          <w:rStyle w:val="ECCParagraph"/>
        </w:rPr>
        <w:t xml:space="preserve"> distance is </w:t>
      </w:r>
      <w:r w:rsidR="00C93806" w:rsidRPr="00CD5E4B">
        <w:rPr>
          <w:rStyle w:val="ECCParagraph"/>
        </w:rPr>
        <w:t>expected to be marginal</w:t>
      </w:r>
      <w:r w:rsidR="004F062A" w:rsidRPr="00CD5E4B">
        <w:rPr>
          <w:rStyle w:val="ECCParagraph"/>
        </w:rPr>
        <w:t>ly</w:t>
      </w:r>
      <w:r w:rsidR="00C93806" w:rsidRPr="00CD5E4B">
        <w:rPr>
          <w:rStyle w:val="ECCParagraph"/>
        </w:rPr>
        <w:t xml:space="preserve"> different because </w:t>
      </w:r>
      <w:r w:rsidR="00952787" w:rsidRPr="00CD5E4B">
        <w:rPr>
          <w:rStyle w:val="ECCParagraph"/>
        </w:rPr>
        <w:t xml:space="preserve">the power level from AAS 5G NR </w:t>
      </w:r>
      <w:r w:rsidR="00376056" w:rsidRPr="00CD5E4B">
        <w:rPr>
          <w:rStyle w:val="ECCParagraph"/>
        </w:rPr>
        <w:t xml:space="preserve">BS </w:t>
      </w:r>
      <w:r w:rsidR="00952787" w:rsidRPr="00CD5E4B">
        <w:rPr>
          <w:rStyle w:val="ECCParagraph"/>
        </w:rPr>
        <w:t xml:space="preserve">received at PMSE </w:t>
      </w:r>
      <w:r w:rsidR="00E00F14" w:rsidRPr="00CD5E4B">
        <w:rPr>
          <w:rStyle w:val="ECCParagraph"/>
        </w:rPr>
        <w:t xml:space="preserve">is </w:t>
      </w:r>
      <w:r w:rsidR="00952787" w:rsidRPr="00CD5E4B">
        <w:rPr>
          <w:rStyle w:val="ECCParagraph"/>
        </w:rPr>
        <w:t>increase</w:t>
      </w:r>
      <w:r w:rsidR="00E00F14" w:rsidRPr="00CD5E4B">
        <w:rPr>
          <w:rStyle w:val="ECCParagraph"/>
        </w:rPr>
        <w:t>d</w:t>
      </w:r>
      <w:r w:rsidR="00952787" w:rsidRPr="00CD5E4B">
        <w:rPr>
          <w:rStyle w:val="ECCParagraph"/>
        </w:rPr>
        <w:t xml:space="preserve"> by 4</w:t>
      </w:r>
      <w:r w:rsidR="00931E4F" w:rsidRPr="00CD5E4B">
        <w:rPr>
          <w:rStyle w:val="ECCParagraph"/>
        </w:rPr>
        <w:t xml:space="preserve"> </w:t>
      </w:r>
      <w:r w:rsidR="00952787" w:rsidRPr="00CD5E4B">
        <w:rPr>
          <w:rStyle w:val="ECCParagraph"/>
        </w:rPr>
        <w:t>dB</w:t>
      </w:r>
      <w:r w:rsidR="0093655A" w:rsidRPr="00CD5E4B">
        <w:rPr>
          <w:rStyle w:val="ECCParagraph"/>
        </w:rPr>
        <w:t>;</w:t>
      </w:r>
    </w:p>
    <w:p w14:paraId="09DE46A1" w14:textId="3A976B64" w:rsidR="002F18C6" w:rsidRPr="00CD5E4B" w:rsidRDefault="00952787" w:rsidP="00952787">
      <w:pPr>
        <w:pStyle w:val="ECCBulletsLv1"/>
        <w:rPr>
          <w:rStyle w:val="ECCHLunderlined"/>
        </w:rPr>
      </w:pPr>
      <w:r w:rsidRPr="00CD5E4B">
        <w:rPr>
          <w:rStyle w:val="ECCHLunderlined"/>
        </w:rPr>
        <w:t>Portable video link PMSE</w:t>
      </w:r>
      <w:r w:rsidR="0093655A" w:rsidRPr="00CD5E4B">
        <w:rPr>
          <w:rStyle w:val="ECCHLunderlined"/>
        </w:rPr>
        <w:t>:</w:t>
      </w:r>
    </w:p>
    <w:p w14:paraId="36E14D8C" w14:textId="481FEC2E" w:rsidR="002F18C6" w:rsidRPr="00CD5E4B" w:rsidRDefault="002F18C6" w:rsidP="00E76907">
      <w:pPr>
        <w:pStyle w:val="ECCBulletsLv2"/>
        <w:rPr>
          <w:rStyle w:val="ECCParagraph"/>
        </w:rPr>
      </w:pPr>
      <w:r w:rsidRPr="00CD5E4B">
        <w:rPr>
          <w:rStyle w:val="ECCParagraph"/>
        </w:rPr>
        <w:t>I</w:t>
      </w:r>
      <w:r w:rsidR="00952787" w:rsidRPr="00CD5E4B">
        <w:rPr>
          <w:rStyle w:val="ECCParagraph"/>
        </w:rPr>
        <w:t xml:space="preserve">n general, the separation distance needed between PMSE and AAS 5G NR </w:t>
      </w:r>
      <w:r w:rsidR="00376056" w:rsidRPr="00CD5E4B">
        <w:rPr>
          <w:rStyle w:val="ECCParagraph"/>
        </w:rPr>
        <w:t>BSs</w:t>
      </w:r>
      <w:r w:rsidR="00952787" w:rsidRPr="00CD5E4B">
        <w:rPr>
          <w:rStyle w:val="ECCParagraph"/>
        </w:rPr>
        <w:t xml:space="preserve"> is smaller than the separation distance between PMSE and non-AAS LTE</w:t>
      </w:r>
      <w:r w:rsidR="00376056" w:rsidRPr="00CD5E4B">
        <w:rPr>
          <w:rStyle w:val="ECCParagraph"/>
        </w:rPr>
        <w:t xml:space="preserve"> BSs</w:t>
      </w:r>
      <w:r w:rsidR="0093655A" w:rsidRPr="00CD5E4B">
        <w:rPr>
          <w:rStyle w:val="ECCParagraph"/>
        </w:rPr>
        <w:t>;</w:t>
      </w:r>
    </w:p>
    <w:p w14:paraId="59F3485C" w14:textId="67240C1A" w:rsidR="002F18C6" w:rsidRPr="00CD5E4B" w:rsidRDefault="00952787" w:rsidP="00E76907">
      <w:pPr>
        <w:pStyle w:val="ECCBulletsLv2"/>
        <w:rPr>
          <w:rStyle w:val="ECCParagraph"/>
        </w:rPr>
      </w:pPr>
      <w:r w:rsidRPr="00CD5E4B">
        <w:rPr>
          <w:rStyle w:val="ECCParagraph"/>
        </w:rPr>
        <w:t>Compared to non-AAS LTE</w:t>
      </w:r>
      <w:r w:rsidR="00376056" w:rsidRPr="00CD5E4B">
        <w:rPr>
          <w:rStyle w:val="ECCParagraph"/>
        </w:rPr>
        <w:t xml:space="preserve"> BS</w:t>
      </w:r>
      <w:r w:rsidRPr="00CD5E4B">
        <w:rPr>
          <w:rStyle w:val="ECCParagraph"/>
        </w:rPr>
        <w:t xml:space="preserve">, the power level from AAS 5G NR </w:t>
      </w:r>
      <w:r w:rsidR="00376056" w:rsidRPr="00CD5E4B">
        <w:rPr>
          <w:rStyle w:val="ECCParagraph"/>
        </w:rPr>
        <w:t>BS</w:t>
      </w:r>
      <w:r w:rsidRPr="00CD5E4B">
        <w:rPr>
          <w:rStyle w:val="ECCParagraph"/>
        </w:rPr>
        <w:t xml:space="preserve"> received by PMSE is reduced </w:t>
      </w:r>
      <w:r w:rsidR="00113D77" w:rsidRPr="00CD5E4B">
        <w:rPr>
          <w:rStyle w:val="ECCParagraph"/>
        </w:rPr>
        <w:t>by:</w:t>
      </w:r>
      <w:r w:rsidRPr="00CD5E4B">
        <w:rPr>
          <w:rStyle w:val="ECCParagraph"/>
        </w:rPr>
        <w:t xml:space="preserve"> </w:t>
      </w:r>
    </w:p>
    <w:p w14:paraId="27D1FAE4" w14:textId="3CCC1F5E" w:rsidR="002F18C6" w:rsidRPr="00CD5E4B" w:rsidRDefault="00872A03" w:rsidP="00E76907">
      <w:pPr>
        <w:pStyle w:val="ECCBulletsLv3"/>
        <w:rPr>
          <w:rStyle w:val="ECCParagraph"/>
        </w:rPr>
      </w:pPr>
      <w:r w:rsidRPr="00CD5E4B">
        <w:rPr>
          <w:rStyle w:val="ECCParagraph"/>
        </w:rPr>
        <w:t>7</w:t>
      </w:r>
      <w:r w:rsidR="0005688B" w:rsidRPr="00CD5E4B">
        <w:rPr>
          <w:rStyle w:val="ECCParagraph"/>
        </w:rPr>
        <w:t xml:space="preserve"> </w:t>
      </w:r>
      <w:r w:rsidR="00952787" w:rsidRPr="00CD5E4B">
        <w:rPr>
          <w:rStyle w:val="ECCParagraph"/>
        </w:rPr>
        <w:t xml:space="preserve"> to </w:t>
      </w:r>
      <w:r w:rsidRPr="00CD5E4B">
        <w:rPr>
          <w:rStyle w:val="ECCParagraph"/>
        </w:rPr>
        <w:t>8</w:t>
      </w:r>
      <w:r w:rsidR="0005688B" w:rsidRPr="00CD5E4B">
        <w:rPr>
          <w:rStyle w:val="ECCParagraph"/>
        </w:rPr>
        <w:t xml:space="preserve"> </w:t>
      </w:r>
      <w:r w:rsidR="00952787" w:rsidRPr="00CD5E4B">
        <w:rPr>
          <w:rStyle w:val="ECCParagraph"/>
        </w:rPr>
        <w:t>dB</w:t>
      </w:r>
      <w:r w:rsidR="002F18C6" w:rsidRPr="00CD5E4B">
        <w:rPr>
          <w:rStyle w:val="ECCParagraph"/>
        </w:rPr>
        <w:t xml:space="preserve"> for co-channel</w:t>
      </w:r>
      <w:r w:rsidR="00EE03AD" w:rsidRPr="00CD5E4B">
        <w:rPr>
          <w:rStyle w:val="ECCParagraph"/>
        </w:rPr>
        <w:t>;</w:t>
      </w:r>
    </w:p>
    <w:p w14:paraId="613EF0BB" w14:textId="7DDC3F6C" w:rsidR="00166B69" w:rsidRPr="00CD5E4B" w:rsidRDefault="00872A03" w:rsidP="005C46B6">
      <w:pPr>
        <w:pStyle w:val="ECCBulletsLv3"/>
        <w:rPr>
          <w:rStyle w:val="ECCParagraph"/>
        </w:rPr>
      </w:pPr>
      <w:r w:rsidRPr="00CD5E4B">
        <w:rPr>
          <w:rStyle w:val="ECCParagraph"/>
        </w:rPr>
        <w:t xml:space="preserve">5  to 6 dB for </w:t>
      </w:r>
      <w:r w:rsidR="008713C9" w:rsidRPr="00CD5E4B">
        <w:rPr>
          <w:rStyle w:val="ECCParagraph"/>
        </w:rPr>
        <w:t xml:space="preserve">the </w:t>
      </w:r>
      <w:r w:rsidRPr="00CD5E4B">
        <w:rPr>
          <w:rStyle w:val="ECCParagraph"/>
        </w:rPr>
        <w:t>first adjacent channel</w:t>
      </w:r>
      <w:r w:rsidR="00EE03AD" w:rsidRPr="00CD5E4B">
        <w:rPr>
          <w:rStyle w:val="ECCParagraph"/>
        </w:rPr>
        <w:t>;</w:t>
      </w:r>
    </w:p>
    <w:p w14:paraId="48285D39" w14:textId="36C9085F" w:rsidR="00952787" w:rsidRPr="00CD5E4B" w:rsidRDefault="00F41E8C" w:rsidP="005C46B6">
      <w:pPr>
        <w:pStyle w:val="ECCBulletsLv2"/>
        <w:rPr>
          <w:rStyle w:val="ECCParagraph"/>
        </w:rPr>
      </w:pPr>
      <w:r w:rsidRPr="00CD5E4B">
        <w:rPr>
          <w:rStyle w:val="ECCParagraph"/>
        </w:rPr>
        <w:t>F</w:t>
      </w:r>
      <w:r w:rsidR="00952787" w:rsidRPr="00CD5E4B">
        <w:rPr>
          <w:rStyle w:val="ECCParagraph"/>
        </w:rPr>
        <w:t xml:space="preserve">or </w:t>
      </w:r>
      <w:r w:rsidRPr="00CD5E4B">
        <w:rPr>
          <w:rStyle w:val="ECCParagraph"/>
        </w:rPr>
        <w:t>the</w:t>
      </w:r>
      <w:r w:rsidR="00952787" w:rsidRPr="00CD5E4B">
        <w:rPr>
          <w:rStyle w:val="ECCParagraph"/>
        </w:rPr>
        <w:t xml:space="preserve"> scenario: </w:t>
      </w:r>
      <w:r w:rsidR="004F062A" w:rsidRPr="00CD5E4B">
        <w:rPr>
          <w:rStyle w:val="ECCParagraph"/>
        </w:rPr>
        <w:t>“</w:t>
      </w:r>
      <w:r w:rsidR="00952787" w:rsidRPr="00CD5E4B">
        <w:rPr>
          <w:rStyle w:val="ECCParagraph"/>
        </w:rPr>
        <w:t xml:space="preserve">separation distance between non-AAS LTE </w:t>
      </w:r>
      <w:r w:rsidR="00376056" w:rsidRPr="00CD5E4B">
        <w:rPr>
          <w:rStyle w:val="ECCParagraph"/>
        </w:rPr>
        <w:t>BS</w:t>
      </w:r>
      <w:r w:rsidR="00952787" w:rsidRPr="00CD5E4B">
        <w:rPr>
          <w:rStyle w:val="ECCParagraph"/>
        </w:rPr>
        <w:t xml:space="preserve"> and PMSE = 100</w:t>
      </w:r>
      <w:r w:rsidR="00931E4F" w:rsidRPr="00CD5E4B">
        <w:rPr>
          <w:rStyle w:val="ECCParagraph"/>
        </w:rPr>
        <w:t xml:space="preserve"> </w:t>
      </w:r>
      <w:r w:rsidR="00952787" w:rsidRPr="00CD5E4B">
        <w:rPr>
          <w:rStyle w:val="ECCParagraph"/>
        </w:rPr>
        <w:t xml:space="preserve">m </w:t>
      </w:r>
      <w:r w:rsidR="0005688B" w:rsidRPr="00CD5E4B">
        <w:rPr>
          <w:rStyle w:val="ECCParagraph"/>
        </w:rPr>
        <w:t>and when</w:t>
      </w:r>
      <w:r w:rsidR="00952787" w:rsidRPr="00CD5E4B">
        <w:rPr>
          <w:rStyle w:val="ECCParagraph"/>
        </w:rPr>
        <w:t xml:space="preserve"> PMSE uses the first adjacent channel to AAS 5G NR</w:t>
      </w:r>
      <w:r w:rsidR="004F062A" w:rsidRPr="00CD5E4B">
        <w:rPr>
          <w:rStyle w:val="ECCParagraph"/>
        </w:rPr>
        <w:t>”</w:t>
      </w:r>
      <w:r w:rsidR="00952787" w:rsidRPr="00CD5E4B">
        <w:rPr>
          <w:rStyle w:val="ECCParagraph"/>
        </w:rPr>
        <w:t xml:space="preserve">, the separation distance is </w:t>
      </w:r>
      <w:r w:rsidR="00C93806" w:rsidRPr="00CD5E4B">
        <w:rPr>
          <w:rStyle w:val="ECCParagraph"/>
        </w:rPr>
        <w:t>expected to be marginal</w:t>
      </w:r>
      <w:r w:rsidR="004F062A" w:rsidRPr="00CD5E4B">
        <w:rPr>
          <w:rStyle w:val="ECCParagraph"/>
        </w:rPr>
        <w:t>ly</w:t>
      </w:r>
      <w:r w:rsidR="00C93806" w:rsidRPr="00CD5E4B">
        <w:rPr>
          <w:rStyle w:val="ECCParagraph"/>
        </w:rPr>
        <w:t xml:space="preserve"> different because </w:t>
      </w:r>
      <w:r w:rsidR="00952787" w:rsidRPr="00CD5E4B">
        <w:rPr>
          <w:rStyle w:val="ECCParagraph"/>
        </w:rPr>
        <w:t xml:space="preserve">the power level from AAS 5G NR </w:t>
      </w:r>
      <w:r w:rsidR="00376056" w:rsidRPr="00CD5E4B">
        <w:rPr>
          <w:rStyle w:val="ECCParagraph"/>
        </w:rPr>
        <w:t>BS</w:t>
      </w:r>
      <w:r w:rsidR="00952787" w:rsidRPr="00CD5E4B">
        <w:rPr>
          <w:rStyle w:val="ECCParagraph"/>
        </w:rPr>
        <w:t xml:space="preserve"> received at PMSE</w:t>
      </w:r>
      <w:r w:rsidR="00E00F14" w:rsidRPr="00CD5E4B">
        <w:rPr>
          <w:rStyle w:val="ECCParagraph"/>
        </w:rPr>
        <w:t xml:space="preserve"> is</w:t>
      </w:r>
      <w:r w:rsidR="00952787" w:rsidRPr="00CD5E4B">
        <w:rPr>
          <w:rStyle w:val="ECCParagraph"/>
        </w:rPr>
        <w:t xml:space="preserve"> increase</w:t>
      </w:r>
      <w:r w:rsidR="00E00F14" w:rsidRPr="00CD5E4B">
        <w:rPr>
          <w:rStyle w:val="ECCParagraph"/>
        </w:rPr>
        <w:t>d</w:t>
      </w:r>
      <w:r w:rsidR="00952787" w:rsidRPr="00CD5E4B">
        <w:rPr>
          <w:rStyle w:val="ECCParagraph"/>
        </w:rPr>
        <w:t xml:space="preserve"> by 2</w:t>
      </w:r>
      <w:r w:rsidR="006827B1" w:rsidRPr="00CD5E4B">
        <w:rPr>
          <w:rStyle w:val="ECCParagraph"/>
        </w:rPr>
        <w:t xml:space="preserve"> </w:t>
      </w:r>
      <w:r w:rsidR="00952787" w:rsidRPr="00CD5E4B">
        <w:rPr>
          <w:rStyle w:val="ECCParagraph"/>
        </w:rPr>
        <w:t>dB.</w:t>
      </w:r>
    </w:p>
    <w:p w14:paraId="4F8D271A" w14:textId="3299F9B4" w:rsidR="00952787" w:rsidRPr="00CD5E4B" w:rsidRDefault="00952787" w:rsidP="00952787">
      <w:pPr>
        <w:rPr>
          <w:rStyle w:val="ECCParagraph"/>
        </w:rPr>
      </w:pPr>
      <w:r w:rsidRPr="00CD5E4B">
        <w:rPr>
          <w:rStyle w:val="ECCParagraph"/>
        </w:rPr>
        <w:t xml:space="preserve">Thus, </w:t>
      </w:r>
      <w:r w:rsidR="00DB56EE" w:rsidRPr="00CD5E4B">
        <w:rPr>
          <w:rStyle w:val="ECCParagraph"/>
        </w:rPr>
        <w:t>when</w:t>
      </w:r>
      <w:r w:rsidRPr="00CD5E4B">
        <w:rPr>
          <w:rStyle w:val="ECCParagraph"/>
        </w:rPr>
        <w:t xml:space="preserve"> </w:t>
      </w:r>
      <w:r w:rsidR="00E00F14" w:rsidRPr="00CD5E4B">
        <w:rPr>
          <w:rStyle w:val="ECCParagraph"/>
        </w:rPr>
        <w:t>the</w:t>
      </w:r>
      <w:r w:rsidRPr="00CD5E4B">
        <w:rPr>
          <w:rStyle w:val="ECCParagraph"/>
        </w:rPr>
        <w:t xml:space="preserve"> distance between PMSE and non-AAS LTE </w:t>
      </w:r>
      <w:r w:rsidR="00376056" w:rsidRPr="00CD5E4B">
        <w:rPr>
          <w:rStyle w:val="ECCParagraph"/>
        </w:rPr>
        <w:t>BSs</w:t>
      </w:r>
      <w:r w:rsidRPr="00CD5E4B">
        <w:rPr>
          <w:rStyle w:val="ECCParagraph"/>
        </w:rPr>
        <w:t xml:space="preserve"> </w:t>
      </w:r>
      <w:r w:rsidR="00E00F14" w:rsidRPr="00CD5E4B">
        <w:rPr>
          <w:rStyle w:val="ECCParagraph"/>
        </w:rPr>
        <w:t>is the same as the</w:t>
      </w:r>
      <w:r w:rsidRPr="00CD5E4B">
        <w:rPr>
          <w:rStyle w:val="ECCParagraph"/>
        </w:rPr>
        <w:t xml:space="preserve"> distance between PMSE and AAS 5G NR</w:t>
      </w:r>
      <w:r w:rsidR="00376056" w:rsidRPr="00CD5E4B">
        <w:rPr>
          <w:rStyle w:val="ECCParagraph"/>
        </w:rPr>
        <w:t xml:space="preserve"> BSs</w:t>
      </w:r>
      <w:r w:rsidRPr="00CD5E4B">
        <w:rPr>
          <w:rStyle w:val="ECCParagraph"/>
        </w:rPr>
        <w:t>, the interference probability will be reduced</w:t>
      </w:r>
      <w:r w:rsidR="00E00F14" w:rsidRPr="00CD5E4B">
        <w:rPr>
          <w:rStyle w:val="ECCParagraph"/>
        </w:rPr>
        <w:t xml:space="preserve"> when AAS is used</w:t>
      </w:r>
      <w:r w:rsidRPr="00CD5E4B">
        <w:rPr>
          <w:rStyle w:val="ECCParagraph"/>
        </w:rPr>
        <w:t xml:space="preserve">. Or, with the same probability of interference, the </w:t>
      </w:r>
      <w:r w:rsidR="0005688B" w:rsidRPr="00CD5E4B">
        <w:rPr>
          <w:rStyle w:val="ECCParagraph"/>
        </w:rPr>
        <w:t xml:space="preserve">separation </w:t>
      </w:r>
      <w:r w:rsidRPr="00CD5E4B">
        <w:rPr>
          <w:rStyle w:val="ECCParagraph"/>
        </w:rPr>
        <w:t>distance can be reduced.</w:t>
      </w:r>
    </w:p>
    <w:p w14:paraId="1DD4FCA4" w14:textId="68394F44" w:rsidR="00AA4E97" w:rsidRPr="00CD5E4B" w:rsidRDefault="00952787" w:rsidP="00952787">
      <w:pPr>
        <w:rPr>
          <w:rStyle w:val="ECCParagraph"/>
        </w:rPr>
      </w:pPr>
      <w:r w:rsidRPr="00CD5E4B">
        <w:rPr>
          <w:rStyle w:val="ECCParagraph"/>
        </w:rPr>
        <w:t>In order to optimi</w:t>
      </w:r>
      <w:r w:rsidR="00EE03AD" w:rsidRPr="00CD5E4B">
        <w:rPr>
          <w:rStyle w:val="ECCParagraph"/>
        </w:rPr>
        <w:t>s</w:t>
      </w:r>
      <w:r w:rsidRPr="00CD5E4B">
        <w:rPr>
          <w:rStyle w:val="ECCParagraph"/>
        </w:rPr>
        <w:t>e spectrum utili</w:t>
      </w:r>
      <w:r w:rsidR="004F062A" w:rsidRPr="00CD5E4B">
        <w:rPr>
          <w:rStyle w:val="ECCParagraph"/>
        </w:rPr>
        <w:t>s</w:t>
      </w:r>
      <w:r w:rsidRPr="00CD5E4B">
        <w:rPr>
          <w:rStyle w:val="ECCParagraph"/>
        </w:rPr>
        <w:t xml:space="preserve">ation efficiency, it may be necessary to adapt some </w:t>
      </w:r>
      <w:r w:rsidR="00674C97" w:rsidRPr="00CD5E4B">
        <w:rPr>
          <w:rStyle w:val="ECCParagraph"/>
        </w:rPr>
        <w:t xml:space="preserve">PMSE </w:t>
      </w:r>
      <w:r w:rsidRPr="00CD5E4B">
        <w:rPr>
          <w:rStyle w:val="ECCParagraph"/>
        </w:rPr>
        <w:t xml:space="preserve">parameters because there </w:t>
      </w:r>
      <w:r w:rsidR="00247B84" w:rsidRPr="00CD5E4B">
        <w:rPr>
          <w:rStyle w:val="ECCParagraph"/>
        </w:rPr>
        <w:t xml:space="preserve">are </w:t>
      </w:r>
      <w:r w:rsidRPr="00CD5E4B">
        <w:rPr>
          <w:rStyle w:val="ECCParagraph"/>
        </w:rPr>
        <w:t>a large number of PMSE</w:t>
      </w:r>
      <w:r w:rsidR="00EC393D" w:rsidRPr="00CD5E4B">
        <w:rPr>
          <w:rStyle w:val="ECCParagraph"/>
        </w:rPr>
        <w:t xml:space="preserve"> applications</w:t>
      </w:r>
      <w:r w:rsidRPr="00CD5E4B">
        <w:rPr>
          <w:rStyle w:val="ECCParagraph"/>
        </w:rPr>
        <w:t xml:space="preserve"> and the </w:t>
      </w:r>
      <w:r w:rsidR="00EC393D" w:rsidRPr="00CD5E4B">
        <w:rPr>
          <w:rStyle w:val="ECCParagraph"/>
        </w:rPr>
        <w:t xml:space="preserve">compatibility </w:t>
      </w:r>
      <w:r w:rsidRPr="00CD5E4B">
        <w:rPr>
          <w:rStyle w:val="ECCParagraph"/>
        </w:rPr>
        <w:t>stud</w:t>
      </w:r>
      <w:r w:rsidR="00EC393D" w:rsidRPr="00CD5E4B">
        <w:rPr>
          <w:rStyle w:val="ECCParagraph"/>
        </w:rPr>
        <w:t>ies</w:t>
      </w:r>
      <w:r w:rsidRPr="00CD5E4B">
        <w:rPr>
          <w:rStyle w:val="ECCParagraph"/>
        </w:rPr>
        <w:t xml:space="preserve"> in </w:t>
      </w:r>
      <w:r w:rsidR="00247B84" w:rsidRPr="00CD5E4B">
        <w:rPr>
          <w:rStyle w:val="ECCParagraph"/>
        </w:rPr>
        <w:t xml:space="preserve">Annex </w:t>
      </w:r>
      <w:r w:rsidR="00EC393D" w:rsidRPr="00CD5E4B">
        <w:rPr>
          <w:rStyle w:val="ECCParagraph"/>
        </w:rPr>
        <w:fldChar w:fldCharType="begin" w:fldLock="1"/>
      </w:r>
      <w:r w:rsidR="00EC393D" w:rsidRPr="00CD5E4B">
        <w:rPr>
          <w:rStyle w:val="ECCParagraph"/>
        </w:rPr>
        <w:instrText xml:space="preserve"> REF _Ref99976506 \r \h </w:instrText>
      </w:r>
      <w:r w:rsidR="00674C97" w:rsidRPr="00CD5E4B">
        <w:rPr>
          <w:rStyle w:val="ECCParagraph"/>
        </w:rPr>
        <w:instrText xml:space="preserve"> \* MERGEFORMAT </w:instrText>
      </w:r>
      <w:r w:rsidR="00EC393D" w:rsidRPr="00CD5E4B">
        <w:rPr>
          <w:rStyle w:val="ECCParagraph"/>
        </w:rPr>
      </w:r>
      <w:r w:rsidR="00EC393D" w:rsidRPr="00CD5E4B">
        <w:rPr>
          <w:rStyle w:val="ECCParagraph"/>
        </w:rPr>
        <w:fldChar w:fldCharType="separate"/>
      </w:r>
      <w:r w:rsidR="002816C2" w:rsidRPr="00CD5E4B">
        <w:rPr>
          <w:rStyle w:val="ECCParagraph"/>
        </w:rPr>
        <w:t>A2.3</w:t>
      </w:r>
      <w:r w:rsidR="00EC393D" w:rsidRPr="00CD5E4B">
        <w:rPr>
          <w:rStyle w:val="ECCParagraph"/>
        </w:rPr>
        <w:fldChar w:fldCharType="end"/>
      </w:r>
      <w:r w:rsidRPr="00CD5E4B">
        <w:rPr>
          <w:rStyle w:val="ECCParagraph"/>
        </w:rPr>
        <w:t xml:space="preserve"> </w:t>
      </w:r>
      <w:r w:rsidR="00EC393D" w:rsidRPr="00CD5E4B">
        <w:rPr>
          <w:rStyle w:val="ECCParagraph"/>
        </w:rPr>
        <w:t>only cover</w:t>
      </w:r>
      <w:r w:rsidRPr="00CD5E4B">
        <w:rPr>
          <w:rStyle w:val="ECCParagraph"/>
        </w:rPr>
        <w:t xml:space="preserve"> </w:t>
      </w:r>
      <w:r w:rsidR="00EC393D" w:rsidRPr="00CD5E4B">
        <w:rPr>
          <w:rStyle w:val="ECCParagraph"/>
        </w:rPr>
        <w:t>t</w:t>
      </w:r>
      <w:r w:rsidRPr="00CD5E4B">
        <w:rPr>
          <w:rStyle w:val="ECCParagraph"/>
        </w:rPr>
        <w:t>he three main PMSE</w:t>
      </w:r>
      <w:r w:rsidR="00EC393D" w:rsidRPr="00CD5E4B">
        <w:rPr>
          <w:rStyle w:val="ECCParagraph"/>
        </w:rPr>
        <w:t xml:space="preserve"> </w:t>
      </w:r>
      <w:r w:rsidR="00AA4E97" w:rsidRPr="00CD5E4B">
        <w:rPr>
          <w:rStyle w:val="ECCParagraph"/>
        </w:rPr>
        <w:t xml:space="preserve">applications. </w:t>
      </w:r>
    </w:p>
    <w:p w14:paraId="18FC9471" w14:textId="4258F964" w:rsidR="00AA4E97" w:rsidRPr="00CD5E4B" w:rsidRDefault="00AA4E97" w:rsidP="00952787">
      <w:pPr>
        <w:rPr>
          <w:rStyle w:val="ECCHLbold"/>
        </w:rPr>
      </w:pPr>
      <w:r w:rsidRPr="00CD5E4B">
        <w:rPr>
          <w:rStyle w:val="ECCHLbold"/>
        </w:rPr>
        <w:t>Conclusion</w:t>
      </w:r>
      <w:r w:rsidR="00247B84" w:rsidRPr="00CD5E4B">
        <w:rPr>
          <w:rStyle w:val="ECCHLbold"/>
        </w:rPr>
        <w:t>:</w:t>
      </w:r>
    </w:p>
    <w:p w14:paraId="0B63126A" w14:textId="2CA174C3" w:rsidR="00657453" w:rsidRPr="00CD5E4B" w:rsidRDefault="006A1F1A" w:rsidP="00FD6A8C">
      <w:pPr>
        <w:rPr>
          <w:rStyle w:val="ECCParagraph"/>
        </w:rPr>
      </w:pPr>
      <w:r w:rsidRPr="00CD5E4B">
        <w:rPr>
          <w:rStyle w:val="ECCParagraph"/>
        </w:rPr>
        <w:t xml:space="preserve">Annex </w:t>
      </w:r>
      <w:r w:rsidRPr="00CD5E4B">
        <w:rPr>
          <w:rStyle w:val="ECCParagraph"/>
        </w:rPr>
        <w:fldChar w:fldCharType="begin" w:fldLock="1"/>
      </w:r>
      <w:r w:rsidRPr="00CD5E4B">
        <w:rPr>
          <w:rStyle w:val="ECCParagraph"/>
        </w:rPr>
        <w:instrText xml:space="preserve"> REF _Ref99976506 \r \h  \* MERGEFORMAT </w:instrText>
      </w:r>
      <w:r w:rsidRPr="00CD5E4B">
        <w:rPr>
          <w:rStyle w:val="ECCParagraph"/>
        </w:rPr>
      </w:r>
      <w:r w:rsidRPr="00CD5E4B">
        <w:rPr>
          <w:rStyle w:val="ECCParagraph"/>
        </w:rPr>
        <w:fldChar w:fldCharType="separate"/>
      </w:r>
      <w:r w:rsidR="002816C2" w:rsidRPr="00CD5E4B">
        <w:rPr>
          <w:rStyle w:val="ECCParagraph"/>
        </w:rPr>
        <w:t>A2.3</w:t>
      </w:r>
      <w:r w:rsidRPr="00CD5E4B">
        <w:rPr>
          <w:rStyle w:val="ECCParagraph"/>
        </w:rPr>
        <w:fldChar w:fldCharType="end"/>
      </w:r>
      <w:r w:rsidRPr="00CD5E4B">
        <w:rPr>
          <w:rStyle w:val="ECCParagraph"/>
        </w:rPr>
        <w:t xml:space="preserve"> </w:t>
      </w:r>
      <w:r w:rsidR="008A1DBB" w:rsidRPr="00CD5E4B">
        <w:rPr>
          <w:rStyle w:val="ECCParagraph"/>
        </w:rPr>
        <w:t xml:space="preserve"> provides  </w:t>
      </w:r>
      <w:r w:rsidRPr="00CD5E4B">
        <w:rPr>
          <w:rStyle w:val="ECCParagraph"/>
        </w:rPr>
        <w:sym w:font="Symbol" w:char="F044"/>
      </w:r>
      <w:r w:rsidR="008A1DBB" w:rsidRPr="00CD5E4B">
        <w:rPr>
          <w:rStyle w:val="ECCParagraph"/>
        </w:rPr>
        <w:t>iRSS analysis between "iRSS to PMSE from AAS 5G NR</w:t>
      </w:r>
      <w:r w:rsidRPr="00CD5E4B">
        <w:rPr>
          <w:rStyle w:val="ECCParagraph"/>
        </w:rPr>
        <w:t xml:space="preserve"> BSs</w:t>
      </w:r>
      <w:r w:rsidR="008A1DBB" w:rsidRPr="00CD5E4B">
        <w:rPr>
          <w:rStyle w:val="ECCParagraph"/>
        </w:rPr>
        <w:t>" minus "iRSS to PMSE from non-AAS LTE</w:t>
      </w:r>
      <w:r w:rsidRPr="00CD5E4B">
        <w:rPr>
          <w:rStyle w:val="ECCParagraph"/>
        </w:rPr>
        <w:t xml:space="preserve"> BSs</w:t>
      </w:r>
      <w:r w:rsidR="008A1DBB" w:rsidRPr="00CD5E4B">
        <w:rPr>
          <w:rStyle w:val="ECCParagraph"/>
        </w:rPr>
        <w:t xml:space="preserve">". A negative value of the </w:t>
      </w:r>
      <w:r w:rsidR="00376056" w:rsidRPr="00CD5E4B">
        <w:rPr>
          <w:rStyle w:val="ECCParagraph"/>
        </w:rPr>
        <w:sym w:font="Symbol" w:char="F044"/>
      </w:r>
      <w:r w:rsidR="008A1DBB" w:rsidRPr="00CD5E4B">
        <w:rPr>
          <w:rStyle w:val="ECCParagraph"/>
        </w:rPr>
        <w:t xml:space="preserve">iRSS indicates that the iRSS of AAS 5G NR system is smaller than the iRSS of non-AAS LTE system. </w:t>
      </w:r>
      <w:r w:rsidR="00F1713A" w:rsidRPr="00CD5E4B">
        <w:rPr>
          <w:rStyle w:val="ECCParagraph"/>
        </w:rPr>
        <w:t>In general,</w:t>
      </w:r>
      <w:r w:rsidR="001E2132" w:rsidRPr="00CD5E4B">
        <w:rPr>
          <w:rStyle w:val="ECCParagraph"/>
        </w:rPr>
        <w:t xml:space="preserve"> </w:t>
      </w:r>
      <w:r w:rsidRPr="00CD5E4B">
        <w:rPr>
          <w:rStyle w:val="ECCParagraph"/>
        </w:rPr>
        <w:t xml:space="preserve">the </w:t>
      </w:r>
      <w:r w:rsidR="00F1713A" w:rsidRPr="00CD5E4B">
        <w:rPr>
          <w:rStyle w:val="ECCParagraph"/>
        </w:rPr>
        <w:t>studies</w:t>
      </w:r>
      <w:r w:rsidR="00FD6A8C" w:rsidRPr="00CD5E4B">
        <w:rPr>
          <w:rStyle w:val="ECCParagraph"/>
        </w:rPr>
        <w:t xml:space="preserve"> </w:t>
      </w:r>
      <w:r w:rsidRPr="00CD5E4B">
        <w:rPr>
          <w:rStyle w:val="ECCParagraph"/>
        </w:rPr>
        <w:t xml:space="preserve">in this report </w:t>
      </w:r>
      <w:r w:rsidR="00FD6A8C" w:rsidRPr="00CD5E4B">
        <w:rPr>
          <w:rStyle w:val="ECCParagraph"/>
        </w:rPr>
        <w:t xml:space="preserve"> to compare AAS 5G NR and non-AAS LTE</w:t>
      </w:r>
      <w:r w:rsidRPr="00CD5E4B">
        <w:rPr>
          <w:rStyle w:val="ECCParagraph"/>
        </w:rPr>
        <w:t xml:space="preserve"> and compatibility with PMSE</w:t>
      </w:r>
      <w:r w:rsidR="00FD6A8C" w:rsidRPr="00CD5E4B">
        <w:rPr>
          <w:rStyle w:val="ECCParagraph"/>
        </w:rPr>
        <w:t xml:space="preserve">, </w:t>
      </w:r>
      <w:r w:rsidR="00376056" w:rsidRPr="00CD5E4B">
        <w:rPr>
          <w:rStyle w:val="ECCParagraph"/>
        </w:rPr>
        <w:sym w:font="Symbol" w:char="F044"/>
      </w:r>
      <w:r w:rsidR="00FD6A8C" w:rsidRPr="00CD5E4B">
        <w:rPr>
          <w:rStyle w:val="ECCParagraph"/>
        </w:rPr>
        <w:t>iRSS is negative. Thus, the conclusion of the ECC report 172</w:t>
      </w:r>
      <w:r w:rsidR="00214708" w:rsidRPr="00CD5E4B">
        <w:rPr>
          <w:rStyle w:val="ECCParagraph"/>
        </w:rPr>
        <w:t xml:space="preserve"> </w:t>
      </w:r>
      <w:r w:rsidR="00214708" w:rsidRPr="00CD5E4B">
        <w:rPr>
          <w:rStyle w:val="ECCParagraph"/>
        </w:rPr>
        <w:fldChar w:fldCharType="begin" w:fldLock="1"/>
      </w:r>
      <w:r w:rsidR="00214708" w:rsidRPr="00CD5E4B">
        <w:rPr>
          <w:rStyle w:val="ECCParagraph"/>
        </w:rPr>
        <w:instrText xml:space="preserve"> REF _Ref40084256 \n \h </w:instrText>
      </w:r>
      <w:r w:rsidR="00EF03E8" w:rsidRPr="00CD5E4B">
        <w:rPr>
          <w:rStyle w:val="ECCParagraph"/>
        </w:rPr>
        <w:instrText xml:space="preserve"> \* MERGEFORMAT </w:instrText>
      </w:r>
      <w:r w:rsidR="00214708" w:rsidRPr="00CD5E4B">
        <w:rPr>
          <w:rStyle w:val="ECCParagraph"/>
        </w:rPr>
      </w:r>
      <w:r w:rsidR="00214708" w:rsidRPr="00CD5E4B">
        <w:rPr>
          <w:rStyle w:val="ECCParagraph"/>
        </w:rPr>
        <w:fldChar w:fldCharType="separate"/>
      </w:r>
      <w:r w:rsidR="002816C2" w:rsidRPr="00CD5E4B">
        <w:rPr>
          <w:rStyle w:val="ECCParagraph"/>
        </w:rPr>
        <w:t>[4]</w:t>
      </w:r>
      <w:r w:rsidR="00214708" w:rsidRPr="00CD5E4B">
        <w:rPr>
          <w:rStyle w:val="ECCParagraph"/>
        </w:rPr>
        <w:fldChar w:fldCharType="end"/>
      </w:r>
      <w:r w:rsidR="00FD6A8C" w:rsidRPr="00CD5E4B">
        <w:rPr>
          <w:rStyle w:val="ECCParagraph"/>
        </w:rPr>
        <w:t xml:space="preserve"> on PMSE is still applicable</w:t>
      </w:r>
      <w:r w:rsidR="001E3F32" w:rsidRPr="00CD5E4B">
        <w:rPr>
          <w:rStyle w:val="ECCParagraph"/>
        </w:rPr>
        <w:t xml:space="preserve"> and</w:t>
      </w:r>
      <w:r w:rsidR="00FD6A8C" w:rsidRPr="00CD5E4B">
        <w:rPr>
          <w:rStyle w:val="ECCParagraph"/>
        </w:rPr>
        <w:t xml:space="preserve">the same process as </w:t>
      </w:r>
      <w:r w:rsidR="001E3F32" w:rsidRPr="00CD5E4B">
        <w:rPr>
          <w:rStyle w:val="ECCParagraph"/>
        </w:rPr>
        <w:t xml:space="preserve">for </w:t>
      </w:r>
      <w:r w:rsidR="00FD6A8C" w:rsidRPr="00CD5E4B">
        <w:rPr>
          <w:rStyle w:val="ECCParagraph"/>
        </w:rPr>
        <w:t xml:space="preserve">non-AAS LTE </w:t>
      </w:r>
      <w:r w:rsidR="001E3F32" w:rsidRPr="00CD5E4B">
        <w:rPr>
          <w:rStyle w:val="ECCParagraph"/>
        </w:rPr>
        <w:t xml:space="preserve">MFCN </w:t>
      </w:r>
      <w:r w:rsidR="00FD6A8C" w:rsidRPr="00CD5E4B">
        <w:rPr>
          <w:rStyle w:val="ECCParagraph"/>
        </w:rPr>
        <w:t>can be applied to AAS 5G NR</w:t>
      </w:r>
      <w:r w:rsidR="001E3F32" w:rsidRPr="00CD5E4B">
        <w:rPr>
          <w:rStyle w:val="ECCParagraph"/>
        </w:rPr>
        <w:t xml:space="preserve"> MFCN</w:t>
      </w:r>
      <w:r w:rsidR="00214708" w:rsidRPr="00CD5E4B">
        <w:rPr>
          <w:rStyle w:val="ECCParagraph"/>
        </w:rPr>
        <w:t>.</w:t>
      </w:r>
      <w:r w:rsidR="009C5C4E" w:rsidRPr="00CD5E4B">
        <w:rPr>
          <w:rStyle w:val="ECCParagraph"/>
        </w:rPr>
        <w:t xml:space="preserve"> </w:t>
      </w:r>
      <w:r w:rsidR="00214708" w:rsidRPr="00CD5E4B">
        <w:rPr>
          <w:rStyle w:val="ECCParagraph"/>
        </w:rPr>
        <w:t>T</w:t>
      </w:r>
      <w:r w:rsidR="009C5C4E" w:rsidRPr="00CD5E4B">
        <w:rPr>
          <w:rStyle w:val="ECCParagraph"/>
        </w:rPr>
        <w:t xml:space="preserve">he separation distance between non-AAS LTE </w:t>
      </w:r>
      <w:r w:rsidR="001E3F32" w:rsidRPr="00CD5E4B">
        <w:rPr>
          <w:rStyle w:val="ECCParagraph"/>
        </w:rPr>
        <w:t xml:space="preserve">MFCN </w:t>
      </w:r>
      <w:r w:rsidR="009C5C4E" w:rsidRPr="00CD5E4B">
        <w:rPr>
          <w:rStyle w:val="ECCParagraph"/>
        </w:rPr>
        <w:t>and PMSE to ensure compatibility is defined in ECC Report 172</w:t>
      </w:r>
      <w:r w:rsidR="00497AB9" w:rsidRPr="00CD5E4B">
        <w:rPr>
          <w:rStyle w:val="ECCParagraph"/>
        </w:rPr>
        <w:t>,</w:t>
      </w:r>
      <w:r w:rsidR="009C5C4E" w:rsidRPr="00CD5E4B">
        <w:rPr>
          <w:rStyle w:val="ECCParagraph"/>
        </w:rPr>
        <w:t xml:space="preserve"> </w:t>
      </w:r>
      <w:r w:rsidR="001E2132" w:rsidRPr="00CD5E4B">
        <w:rPr>
          <w:rStyle w:val="ECCParagraph"/>
        </w:rPr>
        <w:t>T</w:t>
      </w:r>
      <w:r w:rsidR="009C5C4E" w:rsidRPr="00CD5E4B">
        <w:rPr>
          <w:rStyle w:val="ECCParagraph"/>
        </w:rPr>
        <w:t>able 25 to 34</w:t>
      </w:r>
      <w:r w:rsidR="00FD6A8C" w:rsidRPr="00CD5E4B">
        <w:rPr>
          <w:rStyle w:val="ECCParagraph"/>
        </w:rPr>
        <w:t xml:space="preserve">. </w:t>
      </w:r>
    </w:p>
    <w:p w14:paraId="3D2C844A" w14:textId="30F6B664" w:rsidR="00FD6A8C" w:rsidRPr="00CD5E4B" w:rsidRDefault="00FD6A8C" w:rsidP="00FD6A8C">
      <w:pPr>
        <w:rPr>
          <w:rStyle w:val="ECCParagraph"/>
        </w:rPr>
      </w:pPr>
      <w:r w:rsidRPr="00CD5E4B">
        <w:rPr>
          <w:rStyle w:val="ECCParagraph"/>
        </w:rPr>
        <w:t>Below is t</w:t>
      </w:r>
      <w:r w:rsidR="009373FE" w:rsidRPr="00CD5E4B">
        <w:rPr>
          <w:rStyle w:val="ECCParagraph"/>
        </w:rPr>
        <w:t>he conclusion of ECC Report 172</w:t>
      </w:r>
      <w:r w:rsidR="00214708" w:rsidRPr="00CD5E4B">
        <w:rPr>
          <w:rStyle w:val="ECCParagraph"/>
        </w:rPr>
        <w:t xml:space="preserve"> </w:t>
      </w:r>
      <w:r w:rsidR="009373FE" w:rsidRPr="00CD5E4B">
        <w:rPr>
          <w:rStyle w:val="ECCParagraph"/>
        </w:rPr>
        <w:t>on PMSE</w:t>
      </w:r>
      <w:r w:rsidR="00657453" w:rsidRPr="00CD5E4B">
        <w:rPr>
          <w:rStyle w:val="ECCParagraph"/>
        </w:rPr>
        <w:t xml:space="preserve"> vs non-AAS </w:t>
      </w:r>
      <w:r w:rsidR="001E3F32" w:rsidRPr="00CD5E4B">
        <w:rPr>
          <w:rStyle w:val="ECCParagraph"/>
        </w:rPr>
        <w:t xml:space="preserve">MFCN </w:t>
      </w:r>
      <w:r w:rsidR="00657453" w:rsidRPr="00CD5E4B">
        <w:rPr>
          <w:rStyle w:val="ECCParagraph"/>
        </w:rPr>
        <w:t>which can also be applied for AAS MFCN</w:t>
      </w:r>
      <w:r w:rsidR="009373FE" w:rsidRPr="00CD5E4B">
        <w:rPr>
          <w:rStyle w:val="ECCParagraph"/>
        </w:rPr>
        <w:t>:</w:t>
      </w:r>
    </w:p>
    <w:p w14:paraId="0D545338" w14:textId="6FDBE445" w:rsidR="00FD6A8C" w:rsidRPr="00CD5E4B" w:rsidRDefault="00FD6A8C" w:rsidP="00FD6A8C">
      <w:pPr>
        <w:rPr>
          <w:rStyle w:val="ECCParagraph"/>
          <w:i/>
          <w:iCs/>
        </w:rPr>
      </w:pPr>
      <w:r w:rsidRPr="00CD5E4B">
        <w:rPr>
          <w:rStyle w:val="ECCParagraph"/>
        </w:rPr>
        <w:t>"</w:t>
      </w:r>
      <w:r w:rsidRPr="00CD5E4B">
        <w:rPr>
          <w:rStyle w:val="ECCParagraph"/>
          <w:i/>
          <w:iCs/>
        </w:rPr>
        <w:t>This study provides a worst-case analysis of constraints in terms of minimum coupling loss and separation distances for the coexistence between an LTE-TDD system as the interferer and a wireless video link system as the victim, and vice versa. It is assumed that apart from geographical separation, no interference management and operator coordination can be conducted. The results of the study do not apply to situations where operators could coordinate their activities or to situations where the actual propagation conditions can be taken into account. New studies are required for systems using advanced interference management mechanisms, for example system deployments taking into account acceptable transmit powers (micro base stations) for particular geographical areas, or based on cognitive technologies.</w:t>
      </w:r>
    </w:p>
    <w:p w14:paraId="65B5D05A" w14:textId="52479036" w:rsidR="00AA4E97" w:rsidRPr="00CD5E4B" w:rsidRDefault="00FD6A8C" w:rsidP="00AA4E97">
      <w:pPr>
        <w:rPr>
          <w:rStyle w:val="ECCParagraph"/>
          <w:i/>
          <w:iCs/>
        </w:rPr>
      </w:pPr>
      <w:r w:rsidRPr="00CD5E4B">
        <w:rPr>
          <w:rStyle w:val="ECCParagraph"/>
          <w:i/>
          <w:iCs/>
        </w:rPr>
        <w:t>The results regarding scenario</w:t>
      </w:r>
      <w:r w:rsidR="00AA4E97" w:rsidRPr="00CD5E4B">
        <w:rPr>
          <w:rStyle w:val="ECCParagraph"/>
          <w:i/>
          <w:iCs/>
        </w:rPr>
        <w:t xml:space="preserve"> “Cordless Camera Link” indicate that coexistence can be feasible in the adjacent and alternate channel case, since the required separation distance is moderate. If the receiver performance of wireless video links and the LTE transmitter performance exceed the requirement values in </w:t>
      </w:r>
      <w:r w:rsidR="00C4489B" w:rsidRPr="00CD5E4B">
        <w:rPr>
          <w:rStyle w:val="ECCParagraph"/>
          <w:i/>
        </w:rPr>
        <w:t>Table 6</w:t>
      </w:r>
      <w:r w:rsidR="00497AB9" w:rsidRPr="00CD5E4B">
        <w:rPr>
          <w:rStyle w:val="ECCParagraph"/>
          <w:i/>
          <w:iCs/>
        </w:rPr>
        <w:t xml:space="preserve"> and </w:t>
      </w:r>
      <w:r w:rsidR="00C4489B" w:rsidRPr="00CD5E4B">
        <w:rPr>
          <w:rStyle w:val="ECCParagraph"/>
          <w:i/>
        </w:rPr>
        <w:t>Table 13</w:t>
      </w:r>
      <w:r w:rsidR="00F65EB9" w:rsidRPr="00CD5E4B">
        <w:rPr>
          <w:rStyle w:val="ECCParagraph"/>
          <w:i/>
          <w:iCs/>
        </w:rPr>
        <w:t xml:space="preserve">, </w:t>
      </w:r>
      <w:r w:rsidR="00AA4E97" w:rsidRPr="00CD5E4B">
        <w:rPr>
          <w:rStyle w:val="ECCParagraph"/>
          <w:i/>
          <w:iCs/>
        </w:rPr>
        <w:t xml:space="preserve">the observed separation distances can further be reduced to even smaller values. It has </w:t>
      </w:r>
      <w:r w:rsidR="00AA4E97" w:rsidRPr="00CD5E4B">
        <w:rPr>
          <w:rStyle w:val="ECCParagraph"/>
          <w:i/>
          <w:iCs/>
        </w:rPr>
        <w:lastRenderedPageBreak/>
        <w:t>to be decided on a case-by-case basis if additional protection and sharing mechanisms have to be employed. In the co-channel case, dedicated protection and coexistence mechanisms would be required under worst case conditions.</w:t>
      </w:r>
    </w:p>
    <w:p w14:paraId="0B06EC88" w14:textId="77777777" w:rsidR="00AA4E97" w:rsidRPr="00CD5E4B" w:rsidRDefault="00AA4E97" w:rsidP="00AA4E97">
      <w:pPr>
        <w:rPr>
          <w:rStyle w:val="ECCParagraph"/>
          <w:i/>
          <w:iCs/>
        </w:rPr>
      </w:pPr>
      <w:r w:rsidRPr="00CD5E4B">
        <w:rPr>
          <w:rStyle w:val="ECCParagraph"/>
          <w:i/>
          <w:iCs/>
        </w:rPr>
        <w:t>In scenario 2 “Mobile Video Link”, such further protection and coexistence mechanisms are probably required except in the presence of a guard band of more than 20 MHz between the systems. For the case of video link as a victim, this is mainly due to the very low path loss propagation model under worst case conditions and large coverage of the receiver antenna mounted on a helicopter. This is certainly a special propagation case which calls for dedicated coordination measures. In the case of video link transmitters interfering into LTE receivers in this scenario, separation distances are significantly reduced.</w:t>
      </w:r>
    </w:p>
    <w:p w14:paraId="1B4D5BAF" w14:textId="67EA9C94" w:rsidR="0020035E" w:rsidRPr="00CD5E4B" w:rsidRDefault="00AA4E97" w:rsidP="00201F09">
      <w:pPr>
        <w:rPr>
          <w:rStyle w:val="ECCParagraph"/>
        </w:rPr>
      </w:pPr>
      <w:r w:rsidRPr="00CD5E4B">
        <w:rPr>
          <w:rStyle w:val="ECCParagraph"/>
          <w:i/>
          <w:iCs/>
        </w:rPr>
        <w:t>The results for scenario 3 “Portable Video Link” indicate that coexistence based on geographical separation is feasible at least in the alternate channel (guard band) case if on a case-by-case basis, some additional protection measures are deployed. If certain separation corridors around the main lobe of the narrow-beam video link receive antenna could be employed, geographical separation could be feasible in the adjacent channel case as well, especially if the employed devices exceed the performance limits by a significant amount. In the co-channel case, additional dedicated protection and coexistence mechanisms would probably be required due to significant necessary separation distances.</w:t>
      </w:r>
      <w:r w:rsidR="00FD6A8C" w:rsidRPr="00CD5E4B">
        <w:rPr>
          <w:rStyle w:val="ECCParagraph"/>
        </w:rPr>
        <w:t>"</w:t>
      </w:r>
    </w:p>
    <w:p w14:paraId="2E69F223" w14:textId="4D5C4512" w:rsidR="00ED7FD8" w:rsidRPr="00CD5E4B" w:rsidRDefault="001F0975" w:rsidP="001F0975">
      <w:pPr>
        <w:pStyle w:val="Heading4"/>
        <w:rPr>
          <w:lang w:val="en-GB"/>
        </w:rPr>
      </w:pPr>
      <w:bookmarkStart w:id="691" w:name="_Toc98512949"/>
      <w:bookmarkStart w:id="692" w:name="_Toc98512950"/>
      <w:bookmarkStart w:id="693" w:name="_Toc68691311"/>
      <w:bookmarkStart w:id="694" w:name="_Toc78184719"/>
      <w:bookmarkStart w:id="695" w:name="_Toc88226175"/>
      <w:bookmarkStart w:id="696" w:name="_Hlk86664466"/>
      <w:bookmarkStart w:id="697" w:name="_Ref98764063"/>
      <w:bookmarkStart w:id="698" w:name="_Toc98834819"/>
      <w:bookmarkStart w:id="699" w:name="_Toc100238071"/>
      <w:bookmarkEnd w:id="691"/>
      <w:bookmarkEnd w:id="692"/>
      <w:r>
        <w:rPr>
          <w:rStyle w:val="ECCParagraph"/>
          <w:rFonts w:ascii="ZWAdobeF" w:hAnsi="ZWAdobeF" w:cs="ZWAdobeF"/>
          <w:i w:val="0"/>
          <w:color w:val="auto"/>
          <w:sz w:val="2"/>
          <w:szCs w:val="2"/>
        </w:rPr>
        <w:t>17B</w:t>
      </w:r>
      <w:r w:rsidR="00ED7FD8" w:rsidRPr="00CD5E4B">
        <w:rPr>
          <w:rStyle w:val="ECCParagraph"/>
        </w:rPr>
        <w:t>Aeronautical/terrestrial telemetry on natio</w:t>
      </w:r>
      <w:r w:rsidR="00111B61" w:rsidRPr="00CD5E4B">
        <w:rPr>
          <w:rStyle w:val="ECCParagraph"/>
        </w:rPr>
        <w:t>n</w:t>
      </w:r>
      <w:r w:rsidR="00ED7FD8" w:rsidRPr="00CD5E4B">
        <w:rPr>
          <w:rStyle w:val="ECCParagraph"/>
        </w:rPr>
        <w:t>al basis (airborne to ground station)</w:t>
      </w:r>
      <w:bookmarkEnd w:id="693"/>
      <w:bookmarkEnd w:id="694"/>
      <w:bookmarkEnd w:id="695"/>
      <w:r w:rsidR="00803E06" w:rsidRPr="00CD5E4B">
        <w:rPr>
          <w:rStyle w:val="ECCParagraph"/>
        </w:rPr>
        <w:t xml:space="preserve"> </w:t>
      </w:r>
      <w:r w:rsidR="00EC2608" w:rsidRPr="00CD5E4B">
        <w:rPr>
          <w:rStyle w:val="ECCParagraph"/>
        </w:rPr>
        <w:t>and Telemetry/Tele-</w:t>
      </w:r>
      <w:r w:rsidR="00EC2608" w:rsidRPr="00CD5E4B">
        <w:rPr>
          <w:lang w:val="en-GB"/>
        </w:rPr>
        <w:t>command</w:t>
      </w:r>
      <w:r w:rsidR="00803E06" w:rsidRPr="00CD5E4B">
        <w:rPr>
          <w:lang w:val="en-GB"/>
        </w:rPr>
        <w:t xml:space="preserve"> in 2300-2400 MHz</w:t>
      </w:r>
      <w:bookmarkEnd w:id="696"/>
      <w:bookmarkEnd w:id="697"/>
      <w:bookmarkEnd w:id="698"/>
      <w:bookmarkEnd w:id="699"/>
    </w:p>
    <w:p w14:paraId="1CBB81FA" w14:textId="4909358E" w:rsidR="00E94B3A" w:rsidRPr="00CD5E4B" w:rsidRDefault="00185870" w:rsidP="00185870">
      <w:pPr>
        <w:rPr>
          <w:rStyle w:val="ECCParagraph"/>
        </w:rPr>
      </w:pPr>
      <w:r w:rsidRPr="00CD5E4B">
        <w:rPr>
          <w:rStyle w:val="ECCParagraph"/>
        </w:rPr>
        <w:t xml:space="preserve">For tele-command telemetry, ECC </w:t>
      </w:r>
      <w:r w:rsidR="0012453A" w:rsidRPr="00CD5E4B">
        <w:rPr>
          <w:rStyle w:val="ECCParagraph"/>
        </w:rPr>
        <w:t>R</w:t>
      </w:r>
      <w:r w:rsidRPr="00CD5E4B">
        <w:rPr>
          <w:rStyle w:val="ECCParagraph"/>
        </w:rPr>
        <w:t>eport 172</w:t>
      </w:r>
      <w:r w:rsidR="00497AB9" w:rsidRPr="00CD5E4B">
        <w:rPr>
          <w:rStyle w:val="ECCParagraph"/>
        </w:rPr>
        <w:t xml:space="preserve"> </w:t>
      </w:r>
      <w:r w:rsidR="00497AB9" w:rsidRPr="00CD5E4B">
        <w:rPr>
          <w:rStyle w:val="ECCParagraph"/>
        </w:rPr>
        <w:fldChar w:fldCharType="begin" w:fldLock="1"/>
      </w:r>
      <w:r w:rsidR="00497AB9" w:rsidRPr="00CD5E4B">
        <w:rPr>
          <w:rStyle w:val="ECCParagraph"/>
        </w:rPr>
        <w:instrText xml:space="preserve"> REF _Ref40084256 \n \h </w:instrText>
      </w:r>
      <w:r w:rsidR="00EF03E8" w:rsidRPr="00CD5E4B">
        <w:rPr>
          <w:rStyle w:val="ECCParagraph"/>
        </w:rPr>
        <w:instrText xml:space="preserve"> \* MERGEFORMAT </w:instrText>
      </w:r>
      <w:r w:rsidR="00497AB9" w:rsidRPr="00CD5E4B">
        <w:rPr>
          <w:rStyle w:val="ECCParagraph"/>
        </w:rPr>
      </w:r>
      <w:r w:rsidR="00497AB9" w:rsidRPr="00CD5E4B">
        <w:rPr>
          <w:rStyle w:val="ECCParagraph"/>
        </w:rPr>
        <w:fldChar w:fldCharType="separate"/>
      </w:r>
      <w:r w:rsidR="002816C2" w:rsidRPr="00CD5E4B">
        <w:rPr>
          <w:rStyle w:val="ECCParagraph"/>
        </w:rPr>
        <w:t>[4]</w:t>
      </w:r>
      <w:r w:rsidR="00497AB9" w:rsidRPr="00CD5E4B">
        <w:rPr>
          <w:rStyle w:val="ECCParagraph"/>
        </w:rPr>
        <w:fldChar w:fldCharType="end"/>
      </w:r>
      <w:r w:rsidRPr="00CD5E4B">
        <w:rPr>
          <w:rStyle w:val="ECCParagraph"/>
        </w:rPr>
        <w:t xml:space="preserve"> states that "</w:t>
      </w:r>
      <w:r w:rsidRPr="00CD5E4B">
        <w:rPr>
          <w:rStyle w:val="ECCParagraph"/>
          <w:i/>
          <w:iCs/>
        </w:rPr>
        <w:t xml:space="preserve">According to the MCL based studies, simultaneous operation of the BWS in a co-channel configuration with Telemetry Systems / UAV is feasible only with large separation distances. These separation distances are not feasible in situations where BWS and Telemetry systems/UAV are co-located. </w:t>
      </w:r>
      <w:r w:rsidR="00E1752A" w:rsidRPr="00CD5E4B">
        <w:rPr>
          <w:rStyle w:val="ECCParagraph"/>
          <w:i/>
          <w:iCs/>
        </w:rPr>
        <w:t>Additionally,</w:t>
      </w:r>
      <w:r w:rsidRPr="00CD5E4B">
        <w:rPr>
          <w:rStyle w:val="ECCParagraph"/>
          <w:i/>
          <w:iCs/>
        </w:rPr>
        <w:t xml:space="preserve"> co-channel operation may be facilitated if simultaneous operation of BWS and telemetry / UAV can be avoided</w:t>
      </w:r>
      <w:r w:rsidR="00657453" w:rsidRPr="00CD5E4B">
        <w:rPr>
          <w:rStyle w:val="ECCParagraph"/>
          <w:i/>
          <w:iCs/>
        </w:rPr>
        <w:t>. (…)</w:t>
      </w:r>
      <w:r w:rsidRPr="00CD5E4B">
        <w:rPr>
          <w:rStyle w:val="ECCParagraph"/>
          <w:i/>
          <w:iCs/>
        </w:rPr>
        <w:t xml:space="preserve"> The coexistence between BWS and Telemetry Systems (and coexistence between BWS and UAV – Unmanned aeronautical vehicles) is not ensured in a co-channel/co-location configuration. Adjacent channel operation, geographical separation, time sharing or a combination of the previous may help to ensure coexistence</w:t>
      </w:r>
      <w:r w:rsidRPr="00CD5E4B">
        <w:rPr>
          <w:rStyle w:val="ECCParagraph"/>
        </w:rPr>
        <w:t xml:space="preserve">" and derives associated separation distances. </w:t>
      </w:r>
    </w:p>
    <w:p w14:paraId="2DF11588" w14:textId="067C88CC" w:rsidR="00E94B3A" w:rsidRPr="00CD5E4B" w:rsidRDefault="00E94B3A" w:rsidP="00185870">
      <w:pPr>
        <w:rPr>
          <w:rStyle w:val="ECCParagraph"/>
        </w:rPr>
      </w:pPr>
      <w:r w:rsidRPr="00CD5E4B">
        <w:rPr>
          <w:rStyle w:val="ECCParagraph"/>
        </w:rPr>
        <w:t>Conclusions from ECC Report 172</w:t>
      </w:r>
      <w:r w:rsidR="00497AB9" w:rsidRPr="00CD5E4B">
        <w:rPr>
          <w:rStyle w:val="ECCParagraph"/>
        </w:rPr>
        <w:t xml:space="preserve"> </w:t>
      </w:r>
      <w:r w:rsidRPr="00CD5E4B">
        <w:rPr>
          <w:rStyle w:val="ECCParagraph"/>
        </w:rPr>
        <w:t xml:space="preserve">related to isolation or separation distances with other services such as aeronautical/terrestrial telemetry remain valid for AAS </w:t>
      </w:r>
      <w:r w:rsidR="00307558" w:rsidRPr="00CD5E4B">
        <w:rPr>
          <w:rStyle w:val="ECCParagraph"/>
        </w:rPr>
        <w:t>MFCN</w:t>
      </w:r>
      <w:r w:rsidRPr="00CD5E4B">
        <w:rPr>
          <w:rStyle w:val="ECCParagraph"/>
        </w:rPr>
        <w:t xml:space="preserve"> under the assumptions used in the simulations, in particular the 46 dBm/</w:t>
      </w:r>
      <w:r w:rsidR="003638ED" w:rsidRPr="00CD5E4B">
        <w:rPr>
          <w:rStyle w:val="ECCParagraph"/>
        </w:rPr>
        <w:t>(</w:t>
      </w:r>
      <w:r w:rsidRPr="00CD5E4B">
        <w:rPr>
          <w:rStyle w:val="ECCParagraph"/>
        </w:rPr>
        <w:t>20 MHz</w:t>
      </w:r>
      <w:r w:rsidR="003638ED" w:rsidRPr="00CD5E4B">
        <w:rPr>
          <w:rStyle w:val="ECCParagraph"/>
        </w:rPr>
        <w:t>)</w:t>
      </w:r>
      <w:r w:rsidRPr="00CD5E4B">
        <w:rPr>
          <w:rStyle w:val="ECCParagraph"/>
        </w:rPr>
        <w:t xml:space="preserve"> TRP in-block BS power. For the co-channel case higher in-block BS power will typically result in larger coordination distances, noting that this also depends on many other parameters such as actual radio propagation condition, BS/victim antenna height, antenna gain, etc.</w:t>
      </w:r>
    </w:p>
    <w:p w14:paraId="7695A99E" w14:textId="3720BD22" w:rsidR="00185870" w:rsidRPr="00CD5E4B" w:rsidRDefault="00185870" w:rsidP="00185870">
      <w:pPr>
        <w:rPr>
          <w:rStyle w:val="ECCParagraph"/>
        </w:rPr>
      </w:pPr>
      <w:r w:rsidRPr="00CD5E4B">
        <w:rPr>
          <w:rStyle w:val="ECCParagraph"/>
        </w:rPr>
        <w:t xml:space="preserve">For Aeronautical/terrestrial telemetry on </w:t>
      </w:r>
      <w:r w:rsidR="003638ED" w:rsidRPr="00CD5E4B">
        <w:rPr>
          <w:rStyle w:val="ECCParagraph"/>
        </w:rPr>
        <w:t xml:space="preserve">a </w:t>
      </w:r>
      <w:r w:rsidRPr="00CD5E4B">
        <w:rPr>
          <w:rStyle w:val="ECCParagraph"/>
        </w:rPr>
        <w:t xml:space="preserve">national basis (airborne to ground station) in 2300-2400 MHz, </w:t>
      </w:r>
      <w:r w:rsidR="00841794" w:rsidRPr="00CD5E4B">
        <w:rPr>
          <w:rStyle w:val="ECCParagraph"/>
        </w:rPr>
        <w:t xml:space="preserve">the simulations were done for co-channel, </w:t>
      </w:r>
      <w:r w:rsidR="00D83E67" w:rsidRPr="00CD5E4B">
        <w:rPr>
          <w:rStyle w:val="ECCParagraph"/>
        </w:rPr>
        <w:t xml:space="preserve">the </w:t>
      </w:r>
      <w:r w:rsidR="00841794" w:rsidRPr="00CD5E4B">
        <w:rPr>
          <w:rStyle w:val="ECCParagraph"/>
        </w:rPr>
        <w:t xml:space="preserve">first adjacent channel in </w:t>
      </w:r>
      <w:r w:rsidR="00D83E67" w:rsidRPr="00CD5E4B">
        <w:rPr>
          <w:rStyle w:val="ECCParagraph"/>
        </w:rPr>
        <w:t xml:space="preserve">the </w:t>
      </w:r>
      <w:r w:rsidR="00841794" w:rsidRPr="00CD5E4B">
        <w:rPr>
          <w:rStyle w:val="ECCParagraph"/>
        </w:rPr>
        <w:t>2300-2400</w:t>
      </w:r>
      <w:r w:rsidR="008F5253" w:rsidRPr="00CD5E4B">
        <w:rPr>
          <w:rStyle w:val="ECCParagraph"/>
        </w:rPr>
        <w:t xml:space="preserve"> </w:t>
      </w:r>
      <w:r w:rsidR="00841794" w:rsidRPr="00CD5E4B">
        <w:rPr>
          <w:rStyle w:val="ECCParagraph"/>
        </w:rPr>
        <w:t>MHz</w:t>
      </w:r>
      <w:r w:rsidR="00497911" w:rsidRPr="00CD5E4B">
        <w:rPr>
          <w:rStyle w:val="ECCParagraph"/>
        </w:rPr>
        <w:t xml:space="preserve"> band,</w:t>
      </w:r>
      <w:r w:rsidR="00841794" w:rsidRPr="00CD5E4B">
        <w:rPr>
          <w:rStyle w:val="ECCParagraph"/>
        </w:rPr>
        <w:t xml:space="preserve"> and out</w:t>
      </w:r>
      <w:r w:rsidR="00D83E67" w:rsidRPr="00CD5E4B">
        <w:rPr>
          <w:rStyle w:val="ECCParagraph"/>
        </w:rPr>
        <w:t>-</w:t>
      </w:r>
      <w:r w:rsidR="00841794" w:rsidRPr="00CD5E4B">
        <w:rPr>
          <w:rStyle w:val="ECCParagraph"/>
        </w:rPr>
        <w:t>of</w:t>
      </w:r>
      <w:r w:rsidR="00D83E67" w:rsidRPr="00CD5E4B">
        <w:rPr>
          <w:rStyle w:val="ECCParagraph"/>
        </w:rPr>
        <w:t>-</w:t>
      </w:r>
      <w:r w:rsidR="00841794" w:rsidRPr="00CD5E4B">
        <w:rPr>
          <w:rStyle w:val="ECCParagraph"/>
        </w:rPr>
        <w:t xml:space="preserve">band scenarios. The study calculates the iRSS level at </w:t>
      </w:r>
      <w:r w:rsidR="00D83E67" w:rsidRPr="00CD5E4B">
        <w:rPr>
          <w:rStyle w:val="ECCParagraph"/>
        </w:rPr>
        <w:t xml:space="preserve">the </w:t>
      </w:r>
      <w:r w:rsidR="00E62867" w:rsidRPr="00CD5E4B">
        <w:rPr>
          <w:rStyle w:val="ECCParagraph"/>
        </w:rPr>
        <w:t>telemetry system</w:t>
      </w:r>
      <w:r w:rsidR="00841794" w:rsidRPr="00CD5E4B">
        <w:rPr>
          <w:rStyle w:val="ECCParagraph"/>
        </w:rPr>
        <w:t xml:space="preserve">. The </w:t>
      </w:r>
      <w:r w:rsidR="00E62867" w:rsidRPr="00CD5E4B">
        <w:rPr>
          <w:rStyle w:val="ECCParagraph"/>
        </w:rPr>
        <w:t>iRSS level is calculated for a telemetry received channel bandwidth of 10</w:t>
      </w:r>
      <w:r w:rsidR="00EE1F14" w:rsidRPr="00CD5E4B">
        <w:rPr>
          <w:rStyle w:val="ECCParagraph"/>
        </w:rPr>
        <w:t xml:space="preserve"> </w:t>
      </w:r>
      <w:r w:rsidR="00E62867" w:rsidRPr="00CD5E4B">
        <w:rPr>
          <w:rStyle w:val="ECCParagraph"/>
        </w:rPr>
        <w:t>MHz and 4</w:t>
      </w:r>
      <w:r w:rsidR="00EE1F14" w:rsidRPr="00CD5E4B">
        <w:rPr>
          <w:rStyle w:val="ECCParagraph"/>
        </w:rPr>
        <w:t xml:space="preserve"> </w:t>
      </w:r>
      <w:r w:rsidR="00E62867" w:rsidRPr="00CD5E4B">
        <w:rPr>
          <w:rStyle w:val="ECCParagraph"/>
        </w:rPr>
        <w:t xml:space="preserve">MHz. </w:t>
      </w:r>
      <w:r w:rsidR="00E570AD" w:rsidRPr="00CD5E4B">
        <w:rPr>
          <w:rStyle w:val="ECCParagraph"/>
        </w:rPr>
        <w:t>T</w:t>
      </w:r>
      <w:r w:rsidR="00E62867" w:rsidRPr="00CD5E4B">
        <w:rPr>
          <w:rStyle w:val="ECCParagraph"/>
        </w:rPr>
        <w:t>he maximum iRSS level to protect telemetry is -106</w:t>
      </w:r>
      <w:r w:rsidR="008F5253" w:rsidRPr="00CD5E4B">
        <w:rPr>
          <w:rStyle w:val="ECCParagraph"/>
        </w:rPr>
        <w:t xml:space="preserve"> </w:t>
      </w:r>
      <w:r w:rsidR="00E62867" w:rsidRPr="00CD5E4B">
        <w:rPr>
          <w:rStyle w:val="ECCParagraph"/>
        </w:rPr>
        <w:t>dBm for 10</w:t>
      </w:r>
      <w:r w:rsidR="008F5253" w:rsidRPr="00CD5E4B">
        <w:rPr>
          <w:rStyle w:val="ECCParagraph"/>
        </w:rPr>
        <w:t xml:space="preserve"> </w:t>
      </w:r>
      <w:r w:rsidR="00E62867" w:rsidRPr="00CD5E4B">
        <w:rPr>
          <w:rStyle w:val="ECCParagraph"/>
        </w:rPr>
        <w:t>MHz channel bandwidth and -110</w:t>
      </w:r>
      <w:r w:rsidR="00EE1F14" w:rsidRPr="00CD5E4B">
        <w:rPr>
          <w:rStyle w:val="ECCParagraph"/>
        </w:rPr>
        <w:t xml:space="preserve"> </w:t>
      </w:r>
      <w:r w:rsidR="00E62867" w:rsidRPr="00CD5E4B">
        <w:rPr>
          <w:rStyle w:val="ECCParagraph"/>
        </w:rPr>
        <w:t>dBm for 4</w:t>
      </w:r>
      <w:r w:rsidR="006F71DC" w:rsidRPr="00CD5E4B">
        <w:rPr>
          <w:rStyle w:val="ECCParagraph"/>
        </w:rPr>
        <w:t xml:space="preserve"> </w:t>
      </w:r>
      <w:r w:rsidR="00E62867" w:rsidRPr="00CD5E4B">
        <w:rPr>
          <w:rStyle w:val="ECCParagraph"/>
        </w:rPr>
        <w:t>MHz channel bandwidth. The CDF is minimum 99.9%</w:t>
      </w:r>
      <w:r w:rsidR="00497911" w:rsidRPr="00CD5E4B">
        <w:rPr>
          <w:rStyle w:val="ECCParagraph"/>
        </w:rPr>
        <w:t xml:space="preserve">. </w:t>
      </w:r>
      <w:r w:rsidR="00E570AD" w:rsidRPr="00CD5E4B">
        <w:rPr>
          <w:rStyle w:val="ECCParagraph"/>
        </w:rPr>
        <w:t>F</w:t>
      </w:r>
      <w:r w:rsidR="00E62867" w:rsidRPr="00CD5E4B">
        <w:rPr>
          <w:rStyle w:val="ECCParagraph"/>
        </w:rPr>
        <w:t>ree space propagation model</w:t>
      </w:r>
      <w:r w:rsidR="00497911" w:rsidRPr="00CD5E4B">
        <w:rPr>
          <w:rStyle w:val="ECCParagraph"/>
        </w:rPr>
        <w:t xml:space="preserve"> is used.</w:t>
      </w:r>
      <w:r w:rsidR="00841794" w:rsidRPr="00CD5E4B">
        <w:rPr>
          <w:rStyle w:val="ECCParagraph"/>
        </w:rPr>
        <w:t xml:space="preserve"> For each simulation, the same separation distance </w:t>
      </w:r>
      <w:r w:rsidR="00E62867" w:rsidRPr="00CD5E4B">
        <w:rPr>
          <w:rStyle w:val="ECCParagraph"/>
        </w:rPr>
        <w:t xml:space="preserve">as described in ECC Report 172 </w:t>
      </w:r>
      <w:r w:rsidR="00841794" w:rsidRPr="00CD5E4B">
        <w:rPr>
          <w:rStyle w:val="ECCParagraph"/>
        </w:rPr>
        <w:t xml:space="preserve">between </w:t>
      </w:r>
      <w:r w:rsidR="00E62867" w:rsidRPr="00CD5E4B">
        <w:rPr>
          <w:rStyle w:val="ECCParagraph"/>
        </w:rPr>
        <w:t>telemetry</w:t>
      </w:r>
      <w:r w:rsidR="00841794" w:rsidRPr="00CD5E4B">
        <w:rPr>
          <w:rStyle w:val="ECCParagraph"/>
        </w:rPr>
        <w:t xml:space="preserve"> and </w:t>
      </w:r>
      <w:r w:rsidR="00E62867" w:rsidRPr="00CD5E4B">
        <w:rPr>
          <w:rStyle w:val="ECCParagraph"/>
        </w:rPr>
        <w:t>non-AAS LTE</w:t>
      </w:r>
      <w:r w:rsidR="00841794" w:rsidRPr="00CD5E4B">
        <w:rPr>
          <w:rStyle w:val="ECCParagraph"/>
        </w:rPr>
        <w:t xml:space="preserve"> is </w:t>
      </w:r>
      <w:r w:rsidR="00E62867" w:rsidRPr="00CD5E4B">
        <w:rPr>
          <w:rStyle w:val="ECCParagraph"/>
        </w:rPr>
        <w:t>used between telemetry and AAS 5G NR</w:t>
      </w:r>
      <w:r w:rsidR="00841794" w:rsidRPr="00CD5E4B">
        <w:rPr>
          <w:rStyle w:val="ECCParagraph"/>
        </w:rPr>
        <w:t xml:space="preserve">. For non-AAS, </w:t>
      </w:r>
      <w:r w:rsidR="00E570AD" w:rsidRPr="00CD5E4B">
        <w:rPr>
          <w:rStyle w:val="ECCParagraph"/>
        </w:rPr>
        <w:t xml:space="preserve">a </w:t>
      </w:r>
      <w:r w:rsidR="00841794" w:rsidRPr="00CD5E4B">
        <w:rPr>
          <w:rStyle w:val="ECCParagraph"/>
        </w:rPr>
        <w:t>single antenna is assumed</w:t>
      </w:r>
      <w:r w:rsidR="00497911" w:rsidRPr="00CD5E4B">
        <w:rPr>
          <w:rStyle w:val="ECCParagraph"/>
        </w:rPr>
        <w:t>. The key results are</w:t>
      </w:r>
      <w:r w:rsidR="003C2525" w:rsidRPr="00CD5E4B">
        <w:rPr>
          <w:rStyle w:val="ECCParagraph"/>
        </w:rPr>
        <w:t xml:space="preserve"> provided</w:t>
      </w:r>
      <w:r w:rsidR="00497911" w:rsidRPr="00CD5E4B">
        <w:rPr>
          <w:rStyle w:val="ECCParagraph"/>
        </w:rPr>
        <w:t xml:space="preserve"> in </w:t>
      </w:r>
      <w:r w:rsidR="00B26ED7" w:rsidRPr="00CD5E4B">
        <w:rPr>
          <w:rStyle w:val="ECCParagraph"/>
        </w:rPr>
        <w:fldChar w:fldCharType="begin" w:fldLock="1"/>
      </w:r>
      <w:r w:rsidR="00B26ED7" w:rsidRPr="00CD5E4B">
        <w:rPr>
          <w:rStyle w:val="ECCParagraph"/>
        </w:rPr>
        <w:instrText xml:space="preserve"> REF _Ref98832170 \h </w:instrText>
      </w:r>
      <w:r w:rsidR="006F71DC" w:rsidRPr="00CD5E4B">
        <w:rPr>
          <w:rStyle w:val="ECCParagraph"/>
        </w:rPr>
        <w:instrText xml:space="preserve"> \* MERGEFORMAT </w:instrText>
      </w:r>
      <w:r w:rsidR="00B26ED7" w:rsidRPr="00CD5E4B">
        <w:rPr>
          <w:rStyle w:val="ECCParagraph"/>
        </w:rPr>
      </w:r>
      <w:r w:rsidR="00B26ED7" w:rsidRPr="00CD5E4B">
        <w:rPr>
          <w:rStyle w:val="ECCParagraph"/>
        </w:rPr>
        <w:fldChar w:fldCharType="separate"/>
      </w:r>
      <w:r w:rsidR="002816C2" w:rsidRPr="00CD5E4B">
        <w:rPr>
          <w:rStyle w:val="ECCParagraph"/>
        </w:rPr>
        <w:t>Table 25</w:t>
      </w:r>
      <w:r w:rsidR="00B26ED7" w:rsidRPr="00CD5E4B">
        <w:rPr>
          <w:rStyle w:val="ECCParagraph"/>
        </w:rPr>
        <w:fldChar w:fldCharType="end"/>
      </w:r>
      <w:r w:rsidR="00B26ED7" w:rsidRPr="00CD5E4B">
        <w:rPr>
          <w:rStyle w:val="ECCParagraph"/>
        </w:rPr>
        <w:t xml:space="preserve"> </w:t>
      </w:r>
      <w:r w:rsidRPr="00CD5E4B">
        <w:rPr>
          <w:rStyle w:val="ECCParagraph"/>
        </w:rPr>
        <w:t xml:space="preserve">"Simulation results compared between LTE and AAS 5G NR" of </w:t>
      </w:r>
      <w:r w:rsidR="00DE0714" w:rsidRPr="00CD5E4B">
        <w:rPr>
          <w:rStyle w:val="ECCParagraph"/>
        </w:rPr>
        <w:t xml:space="preserve">Annex </w:t>
      </w:r>
      <w:r w:rsidR="00497AB9" w:rsidRPr="00CD5E4B">
        <w:rPr>
          <w:rStyle w:val="ECCParagraph"/>
        </w:rPr>
        <w:fldChar w:fldCharType="begin" w:fldLock="1"/>
      </w:r>
      <w:r w:rsidR="00497AB9" w:rsidRPr="00CD5E4B">
        <w:rPr>
          <w:rStyle w:val="ECCParagraph"/>
        </w:rPr>
        <w:instrText xml:space="preserve"> REF _Ref100073487 \n \h </w:instrText>
      </w:r>
      <w:r w:rsidR="00EF03E8" w:rsidRPr="00CD5E4B">
        <w:rPr>
          <w:rStyle w:val="ECCParagraph"/>
        </w:rPr>
        <w:instrText xml:space="preserve"> \* MERGEFORMAT </w:instrText>
      </w:r>
      <w:r w:rsidR="00497AB9" w:rsidRPr="00CD5E4B">
        <w:rPr>
          <w:rStyle w:val="ECCParagraph"/>
        </w:rPr>
      </w:r>
      <w:r w:rsidR="00497AB9" w:rsidRPr="00CD5E4B">
        <w:rPr>
          <w:rStyle w:val="ECCParagraph"/>
        </w:rPr>
        <w:fldChar w:fldCharType="separate"/>
      </w:r>
      <w:r w:rsidR="002816C2" w:rsidRPr="00CD5E4B">
        <w:rPr>
          <w:rStyle w:val="ECCParagraph"/>
        </w:rPr>
        <w:t>A2.2</w:t>
      </w:r>
      <w:r w:rsidR="00497AB9" w:rsidRPr="00CD5E4B">
        <w:rPr>
          <w:rStyle w:val="ECCParagraph"/>
        </w:rPr>
        <w:fldChar w:fldCharType="end"/>
      </w:r>
      <w:r w:rsidR="003C2525" w:rsidRPr="00CD5E4B">
        <w:rPr>
          <w:rStyle w:val="ECCParagraph"/>
        </w:rPr>
        <w:t xml:space="preserve"> and summarized below</w:t>
      </w:r>
      <w:r w:rsidRPr="00CD5E4B">
        <w:rPr>
          <w:rStyle w:val="ECCParagraph"/>
        </w:rPr>
        <w:t>:</w:t>
      </w:r>
    </w:p>
    <w:p w14:paraId="669912E6" w14:textId="0F2D61AF" w:rsidR="00185870" w:rsidRPr="00CD5E4B" w:rsidRDefault="00185870" w:rsidP="00185870">
      <w:pPr>
        <w:pStyle w:val="ECCBulletsLv1"/>
        <w:rPr>
          <w:rStyle w:val="ECCParagraph"/>
        </w:rPr>
      </w:pPr>
      <w:r w:rsidRPr="00CD5E4B">
        <w:rPr>
          <w:rStyle w:val="ECCParagraph"/>
        </w:rPr>
        <w:t xml:space="preserve">Co-channel: with </w:t>
      </w:r>
      <w:r w:rsidR="00307558" w:rsidRPr="00CD5E4B">
        <w:rPr>
          <w:rStyle w:val="ECCParagraph"/>
        </w:rPr>
        <w:t xml:space="preserve">the </w:t>
      </w:r>
      <w:r w:rsidRPr="00CD5E4B">
        <w:rPr>
          <w:rStyle w:val="ECCParagraph"/>
        </w:rPr>
        <w:t xml:space="preserve">same protection distance </w:t>
      </w:r>
      <w:r w:rsidR="00307558" w:rsidRPr="00CD5E4B">
        <w:rPr>
          <w:rStyle w:val="ECCParagraph"/>
        </w:rPr>
        <w:t>as for</w:t>
      </w:r>
      <w:r w:rsidRPr="00CD5E4B">
        <w:rPr>
          <w:rStyle w:val="ECCParagraph"/>
        </w:rPr>
        <w:t xml:space="preserve"> non-AAS LTE</w:t>
      </w:r>
      <w:r w:rsidR="00307558" w:rsidRPr="00CD5E4B">
        <w:rPr>
          <w:rStyle w:val="ECCParagraph"/>
        </w:rPr>
        <w:t xml:space="preserve"> MFCN</w:t>
      </w:r>
      <w:r w:rsidRPr="00CD5E4B">
        <w:rPr>
          <w:rStyle w:val="ECCParagraph"/>
        </w:rPr>
        <w:t xml:space="preserve">, AAS 5G NR </w:t>
      </w:r>
      <w:r w:rsidR="00307558" w:rsidRPr="00CD5E4B">
        <w:rPr>
          <w:rStyle w:val="ECCParagraph"/>
        </w:rPr>
        <w:t>MFCN</w:t>
      </w:r>
      <w:r w:rsidRPr="00CD5E4B">
        <w:rPr>
          <w:rStyle w:val="ECCParagraph"/>
        </w:rPr>
        <w:t xml:space="preserve"> does not </w:t>
      </w:r>
      <w:r w:rsidR="003C2525" w:rsidRPr="00CD5E4B">
        <w:rPr>
          <w:rStyle w:val="ECCParagraph"/>
        </w:rPr>
        <w:t xml:space="preserve">cause </w:t>
      </w:r>
      <w:r w:rsidRPr="00CD5E4B">
        <w:rPr>
          <w:rStyle w:val="ECCParagraph"/>
        </w:rPr>
        <w:t xml:space="preserve">significant interference into Telemetry ground station. </w:t>
      </w:r>
    </w:p>
    <w:p w14:paraId="1976EF2D" w14:textId="29104C5B" w:rsidR="00185870" w:rsidRPr="00CD5E4B" w:rsidRDefault="00841794" w:rsidP="00185870">
      <w:pPr>
        <w:pStyle w:val="ECCBulletsLv1"/>
        <w:rPr>
          <w:rStyle w:val="ECCParagraph"/>
        </w:rPr>
      </w:pPr>
      <w:r w:rsidRPr="00CD5E4B">
        <w:rPr>
          <w:rStyle w:val="ECCParagraph"/>
        </w:rPr>
        <w:t>First a</w:t>
      </w:r>
      <w:r w:rsidR="00185870" w:rsidRPr="00CD5E4B">
        <w:rPr>
          <w:rStyle w:val="ECCParagraph"/>
        </w:rPr>
        <w:t>djacent channel: AAS 5G NR BS show slightly better compatibility than non-AAS LTE</w:t>
      </w:r>
      <w:r w:rsidR="00307558" w:rsidRPr="00CD5E4B">
        <w:rPr>
          <w:rStyle w:val="ECCParagraph"/>
        </w:rPr>
        <w:t xml:space="preserve"> BS</w:t>
      </w:r>
      <w:r w:rsidR="00185870" w:rsidRPr="00CD5E4B">
        <w:rPr>
          <w:rStyle w:val="ECCParagraph"/>
        </w:rPr>
        <w:t>,</w:t>
      </w:r>
    </w:p>
    <w:p w14:paraId="1AD51FC3" w14:textId="658892BF" w:rsidR="00060FBC" w:rsidRPr="00CD5E4B" w:rsidRDefault="00185870" w:rsidP="00201F09">
      <w:pPr>
        <w:pStyle w:val="ECCBulletsLv1"/>
        <w:rPr>
          <w:rStyle w:val="ECCParagraph"/>
        </w:rPr>
      </w:pPr>
      <w:r w:rsidRPr="00CD5E4B">
        <w:rPr>
          <w:rStyle w:val="ECCParagraph"/>
        </w:rPr>
        <w:t xml:space="preserve">Out of band: the protection distance for AAS 5G NR </w:t>
      </w:r>
      <w:r w:rsidR="00307558" w:rsidRPr="00CD5E4B">
        <w:rPr>
          <w:rStyle w:val="ECCParagraph"/>
        </w:rPr>
        <w:t>MFCN</w:t>
      </w:r>
      <w:r w:rsidR="003C2525" w:rsidRPr="00CD5E4B">
        <w:rPr>
          <w:rStyle w:val="ECCParagraph"/>
        </w:rPr>
        <w:t xml:space="preserve"> is of</w:t>
      </w:r>
      <w:r w:rsidRPr="00CD5E4B">
        <w:rPr>
          <w:rStyle w:val="ECCParagraph"/>
        </w:rPr>
        <w:t xml:space="preserve"> similar range </w:t>
      </w:r>
      <w:r w:rsidR="003C2525" w:rsidRPr="00CD5E4B">
        <w:rPr>
          <w:rStyle w:val="ECCParagraph"/>
        </w:rPr>
        <w:t>as for</w:t>
      </w:r>
      <w:r w:rsidRPr="00CD5E4B">
        <w:rPr>
          <w:rStyle w:val="ECCParagraph"/>
        </w:rPr>
        <w:t xml:space="preserve"> non-AAS LTE</w:t>
      </w:r>
      <w:r w:rsidR="00307558" w:rsidRPr="00CD5E4B">
        <w:rPr>
          <w:rStyle w:val="ECCParagraph"/>
        </w:rPr>
        <w:t xml:space="preserve"> MFCN</w:t>
      </w:r>
      <w:r w:rsidRPr="00CD5E4B">
        <w:rPr>
          <w:rStyle w:val="ECCParagraph"/>
        </w:rPr>
        <w:t xml:space="preserve">. </w:t>
      </w:r>
    </w:p>
    <w:p w14:paraId="217A137B" w14:textId="4B6A4908" w:rsidR="00113D77" w:rsidRPr="00CD5E4B" w:rsidRDefault="008A4056" w:rsidP="00201F09">
      <w:pPr>
        <w:rPr>
          <w:rStyle w:val="ECCParagraph"/>
        </w:rPr>
      </w:pPr>
      <w:r w:rsidRPr="00CD5E4B">
        <w:rPr>
          <w:rStyle w:val="ECCParagraph"/>
        </w:rPr>
        <w:t>T</w:t>
      </w:r>
      <w:r w:rsidR="00060FBC" w:rsidRPr="00CD5E4B">
        <w:rPr>
          <w:rStyle w:val="ECCParagraph"/>
        </w:rPr>
        <w:t xml:space="preserve">he </w:t>
      </w:r>
      <w:r w:rsidR="00DE0A99" w:rsidRPr="00CD5E4B">
        <w:rPr>
          <w:rStyle w:val="ECCParagraph"/>
        </w:rPr>
        <w:t xml:space="preserve">results of the </w:t>
      </w:r>
      <w:r w:rsidR="00AC3634" w:rsidRPr="00CD5E4B">
        <w:rPr>
          <w:rStyle w:val="ECCParagraph"/>
        </w:rPr>
        <w:t xml:space="preserve">compatibility </w:t>
      </w:r>
      <w:r w:rsidR="00060FBC" w:rsidRPr="00CD5E4B">
        <w:rPr>
          <w:rStyle w:val="ECCParagraph"/>
        </w:rPr>
        <w:t>studies</w:t>
      </w:r>
      <w:r w:rsidR="00F0762D" w:rsidRPr="00CD5E4B">
        <w:rPr>
          <w:rStyle w:val="ECCParagraph"/>
        </w:rPr>
        <w:t xml:space="preserve"> </w:t>
      </w:r>
      <w:r w:rsidR="00814C10" w:rsidRPr="00CD5E4B">
        <w:rPr>
          <w:rStyle w:val="ECCParagraph"/>
        </w:rPr>
        <w:t>between</w:t>
      </w:r>
      <w:r w:rsidR="00DE0A99" w:rsidRPr="00CD5E4B">
        <w:rPr>
          <w:rStyle w:val="ECCParagraph"/>
        </w:rPr>
        <w:t xml:space="preserve"> AAS 5G NR BS</w:t>
      </w:r>
      <w:r w:rsidR="009B0491" w:rsidRPr="00CD5E4B">
        <w:rPr>
          <w:rStyle w:val="ECCParagraph"/>
        </w:rPr>
        <w:t xml:space="preserve"> and telemetry</w:t>
      </w:r>
      <w:r w:rsidR="00E33DF7" w:rsidRPr="00CD5E4B">
        <w:rPr>
          <w:rStyle w:val="ECCParagraph"/>
        </w:rPr>
        <w:t>,</w:t>
      </w:r>
      <w:r w:rsidR="009B0491" w:rsidRPr="00CD5E4B">
        <w:rPr>
          <w:rStyle w:val="ECCParagraph"/>
        </w:rPr>
        <w:t xml:space="preserve"> both for</w:t>
      </w:r>
      <w:r w:rsidR="00DE0A99" w:rsidRPr="00CD5E4B">
        <w:rPr>
          <w:rStyle w:val="ECCParagraph"/>
        </w:rPr>
        <w:t xml:space="preserve"> co-channel</w:t>
      </w:r>
      <w:r w:rsidR="009B0491" w:rsidRPr="00CD5E4B">
        <w:rPr>
          <w:rStyle w:val="ECCParagraph"/>
        </w:rPr>
        <w:t xml:space="preserve"> and </w:t>
      </w:r>
      <w:r w:rsidR="00DE0A99" w:rsidRPr="00CD5E4B">
        <w:rPr>
          <w:rStyle w:val="ECCParagraph"/>
        </w:rPr>
        <w:t>adjacent channel (in band) and out-of-band cases (telemetry just below 2300 MHz and AAS 5G NR just above 2300 MHz)</w:t>
      </w:r>
      <w:r w:rsidR="00F0762D" w:rsidRPr="00CD5E4B">
        <w:rPr>
          <w:rStyle w:val="ECCParagraph"/>
        </w:rPr>
        <w:t xml:space="preserve"> in </w:t>
      </w:r>
      <w:r w:rsidR="00DE0714" w:rsidRPr="00CD5E4B">
        <w:rPr>
          <w:rStyle w:val="ECCParagraph"/>
        </w:rPr>
        <w:t>A</w:t>
      </w:r>
      <w:r w:rsidR="00F0762D" w:rsidRPr="00CD5E4B">
        <w:rPr>
          <w:rStyle w:val="ECCParagraph"/>
        </w:rPr>
        <w:t xml:space="preserve">nnex </w:t>
      </w:r>
      <w:r w:rsidR="00F0762D" w:rsidRPr="00CD5E4B">
        <w:rPr>
          <w:rStyle w:val="ECCParagraph"/>
        </w:rPr>
        <w:fldChar w:fldCharType="begin" w:fldLock="1"/>
      </w:r>
      <w:r w:rsidR="00F0762D" w:rsidRPr="00CD5E4B">
        <w:rPr>
          <w:rStyle w:val="ECCParagraph"/>
        </w:rPr>
        <w:instrText xml:space="preserve"> REF _Ref100073487 \r \h </w:instrText>
      </w:r>
      <w:r w:rsidR="006F71DC" w:rsidRPr="00CD5E4B">
        <w:rPr>
          <w:rStyle w:val="ECCParagraph"/>
        </w:rPr>
        <w:instrText xml:space="preserve"> \* MERGEFORMAT </w:instrText>
      </w:r>
      <w:r w:rsidR="00F0762D" w:rsidRPr="00CD5E4B">
        <w:rPr>
          <w:rStyle w:val="ECCParagraph"/>
        </w:rPr>
      </w:r>
      <w:r w:rsidR="00F0762D" w:rsidRPr="00CD5E4B">
        <w:rPr>
          <w:rStyle w:val="ECCParagraph"/>
        </w:rPr>
        <w:fldChar w:fldCharType="separate"/>
      </w:r>
      <w:r w:rsidR="002816C2" w:rsidRPr="00CD5E4B">
        <w:rPr>
          <w:rStyle w:val="ECCParagraph"/>
        </w:rPr>
        <w:t>A2.2</w:t>
      </w:r>
      <w:r w:rsidR="00F0762D" w:rsidRPr="00CD5E4B">
        <w:rPr>
          <w:rStyle w:val="ECCParagraph"/>
        </w:rPr>
        <w:fldChar w:fldCharType="end"/>
      </w:r>
      <w:r w:rsidR="00060FBC" w:rsidRPr="00CD5E4B">
        <w:rPr>
          <w:rStyle w:val="ECCParagraph"/>
        </w:rPr>
        <w:t xml:space="preserve">, </w:t>
      </w:r>
      <w:r w:rsidR="00DE0A99" w:rsidRPr="00CD5E4B">
        <w:rPr>
          <w:rStyle w:val="ECCParagraph"/>
        </w:rPr>
        <w:t>are</w:t>
      </w:r>
      <w:r w:rsidR="00060FBC" w:rsidRPr="00CD5E4B">
        <w:rPr>
          <w:rStyle w:val="ECCParagraph"/>
        </w:rPr>
        <w:t xml:space="preserve"> similar </w:t>
      </w:r>
      <w:r w:rsidR="00ED0343" w:rsidRPr="00CD5E4B">
        <w:rPr>
          <w:rStyle w:val="ECCParagraph"/>
        </w:rPr>
        <w:t xml:space="preserve">in comparison with </w:t>
      </w:r>
      <w:r w:rsidR="00E33DF7" w:rsidRPr="00CD5E4B">
        <w:rPr>
          <w:rStyle w:val="ECCParagraph"/>
        </w:rPr>
        <w:t>the result</w:t>
      </w:r>
      <w:r w:rsidR="00DE0A99" w:rsidRPr="00CD5E4B">
        <w:rPr>
          <w:rStyle w:val="ECCParagraph"/>
        </w:rPr>
        <w:t xml:space="preserve"> for</w:t>
      </w:r>
      <w:r w:rsidR="00060FBC" w:rsidRPr="00CD5E4B">
        <w:rPr>
          <w:rStyle w:val="ECCParagraph"/>
        </w:rPr>
        <w:t xml:space="preserve"> non-AAS LTE</w:t>
      </w:r>
      <w:r w:rsidR="00AC3634" w:rsidRPr="00CD5E4B">
        <w:rPr>
          <w:rStyle w:val="ECCParagraph"/>
        </w:rPr>
        <w:t xml:space="preserve"> BS</w:t>
      </w:r>
      <w:r w:rsidR="001D0E81" w:rsidRPr="00CD5E4B">
        <w:rPr>
          <w:rStyle w:val="ECCParagraph"/>
        </w:rPr>
        <w:t>.</w:t>
      </w:r>
      <w:r w:rsidR="00060FBC" w:rsidRPr="00CD5E4B">
        <w:rPr>
          <w:rStyle w:val="ECCParagraph"/>
        </w:rPr>
        <w:t xml:space="preserve"> </w:t>
      </w:r>
      <w:r w:rsidR="001D0E81" w:rsidRPr="00CD5E4B">
        <w:rPr>
          <w:rStyle w:val="ECCParagraph"/>
        </w:rPr>
        <w:t>T</w:t>
      </w:r>
      <w:r w:rsidR="00060FBC" w:rsidRPr="00CD5E4B">
        <w:rPr>
          <w:rStyle w:val="ECCParagraph"/>
        </w:rPr>
        <w:t xml:space="preserve">he details of the solutions to </w:t>
      </w:r>
      <w:r w:rsidR="00DE0A99" w:rsidRPr="00CD5E4B">
        <w:rPr>
          <w:rStyle w:val="ECCParagraph"/>
        </w:rPr>
        <w:t>achieve</w:t>
      </w:r>
      <w:r w:rsidR="00060FBC" w:rsidRPr="00CD5E4B">
        <w:rPr>
          <w:rStyle w:val="ECCParagraph"/>
        </w:rPr>
        <w:t xml:space="preserve"> compatibility (</w:t>
      </w:r>
      <w:r w:rsidR="00AC3634" w:rsidRPr="00CD5E4B">
        <w:rPr>
          <w:rStyle w:val="ECCParagraph"/>
        </w:rPr>
        <w:t xml:space="preserve">i.e. </w:t>
      </w:r>
      <w:r w:rsidR="00060FBC" w:rsidRPr="00CD5E4B">
        <w:rPr>
          <w:rStyle w:val="ECCParagraph"/>
        </w:rPr>
        <w:t xml:space="preserve">separation distance) between AAS 5G NR and telemetry ground station </w:t>
      </w:r>
      <w:r w:rsidR="00DE0A99" w:rsidRPr="00CD5E4B">
        <w:rPr>
          <w:rStyle w:val="ECCParagraph"/>
        </w:rPr>
        <w:t>can thus be found in</w:t>
      </w:r>
      <w:r w:rsidR="00060FBC" w:rsidRPr="00CD5E4B">
        <w:rPr>
          <w:rStyle w:val="ECCParagraph"/>
        </w:rPr>
        <w:t xml:space="preserve"> </w:t>
      </w:r>
      <w:r w:rsidR="00DE0714" w:rsidRPr="00CD5E4B">
        <w:rPr>
          <w:rStyle w:val="ECCParagraph"/>
        </w:rPr>
        <w:t xml:space="preserve">section </w:t>
      </w:r>
      <w:r w:rsidR="00060FBC" w:rsidRPr="00CD5E4B">
        <w:rPr>
          <w:rStyle w:val="ECCParagraph"/>
        </w:rPr>
        <w:t>5.2 of the ECC Report 172</w:t>
      </w:r>
      <w:r w:rsidR="00AF3E9C" w:rsidRPr="00CD5E4B">
        <w:rPr>
          <w:rStyle w:val="ECCParagraph"/>
        </w:rPr>
        <w:t>:</w:t>
      </w:r>
      <w:r w:rsidR="00113D77" w:rsidRPr="00CD5E4B">
        <w:rPr>
          <w:rStyle w:val="ECCParagraph"/>
        </w:rPr>
        <w:t xml:space="preserve"> "This study provides a worst-case analysis regarding telemetry. The results of this deterministic study show that in a co-channel configuration, large separation distances are needed to avoid harmful interference on telemetry system from LTE (and vice versa).</w:t>
      </w:r>
      <w:r w:rsidR="00F65EB9" w:rsidRPr="00CD5E4B">
        <w:rPr>
          <w:rStyle w:val="ECCParagraph"/>
        </w:rPr>
        <w:t xml:space="preserve"> </w:t>
      </w:r>
      <w:r w:rsidR="00113D77" w:rsidRPr="00CD5E4B">
        <w:rPr>
          <w:rStyle w:val="ECCParagraph"/>
        </w:rPr>
        <w:t xml:space="preserve">In adjacent channel, the separation distances decrease drastically so that the operation of </w:t>
      </w:r>
      <w:r w:rsidR="006D2380" w:rsidRPr="00CD5E4B">
        <w:rPr>
          <w:rStyle w:val="ECCParagraph"/>
        </w:rPr>
        <w:t>Telemetry</w:t>
      </w:r>
      <w:r w:rsidR="0020481D" w:rsidRPr="00CD5E4B">
        <w:rPr>
          <w:rStyle w:val="ECCParagraph"/>
        </w:rPr>
        <w:t xml:space="preserve"> (</w:t>
      </w:r>
      <w:r w:rsidR="00113D77" w:rsidRPr="00CD5E4B">
        <w:rPr>
          <w:rStyle w:val="ECCParagraph"/>
        </w:rPr>
        <w:t>TLM</w:t>
      </w:r>
      <w:r w:rsidR="0020481D" w:rsidRPr="00CD5E4B">
        <w:rPr>
          <w:rStyle w:val="ECCParagraph"/>
        </w:rPr>
        <w:t>)</w:t>
      </w:r>
      <w:r w:rsidR="00113D77" w:rsidRPr="00CD5E4B">
        <w:rPr>
          <w:rStyle w:val="ECCParagraph"/>
        </w:rPr>
        <w:t xml:space="preserve"> and LTE is </w:t>
      </w:r>
      <w:r w:rsidR="00113D77" w:rsidRPr="00CD5E4B">
        <w:rPr>
          <w:rStyle w:val="ECCParagraph"/>
        </w:rPr>
        <w:lastRenderedPageBreak/>
        <w:t>possible. Some reasonable mitigation techniques may however be needed to ensure that no interference occurs when the airborne TLM is in the main lobe of the LTE base station antenna. In practice, depending on the trajectory of the aircraft, an airborne TLM might not stay in the LTE base station main beam for a long time</w:t>
      </w:r>
      <w:r w:rsidR="00497AB9" w:rsidRPr="00CD5E4B">
        <w:rPr>
          <w:rStyle w:val="ECCParagraph"/>
        </w:rPr>
        <w:t>".</w:t>
      </w:r>
    </w:p>
    <w:p w14:paraId="050F996D" w14:textId="47808BD3" w:rsidR="00ED7FD8" w:rsidRPr="00CD5E4B" w:rsidRDefault="00ED7FD8" w:rsidP="001F0975">
      <w:pPr>
        <w:pStyle w:val="Heading4"/>
        <w:rPr>
          <w:rStyle w:val="ECCParagraph"/>
        </w:rPr>
      </w:pPr>
      <w:bookmarkStart w:id="700" w:name="_Toc98512970"/>
      <w:bookmarkStart w:id="701" w:name="_Toc89782364"/>
      <w:bookmarkStart w:id="702" w:name="_Toc92868940"/>
      <w:bookmarkStart w:id="703" w:name="_Toc98512973"/>
      <w:bookmarkStart w:id="704" w:name="_Toc68691312"/>
      <w:bookmarkStart w:id="705" w:name="_Toc78184720"/>
      <w:bookmarkStart w:id="706" w:name="_Toc88226176"/>
      <w:bookmarkStart w:id="707" w:name="_Toc98834820"/>
      <w:bookmarkStart w:id="708" w:name="_Hlk86665253"/>
      <w:bookmarkStart w:id="709" w:name="_Toc100238072"/>
      <w:bookmarkStart w:id="710" w:name="_Ref103193370"/>
      <w:bookmarkEnd w:id="700"/>
      <w:bookmarkEnd w:id="701"/>
      <w:bookmarkEnd w:id="702"/>
      <w:bookmarkEnd w:id="703"/>
      <w:r w:rsidRPr="00CD5E4B">
        <w:rPr>
          <w:rStyle w:val="ECCParagraph"/>
        </w:rPr>
        <w:t>Aeronautical mobile service defence systems (e.g. UAS)</w:t>
      </w:r>
      <w:bookmarkEnd w:id="704"/>
      <w:bookmarkEnd w:id="705"/>
      <w:bookmarkEnd w:id="706"/>
      <w:r w:rsidR="00803E06" w:rsidRPr="00CD5E4B">
        <w:rPr>
          <w:rStyle w:val="ECCParagraph"/>
        </w:rPr>
        <w:t xml:space="preserve"> in 2300-2400 MHz</w:t>
      </w:r>
      <w:bookmarkEnd w:id="707"/>
      <w:bookmarkEnd w:id="708"/>
      <w:bookmarkEnd w:id="709"/>
      <w:bookmarkEnd w:id="710"/>
    </w:p>
    <w:p w14:paraId="61DDBCA3" w14:textId="0EA027B3" w:rsidR="00AC3634" w:rsidRPr="001943D9" w:rsidRDefault="00ED72AD" w:rsidP="00ED72AD">
      <w:pPr>
        <w:rPr>
          <w:rStyle w:val="ECCHLbold"/>
        </w:rPr>
      </w:pPr>
      <w:r w:rsidRPr="001943D9">
        <w:rPr>
          <w:rStyle w:val="ECCHLbold"/>
        </w:rPr>
        <w:t>Existing studies for non-AAS</w:t>
      </w:r>
      <w:r w:rsidR="00A330DF" w:rsidRPr="001943D9">
        <w:rPr>
          <w:rStyle w:val="ECCHLbold"/>
        </w:rPr>
        <w:t xml:space="preserve"> MFCN</w:t>
      </w:r>
      <w:r w:rsidRPr="001943D9">
        <w:rPr>
          <w:rStyle w:val="ECCHLbold"/>
        </w:rPr>
        <w:t xml:space="preserve"> </w:t>
      </w:r>
    </w:p>
    <w:p w14:paraId="1491012A" w14:textId="311FB626" w:rsidR="00F61331" w:rsidRPr="00CD5E4B" w:rsidRDefault="00FF3D2C" w:rsidP="00ED72AD">
      <w:pPr>
        <w:rPr>
          <w:rStyle w:val="ECCParagraph"/>
        </w:rPr>
      </w:pPr>
      <w:r w:rsidRPr="00CD5E4B">
        <w:rPr>
          <w:rStyle w:val="ECCParagraph"/>
        </w:rPr>
        <w:t>Section 5.3 of ECC Report 172</w:t>
      </w:r>
      <w:r w:rsidR="00497AB9" w:rsidRPr="00CD5E4B">
        <w:rPr>
          <w:rStyle w:val="ECCParagraph"/>
        </w:rPr>
        <w:t xml:space="preserve"> </w:t>
      </w:r>
      <w:r w:rsidR="00497AB9" w:rsidRPr="00CD5E4B">
        <w:rPr>
          <w:rStyle w:val="ECCParagraph"/>
        </w:rPr>
        <w:fldChar w:fldCharType="begin" w:fldLock="1"/>
      </w:r>
      <w:r w:rsidR="00497AB9" w:rsidRPr="00CD5E4B">
        <w:rPr>
          <w:rStyle w:val="ECCParagraph"/>
        </w:rPr>
        <w:instrText xml:space="preserve"> REF _Ref40084256 \n \h </w:instrText>
      </w:r>
      <w:r w:rsidR="00EF03E8" w:rsidRPr="00CD5E4B">
        <w:rPr>
          <w:rStyle w:val="ECCParagraph"/>
        </w:rPr>
        <w:instrText xml:space="preserve"> \* MERGEFORMAT </w:instrText>
      </w:r>
      <w:r w:rsidR="00497AB9" w:rsidRPr="00CD5E4B">
        <w:rPr>
          <w:rStyle w:val="ECCParagraph"/>
        </w:rPr>
      </w:r>
      <w:r w:rsidR="00497AB9" w:rsidRPr="00CD5E4B">
        <w:rPr>
          <w:rStyle w:val="ECCParagraph"/>
        </w:rPr>
        <w:fldChar w:fldCharType="separate"/>
      </w:r>
      <w:r w:rsidR="002816C2" w:rsidRPr="00CD5E4B">
        <w:rPr>
          <w:rStyle w:val="ECCParagraph"/>
        </w:rPr>
        <w:t>[4]</w:t>
      </w:r>
      <w:r w:rsidR="00497AB9" w:rsidRPr="00CD5E4B">
        <w:rPr>
          <w:rStyle w:val="ECCParagraph"/>
        </w:rPr>
        <w:fldChar w:fldCharType="end"/>
      </w:r>
      <w:r w:rsidRPr="00CD5E4B">
        <w:rPr>
          <w:rStyle w:val="ECCParagraph"/>
        </w:rPr>
        <w:t xml:space="preserve"> studies </w:t>
      </w:r>
      <w:r w:rsidR="000910FE" w:rsidRPr="00CD5E4B">
        <w:rPr>
          <w:rStyle w:val="ECCParagraph"/>
        </w:rPr>
        <w:t>the coexistence between</w:t>
      </w:r>
      <w:r w:rsidR="00B44DFD" w:rsidRPr="00CD5E4B">
        <w:rPr>
          <w:rStyle w:val="ECCParagraph"/>
        </w:rPr>
        <w:t xml:space="preserve"> Unmanned Aircraft Systems (UAS) and non-AAS BS</w:t>
      </w:r>
      <w:r w:rsidR="009F3FBC" w:rsidRPr="00CD5E4B">
        <w:rPr>
          <w:rStyle w:val="ECCParagraph"/>
        </w:rPr>
        <w:t xml:space="preserve"> for</w:t>
      </w:r>
      <w:r w:rsidR="00B44DFD" w:rsidRPr="00CD5E4B">
        <w:rPr>
          <w:rStyle w:val="ECCParagraph"/>
        </w:rPr>
        <w:t xml:space="preserve"> a</w:t>
      </w:r>
      <w:r w:rsidR="009F3FBC" w:rsidRPr="00CD5E4B">
        <w:rPr>
          <w:rStyle w:val="ECCParagraph"/>
        </w:rPr>
        <w:t xml:space="preserve"> co-channel</w:t>
      </w:r>
      <w:r w:rsidR="00B44DFD" w:rsidRPr="00CD5E4B">
        <w:rPr>
          <w:rStyle w:val="ECCParagraph"/>
        </w:rPr>
        <w:t xml:space="preserve"> </w:t>
      </w:r>
      <w:r w:rsidR="009567A8" w:rsidRPr="00CD5E4B">
        <w:rPr>
          <w:rStyle w:val="ECCParagraph"/>
        </w:rPr>
        <w:t>situation</w:t>
      </w:r>
      <w:r w:rsidR="009C6455" w:rsidRPr="00CD5E4B">
        <w:rPr>
          <w:rStyle w:val="ECCParagraph"/>
        </w:rPr>
        <w:t xml:space="preserve"> </w:t>
      </w:r>
      <w:r w:rsidR="006B7075" w:rsidRPr="00CD5E4B">
        <w:rPr>
          <w:rStyle w:val="ECCParagraph"/>
        </w:rPr>
        <w:t>using MCL and single BS and single antenna</w:t>
      </w:r>
      <w:r w:rsidR="00F61331" w:rsidRPr="00CD5E4B">
        <w:rPr>
          <w:rStyle w:val="ECCParagraph"/>
        </w:rPr>
        <w:t>.</w:t>
      </w:r>
      <w:r w:rsidR="004E458E" w:rsidRPr="00CD5E4B">
        <w:rPr>
          <w:rStyle w:val="ECCParagraph"/>
        </w:rPr>
        <w:t xml:space="preserve"> </w:t>
      </w:r>
      <w:r w:rsidR="00E05D15" w:rsidRPr="00CD5E4B">
        <w:rPr>
          <w:rStyle w:val="ECCParagraph"/>
        </w:rPr>
        <w:t>It finds that</w:t>
      </w:r>
      <w:r w:rsidR="009F3FBC" w:rsidRPr="00CD5E4B">
        <w:rPr>
          <w:rStyle w:val="ECCParagraph"/>
        </w:rPr>
        <w:t xml:space="preserve"> </w:t>
      </w:r>
      <w:r w:rsidR="00E05D15" w:rsidRPr="00CD5E4B">
        <w:rPr>
          <w:rStyle w:val="ECCParagraph"/>
        </w:rPr>
        <w:t>t</w:t>
      </w:r>
      <w:r w:rsidR="009F3FBC" w:rsidRPr="00CD5E4B">
        <w:rPr>
          <w:rStyle w:val="ECCParagraph"/>
        </w:rPr>
        <w:t>he</w:t>
      </w:r>
      <w:r w:rsidR="00000D21" w:rsidRPr="00CD5E4B">
        <w:rPr>
          <w:rStyle w:val="ECCParagraph"/>
        </w:rPr>
        <w:t xml:space="preserve"> separation</w:t>
      </w:r>
      <w:r w:rsidR="009F3FBC" w:rsidRPr="00CD5E4B">
        <w:rPr>
          <w:rStyle w:val="ECCParagraph"/>
        </w:rPr>
        <w:t xml:space="preserve"> distance</w:t>
      </w:r>
      <w:r w:rsidR="00E05D15" w:rsidRPr="00CD5E4B">
        <w:rPr>
          <w:rStyle w:val="ECCParagraph"/>
        </w:rPr>
        <w:t>s</w:t>
      </w:r>
      <w:r w:rsidR="00000D21" w:rsidRPr="00CD5E4B">
        <w:rPr>
          <w:rStyle w:val="ECCParagraph"/>
        </w:rPr>
        <w:t xml:space="preserve"> required to </w:t>
      </w:r>
      <w:r w:rsidR="00E05AB6" w:rsidRPr="00CD5E4B">
        <w:rPr>
          <w:rStyle w:val="ECCParagraph"/>
        </w:rPr>
        <w:t>protect the UAS</w:t>
      </w:r>
      <w:r w:rsidR="009F3FBC" w:rsidRPr="00CD5E4B">
        <w:rPr>
          <w:rStyle w:val="ECCParagraph"/>
        </w:rPr>
        <w:t xml:space="preserve"> can be large</w:t>
      </w:r>
      <w:r w:rsidR="00E05AB6" w:rsidRPr="00CD5E4B">
        <w:rPr>
          <w:rStyle w:val="ECCParagraph"/>
        </w:rPr>
        <w:t>,</w:t>
      </w:r>
      <w:r w:rsidR="009F3FBC" w:rsidRPr="00CD5E4B">
        <w:rPr>
          <w:rStyle w:val="ECCParagraph"/>
        </w:rPr>
        <w:t xml:space="preserve"> </w:t>
      </w:r>
      <w:r w:rsidR="00E05AB6" w:rsidRPr="00CD5E4B">
        <w:rPr>
          <w:rStyle w:val="ECCParagraph"/>
        </w:rPr>
        <w:t>i.e. exceed the maximum potential radio line-of-sight distance between the interferer and the victim</w:t>
      </w:r>
      <w:r w:rsidR="009F3FBC" w:rsidRPr="00CD5E4B">
        <w:rPr>
          <w:rStyle w:val="ECCParagraph"/>
        </w:rPr>
        <w:t>.</w:t>
      </w:r>
      <w:r w:rsidR="004E458E" w:rsidRPr="00CD5E4B">
        <w:rPr>
          <w:rStyle w:val="ECCParagraph"/>
        </w:rPr>
        <w:t xml:space="preserve"> </w:t>
      </w:r>
      <w:r w:rsidR="00E05AB6" w:rsidRPr="00CD5E4B">
        <w:rPr>
          <w:rStyle w:val="ECCParagraph"/>
        </w:rPr>
        <w:t>ECC Report 172</w:t>
      </w:r>
      <w:r w:rsidR="00497AB9" w:rsidRPr="00CD5E4B">
        <w:rPr>
          <w:rStyle w:val="ECCParagraph"/>
        </w:rPr>
        <w:t xml:space="preserve"> </w:t>
      </w:r>
      <w:r w:rsidR="00E05AB6" w:rsidRPr="00CD5E4B">
        <w:rPr>
          <w:rStyle w:val="ECCParagraph"/>
        </w:rPr>
        <w:t xml:space="preserve">concludes </w:t>
      </w:r>
      <w:r w:rsidR="00CD07D1" w:rsidRPr="00CD5E4B">
        <w:rPr>
          <w:rStyle w:val="ECCParagraph"/>
        </w:rPr>
        <w:t xml:space="preserve">that non-AAS LTE </w:t>
      </w:r>
      <w:r w:rsidR="000F5AA3" w:rsidRPr="00CD5E4B">
        <w:rPr>
          <w:rStyle w:val="ECCParagraph"/>
        </w:rPr>
        <w:t>MFCN</w:t>
      </w:r>
      <w:r w:rsidR="00CD07D1" w:rsidRPr="00CD5E4B">
        <w:rPr>
          <w:rStyle w:val="ECCParagraph"/>
        </w:rPr>
        <w:t xml:space="preserve"> and UAS cannot share spectrum on a co-channel co-location basis.</w:t>
      </w:r>
      <w:r w:rsidR="004E458E" w:rsidRPr="00CD5E4B">
        <w:rPr>
          <w:rStyle w:val="ECCParagraph"/>
        </w:rPr>
        <w:t xml:space="preserve"> </w:t>
      </w:r>
      <w:r w:rsidR="00CD07D1" w:rsidRPr="00CD5E4B">
        <w:rPr>
          <w:rStyle w:val="ECCParagraph"/>
        </w:rPr>
        <w:t>Frequ</w:t>
      </w:r>
      <w:r w:rsidR="00936B9B" w:rsidRPr="00CD5E4B">
        <w:rPr>
          <w:rStyle w:val="ECCParagraph"/>
        </w:rPr>
        <w:t>ency separation, geographical separation, time sharing, or a combination of these mitigation methods may help to ensure coexistence.</w:t>
      </w:r>
    </w:p>
    <w:p w14:paraId="4F336FD1" w14:textId="770FCD61" w:rsidR="00AC3634" w:rsidRPr="001943D9" w:rsidRDefault="00ED72AD" w:rsidP="00902188">
      <w:pPr>
        <w:ind w:left="340" w:hanging="340"/>
        <w:rPr>
          <w:rStyle w:val="ECCHLbold"/>
        </w:rPr>
      </w:pPr>
      <w:r w:rsidRPr="001943D9">
        <w:rPr>
          <w:rStyle w:val="ECCHLbold"/>
        </w:rPr>
        <w:t>Analysis for AAS</w:t>
      </w:r>
      <w:r w:rsidR="00A330DF" w:rsidRPr="001943D9">
        <w:rPr>
          <w:rStyle w:val="ECCHLbold"/>
        </w:rPr>
        <w:t xml:space="preserve"> MFCN</w:t>
      </w:r>
    </w:p>
    <w:p w14:paraId="3E0C91B1" w14:textId="3446E7B1" w:rsidR="00660A7D" w:rsidRPr="00CD5E4B" w:rsidRDefault="004E387F" w:rsidP="00201F09">
      <w:pPr>
        <w:rPr>
          <w:rStyle w:val="ECCParagraph"/>
        </w:rPr>
      </w:pPr>
      <w:r w:rsidRPr="00CD5E4B">
        <w:rPr>
          <w:rStyle w:val="ECCParagraph"/>
        </w:rPr>
        <w:t xml:space="preserve">It is possible to </w:t>
      </w:r>
      <w:r w:rsidR="00724A55" w:rsidRPr="00CD5E4B">
        <w:rPr>
          <w:rStyle w:val="ECCParagraph"/>
        </w:rPr>
        <w:t>estimate</w:t>
      </w:r>
      <w:r w:rsidRPr="00CD5E4B">
        <w:rPr>
          <w:rStyle w:val="ECCParagraph"/>
        </w:rPr>
        <w:t xml:space="preserve"> the compatibility between AAS BS and </w:t>
      </w:r>
      <w:r w:rsidR="00310BA9" w:rsidRPr="00CD5E4B">
        <w:rPr>
          <w:rStyle w:val="ECCParagraph"/>
        </w:rPr>
        <w:t xml:space="preserve">UAS by considering the compatibility of existing non-AAS BS and comparing </w:t>
      </w:r>
      <w:r w:rsidR="00162E74" w:rsidRPr="00CD5E4B">
        <w:rPr>
          <w:rStyle w:val="ECCParagraph"/>
        </w:rPr>
        <w:t>the difference in</w:t>
      </w:r>
      <w:r w:rsidR="00724A55" w:rsidRPr="00CD5E4B">
        <w:rPr>
          <w:rStyle w:val="ECCParagraph"/>
        </w:rPr>
        <w:t xml:space="preserve"> conducted power and gain of</w:t>
      </w:r>
      <w:r w:rsidR="00162E74" w:rsidRPr="00CD5E4B">
        <w:rPr>
          <w:rStyle w:val="ECCParagraph"/>
        </w:rPr>
        <w:t xml:space="preserve"> AAS and non-AAS</w:t>
      </w:r>
      <w:r w:rsidR="00FE4664" w:rsidRPr="00CD5E4B">
        <w:rPr>
          <w:rStyle w:val="ECCParagraph"/>
        </w:rPr>
        <w:t xml:space="preserve"> BSs a seen towards the horizon</w:t>
      </w:r>
      <w:r w:rsidR="00162E74" w:rsidRPr="00CD5E4B">
        <w:rPr>
          <w:rStyle w:val="ECCParagraph"/>
        </w:rPr>
        <w:t xml:space="preserve"> (see</w:t>
      </w:r>
      <w:r w:rsidR="00660A7D" w:rsidRPr="00CD5E4B">
        <w:rPr>
          <w:rStyle w:val="ECCParagraph"/>
        </w:rPr>
        <w:t xml:space="preserve"> </w:t>
      </w:r>
      <w:r w:rsidR="00902188" w:rsidRPr="00CD5E4B">
        <w:rPr>
          <w:rStyle w:val="ECCParagraph"/>
        </w:rPr>
        <w:t xml:space="preserve">Annex </w:t>
      </w:r>
      <w:r w:rsidR="00570F58" w:rsidRPr="00CD5E4B">
        <w:rPr>
          <w:rStyle w:val="ECCParagraph"/>
        </w:rPr>
        <w:fldChar w:fldCharType="begin" w:fldLock="1"/>
      </w:r>
      <w:r w:rsidR="00570F58" w:rsidRPr="00CD5E4B">
        <w:rPr>
          <w:rStyle w:val="ECCParagraph"/>
        </w:rPr>
        <w:instrText xml:space="preserve"> REF _Ref100753114 \r \h </w:instrText>
      </w:r>
      <w:r w:rsidR="00EE52EA" w:rsidRPr="00CD5E4B">
        <w:rPr>
          <w:rStyle w:val="ECCParagraph"/>
        </w:rPr>
        <w:instrText xml:space="preserve"> \* MERGEFORMAT </w:instrText>
      </w:r>
      <w:r w:rsidR="00570F58" w:rsidRPr="00CD5E4B">
        <w:rPr>
          <w:rStyle w:val="ECCParagraph"/>
        </w:rPr>
      </w:r>
      <w:r w:rsidR="00570F58" w:rsidRPr="00CD5E4B">
        <w:rPr>
          <w:rStyle w:val="ECCParagraph"/>
        </w:rPr>
        <w:fldChar w:fldCharType="separate"/>
      </w:r>
      <w:r w:rsidR="002816C2" w:rsidRPr="00CD5E4B">
        <w:rPr>
          <w:rStyle w:val="ECCParagraph"/>
        </w:rPr>
        <w:t>A4.2</w:t>
      </w:r>
      <w:r w:rsidR="00570F58" w:rsidRPr="00CD5E4B">
        <w:rPr>
          <w:rStyle w:val="ECCParagraph"/>
        </w:rPr>
        <w:fldChar w:fldCharType="end"/>
      </w:r>
      <w:r w:rsidR="00162E74" w:rsidRPr="00CD5E4B">
        <w:rPr>
          <w:rStyle w:val="ECCParagraph"/>
        </w:rPr>
        <w:t>). The actual separation distance in order not to cause interference</w:t>
      </w:r>
      <w:r w:rsidR="00570F58" w:rsidRPr="00CD5E4B">
        <w:rPr>
          <w:rStyle w:val="ECCParagraph"/>
        </w:rPr>
        <w:t xml:space="preserve"> will</w:t>
      </w:r>
      <w:r w:rsidR="00162E74" w:rsidRPr="00CD5E4B">
        <w:rPr>
          <w:rStyle w:val="ECCParagraph"/>
        </w:rPr>
        <w:t xml:space="preserve"> depend on the </w:t>
      </w:r>
      <w:r w:rsidR="000B1F25" w:rsidRPr="00CD5E4B">
        <w:rPr>
          <w:rStyle w:val="ECCParagraph"/>
        </w:rPr>
        <w:t xml:space="preserve">actual </w:t>
      </w:r>
      <w:r w:rsidR="00BD2058" w:rsidRPr="00CD5E4B">
        <w:rPr>
          <w:rStyle w:val="ECCParagraph"/>
        </w:rPr>
        <w:t xml:space="preserve">radio </w:t>
      </w:r>
      <w:r w:rsidR="00162E74" w:rsidRPr="00CD5E4B">
        <w:rPr>
          <w:rStyle w:val="ECCParagraph"/>
        </w:rPr>
        <w:t>propagation environment a</w:t>
      </w:r>
      <w:r w:rsidR="00660A7D" w:rsidRPr="00CD5E4B">
        <w:rPr>
          <w:rStyle w:val="ECCParagraph"/>
        </w:rPr>
        <w:t>s well as on</w:t>
      </w:r>
      <w:r w:rsidR="00162E74" w:rsidRPr="00CD5E4B">
        <w:rPr>
          <w:rStyle w:val="ECCParagraph"/>
        </w:rPr>
        <w:t xml:space="preserve"> BS and victim receiver heights (ground/air).</w:t>
      </w:r>
      <w:r w:rsidR="004E458E" w:rsidRPr="00CD5E4B">
        <w:rPr>
          <w:rStyle w:val="ECCParagraph"/>
        </w:rPr>
        <w:t xml:space="preserve"> </w:t>
      </w:r>
      <w:r w:rsidR="00162E74" w:rsidRPr="00CD5E4B">
        <w:rPr>
          <w:rStyle w:val="ECCParagraph"/>
        </w:rPr>
        <w:t>The aeronautical mobile service system can operate in the 2300-2400</w:t>
      </w:r>
      <w:r w:rsidR="00660A7D" w:rsidRPr="00CD5E4B">
        <w:rPr>
          <w:rStyle w:val="ECCParagraph"/>
        </w:rPr>
        <w:t xml:space="preserve"> MHz</w:t>
      </w:r>
      <w:r w:rsidR="00162E74" w:rsidRPr="00CD5E4B">
        <w:rPr>
          <w:rStyle w:val="ECCParagraph"/>
        </w:rPr>
        <w:t xml:space="preserve"> band which means co-channel and adjacent channel operation</w:t>
      </w:r>
      <w:r w:rsidR="00925E45" w:rsidRPr="00CD5E4B">
        <w:rPr>
          <w:rStyle w:val="ECCParagraph"/>
        </w:rPr>
        <w:t>.</w:t>
      </w:r>
      <w:r w:rsidR="00B5138B" w:rsidRPr="00CD5E4B">
        <w:rPr>
          <w:rStyle w:val="ECCParagraph"/>
        </w:rPr>
        <w:t xml:space="preserve"> The in-block power, transitional region and baseline BEM for non-AAS </w:t>
      </w:r>
      <w:r w:rsidR="00F93110" w:rsidRPr="00CD5E4B">
        <w:rPr>
          <w:rStyle w:val="ECCParagraph"/>
        </w:rPr>
        <w:t>MFCN</w:t>
      </w:r>
      <w:r w:rsidR="00B5138B" w:rsidRPr="00CD5E4B">
        <w:rPr>
          <w:rStyle w:val="ECCParagraph"/>
        </w:rPr>
        <w:t xml:space="preserve"> are specified per antenna in ECC Decision (14)02</w:t>
      </w:r>
      <w:r w:rsidR="00497AB9" w:rsidRPr="00CD5E4B">
        <w:rPr>
          <w:rStyle w:val="ECCParagraph"/>
        </w:rPr>
        <w:t xml:space="preserve"> </w:t>
      </w:r>
      <w:r w:rsidR="00497AB9" w:rsidRPr="00CD5E4B">
        <w:rPr>
          <w:rStyle w:val="ECCParagraph"/>
        </w:rPr>
        <w:fldChar w:fldCharType="begin" w:fldLock="1"/>
      </w:r>
      <w:r w:rsidR="00497AB9" w:rsidRPr="00CD5E4B">
        <w:rPr>
          <w:rStyle w:val="ECCParagraph"/>
        </w:rPr>
        <w:instrText xml:space="preserve"> REF _Ref40084231 \n \h </w:instrText>
      </w:r>
      <w:r w:rsidR="00EF03E8" w:rsidRPr="00CD5E4B">
        <w:rPr>
          <w:rStyle w:val="ECCParagraph"/>
        </w:rPr>
        <w:instrText xml:space="preserve"> \* MERGEFORMAT </w:instrText>
      </w:r>
      <w:r w:rsidR="00497AB9" w:rsidRPr="00CD5E4B">
        <w:rPr>
          <w:rStyle w:val="ECCParagraph"/>
        </w:rPr>
      </w:r>
      <w:r w:rsidR="00497AB9" w:rsidRPr="00CD5E4B">
        <w:rPr>
          <w:rStyle w:val="ECCParagraph"/>
        </w:rPr>
        <w:fldChar w:fldCharType="separate"/>
      </w:r>
      <w:r w:rsidR="002816C2" w:rsidRPr="00CD5E4B">
        <w:rPr>
          <w:rStyle w:val="ECCParagraph"/>
        </w:rPr>
        <w:t>[1]</w:t>
      </w:r>
      <w:r w:rsidR="00497AB9" w:rsidRPr="00CD5E4B">
        <w:rPr>
          <w:rStyle w:val="ECCParagraph"/>
        </w:rPr>
        <w:fldChar w:fldCharType="end"/>
      </w:r>
      <w:r w:rsidR="00925E45" w:rsidRPr="00CD5E4B">
        <w:rPr>
          <w:rStyle w:val="ECCParagraph"/>
        </w:rPr>
        <w:t xml:space="preserve">. The difference in possible </w:t>
      </w:r>
      <w:r w:rsidR="00961102" w:rsidRPr="00CD5E4B">
        <w:rPr>
          <w:rStyle w:val="ECCParagraph"/>
        </w:rPr>
        <w:t>co-channel</w:t>
      </w:r>
      <w:r w:rsidR="00A751EF" w:rsidRPr="00CD5E4B">
        <w:rPr>
          <w:rStyle w:val="ECCParagraph"/>
        </w:rPr>
        <w:t xml:space="preserve"> and adjacent channel</w:t>
      </w:r>
      <w:r w:rsidR="00961102" w:rsidRPr="00CD5E4B">
        <w:rPr>
          <w:rStyle w:val="ECCParagraph"/>
        </w:rPr>
        <w:t xml:space="preserve"> </w:t>
      </w:r>
      <w:r w:rsidR="00925E45" w:rsidRPr="00CD5E4B">
        <w:rPr>
          <w:rStyle w:val="ECCParagraph"/>
        </w:rPr>
        <w:t>interference (</w:t>
      </w:r>
      <w:r w:rsidR="00925E45" w:rsidRPr="00CD5E4B">
        <w:rPr>
          <w:rStyle w:val="ECCParagraph"/>
          <w:rFonts w:ascii="Symbol" w:eastAsia="Symbol" w:hAnsi="Symbol" w:cs="Symbol"/>
        </w:rPr>
        <w:t></w:t>
      </w:r>
      <w:r w:rsidR="00925E45" w:rsidRPr="00CD5E4B">
        <w:rPr>
          <w:rStyle w:val="ECCParagraph"/>
        </w:rPr>
        <w:t>iRSS)</w:t>
      </w:r>
      <w:r w:rsidR="00A751EF" w:rsidRPr="00CD5E4B">
        <w:rPr>
          <w:rStyle w:val="ECCParagraph"/>
        </w:rPr>
        <w:t xml:space="preserve"> </w:t>
      </w:r>
      <w:r w:rsidR="009567A8" w:rsidRPr="00CD5E4B">
        <w:rPr>
          <w:rStyle w:val="ECCParagraph"/>
        </w:rPr>
        <w:t>assuming</w:t>
      </w:r>
      <w:r w:rsidR="006834D5" w:rsidRPr="00CD5E4B">
        <w:rPr>
          <w:rStyle w:val="ECCParagraph"/>
        </w:rPr>
        <w:t xml:space="preserve"> the</w:t>
      </w:r>
      <w:r w:rsidR="00925E45" w:rsidRPr="00CD5E4B">
        <w:rPr>
          <w:rStyle w:val="ECCParagraph"/>
        </w:rPr>
        <w:t xml:space="preserve"> worst case AAS</w:t>
      </w:r>
      <w:r w:rsidR="006834D5" w:rsidRPr="00CD5E4B">
        <w:rPr>
          <w:rStyle w:val="ECCParagraph"/>
        </w:rPr>
        <w:t xml:space="preserve"> and non-AAS</w:t>
      </w:r>
      <w:r w:rsidR="00925E45" w:rsidRPr="00CD5E4B">
        <w:rPr>
          <w:rStyle w:val="ECCParagraph"/>
        </w:rPr>
        <w:t xml:space="preserve"> BS </w:t>
      </w:r>
      <w:r w:rsidR="00A2353B" w:rsidRPr="00CD5E4B">
        <w:rPr>
          <w:rStyle w:val="ECCParagraph"/>
        </w:rPr>
        <w:t xml:space="preserve">sector </w:t>
      </w:r>
      <w:r w:rsidR="00925E45" w:rsidRPr="00CD5E4B">
        <w:rPr>
          <w:rStyle w:val="ECCParagraph"/>
        </w:rPr>
        <w:t xml:space="preserve">pointing </w:t>
      </w:r>
      <w:r w:rsidR="00B5138B" w:rsidRPr="00CD5E4B">
        <w:rPr>
          <w:rStyle w:val="ECCParagraph"/>
        </w:rPr>
        <w:t xml:space="preserve">with horizontal fixed </w:t>
      </w:r>
      <w:r w:rsidR="00925E45" w:rsidRPr="00CD5E4B">
        <w:rPr>
          <w:rStyle w:val="ECCParagraph"/>
        </w:rPr>
        <w:t>boresight towards</w:t>
      </w:r>
      <w:r w:rsidR="006834D5" w:rsidRPr="00CD5E4B">
        <w:rPr>
          <w:rStyle w:val="ECCParagraph"/>
        </w:rPr>
        <w:t xml:space="preserve"> the UAS ES</w:t>
      </w:r>
      <w:r w:rsidR="00925E45" w:rsidRPr="00CD5E4B">
        <w:rPr>
          <w:rStyle w:val="ECCParagraph"/>
        </w:rPr>
        <w:t xml:space="preserve"> or</w:t>
      </w:r>
      <w:r w:rsidR="006834D5" w:rsidRPr="00CD5E4B">
        <w:rPr>
          <w:rStyle w:val="ECCParagraph"/>
        </w:rPr>
        <w:t xml:space="preserve"> UAS</w:t>
      </w:r>
      <w:r w:rsidR="00925E45" w:rsidRPr="00CD5E4B">
        <w:rPr>
          <w:rStyle w:val="ECCParagraph"/>
        </w:rPr>
        <w:t xml:space="preserve"> aircraft vehicle is</w:t>
      </w:r>
      <w:r w:rsidR="006834D5" w:rsidRPr="00CD5E4B">
        <w:rPr>
          <w:rStyle w:val="ECCParagraph"/>
        </w:rPr>
        <w:t>:</w:t>
      </w:r>
      <w:r w:rsidR="00925E45" w:rsidRPr="00CD5E4B">
        <w:rPr>
          <w:rStyle w:val="ECCParagraph"/>
        </w:rPr>
        <w:t xml:space="preserve"> </w:t>
      </w:r>
    </w:p>
    <w:p w14:paraId="562345C8" w14:textId="03AFEE27" w:rsidR="00324BA8" w:rsidRPr="00CD5E4B" w:rsidRDefault="00324BA8" w:rsidP="00902188">
      <w:pPr>
        <w:pStyle w:val="ECCBulletsLv1"/>
        <w:rPr>
          <w:rStyle w:val="ECCParagraph"/>
        </w:rPr>
      </w:pPr>
      <w:r w:rsidRPr="00CD5E4B">
        <w:rPr>
          <w:rStyle w:val="ECCParagraph"/>
          <w:rFonts w:ascii="Symbol" w:eastAsia="Symbol" w:hAnsi="Symbol" w:cs="Symbol"/>
        </w:rPr>
        <w:t></w:t>
      </w:r>
      <w:r w:rsidRPr="00CD5E4B">
        <w:rPr>
          <w:rStyle w:val="ECCParagraph"/>
        </w:rPr>
        <w:t xml:space="preserve">iRSS = </w:t>
      </w:r>
      <w:r w:rsidR="00B02341" w:rsidRPr="00CD5E4B">
        <w:rPr>
          <w:rStyle w:val="ECCParagraph"/>
        </w:rPr>
        <w:t>5.9</w:t>
      </w:r>
      <w:r w:rsidR="00B5138B" w:rsidRPr="00CD5E4B">
        <w:rPr>
          <w:rStyle w:val="ECCParagraph"/>
        </w:rPr>
        <w:t xml:space="preserve"> dB for four cross-polarised non-AAS antennas and </w:t>
      </w:r>
      <w:r w:rsidR="00B5138B" w:rsidRPr="00CD5E4B">
        <w:rPr>
          <w:rStyle w:val="ECCParagraph"/>
          <w:rFonts w:ascii="Symbol" w:eastAsia="Symbol" w:hAnsi="Symbol" w:cs="Symbol"/>
        </w:rPr>
        <w:t></w:t>
      </w:r>
      <w:r w:rsidR="00B5138B" w:rsidRPr="00CD5E4B">
        <w:rPr>
          <w:rStyle w:val="ECCParagraph"/>
        </w:rPr>
        <w:t xml:space="preserve">iRSS = </w:t>
      </w:r>
      <w:r w:rsidR="00B02341" w:rsidRPr="00CD5E4B">
        <w:rPr>
          <w:rStyle w:val="ECCParagraph"/>
        </w:rPr>
        <w:t>11.9</w:t>
      </w:r>
      <w:r w:rsidR="00B5138B" w:rsidRPr="00CD5E4B">
        <w:rPr>
          <w:rStyle w:val="ECCParagraph"/>
        </w:rPr>
        <w:t xml:space="preserve"> dB for one cross-polarised antenna,</w:t>
      </w:r>
      <w:r w:rsidRPr="00CD5E4B">
        <w:rPr>
          <w:rStyle w:val="ECCParagraph"/>
        </w:rPr>
        <w:t xml:space="preserve"> for </w:t>
      </w:r>
      <w:r w:rsidR="00961102" w:rsidRPr="00CD5E4B">
        <w:rPr>
          <w:rStyle w:val="ECCParagraph"/>
        </w:rPr>
        <w:t>co-channel</w:t>
      </w:r>
      <w:r w:rsidRPr="00CD5E4B">
        <w:rPr>
          <w:rStyle w:val="ECCParagraph"/>
        </w:rPr>
        <w:t xml:space="preserve"> case</w:t>
      </w:r>
      <w:r w:rsidR="00B5138B" w:rsidRPr="00CD5E4B">
        <w:rPr>
          <w:rStyle w:val="ECCParagraph"/>
        </w:rPr>
        <w:t xml:space="preserve"> and</w:t>
      </w:r>
      <w:r w:rsidR="009A7736" w:rsidRPr="00CD5E4B">
        <w:rPr>
          <w:rStyle w:val="ECCParagraph"/>
        </w:rPr>
        <w:t xml:space="preserve"> </w:t>
      </w:r>
      <w:r w:rsidR="00B5138B" w:rsidRPr="00CD5E4B">
        <w:rPr>
          <w:rStyle w:val="ECCParagraph"/>
        </w:rPr>
        <w:t>AAS</w:t>
      </w:r>
      <w:r w:rsidR="009A7736" w:rsidRPr="00CD5E4B">
        <w:rPr>
          <w:rStyle w:val="ECCParagraph"/>
        </w:rPr>
        <w:t>, correlated beamforming (CDF ≥</w:t>
      </w:r>
      <w:r w:rsidR="00FF2FCD" w:rsidRPr="00CD5E4B">
        <w:rPr>
          <w:rStyle w:val="ECCParagraph"/>
        </w:rPr>
        <w:t xml:space="preserve"> </w:t>
      </w:r>
      <w:r w:rsidR="009A7736" w:rsidRPr="00CD5E4B">
        <w:rPr>
          <w:rStyle w:val="ECCParagraph"/>
        </w:rPr>
        <w:t xml:space="preserve">99.9%) </w:t>
      </w:r>
      <w:r w:rsidRPr="00CD5E4B">
        <w:rPr>
          <w:rStyle w:val="ECCParagraph"/>
        </w:rPr>
        <w:t>and rural area</w:t>
      </w:r>
      <w:r w:rsidR="00531185" w:rsidRPr="00CD5E4B">
        <w:rPr>
          <w:rStyle w:val="ECCParagraph"/>
        </w:rPr>
        <w:t>;</w:t>
      </w:r>
    </w:p>
    <w:p w14:paraId="7AAA494F" w14:textId="19A25552" w:rsidR="00324BA8" w:rsidRPr="00CD5E4B" w:rsidRDefault="00324BA8">
      <w:pPr>
        <w:pStyle w:val="ECCBulletsLv1"/>
        <w:rPr>
          <w:rStyle w:val="ECCParagraph"/>
        </w:rPr>
      </w:pPr>
      <w:r w:rsidRPr="00CD5E4B">
        <w:rPr>
          <w:rStyle w:val="ECCParagraph"/>
          <w:rFonts w:ascii="Symbol" w:eastAsia="Symbol" w:hAnsi="Symbol" w:cs="Symbol"/>
        </w:rPr>
        <w:t></w:t>
      </w:r>
      <w:r w:rsidRPr="00CD5E4B">
        <w:rPr>
          <w:rStyle w:val="ECCParagraph"/>
        </w:rPr>
        <w:t xml:space="preserve">iRSS = </w:t>
      </w:r>
      <w:r w:rsidR="00B5138B" w:rsidRPr="00CD5E4B">
        <w:rPr>
          <w:rStyle w:val="ECCParagraph"/>
        </w:rPr>
        <w:t xml:space="preserve">9.9 dB for four cross-polarised non-AAS antennas and </w:t>
      </w:r>
      <w:r w:rsidR="00B5138B" w:rsidRPr="00CD5E4B">
        <w:rPr>
          <w:rStyle w:val="ECCParagraph"/>
          <w:rFonts w:ascii="Symbol" w:eastAsia="Symbol" w:hAnsi="Symbol" w:cs="Symbol"/>
        </w:rPr>
        <w:t></w:t>
      </w:r>
      <w:r w:rsidR="00B5138B" w:rsidRPr="00CD5E4B">
        <w:rPr>
          <w:rStyle w:val="ECCParagraph"/>
        </w:rPr>
        <w:t>iRSS = 15.9 dB for one cross-polarised antenna,</w:t>
      </w:r>
      <w:r w:rsidRPr="00CD5E4B">
        <w:rPr>
          <w:rStyle w:val="ECCParagraph"/>
        </w:rPr>
        <w:t xml:space="preserve"> for </w:t>
      </w:r>
      <w:r w:rsidR="00961102" w:rsidRPr="00CD5E4B">
        <w:rPr>
          <w:rStyle w:val="ECCParagraph"/>
        </w:rPr>
        <w:t>co-channel</w:t>
      </w:r>
      <w:r w:rsidRPr="00CD5E4B">
        <w:rPr>
          <w:rStyle w:val="ECCParagraph"/>
        </w:rPr>
        <w:t xml:space="preserve"> case</w:t>
      </w:r>
      <w:r w:rsidR="009A7736" w:rsidRPr="00CD5E4B">
        <w:rPr>
          <w:rStyle w:val="ECCParagraph"/>
        </w:rPr>
        <w:t xml:space="preserve"> </w:t>
      </w:r>
      <w:r w:rsidR="00B5138B" w:rsidRPr="00CD5E4B">
        <w:rPr>
          <w:rStyle w:val="ECCParagraph"/>
        </w:rPr>
        <w:t>and AAS</w:t>
      </w:r>
      <w:r w:rsidR="009A7736" w:rsidRPr="00CD5E4B">
        <w:rPr>
          <w:rStyle w:val="ECCParagraph"/>
        </w:rPr>
        <w:t xml:space="preserve"> correlated beamforming (CDF ≥</w:t>
      </w:r>
      <w:r w:rsidR="00FF2FCD" w:rsidRPr="00CD5E4B">
        <w:rPr>
          <w:rStyle w:val="ECCParagraph"/>
        </w:rPr>
        <w:t xml:space="preserve"> </w:t>
      </w:r>
      <w:r w:rsidR="009A7736" w:rsidRPr="00CD5E4B">
        <w:rPr>
          <w:rStyle w:val="ECCParagraph"/>
        </w:rPr>
        <w:t xml:space="preserve">99.9%) </w:t>
      </w:r>
      <w:r w:rsidRPr="00CD5E4B">
        <w:rPr>
          <w:rStyle w:val="ECCParagraph"/>
        </w:rPr>
        <w:t>and urban</w:t>
      </w:r>
      <w:r w:rsidR="00F64C08" w:rsidRPr="00CD5E4B">
        <w:rPr>
          <w:rStyle w:val="ECCParagraph"/>
        </w:rPr>
        <w:t xml:space="preserve"> area</w:t>
      </w:r>
      <w:r w:rsidR="00531185" w:rsidRPr="00CD5E4B">
        <w:rPr>
          <w:rStyle w:val="ECCParagraph"/>
        </w:rPr>
        <w:t>;</w:t>
      </w:r>
    </w:p>
    <w:p w14:paraId="7D494AF7" w14:textId="0C25710F" w:rsidR="00F64C08" w:rsidRPr="00CD5E4B" w:rsidRDefault="00B5138B" w:rsidP="00F64C08">
      <w:pPr>
        <w:pStyle w:val="ECCBulletsLv1"/>
        <w:rPr>
          <w:rStyle w:val="ECCParagraph"/>
        </w:rPr>
      </w:pPr>
      <w:r w:rsidRPr="00CD5E4B">
        <w:rPr>
          <w:rStyle w:val="ECCParagraph"/>
          <w:rFonts w:ascii="Symbol" w:eastAsia="Symbol" w:hAnsi="Symbol" w:cs="Symbol"/>
        </w:rPr>
        <w:t></w:t>
      </w:r>
      <w:r w:rsidR="00F64C08" w:rsidRPr="00CD5E4B">
        <w:rPr>
          <w:rStyle w:val="ECCParagraph"/>
        </w:rPr>
        <w:t xml:space="preserve">iRSS = </w:t>
      </w:r>
      <w:r w:rsidRPr="00CD5E4B">
        <w:rPr>
          <w:rStyle w:val="ECCParagraph"/>
        </w:rPr>
        <w:t xml:space="preserve">13.9 dB for four cross-polarised non-AAS antennas and </w:t>
      </w:r>
      <w:r w:rsidRPr="00CD5E4B">
        <w:rPr>
          <w:rStyle w:val="ECCParagraph"/>
          <w:rFonts w:ascii="Symbol" w:eastAsia="Symbol" w:hAnsi="Symbol" w:cs="Symbol"/>
        </w:rPr>
        <w:t></w:t>
      </w:r>
      <w:r w:rsidR="00F64C08" w:rsidRPr="00CD5E4B">
        <w:rPr>
          <w:rStyle w:val="ECCParagraph"/>
        </w:rPr>
        <w:t>iRSS = 1</w:t>
      </w:r>
      <w:r w:rsidR="00731ABD" w:rsidRPr="00CD5E4B">
        <w:rPr>
          <w:rStyle w:val="ECCParagraph"/>
        </w:rPr>
        <w:t>9</w:t>
      </w:r>
      <w:r w:rsidR="00F64C08" w:rsidRPr="00CD5E4B">
        <w:rPr>
          <w:rStyle w:val="ECCParagraph"/>
        </w:rPr>
        <w:t>.9 dB</w:t>
      </w:r>
      <w:r w:rsidRPr="00CD5E4B">
        <w:rPr>
          <w:rStyle w:val="ECCParagraph"/>
        </w:rPr>
        <w:t xml:space="preserve"> for one cross-polarised antenna,</w:t>
      </w:r>
      <w:r w:rsidR="00F64C08" w:rsidRPr="00CD5E4B">
        <w:rPr>
          <w:rStyle w:val="ECCParagraph"/>
        </w:rPr>
        <w:t xml:space="preserve"> for </w:t>
      </w:r>
      <w:r w:rsidR="00731ABD" w:rsidRPr="00CD5E4B">
        <w:rPr>
          <w:rStyle w:val="ECCParagraph"/>
        </w:rPr>
        <w:t xml:space="preserve">adjacent </w:t>
      </w:r>
      <w:r w:rsidR="00F64C08" w:rsidRPr="00CD5E4B">
        <w:rPr>
          <w:rStyle w:val="ECCParagraph"/>
        </w:rPr>
        <w:t>channel case</w:t>
      </w:r>
      <w:r w:rsidRPr="00CD5E4B">
        <w:rPr>
          <w:rStyle w:val="ECCParagraph"/>
        </w:rPr>
        <w:t xml:space="preserve"> (0 to 10 MHz transitional region) and</w:t>
      </w:r>
      <w:r w:rsidR="00F64C08" w:rsidRPr="00CD5E4B">
        <w:rPr>
          <w:rStyle w:val="ECCParagraph"/>
        </w:rPr>
        <w:t xml:space="preserve"> </w:t>
      </w:r>
      <w:r w:rsidRPr="00CD5E4B">
        <w:rPr>
          <w:rStyle w:val="ECCParagraph"/>
        </w:rPr>
        <w:t>AAS</w:t>
      </w:r>
      <w:r w:rsidR="00F64C08" w:rsidRPr="00CD5E4B">
        <w:rPr>
          <w:rStyle w:val="ECCParagraph"/>
        </w:rPr>
        <w:t>, correlated beamforming (CDF ≥99.9%) and rural area</w:t>
      </w:r>
      <w:r w:rsidR="00531185" w:rsidRPr="00CD5E4B">
        <w:rPr>
          <w:rStyle w:val="ECCParagraph"/>
        </w:rPr>
        <w:t>;</w:t>
      </w:r>
    </w:p>
    <w:p w14:paraId="2FDCE236" w14:textId="6F774FD7" w:rsidR="00F64C08" w:rsidRPr="00CD5E4B" w:rsidRDefault="00F64C08" w:rsidP="002C13F3">
      <w:pPr>
        <w:pStyle w:val="ECCBulletsLv1"/>
        <w:rPr>
          <w:rStyle w:val="ECCParagraph"/>
        </w:rPr>
      </w:pPr>
      <w:r w:rsidRPr="00CD5E4B">
        <w:rPr>
          <w:rStyle w:val="ECCParagraph"/>
          <w:rFonts w:ascii="Symbol" w:eastAsia="Symbol" w:hAnsi="Symbol" w:cs="Symbol"/>
        </w:rPr>
        <w:t></w:t>
      </w:r>
      <w:r w:rsidRPr="00CD5E4B">
        <w:rPr>
          <w:rStyle w:val="ECCParagraph"/>
        </w:rPr>
        <w:t xml:space="preserve">iRSS = </w:t>
      </w:r>
      <w:r w:rsidR="009E19AB" w:rsidRPr="00CD5E4B">
        <w:rPr>
          <w:rStyle w:val="ECCParagraph"/>
        </w:rPr>
        <w:t xml:space="preserve">17.9 dB for four cross-polarised non-AAS antennas and </w:t>
      </w:r>
      <w:r w:rsidRPr="00CD5E4B">
        <w:rPr>
          <w:rStyle w:val="ECCParagraph"/>
          <w:rFonts w:ascii="Symbol" w:eastAsia="Symbol" w:hAnsi="Symbol" w:cs="Symbol"/>
        </w:rPr>
        <w:t></w:t>
      </w:r>
      <w:r w:rsidRPr="00CD5E4B">
        <w:rPr>
          <w:rStyle w:val="ECCParagraph"/>
        </w:rPr>
        <w:t xml:space="preserve">iRSS = </w:t>
      </w:r>
      <w:r w:rsidR="00731ABD" w:rsidRPr="00CD5E4B">
        <w:rPr>
          <w:rStyle w:val="ECCParagraph"/>
        </w:rPr>
        <w:t>23</w:t>
      </w:r>
      <w:r w:rsidRPr="00CD5E4B">
        <w:rPr>
          <w:rStyle w:val="ECCParagraph"/>
        </w:rPr>
        <w:t xml:space="preserve">.9 dB for </w:t>
      </w:r>
      <w:r w:rsidR="009E19AB" w:rsidRPr="00CD5E4B">
        <w:rPr>
          <w:rStyle w:val="ECCParagraph"/>
        </w:rPr>
        <w:t>one cross-polarised antenna,</w:t>
      </w:r>
      <w:r w:rsidRPr="00CD5E4B">
        <w:rPr>
          <w:rStyle w:val="ECCParagraph"/>
        </w:rPr>
        <w:t xml:space="preserve"> for </w:t>
      </w:r>
      <w:r w:rsidR="00731ABD" w:rsidRPr="00CD5E4B">
        <w:rPr>
          <w:rStyle w:val="ECCParagraph"/>
        </w:rPr>
        <w:t xml:space="preserve">adjacent </w:t>
      </w:r>
      <w:r w:rsidRPr="00CD5E4B">
        <w:rPr>
          <w:rStyle w:val="ECCParagraph"/>
        </w:rPr>
        <w:t>channel case</w:t>
      </w:r>
      <w:r w:rsidR="00B5138B" w:rsidRPr="00CD5E4B">
        <w:rPr>
          <w:rStyle w:val="ECCParagraph"/>
        </w:rPr>
        <w:t xml:space="preserve"> (0 to 10 MHz transitional region) and</w:t>
      </w:r>
      <w:r w:rsidRPr="00CD5E4B">
        <w:rPr>
          <w:rStyle w:val="ECCParagraph"/>
        </w:rPr>
        <w:t xml:space="preserve"> </w:t>
      </w:r>
      <w:r w:rsidR="00B5138B" w:rsidRPr="00CD5E4B">
        <w:rPr>
          <w:rStyle w:val="ECCParagraph"/>
        </w:rPr>
        <w:t>AAS</w:t>
      </w:r>
      <w:r w:rsidRPr="00CD5E4B">
        <w:rPr>
          <w:rStyle w:val="ECCParagraph"/>
        </w:rPr>
        <w:t>, correlated beamforming (CDF ≥</w:t>
      </w:r>
      <w:r w:rsidR="00CB5A74" w:rsidRPr="00CD5E4B">
        <w:rPr>
          <w:rStyle w:val="ECCParagraph"/>
        </w:rPr>
        <w:t xml:space="preserve"> </w:t>
      </w:r>
      <w:r w:rsidRPr="00CD5E4B">
        <w:rPr>
          <w:rStyle w:val="ECCParagraph"/>
        </w:rPr>
        <w:t>99.9%) and urban area</w:t>
      </w:r>
      <w:r w:rsidR="00531185" w:rsidRPr="00CD5E4B">
        <w:rPr>
          <w:rStyle w:val="ECCParagraph"/>
        </w:rPr>
        <w:t>.</w:t>
      </w:r>
    </w:p>
    <w:p w14:paraId="5032CDBF" w14:textId="714DC54F" w:rsidR="00575FBD" w:rsidRPr="00CD5E4B" w:rsidRDefault="00324BA8" w:rsidP="00324BA8">
      <w:pPr>
        <w:rPr>
          <w:rStyle w:val="ECCParagraph"/>
        </w:rPr>
      </w:pPr>
      <w:r w:rsidRPr="00CD5E4B">
        <w:rPr>
          <w:rStyle w:val="ECCParagraph"/>
        </w:rPr>
        <w:t xml:space="preserve">In real </w:t>
      </w:r>
      <w:r w:rsidR="00AC3634" w:rsidRPr="00CD5E4B">
        <w:rPr>
          <w:rStyle w:val="ECCParagraph"/>
        </w:rPr>
        <w:t xml:space="preserve">MFCN </w:t>
      </w:r>
      <w:r w:rsidRPr="00CD5E4B">
        <w:rPr>
          <w:rStyle w:val="ECCParagraph"/>
        </w:rPr>
        <w:t>network</w:t>
      </w:r>
      <w:r w:rsidR="00E7101D" w:rsidRPr="00CD5E4B">
        <w:rPr>
          <w:rStyle w:val="ECCParagraph"/>
        </w:rPr>
        <w:t>s</w:t>
      </w:r>
      <w:r w:rsidRPr="00CD5E4B">
        <w:rPr>
          <w:rStyle w:val="ECCParagraph"/>
        </w:rPr>
        <w:t xml:space="preserve"> </w:t>
      </w:r>
      <w:r w:rsidR="00C66B2A" w:rsidRPr="00CD5E4B">
        <w:rPr>
          <w:rStyle w:val="ECCParagraph"/>
        </w:rPr>
        <w:t xml:space="preserve">there will be </w:t>
      </w:r>
      <w:r w:rsidRPr="00CD5E4B">
        <w:rPr>
          <w:rStyle w:val="ECCParagraph"/>
        </w:rPr>
        <w:t xml:space="preserve">a mixture </w:t>
      </w:r>
      <w:r w:rsidR="00931E4F" w:rsidRPr="00CD5E4B">
        <w:rPr>
          <w:rStyle w:val="ECCParagraph"/>
        </w:rPr>
        <w:t>of</w:t>
      </w:r>
      <w:r w:rsidRPr="00CD5E4B">
        <w:rPr>
          <w:rStyle w:val="ECCParagraph"/>
        </w:rPr>
        <w:t xml:space="preserve"> urban, suburban, macro </w:t>
      </w:r>
      <w:r w:rsidR="00E7101D" w:rsidRPr="00CD5E4B">
        <w:rPr>
          <w:rStyle w:val="ECCParagraph"/>
        </w:rPr>
        <w:t>deployment</w:t>
      </w:r>
      <w:r w:rsidR="00C66B2A" w:rsidRPr="00CD5E4B">
        <w:rPr>
          <w:rStyle w:val="ECCParagraph"/>
        </w:rPr>
        <w:t xml:space="preserve"> </w:t>
      </w:r>
      <w:r w:rsidRPr="00CD5E4B">
        <w:rPr>
          <w:rStyle w:val="ECCParagraph"/>
        </w:rPr>
        <w:t>and actual radio propagation condition. For urban deployment clutter losses can be expected.</w:t>
      </w:r>
    </w:p>
    <w:p w14:paraId="71CB6531" w14:textId="0E358291" w:rsidR="00324BA8" w:rsidRPr="00CD5E4B" w:rsidRDefault="00CA2829" w:rsidP="00324BA8">
      <w:pPr>
        <w:rPr>
          <w:rStyle w:val="ECCParagraph"/>
        </w:rPr>
      </w:pPr>
      <w:r w:rsidRPr="00CD5E4B">
        <w:rPr>
          <w:rStyle w:val="ECCParagraph"/>
        </w:rPr>
        <w:t>Similar to the conclusions for non-AAS</w:t>
      </w:r>
      <w:r w:rsidR="00F93110" w:rsidRPr="00CD5E4B">
        <w:rPr>
          <w:rStyle w:val="ECCParagraph"/>
        </w:rPr>
        <w:t xml:space="preserve"> MFCN</w:t>
      </w:r>
      <w:r w:rsidRPr="00CD5E4B">
        <w:rPr>
          <w:rStyle w:val="ECCParagraph"/>
        </w:rPr>
        <w:t>, AAS</w:t>
      </w:r>
      <w:r w:rsidR="00A330DF" w:rsidRPr="00CD5E4B">
        <w:rPr>
          <w:rStyle w:val="ECCParagraph"/>
        </w:rPr>
        <w:t xml:space="preserve"> MFCN BSs</w:t>
      </w:r>
      <w:r w:rsidRPr="00CD5E4B">
        <w:rPr>
          <w:rStyle w:val="ECCParagraph"/>
        </w:rPr>
        <w:t xml:space="preserve"> </w:t>
      </w:r>
      <w:r w:rsidR="00575FBD" w:rsidRPr="00CD5E4B">
        <w:rPr>
          <w:rStyle w:val="ECCParagraph"/>
        </w:rPr>
        <w:t>and UAS cannot share spectrum on a co-channel</w:t>
      </w:r>
      <w:r w:rsidR="00931E4F" w:rsidRPr="00CD5E4B">
        <w:rPr>
          <w:rStyle w:val="ECCParagraph"/>
        </w:rPr>
        <w:t>,</w:t>
      </w:r>
      <w:r w:rsidR="00575FBD" w:rsidRPr="00CD5E4B">
        <w:rPr>
          <w:rStyle w:val="ECCParagraph"/>
        </w:rPr>
        <w:t xml:space="preserve"> co-location basis.</w:t>
      </w:r>
      <w:r w:rsidR="004E458E" w:rsidRPr="00CD5E4B">
        <w:rPr>
          <w:rStyle w:val="ECCParagraph"/>
        </w:rPr>
        <w:t xml:space="preserve"> </w:t>
      </w:r>
      <w:r w:rsidR="00575FBD" w:rsidRPr="00CD5E4B">
        <w:rPr>
          <w:rStyle w:val="ECCParagraph"/>
        </w:rPr>
        <w:t>Frequency separation, geographical separation, time sharing, or a combination of these mitigation methods may help to ensure coexistence.</w:t>
      </w:r>
    </w:p>
    <w:p w14:paraId="191E77C0" w14:textId="3B372391" w:rsidR="00ED7FD8" w:rsidRPr="00CD5E4B" w:rsidRDefault="001F0975" w:rsidP="001F0975">
      <w:pPr>
        <w:pStyle w:val="Heading4"/>
        <w:rPr>
          <w:lang w:val="en-GB"/>
        </w:rPr>
      </w:pPr>
      <w:bookmarkStart w:id="711" w:name="_Toc92868942"/>
      <w:bookmarkStart w:id="712" w:name="_Toc68691313"/>
      <w:bookmarkStart w:id="713" w:name="_Toc78184721"/>
      <w:bookmarkStart w:id="714" w:name="_Toc88226177"/>
      <w:bookmarkStart w:id="715" w:name="_Toc98834821"/>
      <w:bookmarkStart w:id="716" w:name="_Toc100238073"/>
      <w:bookmarkStart w:id="717" w:name="_Ref107911551"/>
      <w:bookmarkStart w:id="718" w:name="_Hlk86665297"/>
      <w:bookmarkEnd w:id="711"/>
      <w:r>
        <w:rPr>
          <w:rFonts w:ascii="ZWAdobeF" w:hAnsi="ZWAdobeF" w:cs="ZWAdobeF"/>
          <w:i w:val="0"/>
          <w:color w:val="auto"/>
          <w:sz w:val="2"/>
          <w:szCs w:val="2"/>
          <w:lang w:val="en-GB"/>
        </w:rPr>
        <w:t>18B</w:t>
      </w:r>
      <w:r w:rsidR="00ED7FD8" w:rsidRPr="00CD5E4B">
        <w:rPr>
          <w:lang w:val="en-GB"/>
        </w:rPr>
        <w:t>Amateur Service (secondary service)</w:t>
      </w:r>
      <w:bookmarkEnd w:id="712"/>
      <w:bookmarkEnd w:id="713"/>
      <w:bookmarkEnd w:id="714"/>
      <w:r w:rsidR="00803E06" w:rsidRPr="00CD5E4B">
        <w:rPr>
          <w:lang w:val="en-GB"/>
        </w:rPr>
        <w:t xml:space="preserve"> in 2300-2400 MHz</w:t>
      </w:r>
      <w:bookmarkEnd w:id="715"/>
      <w:bookmarkEnd w:id="716"/>
      <w:bookmarkEnd w:id="717"/>
    </w:p>
    <w:bookmarkEnd w:id="718"/>
    <w:p w14:paraId="40E4CE73" w14:textId="1F33490B" w:rsidR="00454810" w:rsidRPr="00CD5E4B" w:rsidRDefault="00454810" w:rsidP="00454810">
      <w:pPr>
        <w:rPr>
          <w:rStyle w:val="ECCParagraph"/>
        </w:rPr>
      </w:pPr>
      <w:r w:rsidRPr="00CD5E4B">
        <w:rPr>
          <w:rStyle w:val="ECCParagraph"/>
        </w:rPr>
        <w:t>ECC Report 172</w:t>
      </w:r>
      <w:r w:rsidR="008E502D" w:rsidRPr="00CD5E4B">
        <w:rPr>
          <w:rStyle w:val="ECCParagraph"/>
        </w:rPr>
        <w:t xml:space="preserve"> </w:t>
      </w:r>
      <w:r w:rsidR="008E502D" w:rsidRPr="00CD5E4B">
        <w:rPr>
          <w:rStyle w:val="ECCParagraph"/>
        </w:rPr>
        <w:fldChar w:fldCharType="begin" w:fldLock="1"/>
      </w:r>
      <w:r w:rsidR="008E502D" w:rsidRPr="00CD5E4B">
        <w:rPr>
          <w:rStyle w:val="ECCParagraph"/>
        </w:rPr>
        <w:instrText xml:space="preserve"> REF _Ref40084256 \n \h </w:instrText>
      </w:r>
      <w:r w:rsidR="00EF03E8" w:rsidRPr="00CD5E4B">
        <w:rPr>
          <w:rStyle w:val="ECCParagraph"/>
        </w:rPr>
        <w:instrText xml:space="preserve"> \* MERGEFORMAT </w:instrText>
      </w:r>
      <w:r w:rsidR="008E502D" w:rsidRPr="00CD5E4B">
        <w:rPr>
          <w:rStyle w:val="ECCParagraph"/>
        </w:rPr>
      </w:r>
      <w:r w:rsidR="008E502D" w:rsidRPr="00CD5E4B">
        <w:rPr>
          <w:rStyle w:val="ECCParagraph"/>
        </w:rPr>
        <w:fldChar w:fldCharType="separate"/>
      </w:r>
      <w:r w:rsidR="002816C2" w:rsidRPr="00CD5E4B">
        <w:rPr>
          <w:rStyle w:val="ECCParagraph"/>
        </w:rPr>
        <w:t>[4]</w:t>
      </w:r>
      <w:r w:rsidR="008E502D" w:rsidRPr="00CD5E4B">
        <w:rPr>
          <w:rStyle w:val="ECCParagraph"/>
        </w:rPr>
        <w:fldChar w:fldCharType="end"/>
      </w:r>
      <w:r w:rsidRPr="00CD5E4B">
        <w:rPr>
          <w:rStyle w:val="ECCParagraph"/>
        </w:rPr>
        <w:t xml:space="preserve"> reaches the following conclusion with reference to the </w:t>
      </w:r>
      <w:r w:rsidR="0041121F" w:rsidRPr="00CD5E4B">
        <w:rPr>
          <w:rStyle w:val="ECCParagraph"/>
        </w:rPr>
        <w:t>a</w:t>
      </w:r>
      <w:r w:rsidRPr="00CD5E4B">
        <w:rPr>
          <w:rStyle w:val="ECCParagraph"/>
        </w:rPr>
        <w:t xml:space="preserve">mateur </w:t>
      </w:r>
      <w:r w:rsidR="0041121F" w:rsidRPr="00CD5E4B">
        <w:rPr>
          <w:rStyle w:val="ECCParagraph"/>
        </w:rPr>
        <w:t>s</w:t>
      </w:r>
      <w:r w:rsidRPr="00CD5E4B">
        <w:rPr>
          <w:rStyle w:val="ECCParagraph"/>
        </w:rPr>
        <w:t>ervice:</w:t>
      </w:r>
    </w:p>
    <w:p w14:paraId="5B9E7B5F" w14:textId="765729BE" w:rsidR="003B76E8" w:rsidRPr="00CD5E4B" w:rsidRDefault="00454810" w:rsidP="00454810">
      <w:pPr>
        <w:rPr>
          <w:rStyle w:val="ECCParagraph"/>
        </w:rPr>
      </w:pPr>
      <w:r w:rsidRPr="00CD5E4B">
        <w:rPr>
          <w:rStyle w:val="ECCParagraph"/>
        </w:rPr>
        <w:t>“In co-channel case where the antenna main lobes are pointing at each other, the required MCL between LTE and stations in the Amateur Service can be significant. Various mitigation techniques can be used to protect both BWS and Amateur service</w:t>
      </w:r>
      <w:r w:rsidR="00123051" w:rsidRPr="00CD5E4B">
        <w:rPr>
          <w:rStyle w:val="ECCParagraph"/>
        </w:rPr>
        <w:t>"</w:t>
      </w:r>
      <w:r w:rsidRPr="00CD5E4B">
        <w:rPr>
          <w:rStyle w:val="ECCParagraph"/>
        </w:rPr>
        <w:t>.</w:t>
      </w:r>
    </w:p>
    <w:p w14:paraId="24D0F97B" w14:textId="226032CE" w:rsidR="00454810" w:rsidRPr="00CD5E4B" w:rsidRDefault="00484394" w:rsidP="00454810">
      <w:pPr>
        <w:rPr>
          <w:rStyle w:val="ECCParagraph"/>
        </w:rPr>
      </w:pPr>
      <w:r w:rsidRPr="00CD5E4B">
        <w:rPr>
          <w:rStyle w:val="ECCParagraph"/>
        </w:rPr>
        <w:t xml:space="preserve">Similar technical compatibility solutions are expected for 5G </w:t>
      </w:r>
      <w:r w:rsidR="008E502D" w:rsidRPr="00CD5E4B">
        <w:rPr>
          <w:rStyle w:val="ECCParagraph"/>
        </w:rPr>
        <w:t xml:space="preserve">NR </w:t>
      </w:r>
      <w:r w:rsidRPr="00CD5E4B">
        <w:rPr>
          <w:rStyle w:val="ECCParagraph"/>
        </w:rPr>
        <w:t>and AAS</w:t>
      </w:r>
      <w:r w:rsidR="00F93110" w:rsidRPr="00CD5E4B">
        <w:rPr>
          <w:rStyle w:val="ECCParagraph"/>
        </w:rPr>
        <w:t xml:space="preserve"> MFCN</w:t>
      </w:r>
      <w:r w:rsidRPr="00CD5E4B">
        <w:rPr>
          <w:rStyle w:val="ECCParagraph"/>
        </w:rPr>
        <w:t>.</w:t>
      </w:r>
    </w:p>
    <w:p w14:paraId="4CCF2820" w14:textId="28519A70" w:rsidR="00123051" w:rsidRPr="00CD5E4B" w:rsidRDefault="00484394" w:rsidP="00454810">
      <w:pPr>
        <w:rPr>
          <w:rStyle w:val="ECCParagraph"/>
        </w:rPr>
      </w:pPr>
      <w:r w:rsidRPr="00CD5E4B">
        <w:rPr>
          <w:rStyle w:val="ECCParagraph"/>
        </w:rPr>
        <w:t xml:space="preserve">The </w:t>
      </w:r>
      <w:r w:rsidR="003B649B" w:rsidRPr="00CD5E4B">
        <w:rPr>
          <w:rStyle w:val="ECCParagraph"/>
        </w:rPr>
        <w:t xml:space="preserve">required </w:t>
      </w:r>
      <w:r w:rsidRPr="00CD5E4B">
        <w:rPr>
          <w:rStyle w:val="ECCParagraph"/>
        </w:rPr>
        <w:t>MCL between non-AAS</w:t>
      </w:r>
      <w:r w:rsidR="00AC3634" w:rsidRPr="00CD5E4B">
        <w:rPr>
          <w:rStyle w:val="ECCParagraph"/>
        </w:rPr>
        <w:t xml:space="preserve"> BS</w:t>
      </w:r>
      <w:r w:rsidRPr="00CD5E4B">
        <w:rPr>
          <w:rStyle w:val="ECCParagraph"/>
        </w:rPr>
        <w:t xml:space="preserve"> and amateur stations with antenna height of 25 </w:t>
      </w:r>
      <w:r w:rsidR="004811CE" w:rsidRPr="00CD5E4B">
        <w:rPr>
          <w:rStyle w:val="ECCParagraph"/>
        </w:rPr>
        <w:t>m</w:t>
      </w:r>
      <w:r w:rsidRPr="00CD5E4B">
        <w:rPr>
          <w:rStyle w:val="ECCParagraph"/>
        </w:rPr>
        <w:t xml:space="preserve"> are large</w:t>
      </w:r>
      <w:r w:rsidR="006B6EF5" w:rsidRPr="00CD5E4B">
        <w:rPr>
          <w:rStyle w:val="ECCParagraph"/>
        </w:rPr>
        <w:t>,</w:t>
      </w:r>
      <w:r w:rsidRPr="00CD5E4B">
        <w:rPr>
          <w:rStyle w:val="ECCParagraph"/>
        </w:rPr>
        <w:t xml:space="preserve"> </w:t>
      </w:r>
      <w:r w:rsidR="0041121F" w:rsidRPr="00CD5E4B">
        <w:rPr>
          <w:rStyle w:val="ECCParagraph"/>
        </w:rPr>
        <w:t xml:space="preserve">of </w:t>
      </w:r>
      <w:r w:rsidRPr="00CD5E4B">
        <w:rPr>
          <w:rStyle w:val="ECCParagraph"/>
        </w:rPr>
        <w:t xml:space="preserve">the order of 201/164 dB for BS/UE </w:t>
      </w:r>
      <w:r w:rsidR="00D4194F" w:rsidRPr="00CD5E4B">
        <w:rPr>
          <w:rStyle w:val="ECCParagraph"/>
        </w:rPr>
        <w:t>respectively</w:t>
      </w:r>
      <w:r w:rsidRPr="00CD5E4B">
        <w:rPr>
          <w:rStyle w:val="ECCParagraph"/>
        </w:rPr>
        <w:t xml:space="preserve"> towards amateur service receiver. For AAS </w:t>
      </w:r>
      <w:r w:rsidR="00AC3634" w:rsidRPr="00CD5E4B">
        <w:rPr>
          <w:rStyle w:val="ECCParagraph"/>
        </w:rPr>
        <w:t xml:space="preserve">BS </w:t>
      </w:r>
      <w:r w:rsidRPr="00CD5E4B">
        <w:rPr>
          <w:rStyle w:val="ECCParagraph"/>
        </w:rPr>
        <w:t xml:space="preserve">it is highly unlikely </w:t>
      </w:r>
      <w:r w:rsidRPr="00CD5E4B">
        <w:rPr>
          <w:rStyle w:val="ECCParagraph"/>
        </w:rPr>
        <w:lastRenderedPageBreak/>
        <w:t xml:space="preserve">that the main beam will </w:t>
      </w:r>
      <w:r w:rsidR="00F66EA1" w:rsidRPr="00CD5E4B">
        <w:rPr>
          <w:rStyle w:val="ECCParagraph"/>
        </w:rPr>
        <w:t xml:space="preserve">align with the main lobe of the amateur station antenna (33 dBi assumed in </w:t>
      </w:r>
      <w:r w:rsidR="008E502D" w:rsidRPr="00CD5E4B">
        <w:rPr>
          <w:rStyle w:val="ECCParagraph"/>
        </w:rPr>
        <w:t xml:space="preserve">ECC </w:t>
      </w:r>
      <w:r w:rsidR="00F66EA1" w:rsidRPr="00CD5E4B">
        <w:rPr>
          <w:rStyle w:val="ECCParagraph"/>
        </w:rPr>
        <w:t xml:space="preserve">Report 172) </w:t>
      </w:r>
      <w:r w:rsidRPr="00CD5E4B">
        <w:rPr>
          <w:rStyle w:val="ECCParagraph"/>
        </w:rPr>
        <w:t>due to</w:t>
      </w:r>
      <w:r w:rsidR="00F66EA1" w:rsidRPr="00CD5E4B">
        <w:rPr>
          <w:rStyle w:val="ECCParagraph"/>
        </w:rPr>
        <w:t xml:space="preserve"> AAS</w:t>
      </w:r>
      <w:r w:rsidRPr="00CD5E4B">
        <w:rPr>
          <w:rStyle w:val="ECCParagraph"/>
        </w:rPr>
        <w:t xml:space="preserve"> random nature</w:t>
      </w:r>
      <w:r w:rsidR="00F66EA1" w:rsidRPr="00CD5E4B">
        <w:rPr>
          <w:rStyle w:val="ECCParagraph"/>
        </w:rPr>
        <w:t xml:space="preserve"> by serving UEs in the cell</w:t>
      </w:r>
      <w:r w:rsidR="00710DF8" w:rsidRPr="00CD5E4B">
        <w:rPr>
          <w:rStyle w:val="ECCParagraph"/>
        </w:rPr>
        <w:t xml:space="preserve"> (</w:t>
      </w:r>
      <w:r w:rsidR="00F66EA1" w:rsidRPr="00CD5E4B">
        <w:rPr>
          <w:rStyle w:val="ECCParagraph"/>
        </w:rPr>
        <w:t>see</w:t>
      </w:r>
      <w:r w:rsidR="00D27D66" w:rsidRPr="00CD5E4B">
        <w:rPr>
          <w:rStyle w:val="ECCParagraph"/>
        </w:rPr>
        <w:t xml:space="preserve"> </w:t>
      </w:r>
      <w:r w:rsidR="005D099E" w:rsidRPr="00CD5E4B">
        <w:rPr>
          <w:rStyle w:val="ECCParagraph"/>
        </w:rPr>
        <w:fldChar w:fldCharType="begin" w:fldLock="1"/>
      </w:r>
      <w:r w:rsidR="005D099E" w:rsidRPr="00CD5E4B">
        <w:rPr>
          <w:rStyle w:val="ECCParagraph"/>
        </w:rPr>
        <w:instrText xml:space="preserve"> REF _Ref103256388 \h </w:instrText>
      </w:r>
      <w:r w:rsidR="00EF03E8" w:rsidRPr="00CD5E4B">
        <w:rPr>
          <w:rStyle w:val="ECCParagraph"/>
        </w:rPr>
        <w:instrText xml:space="preserve"> \* MERGEFORMAT </w:instrText>
      </w:r>
      <w:r w:rsidR="005D099E" w:rsidRPr="00CD5E4B">
        <w:rPr>
          <w:rStyle w:val="ECCParagraph"/>
        </w:rPr>
      </w:r>
      <w:r w:rsidR="005D099E" w:rsidRPr="00CD5E4B">
        <w:rPr>
          <w:rStyle w:val="ECCParagraph"/>
        </w:rPr>
        <w:fldChar w:fldCharType="separate"/>
      </w:r>
      <w:r w:rsidR="002816C2" w:rsidRPr="00CD5E4B">
        <w:t>Figure 29</w:t>
      </w:r>
      <w:r w:rsidR="005D099E" w:rsidRPr="00CD5E4B">
        <w:rPr>
          <w:rStyle w:val="ECCParagraph"/>
        </w:rPr>
        <w:fldChar w:fldCharType="end"/>
      </w:r>
      <w:r w:rsidR="006B6EF5" w:rsidRPr="00CD5E4B">
        <w:rPr>
          <w:rStyle w:val="ECCParagraph"/>
        </w:rPr>
        <w:t xml:space="preserve">, </w:t>
      </w:r>
      <w:r w:rsidR="006B6EF5" w:rsidRPr="00CD5E4B">
        <w:rPr>
          <w:rStyle w:val="ECCParagraph"/>
        </w:rPr>
        <w:fldChar w:fldCharType="begin" w:fldLock="1"/>
      </w:r>
      <w:r w:rsidR="006B6EF5" w:rsidRPr="00CD5E4B">
        <w:rPr>
          <w:rStyle w:val="ECCParagraph"/>
        </w:rPr>
        <w:instrText xml:space="preserve"> REF _Ref81231589 \r \h </w:instrText>
      </w:r>
      <w:r w:rsidR="00EE52EA" w:rsidRPr="00CD5E4B">
        <w:rPr>
          <w:rStyle w:val="ECCParagraph"/>
        </w:rPr>
        <w:instrText xml:space="preserve"> \* MERGEFORMAT </w:instrText>
      </w:r>
      <w:r w:rsidR="006B6EF5" w:rsidRPr="00CD5E4B">
        <w:rPr>
          <w:rStyle w:val="ECCParagraph"/>
        </w:rPr>
      </w:r>
      <w:r w:rsidR="006B6EF5" w:rsidRPr="00CD5E4B">
        <w:rPr>
          <w:rStyle w:val="ECCParagraph"/>
        </w:rPr>
        <w:fldChar w:fldCharType="separate"/>
      </w:r>
      <w:r w:rsidR="002816C2" w:rsidRPr="00CD5E4B">
        <w:rPr>
          <w:rStyle w:val="ECCParagraph"/>
        </w:rPr>
        <w:t>ANNEX 4:</w:t>
      </w:r>
      <w:r w:rsidR="006B6EF5" w:rsidRPr="00CD5E4B">
        <w:rPr>
          <w:rStyle w:val="ECCParagraph"/>
        </w:rPr>
        <w:fldChar w:fldCharType="end"/>
      </w:r>
      <w:r w:rsidR="00710DF8" w:rsidRPr="00CD5E4B">
        <w:rPr>
          <w:rStyle w:val="ECCParagraph"/>
        </w:rPr>
        <w:t>.</w:t>
      </w:r>
      <w:r w:rsidR="00F66EA1" w:rsidRPr="00CD5E4B">
        <w:rPr>
          <w:rStyle w:val="ECCParagraph"/>
        </w:rPr>
        <w:t xml:space="preserve"> Therefore, any larger difference between non-AAS/AAS </w:t>
      </w:r>
      <w:r w:rsidR="00AC3634" w:rsidRPr="00CD5E4B">
        <w:rPr>
          <w:rStyle w:val="ECCParagraph"/>
        </w:rPr>
        <w:t xml:space="preserve">BSs </w:t>
      </w:r>
      <w:r w:rsidR="00F93110" w:rsidRPr="00CD5E4B">
        <w:rPr>
          <w:rStyle w:val="ECCParagraph"/>
        </w:rPr>
        <w:t xml:space="preserve">with respect to </w:t>
      </w:r>
      <w:r w:rsidR="00F66EA1" w:rsidRPr="00CD5E4B">
        <w:rPr>
          <w:rStyle w:val="ECCParagraph"/>
        </w:rPr>
        <w:t>possible interference towards amateur service</w:t>
      </w:r>
      <w:r w:rsidR="00835745" w:rsidRPr="00CD5E4B">
        <w:rPr>
          <w:rStyle w:val="ECCParagraph"/>
        </w:rPr>
        <w:t xml:space="preserve"> is not expected</w:t>
      </w:r>
      <w:r w:rsidR="00F66EA1" w:rsidRPr="00CD5E4B">
        <w:rPr>
          <w:rStyle w:val="ECCParagraph"/>
        </w:rPr>
        <w:t>.</w:t>
      </w:r>
    </w:p>
    <w:p w14:paraId="51A54BC0" w14:textId="260E43BA" w:rsidR="00ED7FD8" w:rsidRPr="00CD5E4B" w:rsidRDefault="00123051" w:rsidP="00ED7FD8">
      <w:pPr>
        <w:rPr>
          <w:rStyle w:val="ECCParagraph"/>
        </w:rPr>
      </w:pPr>
      <w:r w:rsidRPr="00CD5E4B">
        <w:rPr>
          <w:rStyle w:val="ECCParagraph"/>
        </w:rPr>
        <w:t xml:space="preserve">Also, it should be noted that the </w:t>
      </w:r>
      <w:r w:rsidR="00EE480F" w:rsidRPr="00CD5E4B">
        <w:rPr>
          <w:rStyle w:val="ECCParagraph"/>
        </w:rPr>
        <w:t>amateur s</w:t>
      </w:r>
      <w:r w:rsidRPr="00CD5E4B">
        <w:rPr>
          <w:rStyle w:val="ECCParagraph"/>
        </w:rPr>
        <w:t xml:space="preserve">ervice </w:t>
      </w:r>
      <w:r w:rsidR="009B0491" w:rsidRPr="00CD5E4B">
        <w:rPr>
          <w:rStyle w:val="ECCParagraph"/>
        </w:rPr>
        <w:t>has</w:t>
      </w:r>
      <w:r w:rsidRPr="00CD5E4B">
        <w:rPr>
          <w:rStyle w:val="ECCParagraph"/>
        </w:rPr>
        <w:t xml:space="preserve"> a secondary </w:t>
      </w:r>
      <w:r w:rsidR="009B0491" w:rsidRPr="00CD5E4B">
        <w:rPr>
          <w:rStyle w:val="ECCParagraph"/>
        </w:rPr>
        <w:t>allocation</w:t>
      </w:r>
      <w:r w:rsidRPr="00CD5E4B">
        <w:rPr>
          <w:rStyle w:val="ECCParagraph"/>
        </w:rPr>
        <w:t xml:space="preserve"> </w:t>
      </w:r>
      <w:r w:rsidR="009B0491" w:rsidRPr="00CD5E4B">
        <w:rPr>
          <w:rStyle w:val="ECCParagraph"/>
        </w:rPr>
        <w:t>in</w:t>
      </w:r>
      <w:r w:rsidRPr="00CD5E4B">
        <w:rPr>
          <w:rStyle w:val="ECCParagraph"/>
        </w:rPr>
        <w:t xml:space="preserve"> the band.</w:t>
      </w:r>
    </w:p>
    <w:p w14:paraId="18517516" w14:textId="36A2BF89" w:rsidR="00ED7FD8" w:rsidRPr="00CD5E4B" w:rsidRDefault="00ED7FD8" w:rsidP="001F0975">
      <w:pPr>
        <w:pStyle w:val="Heading3"/>
        <w:rPr>
          <w:rStyle w:val="ECCParagraph"/>
        </w:rPr>
      </w:pPr>
      <w:bookmarkStart w:id="719" w:name="_Toc102548868"/>
      <w:bookmarkStart w:id="720" w:name="_Toc102570418"/>
      <w:bookmarkStart w:id="721" w:name="_Toc100231115"/>
      <w:bookmarkStart w:id="722" w:name="_Toc100238075"/>
      <w:bookmarkStart w:id="723" w:name="_Toc101857745"/>
      <w:bookmarkStart w:id="724" w:name="_Toc101857888"/>
      <w:bookmarkStart w:id="725" w:name="_Toc102548869"/>
      <w:bookmarkStart w:id="726" w:name="_Toc102570419"/>
      <w:bookmarkStart w:id="727" w:name="_Toc100231116"/>
      <w:bookmarkStart w:id="728" w:name="_Toc100238076"/>
      <w:bookmarkStart w:id="729" w:name="_Toc101857746"/>
      <w:bookmarkStart w:id="730" w:name="_Toc101857889"/>
      <w:bookmarkStart w:id="731" w:name="_Toc102548870"/>
      <w:bookmarkStart w:id="732" w:name="_Toc102570420"/>
      <w:bookmarkStart w:id="733" w:name="_Ref101857961"/>
      <w:bookmarkStart w:id="734" w:name="_Toc100238077"/>
      <w:bookmarkStart w:id="735" w:name="_Toc103178529"/>
      <w:bookmarkStart w:id="736" w:name="_Toc116384044"/>
      <w:bookmarkStart w:id="737" w:name="_Toc107576569"/>
      <w:bookmarkStart w:id="738" w:name="_Toc68691315"/>
      <w:bookmarkStart w:id="739" w:name="_Toc78184723"/>
      <w:bookmarkStart w:id="740" w:name="_Toc88226179"/>
      <w:bookmarkStart w:id="741" w:name="_Toc98834823"/>
      <w:bookmarkStart w:id="742" w:name="_Ref100675525"/>
      <w:bookmarkStart w:id="743" w:name="_Ref100741165"/>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r w:rsidRPr="00CD5E4B">
        <w:rPr>
          <w:rStyle w:val="ECCParagraph"/>
        </w:rPr>
        <w:t>Adjacent-band coexistence analysis for AAS</w:t>
      </w:r>
      <w:r w:rsidR="00011E42" w:rsidRPr="00CD5E4B">
        <w:rPr>
          <w:rStyle w:val="ECCParagraph"/>
        </w:rPr>
        <w:t xml:space="preserve"> MFCN</w:t>
      </w:r>
      <w:r w:rsidR="002339FF" w:rsidRPr="00CD5E4B">
        <w:rPr>
          <w:rStyle w:val="ECCParagraph"/>
        </w:rPr>
        <w:t xml:space="preserve"> above 2400 MHz</w:t>
      </w:r>
      <w:bookmarkEnd w:id="733"/>
      <w:bookmarkEnd w:id="734"/>
      <w:bookmarkEnd w:id="735"/>
      <w:bookmarkEnd w:id="736"/>
      <w:bookmarkEnd w:id="737"/>
      <w:r w:rsidRPr="00CD5E4B">
        <w:rPr>
          <w:rStyle w:val="ECCParagraph"/>
        </w:rPr>
        <w:t xml:space="preserve"> </w:t>
      </w:r>
      <w:bookmarkEnd w:id="738"/>
      <w:bookmarkEnd w:id="739"/>
      <w:bookmarkEnd w:id="740"/>
      <w:bookmarkEnd w:id="741"/>
      <w:bookmarkEnd w:id="742"/>
      <w:bookmarkEnd w:id="743"/>
    </w:p>
    <w:p w14:paraId="080594A1" w14:textId="70E3CE5D" w:rsidR="00ED7FD8" w:rsidRPr="00CD5E4B" w:rsidRDefault="00931E4F" w:rsidP="004D3481">
      <w:pPr>
        <w:rPr>
          <w:rStyle w:val="ECCParagraph"/>
        </w:rPr>
      </w:pPr>
      <w:r w:rsidRPr="00CD5E4B">
        <w:rPr>
          <w:rStyle w:val="ECCParagraph"/>
        </w:rPr>
        <w:t>This section</w:t>
      </w:r>
      <w:r w:rsidR="00B70281" w:rsidRPr="00CD5E4B">
        <w:rPr>
          <w:rStyle w:val="ECCParagraph"/>
        </w:rPr>
        <w:t xml:space="preserve"> </w:t>
      </w:r>
      <w:r w:rsidR="00162051" w:rsidRPr="00CD5E4B">
        <w:rPr>
          <w:rStyle w:val="ECCParagraph"/>
        </w:rPr>
        <w:t>covers adjacent band coexistence analysis above 2400 MHz, this includes the OOB domain (2400-2440 MHz) as well as the spurious domain (2440-2484 MHz).</w:t>
      </w:r>
    </w:p>
    <w:p w14:paraId="59238A7A" w14:textId="0D5CC67B" w:rsidR="0002117E" w:rsidRPr="00CD5E4B" w:rsidRDefault="001F0975" w:rsidP="001F0975">
      <w:pPr>
        <w:pStyle w:val="Heading4"/>
        <w:rPr>
          <w:lang w:val="en-GB"/>
        </w:rPr>
      </w:pPr>
      <w:bookmarkStart w:id="744" w:name="_Toc78184724"/>
      <w:bookmarkStart w:id="745" w:name="_Ref86845835"/>
      <w:bookmarkStart w:id="746" w:name="_Toc88226180"/>
      <w:bookmarkStart w:id="747" w:name="_Ref90295999"/>
      <w:bookmarkStart w:id="748" w:name="_Toc98834824"/>
      <w:bookmarkStart w:id="749" w:name="_Toc100238078"/>
      <w:bookmarkStart w:id="750" w:name="_Toc68691316"/>
      <w:r>
        <w:rPr>
          <w:rFonts w:ascii="ZWAdobeF" w:hAnsi="ZWAdobeF" w:cs="ZWAdobeF"/>
          <w:i w:val="0"/>
          <w:color w:val="auto"/>
          <w:sz w:val="2"/>
          <w:szCs w:val="2"/>
          <w:lang w:val="en-GB"/>
        </w:rPr>
        <w:t>19B</w:t>
      </w:r>
      <w:r w:rsidR="0002117E" w:rsidRPr="00CD5E4B">
        <w:rPr>
          <w:lang w:val="en-GB"/>
        </w:rPr>
        <w:t>SRD</w:t>
      </w:r>
      <w:r w:rsidR="00306039" w:rsidRPr="00CD5E4B">
        <w:rPr>
          <w:lang w:val="en-GB"/>
        </w:rPr>
        <w:t>/ISM applications</w:t>
      </w:r>
      <w:r w:rsidR="0002117E" w:rsidRPr="00CD5E4B">
        <w:rPr>
          <w:lang w:val="en-GB"/>
        </w:rPr>
        <w:t xml:space="preserve"> (</w:t>
      </w:r>
      <w:r w:rsidR="003F5BE0" w:rsidRPr="00CD5E4B">
        <w:rPr>
          <w:lang w:val="en-GB"/>
        </w:rPr>
        <w:t>RLAN</w:t>
      </w:r>
      <w:r w:rsidR="0002117E" w:rsidRPr="00CD5E4B">
        <w:rPr>
          <w:lang w:val="en-GB"/>
        </w:rPr>
        <w:t>,</w:t>
      </w:r>
      <w:r w:rsidR="00067A6C" w:rsidRPr="00CD5E4B">
        <w:rPr>
          <w:lang w:val="en-GB"/>
        </w:rPr>
        <w:t xml:space="preserve"> </w:t>
      </w:r>
      <w:r w:rsidR="0002117E" w:rsidRPr="00CD5E4B">
        <w:rPr>
          <w:lang w:val="en-GB"/>
        </w:rPr>
        <w:t>Bluetooth, RFID,</w:t>
      </w:r>
      <w:r w:rsidR="004C5D93" w:rsidRPr="00CD5E4B">
        <w:rPr>
          <w:lang w:val="en-GB"/>
        </w:rPr>
        <w:t xml:space="preserve"> </w:t>
      </w:r>
      <w:r w:rsidR="00306039" w:rsidRPr="00CD5E4B">
        <w:rPr>
          <w:lang w:val="en-GB"/>
        </w:rPr>
        <w:t>Radiodetermination, etc.</w:t>
      </w:r>
      <w:r w:rsidR="0002117E" w:rsidRPr="00CD5E4B">
        <w:rPr>
          <w:lang w:val="en-GB"/>
        </w:rPr>
        <w:t>) unlicensed spectrum, 2400-2483.5 MHz</w:t>
      </w:r>
      <w:bookmarkEnd w:id="744"/>
      <w:bookmarkEnd w:id="745"/>
      <w:bookmarkEnd w:id="746"/>
      <w:bookmarkEnd w:id="747"/>
      <w:bookmarkEnd w:id="748"/>
      <w:bookmarkEnd w:id="749"/>
    </w:p>
    <w:p w14:paraId="438447AE" w14:textId="77777777" w:rsidR="00ED7FD8" w:rsidRPr="001943D9" w:rsidRDefault="0002117E" w:rsidP="001943D9">
      <w:pPr>
        <w:rPr>
          <w:rStyle w:val="ECCHLbold"/>
          <w:i/>
        </w:rPr>
      </w:pPr>
      <w:bookmarkStart w:id="751" w:name="_Hlk94281838"/>
      <w:bookmarkEnd w:id="750"/>
      <w:r w:rsidRPr="001943D9">
        <w:rPr>
          <w:rStyle w:val="ECCHLbold"/>
        </w:rPr>
        <w:t>General aspects</w:t>
      </w:r>
    </w:p>
    <w:p w14:paraId="44BEC47D" w14:textId="12040C4E" w:rsidR="0002117E" w:rsidRPr="00CD5E4B" w:rsidRDefault="0002117E" w:rsidP="0002117E">
      <w:pPr>
        <w:rPr>
          <w:rStyle w:val="ECCParagraph"/>
        </w:rPr>
      </w:pPr>
      <w:r w:rsidRPr="00CD5E4B">
        <w:rPr>
          <w:rStyle w:val="ECCParagraph"/>
        </w:rPr>
        <w:t>The following aspects should be taken into account when assessing the Bluetooth</w:t>
      </w:r>
      <w:r w:rsidR="00931E4F" w:rsidRPr="00CD5E4B">
        <w:rPr>
          <w:rStyle w:val="ECCParagraph"/>
        </w:rPr>
        <w:t xml:space="preserve"> and </w:t>
      </w:r>
      <w:r w:rsidR="003F5BE0" w:rsidRPr="00CD5E4B">
        <w:rPr>
          <w:rStyle w:val="ECCParagraph"/>
        </w:rPr>
        <w:t>RLAN</w:t>
      </w:r>
      <w:r w:rsidRPr="00CD5E4B">
        <w:rPr>
          <w:rStyle w:val="ECCParagraph"/>
        </w:rPr>
        <w:t xml:space="preserve"> technology:</w:t>
      </w:r>
    </w:p>
    <w:p w14:paraId="08817391" w14:textId="68C28C6E" w:rsidR="0002117E" w:rsidRPr="00CD5E4B" w:rsidRDefault="0002117E">
      <w:pPr>
        <w:pStyle w:val="ECCBulletsLv1"/>
        <w:rPr>
          <w:rStyle w:val="ECCParagraph"/>
        </w:rPr>
      </w:pPr>
      <w:r w:rsidRPr="00CD5E4B">
        <w:rPr>
          <w:rStyle w:val="ECCParagraph"/>
        </w:rPr>
        <w:t>ECC Report 172</w:t>
      </w:r>
      <w:r w:rsidR="008E502D" w:rsidRPr="00CD5E4B">
        <w:rPr>
          <w:rStyle w:val="ECCParagraph"/>
        </w:rPr>
        <w:t xml:space="preserve"> </w:t>
      </w:r>
      <w:r w:rsidR="008E502D" w:rsidRPr="00CD5E4B">
        <w:rPr>
          <w:rStyle w:val="ECCParagraph"/>
        </w:rPr>
        <w:fldChar w:fldCharType="begin" w:fldLock="1"/>
      </w:r>
      <w:r w:rsidR="008E502D" w:rsidRPr="00CD5E4B">
        <w:rPr>
          <w:rStyle w:val="ECCParagraph"/>
        </w:rPr>
        <w:instrText xml:space="preserve"> REF _Ref40084256 \n \h </w:instrText>
      </w:r>
      <w:r w:rsidR="00EF03E8" w:rsidRPr="00CD5E4B">
        <w:rPr>
          <w:rStyle w:val="ECCParagraph"/>
        </w:rPr>
        <w:instrText xml:space="preserve"> \* MERGEFORMAT </w:instrText>
      </w:r>
      <w:r w:rsidR="008E502D" w:rsidRPr="00CD5E4B">
        <w:rPr>
          <w:rStyle w:val="ECCParagraph"/>
        </w:rPr>
      </w:r>
      <w:r w:rsidR="008E502D" w:rsidRPr="00CD5E4B">
        <w:rPr>
          <w:rStyle w:val="ECCParagraph"/>
        </w:rPr>
        <w:fldChar w:fldCharType="separate"/>
      </w:r>
      <w:r w:rsidR="002816C2" w:rsidRPr="00CD5E4B">
        <w:rPr>
          <w:rStyle w:val="ECCParagraph"/>
        </w:rPr>
        <w:t>[4]</w:t>
      </w:r>
      <w:r w:rsidR="008E502D" w:rsidRPr="00CD5E4B">
        <w:rPr>
          <w:rStyle w:val="ECCParagraph"/>
        </w:rPr>
        <w:fldChar w:fldCharType="end"/>
      </w:r>
      <w:r w:rsidR="00376F8C" w:rsidRPr="00CD5E4B">
        <w:rPr>
          <w:rStyle w:val="ECCParagraph"/>
        </w:rPr>
        <w:t xml:space="preserve"> has studied</w:t>
      </w:r>
      <w:r w:rsidRPr="00CD5E4B">
        <w:rPr>
          <w:rStyle w:val="ECCParagraph"/>
        </w:rPr>
        <w:t xml:space="preserve"> “In-device coexistence properties between LTE TDD and Bluetooth”</w:t>
      </w:r>
      <w:r w:rsidR="00DC48A9" w:rsidRPr="00CD5E4B">
        <w:rPr>
          <w:rStyle w:val="ECCParagraph"/>
        </w:rPr>
        <w:t xml:space="preserve">. The UE technical characteristics described in ECC Report 172 (LTE TDD) will not change significantly when considering 5G NR UEs; </w:t>
      </w:r>
      <w:r w:rsidRPr="00CD5E4B">
        <w:rPr>
          <w:rStyle w:val="ECCParagraph"/>
        </w:rPr>
        <w:t xml:space="preserve">In-device coexistence between </w:t>
      </w:r>
      <w:r w:rsidR="00C44D00" w:rsidRPr="00CD5E4B">
        <w:rPr>
          <w:rStyle w:val="ECCParagraph"/>
        </w:rPr>
        <w:t xml:space="preserve">MFCN </w:t>
      </w:r>
      <w:r w:rsidRPr="00CD5E4B">
        <w:rPr>
          <w:rStyle w:val="ECCParagraph"/>
        </w:rPr>
        <w:t xml:space="preserve">services and </w:t>
      </w:r>
      <w:r w:rsidR="003F5BE0" w:rsidRPr="00CD5E4B">
        <w:rPr>
          <w:rStyle w:val="ECCParagraph"/>
        </w:rPr>
        <w:t>RLAN</w:t>
      </w:r>
      <w:r w:rsidR="005E66B9" w:rsidRPr="00CD5E4B">
        <w:rPr>
          <w:rStyle w:val="ECCParagraph"/>
        </w:rPr>
        <w:t xml:space="preserve"> and</w:t>
      </w:r>
      <w:r w:rsidRPr="00CD5E4B">
        <w:rPr>
          <w:rStyle w:val="ECCParagraph"/>
        </w:rPr>
        <w:t xml:space="preserve"> Bluetooth (SRD) is </w:t>
      </w:r>
      <w:r w:rsidR="00DC48A9" w:rsidRPr="00CD5E4B">
        <w:rPr>
          <w:rStyle w:val="ECCParagraph"/>
        </w:rPr>
        <w:t>addressed in 3GPP</w:t>
      </w:r>
      <w:r w:rsidR="00531185" w:rsidRPr="00CD5E4B">
        <w:rPr>
          <w:rStyle w:val="ECCParagraph"/>
        </w:rPr>
        <w:t>;</w:t>
      </w:r>
    </w:p>
    <w:p w14:paraId="22332B28" w14:textId="5C8B7F29" w:rsidR="0002117E" w:rsidRPr="00CD5E4B" w:rsidRDefault="0002117E" w:rsidP="0002117E">
      <w:pPr>
        <w:pStyle w:val="ECCBulletsLv1"/>
        <w:rPr>
          <w:rStyle w:val="ECCParagraph"/>
        </w:rPr>
      </w:pPr>
      <w:r w:rsidRPr="00CD5E4B">
        <w:rPr>
          <w:rStyle w:val="ECCParagraph"/>
        </w:rPr>
        <w:t xml:space="preserve">The additional baseline requirements above 2403 MHz </w:t>
      </w:r>
      <w:r w:rsidR="00DC48A9" w:rsidRPr="00CD5E4B">
        <w:rPr>
          <w:rStyle w:val="ECCParagraph"/>
        </w:rPr>
        <w:t xml:space="preserve">for base stations </w:t>
      </w:r>
      <w:r w:rsidRPr="00CD5E4B">
        <w:rPr>
          <w:rStyle w:val="ECCParagraph"/>
        </w:rPr>
        <w:t>need to be defined for AAS</w:t>
      </w:r>
      <w:r w:rsidR="00DC48A9" w:rsidRPr="00CD5E4B">
        <w:rPr>
          <w:rStyle w:val="ECCParagraph"/>
        </w:rPr>
        <w:t xml:space="preserve"> BS</w:t>
      </w:r>
      <w:r w:rsidRPr="00CD5E4B">
        <w:rPr>
          <w:rStyle w:val="ECCParagraph"/>
        </w:rPr>
        <w:t xml:space="preserve"> using TRP as the metric</w:t>
      </w:r>
      <w:r w:rsidR="00531185" w:rsidRPr="00CD5E4B">
        <w:rPr>
          <w:rStyle w:val="ECCParagraph"/>
        </w:rPr>
        <w:t>;</w:t>
      </w:r>
    </w:p>
    <w:p w14:paraId="1603B97D" w14:textId="634B46AC" w:rsidR="00DC48A9" w:rsidRPr="00CD5E4B" w:rsidRDefault="00DC48A9" w:rsidP="0002117E">
      <w:pPr>
        <w:pStyle w:val="ECCBulletsLv1"/>
        <w:rPr>
          <w:rStyle w:val="ECCParagraph"/>
        </w:rPr>
      </w:pPr>
      <w:r w:rsidRPr="00CD5E4B">
        <w:rPr>
          <w:rStyle w:val="ECCParagraph"/>
        </w:rPr>
        <w:t>2390-2400 MHz</w:t>
      </w:r>
      <w:r w:rsidR="00326E4F" w:rsidRPr="00CD5E4B">
        <w:rPr>
          <w:rStyle w:val="ECCParagraph"/>
        </w:rPr>
        <w:t>: The in-block requirement for BS with AAS in 2390-2400 MHz shall ensure coexistence with systems above 2400 MHz.</w:t>
      </w:r>
    </w:p>
    <w:p w14:paraId="71097F09" w14:textId="0A9236AD" w:rsidR="006C0324" w:rsidRPr="001943D9" w:rsidRDefault="006C0324" w:rsidP="001943D9">
      <w:pPr>
        <w:rPr>
          <w:rStyle w:val="ECCHLbold"/>
        </w:rPr>
      </w:pPr>
      <w:r w:rsidRPr="001943D9">
        <w:rPr>
          <w:rStyle w:val="ECCHLbold"/>
        </w:rPr>
        <w:t xml:space="preserve">Existing studies </w:t>
      </w:r>
      <w:r w:rsidR="00751562" w:rsidRPr="00CD5E4B">
        <w:rPr>
          <w:rStyle w:val="ECCHLbold"/>
        </w:rPr>
        <w:t>for</w:t>
      </w:r>
      <w:r w:rsidR="00751562" w:rsidRPr="001943D9">
        <w:rPr>
          <w:rStyle w:val="ECCHLbold"/>
        </w:rPr>
        <w:t xml:space="preserve"> </w:t>
      </w:r>
      <w:r w:rsidRPr="001943D9">
        <w:rPr>
          <w:rStyle w:val="ECCHLbold"/>
        </w:rPr>
        <w:t>non-AAS</w:t>
      </w:r>
      <w:r w:rsidR="00011E42" w:rsidRPr="001943D9">
        <w:rPr>
          <w:rStyle w:val="ECCHLbold"/>
        </w:rPr>
        <w:t xml:space="preserve"> MFCN</w:t>
      </w:r>
    </w:p>
    <w:p w14:paraId="146D09F0" w14:textId="26482EBD" w:rsidR="00454810" w:rsidRPr="00CD5E4B" w:rsidRDefault="00454810" w:rsidP="00454810">
      <w:pPr>
        <w:rPr>
          <w:rStyle w:val="ECCParagraph"/>
        </w:rPr>
      </w:pPr>
      <w:r w:rsidRPr="00CD5E4B">
        <w:rPr>
          <w:rStyle w:val="ECCParagraph"/>
        </w:rPr>
        <w:t>For non-AAS</w:t>
      </w:r>
      <w:r w:rsidR="00011E42" w:rsidRPr="00CD5E4B">
        <w:rPr>
          <w:rStyle w:val="ECCParagraph"/>
        </w:rPr>
        <w:t xml:space="preserve"> MFCN</w:t>
      </w:r>
      <w:r w:rsidRPr="00CD5E4B">
        <w:rPr>
          <w:rStyle w:val="ECCParagraph"/>
        </w:rPr>
        <w:t>, ECC Report 172</w:t>
      </w:r>
      <w:r w:rsidR="008E502D" w:rsidRPr="00CD5E4B">
        <w:rPr>
          <w:rStyle w:val="ECCParagraph"/>
        </w:rPr>
        <w:t xml:space="preserve"> </w:t>
      </w:r>
      <w:r w:rsidR="008E502D" w:rsidRPr="00CD5E4B">
        <w:rPr>
          <w:rStyle w:val="ECCParagraph"/>
        </w:rPr>
        <w:fldChar w:fldCharType="begin" w:fldLock="1"/>
      </w:r>
      <w:r w:rsidR="008E502D" w:rsidRPr="00CD5E4B">
        <w:rPr>
          <w:rStyle w:val="ECCParagraph"/>
        </w:rPr>
        <w:instrText xml:space="preserve"> REF _Ref40084256 \n \h </w:instrText>
      </w:r>
      <w:r w:rsidR="004811CE" w:rsidRPr="00CD5E4B">
        <w:rPr>
          <w:rStyle w:val="ECCParagraph"/>
        </w:rPr>
        <w:instrText xml:space="preserve"> \* MERGEFORMAT </w:instrText>
      </w:r>
      <w:r w:rsidR="008E502D" w:rsidRPr="00CD5E4B">
        <w:rPr>
          <w:rStyle w:val="ECCParagraph"/>
        </w:rPr>
      </w:r>
      <w:r w:rsidR="008E502D" w:rsidRPr="00CD5E4B">
        <w:rPr>
          <w:rStyle w:val="ECCParagraph"/>
        </w:rPr>
        <w:fldChar w:fldCharType="separate"/>
      </w:r>
      <w:r w:rsidR="002816C2" w:rsidRPr="00CD5E4B">
        <w:rPr>
          <w:rStyle w:val="ECCParagraph"/>
        </w:rPr>
        <w:t>[4]</w:t>
      </w:r>
      <w:r w:rsidR="008E502D" w:rsidRPr="00CD5E4B">
        <w:rPr>
          <w:rStyle w:val="ECCParagraph"/>
        </w:rPr>
        <w:fldChar w:fldCharType="end"/>
      </w:r>
      <w:r w:rsidRPr="00CD5E4B">
        <w:rPr>
          <w:rStyle w:val="ECCParagraph"/>
        </w:rPr>
        <w:t xml:space="preserve"> </w:t>
      </w:r>
      <w:r w:rsidR="00B71A07" w:rsidRPr="00CD5E4B">
        <w:rPr>
          <w:rStyle w:val="ECCParagraph"/>
        </w:rPr>
        <w:t>concludes:</w:t>
      </w:r>
    </w:p>
    <w:p w14:paraId="26C737E2" w14:textId="2D0E4A1F" w:rsidR="005F12A7" w:rsidRPr="00CD5E4B" w:rsidRDefault="00B71A07" w:rsidP="00454810">
      <w:pPr>
        <w:rPr>
          <w:rStyle w:val="Emphasis"/>
        </w:rPr>
      </w:pPr>
      <w:r w:rsidRPr="00CD5E4B">
        <w:rPr>
          <w:rStyle w:val="Emphasis"/>
        </w:rPr>
        <w:t>"</w:t>
      </w:r>
      <w:r w:rsidR="00454810" w:rsidRPr="00CD5E4B">
        <w:rPr>
          <w:rStyle w:val="Emphasis"/>
        </w:rPr>
        <w:t>The results for the impact of macro LTE TDD BS on WLAN show that coexistence is feasible for indoor WLAN systems at antenna height of 1.5 m with an interference probability smaller than 1%. The outdoor placed WLAN systems at 10 m height (worst case) will have very high interference probability. For the indoor case, WLAN AP interfering the Pico LTE TDD BS, there is a degradation in average bit rate. The results clearly show that increasing the offset frequency of LTE TDD decreases the bit rate degradation significantly. In all scenarios it is shown that using WLAN channel 5 instead of channel 1 will improve the situation significantly so that the coexistence between LTE TDD and WLAN would be feasible without mutual harmful interference.</w:t>
      </w:r>
      <w:r w:rsidRPr="00CD5E4B">
        <w:rPr>
          <w:rStyle w:val="Emphasis"/>
        </w:rPr>
        <w:t>"</w:t>
      </w:r>
    </w:p>
    <w:p w14:paraId="15F00E3D" w14:textId="020BDE17" w:rsidR="00626D67" w:rsidRPr="00CD5E4B" w:rsidRDefault="00626D67" w:rsidP="00454810">
      <w:pPr>
        <w:rPr>
          <w:rStyle w:val="ECCParagraph"/>
        </w:rPr>
      </w:pPr>
      <w:bookmarkStart w:id="752" w:name="_Hlk98504699"/>
      <w:r w:rsidRPr="00CD5E4B">
        <w:rPr>
          <w:rStyle w:val="ECCParagraph"/>
        </w:rPr>
        <w:t>The proportion of the indoor and outdoor RLAN is predominantly indoor usage. For example, in 2014 a split of deployments between domestic, outdoor and indoor public as well as enterprise were presented by Ofcom</w:t>
      </w:r>
      <w:r w:rsidR="001F0975">
        <w:rPr>
          <w:rStyle w:val="ECCParagraph"/>
          <w:rFonts w:ascii="ZWAdobeF" w:hAnsi="ZWAdobeF" w:cs="ZWAdobeF"/>
          <w:sz w:val="2"/>
          <w:szCs w:val="2"/>
        </w:rPr>
        <w:t>9F</w:t>
      </w:r>
      <w:r w:rsidR="00F56F4E" w:rsidRPr="00CD5E4B">
        <w:rPr>
          <w:rStyle w:val="ECCParagraph"/>
          <w:vertAlign w:val="superscript"/>
        </w:rPr>
        <w:footnoteReference w:id="11"/>
      </w:r>
      <w:r w:rsidRPr="00CD5E4B">
        <w:rPr>
          <w:rStyle w:val="ECCParagraph"/>
        </w:rPr>
        <w:t xml:space="preserve">. Ignoring the unknown enterprise locations and assuming all domestic installations are indoors leads to 99.98% </w:t>
      </w:r>
      <w:r w:rsidR="003F5BE0" w:rsidRPr="00CD5E4B">
        <w:rPr>
          <w:rStyle w:val="ECCParagraph"/>
        </w:rPr>
        <w:t>RLAN</w:t>
      </w:r>
      <w:r w:rsidRPr="00CD5E4B">
        <w:rPr>
          <w:rStyle w:val="ECCParagraph"/>
        </w:rPr>
        <w:t xml:space="preserve"> networks are installed as “indoor”.</w:t>
      </w:r>
      <w:r w:rsidR="004E458E" w:rsidRPr="00CD5E4B">
        <w:rPr>
          <w:rStyle w:val="ECCParagraph"/>
        </w:rPr>
        <w:t xml:space="preserve"> </w:t>
      </w:r>
      <w:r w:rsidRPr="00CD5E4B">
        <w:rPr>
          <w:rStyle w:val="ECCParagraph"/>
        </w:rPr>
        <w:t>In ECC Report 302</w:t>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_Ref103199299 \n \h </w:instrText>
      </w:r>
      <w:r w:rsidR="004811CE"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[28]</w:t>
      </w:r>
      <w:r w:rsidR="007B205F" w:rsidRPr="00CD5E4B">
        <w:rPr>
          <w:rStyle w:val="ECCParagraph"/>
        </w:rPr>
        <w:fldChar w:fldCharType="end"/>
      </w:r>
      <w:r w:rsidRPr="00CD5E4B">
        <w:rPr>
          <w:rStyle w:val="ECCParagraph"/>
        </w:rPr>
        <w:t>, actual historical and projected shipment data was used for outdoor Wi-Fi sales and LTE-based small cells. Combining the forecast for small cell and Wi-Fi devices for the outdoor market gives 1% of total units worldwide in 2021. Based on the ratio between RLAN indoor deployment and RLAN outdoor deployment, only RLAN indoor use</w:t>
      </w:r>
      <w:r w:rsidR="00D87CB1" w:rsidRPr="00CD5E4B">
        <w:rPr>
          <w:rStyle w:val="ECCParagraph"/>
        </w:rPr>
        <w:t xml:space="preserve"> has been studied in this ECC Report</w:t>
      </w:r>
      <w:r w:rsidRPr="00CD5E4B">
        <w:rPr>
          <w:rStyle w:val="ECCParagraph"/>
        </w:rPr>
        <w:t>.</w:t>
      </w:r>
      <w:bookmarkEnd w:id="752"/>
    </w:p>
    <w:p w14:paraId="1B10963E" w14:textId="5AF793DF" w:rsidR="00D87CB1" w:rsidRPr="00CD5E4B" w:rsidRDefault="00151DD4" w:rsidP="008127B2">
      <w:pPr>
        <w:rPr>
          <w:rStyle w:val="ECCParagraph"/>
        </w:rPr>
      </w:pPr>
      <w:r w:rsidRPr="00CD5E4B">
        <w:rPr>
          <w:rStyle w:val="ECCParagraph"/>
        </w:rPr>
        <w:t>The ISM band</w:t>
      </w:r>
      <w:r w:rsidR="000A5FE4" w:rsidRPr="00CD5E4B">
        <w:rPr>
          <w:rStyle w:val="ECCParagraph"/>
        </w:rPr>
        <w:t>, 2400-2484 MHz,</w:t>
      </w:r>
      <w:r w:rsidRPr="00CD5E4B">
        <w:rPr>
          <w:rStyle w:val="ECCParagraph"/>
        </w:rPr>
        <w:t xml:space="preserve"> is also used for other </w:t>
      </w:r>
      <w:r w:rsidR="00BE0ACE" w:rsidRPr="00CD5E4B">
        <w:rPr>
          <w:rStyle w:val="ECCParagraph"/>
        </w:rPr>
        <w:t xml:space="preserve">applications </w:t>
      </w:r>
      <w:r w:rsidRPr="00CD5E4B">
        <w:rPr>
          <w:rStyle w:val="ECCParagraph"/>
        </w:rPr>
        <w:t>like e.g. Bluetooth</w:t>
      </w:r>
      <w:r w:rsidR="00C427F9" w:rsidRPr="00CD5E4B">
        <w:rPr>
          <w:rStyle w:val="ECCParagraph"/>
        </w:rPr>
        <w:t xml:space="preserve"> (</w:t>
      </w:r>
      <w:r w:rsidRPr="00CD5E4B">
        <w:rPr>
          <w:rStyle w:val="ECCParagraph"/>
        </w:rPr>
        <w:t xml:space="preserve">see </w:t>
      </w:r>
      <w:r w:rsidR="00A62559" w:rsidRPr="00CD5E4B">
        <w:rPr>
          <w:rStyle w:val="ECCParagraph"/>
        </w:rPr>
        <w:fldChar w:fldCharType="begin" w:fldLock="1"/>
      </w:r>
      <w:r w:rsidR="00A62559" w:rsidRPr="00CD5E4B">
        <w:rPr>
          <w:rStyle w:val="ECCParagraph"/>
        </w:rPr>
        <w:instrText xml:space="preserve"> REF _Ref89848024 \h </w:instrText>
      </w:r>
      <w:r w:rsidR="00B55478" w:rsidRPr="00CD5E4B">
        <w:rPr>
          <w:rStyle w:val="ECCParagraph"/>
        </w:rPr>
        <w:instrText xml:space="preserve"> \* MERGEFORMAT </w:instrText>
      </w:r>
      <w:r w:rsidR="00A62559" w:rsidRPr="00CD5E4B">
        <w:rPr>
          <w:rStyle w:val="ECCParagraph"/>
        </w:rPr>
      </w:r>
      <w:r w:rsidR="00A62559" w:rsidRPr="00CD5E4B">
        <w:rPr>
          <w:rStyle w:val="ECCParagraph"/>
        </w:rPr>
        <w:fldChar w:fldCharType="separate"/>
      </w:r>
      <w:r w:rsidR="002816C2" w:rsidRPr="00CD5E4B">
        <w:rPr>
          <w:rStyle w:val="ECCParagraph"/>
        </w:rPr>
        <w:t>Figure 3</w:t>
      </w:r>
      <w:r w:rsidR="00A62559" w:rsidRPr="00CD5E4B">
        <w:rPr>
          <w:rStyle w:val="ECCParagraph"/>
        </w:rPr>
        <w:fldChar w:fldCharType="end"/>
      </w:r>
      <w:r w:rsidR="00C427F9" w:rsidRPr="00CD5E4B">
        <w:rPr>
          <w:rStyle w:val="ECCParagraph"/>
        </w:rPr>
        <w:t>)</w:t>
      </w:r>
      <w:r w:rsidRPr="00CD5E4B">
        <w:rPr>
          <w:rStyle w:val="ECCParagraph"/>
        </w:rPr>
        <w:t>. The</w:t>
      </w:r>
      <w:r w:rsidR="00CE7F02" w:rsidRPr="00CD5E4B">
        <w:rPr>
          <w:rStyle w:val="ECCParagraph"/>
        </w:rPr>
        <w:t xml:space="preserve"> </w:t>
      </w:r>
      <w:r w:rsidR="00FE6D06" w:rsidRPr="00CD5E4B">
        <w:rPr>
          <w:rStyle w:val="ECCParagraph"/>
        </w:rPr>
        <w:t>in-block limit for 2390-2400 MHz</w:t>
      </w:r>
      <w:r w:rsidR="00CE7F02" w:rsidRPr="00CD5E4B">
        <w:rPr>
          <w:rStyle w:val="ECCParagraph"/>
        </w:rPr>
        <w:t xml:space="preserve"> </w:t>
      </w:r>
      <w:r w:rsidR="00FE6D06" w:rsidRPr="00CD5E4B">
        <w:rPr>
          <w:rStyle w:val="ECCParagraph"/>
        </w:rPr>
        <w:t>and the</w:t>
      </w:r>
      <w:r w:rsidRPr="00CD5E4B">
        <w:rPr>
          <w:rStyle w:val="ECCParagraph"/>
        </w:rPr>
        <w:t xml:space="preserve"> additional</w:t>
      </w:r>
      <w:r w:rsidR="00FE6D06" w:rsidRPr="00CD5E4B">
        <w:rPr>
          <w:rStyle w:val="ECCParagraph"/>
        </w:rPr>
        <w:t xml:space="preserve"> baseline </w:t>
      </w:r>
      <w:r w:rsidR="006B601A" w:rsidRPr="00CD5E4B">
        <w:rPr>
          <w:rStyle w:val="ECCParagraph"/>
        </w:rPr>
        <w:t>requirement a</w:t>
      </w:r>
      <w:r w:rsidR="008127B2" w:rsidRPr="00CD5E4B">
        <w:rPr>
          <w:rStyle w:val="ECCParagraph"/>
        </w:rPr>
        <w:t>bove 2403 MHz</w:t>
      </w:r>
      <w:r w:rsidRPr="00CD5E4B">
        <w:rPr>
          <w:rStyle w:val="ECCParagraph"/>
        </w:rPr>
        <w:t xml:space="preserve"> in ECC Decision (14)02</w:t>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_Ref40084231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[1]</w:t>
      </w:r>
      <w:r w:rsidR="007B205F" w:rsidRPr="00CD5E4B">
        <w:rPr>
          <w:rStyle w:val="ECCParagraph"/>
        </w:rPr>
        <w:fldChar w:fldCharType="end"/>
      </w:r>
      <w:r w:rsidRPr="00CD5E4B">
        <w:rPr>
          <w:rStyle w:val="ECCParagraph"/>
        </w:rPr>
        <w:t xml:space="preserve"> gives protection to all</w:t>
      </w:r>
      <w:r w:rsidR="008127B2" w:rsidRPr="00CD5E4B">
        <w:rPr>
          <w:rStyle w:val="ECCParagraph"/>
        </w:rPr>
        <w:t xml:space="preserve"> these</w:t>
      </w:r>
      <w:r w:rsidRPr="00CD5E4B">
        <w:rPr>
          <w:rStyle w:val="ECCParagraph"/>
        </w:rPr>
        <w:t xml:space="preserve"> systems above 2403 MHz</w:t>
      </w:r>
      <w:r w:rsidR="00C427F9" w:rsidRPr="00CD5E4B">
        <w:rPr>
          <w:rStyle w:val="ECCParagraph"/>
        </w:rPr>
        <w:t xml:space="preserve"> (</w:t>
      </w:r>
      <w:r w:rsidRPr="00CD5E4B">
        <w:rPr>
          <w:rStyle w:val="ECCParagraph"/>
        </w:rPr>
        <w:t xml:space="preserve">see </w:t>
      </w:r>
      <w:r w:rsidR="00A62559" w:rsidRPr="00CD5E4B">
        <w:rPr>
          <w:rStyle w:val="ECCParagraph"/>
        </w:rPr>
        <w:fldChar w:fldCharType="begin" w:fldLock="1"/>
      </w:r>
      <w:r w:rsidR="00A62559" w:rsidRPr="00CD5E4B">
        <w:rPr>
          <w:rStyle w:val="ECCParagraph"/>
        </w:rPr>
        <w:instrText xml:space="preserve"> REF _Ref99983312 \h </w:instrText>
      </w:r>
      <w:r w:rsidR="00B55478" w:rsidRPr="00CD5E4B">
        <w:rPr>
          <w:rStyle w:val="ECCParagraph"/>
        </w:rPr>
        <w:instrText xml:space="preserve"> \* MERGEFORMAT </w:instrText>
      </w:r>
      <w:r w:rsidR="00A62559" w:rsidRPr="00CD5E4B">
        <w:rPr>
          <w:rStyle w:val="ECCParagraph"/>
        </w:rPr>
      </w:r>
      <w:r w:rsidR="00A62559" w:rsidRPr="00CD5E4B">
        <w:rPr>
          <w:rStyle w:val="ECCParagraph"/>
        </w:rPr>
        <w:fldChar w:fldCharType="separate"/>
      </w:r>
      <w:r w:rsidR="002816C2" w:rsidRPr="00CD5E4B">
        <w:rPr>
          <w:rStyle w:val="ECCParagraph"/>
        </w:rPr>
        <w:t>Table 2</w:t>
      </w:r>
      <w:r w:rsidR="00A62559" w:rsidRPr="00CD5E4B">
        <w:rPr>
          <w:rStyle w:val="ECCParagraph"/>
        </w:rPr>
        <w:fldChar w:fldCharType="end"/>
      </w:r>
      <w:r w:rsidR="00C427F9" w:rsidRPr="00CD5E4B">
        <w:rPr>
          <w:rStyle w:val="ECCParagraph"/>
        </w:rPr>
        <w:t>)</w:t>
      </w:r>
      <w:r w:rsidRPr="00CD5E4B">
        <w:rPr>
          <w:rStyle w:val="ECCParagraph"/>
        </w:rPr>
        <w:t xml:space="preserve">. In ECC Report 172 for non-AAS </w:t>
      </w:r>
      <w:r w:rsidR="00D27D66" w:rsidRPr="00CD5E4B">
        <w:rPr>
          <w:rStyle w:val="ECCParagraph"/>
        </w:rPr>
        <w:t xml:space="preserve">MFCN </w:t>
      </w:r>
      <w:r w:rsidRPr="00CD5E4B">
        <w:rPr>
          <w:rStyle w:val="ECCParagraph"/>
        </w:rPr>
        <w:t>studies were carried out for 1.5 and 10-</w:t>
      </w:r>
      <w:r w:rsidR="004811CE" w:rsidRPr="00CD5E4B">
        <w:rPr>
          <w:rStyle w:val="ECCParagraph"/>
        </w:rPr>
        <w:t>m</w:t>
      </w:r>
      <w:r w:rsidRPr="00CD5E4B">
        <w:rPr>
          <w:rStyle w:val="ECCParagraph"/>
        </w:rPr>
        <w:t xml:space="preserve"> victim </w:t>
      </w:r>
      <w:r w:rsidR="008A721B" w:rsidRPr="00CD5E4B">
        <w:rPr>
          <w:rStyle w:val="ECCParagraph"/>
        </w:rPr>
        <w:t xml:space="preserve">antenna </w:t>
      </w:r>
      <w:r w:rsidRPr="00CD5E4B">
        <w:rPr>
          <w:rStyle w:val="ECCParagraph"/>
        </w:rPr>
        <w:t xml:space="preserve">height and the findings were that </w:t>
      </w:r>
      <w:r w:rsidR="00A62559" w:rsidRPr="00CD5E4B">
        <w:rPr>
          <w:rStyle w:val="ECCParagraph"/>
        </w:rPr>
        <w:t xml:space="preserve">victims at </w:t>
      </w:r>
      <w:r w:rsidRPr="00CD5E4B">
        <w:rPr>
          <w:rStyle w:val="ECCParagraph"/>
        </w:rPr>
        <w:t xml:space="preserve">10 </w:t>
      </w:r>
      <w:r w:rsidR="004811CE" w:rsidRPr="00CD5E4B">
        <w:rPr>
          <w:rStyle w:val="ECCParagraph"/>
        </w:rPr>
        <w:t>m</w:t>
      </w:r>
      <w:r w:rsidRPr="00CD5E4B">
        <w:rPr>
          <w:rStyle w:val="ECCParagraph"/>
        </w:rPr>
        <w:t xml:space="preserve"> height experience higher interference from </w:t>
      </w:r>
      <w:r w:rsidR="000A5FE4" w:rsidRPr="00CD5E4B">
        <w:rPr>
          <w:rStyle w:val="ECCParagraph"/>
        </w:rPr>
        <w:t>MFCN</w:t>
      </w:r>
      <w:r w:rsidRPr="00CD5E4B">
        <w:rPr>
          <w:rStyle w:val="ECCParagraph"/>
        </w:rPr>
        <w:t xml:space="preserve">. The additional </w:t>
      </w:r>
      <w:r w:rsidR="008A721B" w:rsidRPr="00CD5E4B">
        <w:rPr>
          <w:rStyle w:val="ECCParagraph"/>
        </w:rPr>
        <w:t>baseline</w:t>
      </w:r>
      <w:r w:rsidRPr="00CD5E4B">
        <w:rPr>
          <w:rStyle w:val="ECCParagraph"/>
        </w:rPr>
        <w:t xml:space="preserve"> in ECC Decision (14)02 are mainly based on the 10 m victim height and with this give also the same protection to victims at e.g. </w:t>
      </w:r>
      <w:r w:rsidR="009567A8" w:rsidRPr="00CD5E4B">
        <w:rPr>
          <w:rStyle w:val="ECCParagraph"/>
        </w:rPr>
        <w:t>1.5</w:t>
      </w:r>
      <w:r w:rsidR="00F00E6A" w:rsidRPr="00CD5E4B">
        <w:rPr>
          <w:rStyle w:val="ECCParagraph"/>
        </w:rPr>
        <w:t xml:space="preserve"> </w:t>
      </w:r>
      <w:r w:rsidR="009567A8" w:rsidRPr="00CD5E4B">
        <w:rPr>
          <w:rStyle w:val="ECCParagraph"/>
        </w:rPr>
        <w:t>m</w:t>
      </w:r>
      <w:r w:rsidRPr="00CD5E4B">
        <w:rPr>
          <w:rStyle w:val="ECCParagraph"/>
        </w:rPr>
        <w:t xml:space="preserve"> height. </w:t>
      </w:r>
      <w:r w:rsidR="004D26FA" w:rsidRPr="00CD5E4B">
        <w:rPr>
          <w:rStyle w:val="ECCParagraph"/>
        </w:rPr>
        <w:t xml:space="preserve">To ensure that an equivalent level of protection is maintained </w:t>
      </w:r>
      <w:r w:rsidR="009C2D2B" w:rsidRPr="00CD5E4B">
        <w:rPr>
          <w:rStyle w:val="ECCParagraph"/>
        </w:rPr>
        <w:t xml:space="preserve">for all applications in the ISM band, </w:t>
      </w:r>
      <w:r w:rsidRPr="00CD5E4B">
        <w:rPr>
          <w:rStyle w:val="ECCParagraph"/>
        </w:rPr>
        <w:lastRenderedPageBreak/>
        <w:t>relative stud</w:t>
      </w:r>
      <w:r w:rsidR="009C2D2B" w:rsidRPr="00CD5E4B">
        <w:rPr>
          <w:rStyle w:val="ECCParagraph"/>
        </w:rPr>
        <w:t>ies</w:t>
      </w:r>
      <w:r w:rsidRPr="00CD5E4B">
        <w:rPr>
          <w:rStyle w:val="ECCParagraph"/>
        </w:rPr>
        <w:t xml:space="preserve"> between non-AAS and AAS</w:t>
      </w:r>
      <w:r w:rsidR="00C86A21" w:rsidRPr="00CD5E4B">
        <w:rPr>
          <w:rStyle w:val="ECCParagraph"/>
        </w:rPr>
        <w:t xml:space="preserve"> </w:t>
      </w:r>
      <w:r w:rsidR="00F93110" w:rsidRPr="00CD5E4B">
        <w:rPr>
          <w:rStyle w:val="ECCParagraph"/>
        </w:rPr>
        <w:t xml:space="preserve">MFCN </w:t>
      </w:r>
      <w:r w:rsidR="00C86A21" w:rsidRPr="00CD5E4B">
        <w:rPr>
          <w:rStyle w:val="ECCParagraph"/>
        </w:rPr>
        <w:t>have been completed</w:t>
      </w:r>
      <w:r w:rsidR="00F93110" w:rsidRPr="00CD5E4B">
        <w:rPr>
          <w:rStyle w:val="ECCParagraph"/>
        </w:rPr>
        <w:t xml:space="preserve"> in this report</w:t>
      </w:r>
      <w:r w:rsidR="00C86A21" w:rsidRPr="00CD5E4B">
        <w:rPr>
          <w:rStyle w:val="ECCParagraph"/>
        </w:rPr>
        <w:t>, and show that</w:t>
      </w:r>
      <w:r w:rsidRPr="00CD5E4B">
        <w:rPr>
          <w:rStyle w:val="ECCParagraph"/>
        </w:rPr>
        <w:t xml:space="preserve"> the height of the victim </w:t>
      </w:r>
      <w:r w:rsidR="008A721B" w:rsidRPr="00CD5E4B">
        <w:rPr>
          <w:rStyle w:val="ECCParagraph"/>
        </w:rPr>
        <w:t xml:space="preserve">antenna </w:t>
      </w:r>
      <w:r w:rsidRPr="00CD5E4B">
        <w:rPr>
          <w:rStyle w:val="ECCParagraph"/>
        </w:rPr>
        <w:t>exhibits marginal impact on the findings.</w:t>
      </w:r>
    </w:p>
    <w:p w14:paraId="4F95EB47" w14:textId="66F0C673" w:rsidR="00751562" w:rsidRPr="001943D9" w:rsidRDefault="00751562" w:rsidP="001943D9">
      <w:pPr>
        <w:rPr>
          <w:rStyle w:val="ECCHLbold"/>
        </w:rPr>
      </w:pPr>
      <w:bookmarkStart w:id="753" w:name="_Ref90317075"/>
      <w:r w:rsidRPr="00CD5E4B">
        <w:rPr>
          <w:rStyle w:val="ECCHLbold"/>
        </w:rPr>
        <w:t>Analysis</w:t>
      </w:r>
      <w:r w:rsidRPr="001943D9">
        <w:rPr>
          <w:rStyle w:val="ECCHLbold"/>
        </w:rPr>
        <w:t xml:space="preserve"> for AAS</w:t>
      </w:r>
      <w:bookmarkEnd w:id="753"/>
      <w:r w:rsidRPr="001943D9">
        <w:rPr>
          <w:rStyle w:val="ECCHLbold"/>
        </w:rPr>
        <w:t xml:space="preserve"> MFCN</w:t>
      </w:r>
    </w:p>
    <w:p w14:paraId="3D3D936B" w14:textId="093FF9AC" w:rsidR="00130934" w:rsidRPr="00CD5E4B" w:rsidRDefault="00130934" w:rsidP="00130934">
      <w:pPr>
        <w:rPr>
          <w:rStyle w:val="ECCParagraph"/>
        </w:rPr>
      </w:pPr>
      <w:r w:rsidRPr="00CD5E4B">
        <w:rPr>
          <w:rStyle w:val="ECCParagraph"/>
        </w:rPr>
        <w:t xml:space="preserve">In </w:t>
      </w:r>
      <w:bookmarkStart w:id="754" w:name="_Hlk81553637"/>
      <w:r w:rsidR="007B205F" w:rsidRPr="00CD5E4B">
        <w:rPr>
          <w:rStyle w:val="ECCParagraph"/>
        </w:rPr>
        <w:t xml:space="preserve">Annex </w:t>
      </w:r>
      <w:r w:rsidR="007B205F" w:rsidRPr="00CD5E4B">
        <w:rPr>
          <w:rStyle w:val="ECCParagraph"/>
        </w:rPr>
        <w:fldChar w:fldCharType="begin" w:fldLock="1"/>
      </w:r>
      <w:r w:rsidR="007B205F" w:rsidRPr="00CD5E4B">
        <w:rPr>
          <w:rStyle w:val="ECCParagraph"/>
        </w:rPr>
        <w:instrText xml:space="preserve"> REF _Ref103199679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A2.1</w:t>
      </w:r>
      <w:r w:rsidR="007B205F" w:rsidRPr="00CD5E4B">
        <w:rPr>
          <w:rStyle w:val="ECCParagraph"/>
        </w:rPr>
        <w:fldChar w:fldCharType="end"/>
      </w:r>
      <w:r w:rsidR="007B205F" w:rsidRPr="00CD5E4B">
        <w:rPr>
          <w:rStyle w:val="ECCParagraph"/>
        </w:rPr>
        <w:t xml:space="preserve">, Annex </w:t>
      </w:r>
      <w:r w:rsidR="007B205F" w:rsidRPr="00CD5E4B">
        <w:rPr>
          <w:rStyle w:val="ECCParagraph"/>
        </w:rPr>
        <w:fldChar w:fldCharType="begin" w:fldLock="1"/>
      </w:r>
      <w:r w:rsidR="007B205F" w:rsidRPr="00CD5E4B">
        <w:rPr>
          <w:rStyle w:val="ECCParagraph"/>
        </w:rPr>
        <w:instrText xml:space="preserve"> REF _Ref103199726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A3.1</w:t>
      </w:r>
      <w:r w:rsidR="007B205F" w:rsidRPr="00CD5E4B">
        <w:rPr>
          <w:rStyle w:val="ECCParagraph"/>
        </w:rPr>
        <w:fldChar w:fldCharType="end"/>
      </w:r>
      <w:r w:rsidR="007B205F" w:rsidRPr="00CD5E4B">
        <w:rPr>
          <w:rStyle w:val="ECCParagraph"/>
        </w:rPr>
        <w:t xml:space="preserve">, Annex </w:t>
      </w:r>
      <w:r w:rsidR="007B205F" w:rsidRPr="00CD5E4B">
        <w:rPr>
          <w:rStyle w:val="ECCParagraph"/>
        </w:rPr>
        <w:fldChar w:fldCharType="begin" w:fldLock="1"/>
      </w:r>
      <w:r w:rsidR="007B205F" w:rsidRPr="00CD5E4B">
        <w:rPr>
          <w:rStyle w:val="ECCParagraph"/>
        </w:rPr>
        <w:instrText xml:space="preserve"> REF _Ref95317047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A4.1</w:t>
      </w:r>
      <w:r w:rsidR="007B205F" w:rsidRPr="00CD5E4B">
        <w:rPr>
          <w:rStyle w:val="ECCParagraph"/>
        </w:rPr>
        <w:fldChar w:fldCharType="end"/>
      </w:r>
      <w:bookmarkEnd w:id="754"/>
      <w:r w:rsidRPr="00CD5E4B">
        <w:rPr>
          <w:rStyle w:val="ECCParagraph"/>
        </w:rPr>
        <w:t xml:space="preserve"> </w:t>
      </w:r>
      <w:r w:rsidR="004D27E2" w:rsidRPr="00CD5E4B">
        <w:rPr>
          <w:rStyle w:val="ECCParagraph"/>
        </w:rPr>
        <w:t xml:space="preserve">Monte Carlo (SEAMCAT) simulations </w:t>
      </w:r>
      <w:r w:rsidRPr="00CD5E4B">
        <w:rPr>
          <w:rStyle w:val="ECCParagraph"/>
        </w:rPr>
        <w:t>are performed to evaluate maximum BS output power in 2390-2400 MHz to avoid blocking of systems operating above 2400 MHz</w:t>
      </w:r>
      <w:r w:rsidR="00A62559" w:rsidRPr="00CD5E4B">
        <w:rPr>
          <w:rStyle w:val="ECCParagraph"/>
        </w:rPr>
        <w:t>.</w:t>
      </w:r>
      <w:r w:rsidRPr="00CD5E4B">
        <w:rPr>
          <w:rStyle w:val="ECCParagraph"/>
        </w:rPr>
        <w:t xml:space="preserve"> </w:t>
      </w:r>
      <w:r w:rsidR="00D27D66" w:rsidRPr="00CD5E4B">
        <w:rPr>
          <w:rStyle w:val="ECCParagraph"/>
        </w:rPr>
        <w:t>The</w:t>
      </w:r>
      <w:r w:rsidRPr="00CD5E4B">
        <w:rPr>
          <w:rStyle w:val="ECCParagraph"/>
        </w:rPr>
        <w:t xml:space="preserve"> studies </w:t>
      </w:r>
      <w:r w:rsidR="00D27D66" w:rsidRPr="00CD5E4B">
        <w:rPr>
          <w:rStyle w:val="ECCParagraph"/>
        </w:rPr>
        <w:t xml:space="preserve">also </w:t>
      </w:r>
      <w:r w:rsidR="004811CE" w:rsidRPr="00CD5E4B">
        <w:rPr>
          <w:rStyle w:val="ECCParagraph"/>
        </w:rPr>
        <w:t>include</w:t>
      </w:r>
      <w:r w:rsidR="00D27D66" w:rsidRPr="00CD5E4B">
        <w:rPr>
          <w:rStyle w:val="ECCParagraph"/>
        </w:rPr>
        <w:t xml:space="preserve"> </w:t>
      </w:r>
      <w:r w:rsidRPr="00CD5E4B">
        <w:rPr>
          <w:rStyle w:val="ECCParagraph"/>
        </w:rPr>
        <w:t xml:space="preserve">simulations on the additional baseline above 2403 MHz for unwanted emission. Looking at </w:t>
      </w:r>
      <w:r w:rsidR="003F5BE0" w:rsidRPr="00CD5E4B">
        <w:rPr>
          <w:rStyle w:val="ECCParagraph"/>
        </w:rPr>
        <w:t>RLAN</w:t>
      </w:r>
      <w:r w:rsidRPr="00CD5E4B">
        <w:rPr>
          <w:rStyle w:val="ECCParagraph"/>
        </w:rPr>
        <w:t xml:space="preserve"> </w:t>
      </w:r>
      <w:r w:rsidR="005B0ADD" w:rsidRPr="00CD5E4B">
        <w:rPr>
          <w:rStyle w:val="ECCParagraph"/>
        </w:rPr>
        <w:t>c</w:t>
      </w:r>
      <w:r w:rsidRPr="00CD5E4B">
        <w:rPr>
          <w:rStyle w:val="ECCParagraph"/>
        </w:rPr>
        <w:t>hannel 1 with centre frequency at 2412 MHz and fully correlated AAS beamforming (</w:t>
      </w:r>
      <w:r w:rsidRPr="00CD5E4B">
        <w:rPr>
          <w:rStyle w:val="ECCParagraph"/>
          <w:rFonts w:ascii="Symbol" w:eastAsia="Symbol" w:hAnsi="Symbol" w:cs="Symbol"/>
        </w:rPr>
        <w:t></w:t>
      </w:r>
      <w:r w:rsidRPr="00CD5E4B">
        <w:rPr>
          <w:rStyle w:val="ECCParagraph"/>
        </w:rPr>
        <w:t xml:space="preserve"> = 1):</w:t>
      </w:r>
    </w:p>
    <w:p w14:paraId="39420946" w14:textId="0F8DBB61" w:rsidR="004D27E2" w:rsidRPr="00CD5E4B" w:rsidRDefault="004D27E2" w:rsidP="00130934">
      <w:pPr>
        <w:rPr>
          <w:rStyle w:val="ECCParagraph"/>
        </w:rPr>
      </w:pPr>
      <w:r w:rsidRPr="00CD5E4B">
        <w:rPr>
          <w:rStyle w:val="ECCParagraph"/>
        </w:rPr>
        <w:t xml:space="preserve">The results in Annex </w:t>
      </w:r>
      <w:r w:rsidR="007B205F" w:rsidRPr="00CD5E4B">
        <w:rPr>
          <w:rStyle w:val="ECCParagraph"/>
        </w:rPr>
        <w:fldChar w:fldCharType="begin" w:fldLock="1"/>
      </w:r>
      <w:r w:rsidR="007B205F" w:rsidRPr="00CD5E4B">
        <w:rPr>
          <w:rStyle w:val="ECCParagraph"/>
        </w:rPr>
        <w:instrText xml:space="preserve"> REF _Ref103199679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A2.1</w:t>
      </w:r>
      <w:r w:rsidR="007B205F" w:rsidRPr="00CD5E4B">
        <w:rPr>
          <w:rStyle w:val="ECCParagraph"/>
        </w:rPr>
        <w:fldChar w:fldCharType="end"/>
      </w:r>
      <w:r w:rsidRPr="00CD5E4B">
        <w:rPr>
          <w:rStyle w:val="ECCParagraph"/>
        </w:rPr>
        <w:t xml:space="preserve"> and Annex </w:t>
      </w:r>
      <w:r w:rsidR="007B205F" w:rsidRPr="00CD5E4B">
        <w:rPr>
          <w:rStyle w:val="ECCParagraph"/>
        </w:rPr>
        <w:fldChar w:fldCharType="begin" w:fldLock="1"/>
      </w:r>
      <w:r w:rsidR="007B205F" w:rsidRPr="00CD5E4B">
        <w:rPr>
          <w:rStyle w:val="ECCParagraph"/>
        </w:rPr>
        <w:instrText xml:space="preserve"> REF _Ref103199726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A3.1</w:t>
      </w:r>
      <w:r w:rsidR="007B205F" w:rsidRPr="00CD5E4B">
        <w:rPr>
          <w:rStyle w:val="ECCParagraph"/>
        </w:rPr>
        <w:fldChar w:fldCharType="end"/>
      </w:r>
      <w:r w:rsidRPr="00CD5E4B">
        <w:rPr>
          <w:rStyle w:val="ECCParagraph"/>
        </w:rPr>
        <w:t xml:space="preserve"> consider the absolute interference level as seen at the victim. Annex </w:t>
      </w:r>
      <w:r w:rsidR="007B205F" w:rsidRPr="00CD5E4B">
        <w:rPr>
          <w:rStyle w:val="ECCParagraph"/>
        </w:rPr>
        <w:fldChar w:fldCharType="begin" w:fldLock="1"/>
      </w:r>
      <w:r w:rsidR="007B205F" w:rsidRPr="00CD5E4B">
        <w:rPr>
          <w:rStyle w:val="ECCParagraph"/>
        </w:rPr>
        <w:instrText xml:space="preserve"> REF _Ref103199726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A3.1</w:t>
      </w:r>
      <w:r w:rsidR="007B205F" w:rsidRPr="00CD5E4B">
        <w:rPr>
          <w:rStyle w:val="ECCParagraph"/>
        </w:rPr>
        <w:fldChar w:fldCharType="end"/>
      </w:r>
      <w:r w:rsidRPr="00CD5E4B">
        <w:rPr>
          <w:rStyle w:val="ECCParagraph"/>
        </w:rPr>
        <w:t xml:space="preserve"> and Annex </w:t>
      </w:r>
      <w:r w:rsidR="007B205F" w:rsidRPr="00CD5E4B">
        <w:rPr>
          <w:rStyle w:val="ECCParagraph"/>
        </w:rPr>
        <w:fldChar w:fldCharType="begin" w:fldLock="1"/>
      </w:r>
      <w:r w:rsidR="007B205F" w:rsidRPr="00CD5E4B">
        <w:rPr>
          <w:rStyle w:val="ECCParagraph"/>
        </w:rPr>
        <w:instrText xml:space="preserve"> REF _Ref95317047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A4.1</w:t>
      </w:r>
      <w:r w:rsidR="007B205F" w:rsidRPr="00CD5E4B">
        <w:rPr>
          <w:rStyle w:val="ECCParagraph"/>
        </w:rPr>
        <w:fldChar w:fldCharType="end"/>
      </w:r>
      <w:r w:rsidRPr="00CD5E4B">
        <w:rPr>
          <w:rStyle w:val="ECCParagraph"/>
        </w:rPr>
        <w:t xml:space="preserve"> consider the relative interference between AAS and non-AAS</w:t>
      </w:r>
      <w:r w:rsidR="00BD263D" w:rsidRPr="00CD5E4B">
        <w:rPr>
          <w:rStyle w:val="ECCParagraph"/>
        </w:rPr>
        <w:t xml:space="preserve"> MFCN</w:t>
      </w:r>
      <w:r w:rsidRPr="00CD5E4B">
        <w:rPr>
          <w:rStyle w:val="ECCParagraph"/>
        </w:rPr>
        <w:t xml:space="preserve">, making it independent with respect to the actual victim system and location. This is because the existing additional baseline for non-AAS </w:t>
      </w:r>
      <w:r w:rsidR="00F47990" w:rsidRPr="00CD5E4B">
        <w:rPr>
          <w:rStyle w:val="ECCParagraph"/>
        </w:rPr>
        <w:t>MFCN</w:t>
      </w:r>
      <w:r w:rsidRPr="00CD5E4B">
        <w:rPr>
          <w:rStyle w:val="ECCParagraph"/>
        </w:rPr>
        <w:t xml:space="preserve"> in ECC Dec</w:t>
      </w:r>
      <w:r w:rsidR="00C76A34" w:rsidRPr="00CD5E4B">
        <w:rPr>
          <w:rStyle w:val="ECCParagraph"/>
        </w:rPr>
        <w:t>ision</w:t>
      </w:r>
      <w:r w:rsidRPr="00CD5E4B">
        <w:rPr>
          <w:rStyle w:val="ECCParagraph"/>
        </w:rPr>
        <w:t xml:space="preserve"> (14)02</w:t>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_Ref40084231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[1]</w:t>
      </w:r>
      <w:r w:rsidR="007B205F" w:rsidRPr="00CD5E4B">
        <w:rPr>
          <w:rStyle w:val="ECCParagraph"/>
        </w:rPr>
        <w:fldChar w:fldCharType="end"/>
      </w:r>
      <w:r w:rsidRPr="00CD5E4B">
        <w:rPr>
          <w:rStyle w:val="ECCParagraph"/>
        </w:rPr>
        <w:t xml:space="preserve"> is used as the basis for the relative comparison. The simulations in Annex </w:t>
      </w:r>
      <w:r w:rsidR="007B205F" w:rsidRPr="00CD5E4B">
        <w:rPr>
          <w:rStyle w:val="ECCParagraph"/>
        </w:rPr>
        <w:fldChar w:fldCharType="begin" w:fldLock="1"/>
      </w:r>
      <w:r w:rsidR="007B205F" w:rsidRPr="00CD5E4B">
        <w:rPr>
          <w:rStyle w:val="ECCParagraph"/>
        </w:rPr>
        <w:instrText xml:space="preserve"> REF _Ref103199726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A3.1</w:t>
      </w:r>
      <w:r w:rsidR="007B205F" w:rsidRPr="00CD5E4B">
        <w:rPr>
          <w:rStyle w:val="ECCParagraph"/>
        </w:rPr>
        <w:fldChar w:fldCharType="end"/>
      </w:r>
      <w:r w:rsidRPr="00CD5E4B">
        <w:rPr>
          <w:rStyle w:val="ECCParagraph"/>
        </w:rPr>
        <w:t xml:space="preserve"> and Annex </w:t>
      </w:r>
      <w:r w:rsidR="007B205F" w:rsidRPr="00CD5E4B">
        <w:rPr>
          <w:rStyle w:val="ECCParagraph"/>
        </w:rPr>
        <w:fldChar w:fldCharType="begin" w:fldLock="1"/>
      </w:r>
      <w:r w:rsidR="007B205F" w:rsidRPr="00CD5E4B">
        <w:rPr>
          <w:rStyle w:val="ECCParagraph"/>
        </w:rPr>
        <w:instrText xml:space="preserve"> REF _Ref95317047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A4.1</w:t>
      </w:r>
      <w:r w:rsidR="007B205F" w:rsidRPr="00CD5E4B">
        <w:rPr>
          <w:rStyle w:val="ECCParagraph"/>
        </w:rPr>
        <w:fldChar w:fldCharType="end"/>
      </w:r>
      <w:r w:rsidRPr="00CD5E4B">
        <w:rPr>
          <w:rStyle w:val="ECCParagraph"/>
        </w:rPr>
        <w:t xml:space="preserve"> look at two fixed </w:t>
      </w:r>
      <w:r w:rsidR="00881125" w:rsidRPr="00CD5E4B">
        <w:rPr>
          <w:rStyle w:val="ECCParagraph"/>
        </w:rPr>
        <w:t xml:space="preserve">antenna </w:t>
      </w:r>
      <w:r w:rsidRPr="00CD5E4B">
        <w:rPr>
          <w:rStyle w:val="ECCParagraph"/>
        </w:rPr>
        <w:t xml:space="preserve">heights with 1.5 or at 10 </w:t>
      </w:r>
      <w:r w:rsidR="004811CE" w:rsidRPr="00CD5E4B">
        <w:rPr>
          <w:rStyle w:val="ECCParagraph"/>
        </w:rPr>
        <w:t>m</w:t>
      </w:r>
      <w:r w:rsidRPr="00CD5E4B">
        <w:rPr>
          <w:rStyle w:val="ECCParagraph"/>
        </w:rPr>
        <w:t xml:space="preserve">, separately. Whereas Annex </w:t>
      </w:r>
      <w:r w:rsidR="007B205F" w:rsidRPr="00CD5E4B">
        <w:rPr>
          <w:rStyle w:val="ECCParagraph"/>
        </w:rPr>
        <w:fldChar w:fldCharType="begin" w:fldLock="1"/>
      </w:r>
      <w:r w:rsidR="007B205F" w:rsidRPr="00CD5E4B">
        <w:rPr>
          <w:rStyle w:val="ECCParagraph"/>
        </w:rPr>
        <w:instrText xml:space="preserve"> REF _Ref103199679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A2.1</w:t>
      </w:r>
      <w:r w:rsidR="007B205F" w:rsidRPr="00CD5E4B">
        <w:rPr>
          <w:rStyle w:val="ECCParagraph"/>
        </w:rPr>
        <w:fldChar w:fldCharType="end"/>
      </w:r>
      <w:r w:rsidRPr="00CD5E4B">
        <w:rPr>
          <w:rStyle w:val="ECCParagraph"/>
        </w:rPr>
        <w:t xml:space="preserve"> considers a height probability for the </w:t>
      </w:r>
      <w:r w:rsidR="003F5BE0" w:rsidRPr="00CD5E4B">
        <w:rPr>
          <w:rStyle w:val="ECCParagraph"/>
        </w:rPr>
        <w:t>RLAN</w:t>
      </w:r>
      <w:r w:rsidRPr="00CD5E4B">
        <w:rPr>
          <w:rStyle w:val="ECCParagraph"/>
        </w:rPr>
        <w:t xml:space="preserve"> </w:t>
      </w:r>
      <w:r w:rsidR="00F47990" w:rsidRPr="00CD5E4B">
        <w:rPr>
          <w:rStyle w:val="ECCParagraph"/>
        </w:rPr>
        <w:t xml:space="preserve">antennas </w:t>
      </w:r>
      <w:r w:rsidRPr="00CD5E4B">
        <w:rPr>
          <w:rStyle w:val="ECCParagraph"/>
        </w:rPr>
        <w:t>between 1.5</w:t>
      </w:r>
      <w:r w:rsidR="00A62559" w:rsidRPr="00CD5E4B">
        <w:rPr>
          <w:rStyle w:val="ECCParagraph"/>
        </w:rPr>
        <w:t xml:space="preserve"> </w:t>
      </w:r>
      <w:r w:rsidRPr="00CD5E4B">
        <w:rPr>
          <w:rStyle w:val="ECCParagraph"/>
        </w:rPr>
        <w:t>m to 28.5</w:t>
      </w:r>
      <w:r w:rsidR="00A62559" w:rsidRPr="00CD5E4B">
        <w:rPr>
          <w:rStyle w:val="ECCParagraph"/>
        </w:rPr>
        <w:t xml:space="preserve"> </w:t>
      </w:r>
      <w:r w:rsidRPr="00CD5E4B">
        <w:rPr>
          <w:rStyle w:val="ECCParagraph"/>
        </w:rPr>
        <w:t>m, according to ECC Report 302</w:t>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_Ref103199299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[28]</w:t>
      </w:r>
      <w:r w:rsidR="007B205F" w:rsidRPr="00CD5E4B">
        <w:rPr>
          <w:rStyle w:val="ECCParagraph"/>
        </w:rPr>
        <w:fldChar w:fldCharType="end"/>
      </w:r>
      <w:r w:rsidRPr="00CD5E4B">
        <w:rPr>
          <w:rStyle w:val="ECCParagraph"/>
        </w:rPr>
        <w:t xml:space="preserve">. The principle to use all victim </w:t>
      </w:r>
      <w:r w:rsidR="00881125" w:rsidRPr="00CD5E4B">
        <w:rPr>
          <w:rStyle w:val="ECCParagraph"/>
        </w:rPr>
        <w:t xml:space="preserve">antenna </w:t>
      </w:r>
      <w:r w:rsidRPr="00CD5E4B">
        <w:rPr>
          <w:rStyle w:val="ECCParagraph"/>
        </w:rPr>
        <w:t xml:space="preserve">heights at either 1.5 or 10 </w:t>
      </w:r>
      <w:r w:rsidR="00F00E6A" w:rsidRPr="00CD5E4B">
        <w:rPr>
          <w:rStyle w:val="ECCParagraph"/>
        </w:rPr>
        <w:t xml:space="preserve">m </w:t>
      </w:r>
      <w:r w:rsidRPr="00CD5E4B">
        <w:rPr>
          <w:rStyle w:val="ECCParagraph"/>
        </w:rPr>
        <w:t>was used in ECC Report 172</w:t>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_Ref40084256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[4]</w:t>
      </w:r>
      <w:r w:rsidR="007B205F" w:rsidRPr="00CD5E4B">
        <w:rPr>
          <w:rStyle w:val="ECCParagraph"/>
        </w:rPr>
        <w:fldChar w:fldCharType="end"/>
      </w:r>
      <w:r w:rsidRPr="00CD5E4B">
        <w:rPr>
          <w:rStyle w:val="ECCParagraph"/>
        </w:rPr>
        <w:t xml:space="preserve"> for non-AAS</w:t>
      </w:r>
      <w:r w:rsidR="00F47990" w:rsidRPr="00CD5E4B">
        <w:rPr>
          <w:rStyle w:val="ECCParagraph"/>
        </w:rPr>
        <w:t xml:space="preserve"> MFCN</w:t>
      </w:r>
      <w:r w:rsidRPr="00CD5E4B">
        <w:rPr>
          <w:rStyle w:val="ECCParagraph"/>
        </w:rPr>
        <w:t xml:space="preserve">, as reference points, for the observed interference from </w:t>
      </w:r>
      <w:r w:rsidR="009A6571" w:rsidRPr="00CD5E4B">
        <w:rPr>
          <w:rStyle w:val="ECCParagraph"/>
        </w:rPr>
        <w:t>MFCN</w:t>
      </w:r>
      <w:r w:rsidR="00D27D66" w:rsidRPr="00CD5E4B">
        <w:rPr>
          <w:rStyle w:val="ECCParagraph"/>
        </w:rPr>
        <w:t xml:space="preserve"> BSs</w:t>
      </w:r>
      <w:r w:rsidRPr="00CD5E4B">
        <w:rPr>
          <w:rStyle w:val="ECCParagraph"/>
        </w:rPr>
        <w:t xml:space="preserve"> towards </w:t>
      </w:r>
      <w:r w:rsidR="003F5BE0" w:rsidRPr="00CD5E4B">
        <w:rPr>
          <w:rStyle w:val="ECCParagraph"/>
        </w:rPr>
        <w:t>RLAN</w:t>
      </w:r>
      <w:r w:rsidRPr="00CD5E4B">
        <w:rPr>
          <w:rStyle w:val="ECCParagraph"/>
        </w:rPr>
        <w:t xml:space="preserve">. For the relative comparison between AAS and non-AAS </w:t>
      </w:r>
      <w:r w:rsidR="00D27D66" w:rsidRPr="00CD5E4B">
        <w:rPr>
          <w:rStyle w:val="ECCParagraph"/>
        </w:rPr>
        <w:t xml:space="preserve">MFCN </w:t>
      </w:r>
      <w:r w:rsidRPr="00CD5E4B">
        <w:rPr>
          <w:rStyle w:val="ECCParagraph"/>
        </w:rPr>
        <w:t xml:space="preserve">in Annex </w:t>
      </w:r>
      <w:r w:rsidR="007B205F" w:rsidRPr="00CD5E4B">
        <w:rPr>
          <w:rStyle w:val="ECCParagraph"/>
        </w:rPr>
        <w:fldChar w:fldCharType="begin" w:fldLock="1"/>
      </w:r>
      <w:r w:rsidR="007B205F" w:rsidRPr="00CD5E4B">
        <w:rPr>
          <w:rStyle w:val="ECCParagraph"/>
        </w:rPr>
        <w:instrText xml:space="preserve"> REF _Ref103199726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A3.1</w:t>
      </w:r>
      <w:r w:rsidR="007B205F" w:rsidRPr="00CD5E4B">
        <w:rPr>
          <w:rStyle w:val="ECCParagraph"/>
        </w:rPr>
        <w:fldChar w:fldCharType="end"/>
      </w:r>
      <w:r w:rsidRPr="00CD5E4B">
        <w:rPr>
          <w:rStyle w:val="ECCParagraph"/>
        </w:rPr>
        <w:t xml:space="preserve"> and Annex </w:t>
      </w:r>
      <w:r w:rsidR="007B205F" w:rsidRPr="00CD5E4B">
        <w:rPr>
          <w:rStyle w:val="ECCParagraph"/>
        </w:rPr>
        <w:fldChar w:fldCharType="begin" w:fldLock="1"/>
      </w:r>
      <w:r w:rsidR="007B205F" w:rsidRPr="00CD5E4B">
        <w:rPr>
          <w:rStyle w:val="ECCParagraph"/>
        </w:rPr>
        <w:instrText xml:space="preserve"> REF _Ref95317047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A4.1</w:t>
      </w:r>
      <w:r w:rsidR="007B205F" w:rsidRPr="00CD5E4B">
        <w:rPr>
          <w:rStyle w:val="ECCParagraph"/>
        </w:rPr>
        <w:fldChar w:fldCharType="end"/>
      </w:r>
      <w:r w:rsidRPr="00CD5E4B">
        <w:rPr>
          <w:rStyle w:val="ECCParagraph"/>
        </w:rPr>
        <w:t xml:space="preserve"> the two victim </w:t>
      </w:r>
      <w:r w:rsidR="00881125" w:rsidRPr="00CD5E4B">
        <w:rPr>
          <w:rStyle w:val="ECCParagraph"/>
        </w:rPr>
        <w:t xml:space="preserve">antenna </w:t>
      </w:r>
      <w:r w:rsidRPr="00CD5E4B">
        <w:rPr>
          <w:rStyle w:val="ECCParagraph"/>
        </w:rPr>
        <w:t>heights 1.5</w:t>
      </w:r>
      <w:r w:rsidR="00A62559" w:rsidRPr="00CD5E4B">
        <w:rPr>
          <w:rStyle w:val="ECCParagraph"/>
        </w:rPr>
        <w:t xml:space="preserve"> </w:t>
      </w:r>
      <w:r w:rsidRPr="00CD5E4B">
        <w:rPr>
          <w:rStyle w:val="ECCParagraph"/>
        </w:rPr>
        <w:t>m or at 10 m</w:t>
      </w:r>
      <w:r w:rsidR="007245D9" w:rsidRPr="00CD5E4B">
        <w:rPr>
          <w:rStyle w:val="ECCParagraph"/>
        </w:rPr>
        <w:t xml:space="preserve"> </w:t>
      </w:r>
      <w:r w:rsidRPr="00CD5E4B">
        <w:rPr>
          <w:rStyle w:val="ECCParagraph"/>
        </w:rPr>
        <w:t xml:space="preserve">exhibit marginal impact on the findings. The results in Annex </w:t>
      </w:r>
      <w:r w:rsidR="007B205F" w:rsidRPr="00CD5E4B">
        <w:rPr>
          <w:rStyle w:val="ECCParagraph"/>
        </w:rPr>
        <w:fldChar w:fldCharType="begin" w:fldLock="1"/>
      </w:r>
      <w:r w:rsidR="007B205F" w:rsidRPr="00CD5E4B">
        <w:rPr>
          <w:rStyle w:val="ECCParagraph"/>
        </w:rPr>
        <w:instrText xml:space="preserve"> REF _Ref103199679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A2.1</w:t>
      </w:r>
      <w:r w:rsidR="007B205F" w:rsidRPr="00CD5E4B">
        <w:rPr>
          <w:rStyle w:val="ECCParagraph"/>
        </w:rPr>
        <w:fldChar w:fldCharType="end"/>
      </w:r>
      <w:r w:rsidRPr="00CD5E4B">
        <w:rPr>
          <w:rStyle w:val="ECCParagraph"/>
        </w:rPr>
        <w:t xml:space="preserve"> and </w:t>
      </w:r>
      <w:r w:rsidR="007B205F" w:rsidRPr="00CD5E4B">
        <w:rPr>
          <w:rStyle w:val="ECCParagraph"/>
        </w:rPr>
        <w:fldChar w:fldCharType="begin" w:fldLock="1"/>
      </w:r>
      <w:r w:rsidR="007B205F" w:rsidRPr="00CD5E4B">
        <w:rPr>
          <w:rStyle w:val="ECCParagraph"/>
        </w:rPr>
        <w:instrText xml:space="preserve"> REF _Ref103199726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A3.1</w:t>
      </w:r>
      <w:r w:rsidR="007B205F" w:rsidRPr="00CD5E4B">
        <w:rPr>
          <w:rStyle w:val="ECCParagraph"/>
        </w:rPr>
        <w:fldChar w:fldCharType="end"/>
      </w:r>
      <w:r w:rsidRPr="00CD5E4B">
        <w:rPr>
          <w:rStyle w:val="ECCParagraph"/>
        </w:rPr>
        <w:t xml:space="preserve"> uses the </w:t>
      </w:r>
      <w:r w:rsidR="00C44D00" w:rsidRPr="00CD5E4B">
        <w:rPr>
          <w:rStyle w:val="ECCParagraph"/>
        </w:rPr>
        <w:t xml:space="preserve">MFCN </w:t>
      </w:r>
      <w:r w:rsidRPr="00CD5E4B">
        <w:rPr>
          <w:rStyle w:val="ECCParagraph"/>
        </w:rPr>
        <w:t xml:space="preserve">BS </w:t>
      </w:r>
      <w:r w:rsidR="00BD263D" w:rsidRPr="00CD5E4B">
        <w:rPr>
          <w:rStyle w:val="ECCParagraph"/>
        </w:rPr>
        <w:t xml:space="preserve">antenna </w:t>
      </w:r>
      <w:r w:rsidRPr="00CD5E4B">
        <w:rPr>
          <w:rStyle w:val="ECCParagraph"/>
        </w:rPr>
        <w:t>height and non-AAS tilt parameters from ECC Report 172</w:t>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_Ref40084256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[4]</w:t>
      </w:r>
      <w:r w:rsidR="007B205F" w:rsidRPr="00CD5E4B">
        <w:rPr>
          <w:rStyle w:val="ECCParagraph"/>
        </w:rPr>
        <w:fldChar w:fldCharType="end"/>
      </w:r>
      <w:r w:rsidRPr="00CD5E4B">
        <w:rPr>
          <w:rStyle w:val="ECCParagraph"/>
        </w:rPr>
        <w:t xml:space="preserve">, whereas the </w:t>
      </w:r>
      <w:r w:rsidR="00881125" w:rsidRPr="00CD5E4B">
        <w:rPr>
          <w:rStyle w:val="ECCParagraph"/>
        </w:rPr>
        <w:t>analysis</w:t>
      </w:r>
      <w:r w:rsidR="001F5F75" w:rsidRPr="00CD5E4B">
        <w:rPr>
          <w:rStyle w:val="ECCParagraph"/>
        </w:rPr>
        <w:t xml:space="preserve"> </w:t>
      </w:r>
      <w:r w:rsidRPr="00CD5E4B">
        <w:rPr>
          <w:rStyle w:val="ECCParagraph"/>
        </w:rPr>
        <w:t xml:space="preserve">in Annex </w:t>
      </w:r>
      <w:r w:rsidR="007B205F" w:rsidRPr="00CD5E4B">
        <w:rPr>
          <w:rStyle w:val="ECCParagraph"/>
        </w:rPr>
        <w:fldChar w:fldCharType="begin" w:fldLock="1"/>
      </w:r>
      <w:r w:rsidR="007B205F" w:rsidRPr="00CD5E4B">
        <w:rPr>
          <w:rStyle w:val="ECCParagraph"/>
        </w:rPr>
        <w:instrText xml:space="preserve"> REF _Ref95317047 \n \h </w:instrText>
      </w:r>
      <w:r w:rsidR="00EF03E8"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A4.1</w:t>
      </w:r>
      <w:r w:rsidR="007B205F" w:rsidRPr="00CD5E4B">
        <w:rPr>
          <w:rStyle w:val="ECCParagraph"/>
        </w:rPr>
        <w:fldChar w:fldCharType="end"/>
      </w:r>
      <w:r w:rsidRPr="00CD5E4B">
        <w:rPr>
          <w:rStyle w:val="ECCParagraph"/>
        </w:rPr>
        <w:t xml:space="preserve"> </w:t>
      </w:r>
      <w:r w:rsidR="001F5F75" w:rsidRPr="00CD5E4B">
        <w:rPr>
          <w:rStyle w:val="ECCParagraph"/>
        </w:rPr>
        <w:t xml:space="preserve">is based on </w:t>
      </w:r>
      <w:r w:rsidRPr="00CD5E4B">
        <w:rPr>
          <w:rStyle w:val="ECCParagraph"/>
        </w:rPr>
        <w:t xml:space="preserve">the ITU-R </w:t>
      </w:r>
      <w:r w:rsidR="00BD263D" w:rsidRPr="00CD5E4B">
        <w:rPr>
          <w:rStyle w:val="ECCParagraph"/>
        </w:rPr>
        <w:t xml:space="preserve">BS </w:t>
      </w:r>
      <w:r w:rsidRPr="00CD5E4B">
        <w:rPr>
          <w:rStyle w:val="ECCParagraph"/>
        </w:rPr>
        <w:t xml:space="preserve">parameters. All three studies assume fully correlated maximum AAS </w:t>
      </w:r>
      <w:r w:rsidR="00D27D66" w:rsidRPr="00CD5E4B">
        <w:rPr>
          <w:rStyle w:val="ECCParagraph"/>
        </w:rPr>
        <w:t xml:space="preserve">BS </w:t>
      </w:r>
      <w:r w:rsidRPr="00CD5E4B">
        <w:rPr>
          <w:rStyle w:val="ECCParagraph"/>
        </w:rPr>
        <w:t>beamforming antenna gain.</w:t>
      </w:r>
    </w:p>
    <w:p w14:paraId="7E4D552C" w14:textId="77777777" w:rsidR="00130934" w:rsidRPr="001943D9" w:rsidRDefault="00130934" w:rsidP="009A4C23">
      <w:pPr>
        <w:pStyle w:val="ECCBulletsLv1"/>
        <w:numPr>
          <w:ilvl w:val="0"/>
          <w:numId w:val="0"/>
        </w:numPr>
        <w:spacing w:before="240" w:after="60"/>
        <w:rPr>
          <w:rStyle w:val="ECCHLbold"/>
          <w:b w:val="0"/>
          <w:u w:val="single"/>
        </w:rPr>
      </w:pPr>
      <w:r w:rsidRPr="001943D9">
        <w:rPr>
          <w:rStyle w:val="ECCHLbold"/>
          <w:b w:val="0"/>
          <w:u w:val="single"/>
        </w:rPr>
        <w:t>Unwanted emissions case:</w:t>
      </w:r>
    </w:p>
    <w:p w14:paraId="77C96900" w14:textId="1F9E97A1" w:rsidR="00130934" w:rsidRPr="00CD5E4B" w:rsidRDefault="00186FBF" w:rsidP="00EA74A5">
      <w:pPr>
        <w:pStyle w:val="ECCBulletsLv1"/>
        <w:rPr>
          <w:rStyle w:val="ECCParagraph"/>
        </w:rPr>
      </w:pPr>
      <w:r w:rsidRPr="00CD5E4B">
        <w:rPr>
          <w:rStyle w:val="ECCParagraph"/>
        </w:rPr>
        <w:t xml:space="preserve">Studies in Annexes </w:t>
      </w:r>
      <w:r w:rsidR="007B205F" w:rsidRPr="00CD5E4B">
        <w:rPr>
          <w:rStyle w:val="ECCParagraph"/>
        </w:rPr>
        <w:fldChar w:fldCharType="begin" w:fldLock="1"/>
      </w:r>
      <w:r w:rsidR="007B205F" w:rsidRPr="00CD5E4B">
        <w:rPr>
          <w:rStyle w:val="ECCParagraph"/>
        </w:rPr>
        <w:instrText xml:space="preserve"> REF _Ref103199679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A2.1</w:t>
      </w:r>
      <w:r w:rsidR="007B205F" w:rsidRPr="00CD5E4B">
        <w:rPr>
          <w:rStyle w:val="ECCParagraph"/>
        </w:rPr>
        <w:fldChar w:fldCharType="end"/>
      </w:r>
      <w:r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_Ref103199726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A3.1</w:t>
      </w:r>
      <w:r w:rsidR="007B205F" w:rsidRPr="00CD5E4B">
        <w:rPr>
          <w:rStyle w:val="ECCParagraph"/>
        </w:rPr>
        <w:fldChar w:fldCharType="end"/>
      </w:r>
      <w:r w:rsidRPr="00CD5E4B">
        <w:rPr>
          <w:rStyle w:val="ECCParagraph"/>
        </w:rPr>
        <w:t xml:space="preserve"> and </w:t>
      </w:r>
      <w:r w:rsidR="007B205F" w:rsidRPr="00CD5E4B">
        <w:rPr>
          <w:rStyle w:val="ECCParagraph"/>
        </w:rPr>
        <w:fldChar w:fldCharType="begin" w:fldLock="1"/>
      </w:r>
      <w:r w:rsidR="007B205F" w:rsidRPr="00CD5E4B">
        <w:rPr>
          <w:rStyle w:val="ECCParagraph"/>
        </w:rPr>
        <w:instrText xml:space="preserve"> REF _Ref95317047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A4.1</w:t>
      </w:r>
      <w:r w:rsidR="007B205F" w:rsidRPr="00CD5E4B">
        <w:rPr>
          <w:rStyle w:val="ECCParagraph"/>
        </w:rPr>
        <w:fldChar w:fldCharType="end"/>
      </w:r>
      <w:r w:rsidRPr="00CD5E4B">
        <w:rPr>
          <w:rStyle w:val="ECCParagraph"/>
        </w:rPr>
        <w:t xml:space="preserve"> have shown that d</w:t>
      </w:r>
      <w:r w:rsidR="00130934" w:rsidRPr="00CD5E4B">
        <w:rPr>
          <w:rStyle w:val="ECCParagraph"/>
        </w:rPr>
        <w:t xml:space="preserve">epending on </w:t>
      </w:r>
      <w:r w:rsidR="007245D9" w:rsidRPr="00CD5E4B">
        <w:rPr>
          <w:rStyle w:val="ECCParagraph"/>
        </w:rPr>
        <w:t>R</w:t>
      </w:r>
      <w:r w:rsidR="00130934" w:rsidRPr="00CD5E4B">
        <w:rPr>
          <w:rStyle w:val="ECCParagraph"/>
        </w:rPr>
        <w:t xml:space="preserve">LAN antenna height and probability distribution of the </w:t>
      </w:r>
      <w:r w:rsidR="003F5BE0" w:rsidRPr="00CD5E4B">
        <w:rPr>
          <w:rStyle w:val="ECCParagraph"/>
        </w:rPr>
        <w:t>RLAN</w:t>
      </w:r>
      <w:r w:rsidR="00130934" w:rsidRPr="00CD5E4B">
        <w:rPr>
          <w:rStyle w:val="ECCParagraph"/>
        </w:rPr>
        <w:t xml:space="preserve"> antenna height the following is found:</w:t>
      </w:r>
    </w:p>
    <w:p w14:paraId="04CE141F" w14:textId="6252AC4E" w:rsidR="00130934" w:rsidRPr="00CD5E4B" w:rsidRDefault="00130934" w:rsidP="00656F0B">
      <w:pPr>
        <w:pStyle w:val="ECCBulletsLv2"/>
        <w:rPr>
          <w:rStyle w:val="ECCParagraph"/>
        </w:rPr>
      </w:pPr>
      <w:r w:rsidRPr="00CD5E4B">
        <w:rPr>
          <w:rStyle w:val="ECCParagraph"/>
        </w:rPr>
        <w:t xml:space="preserve">For fixed 1.5 </w:t>
      </w:r>
      <w:r w:rsidR="004811CE" w:rsidRPr="00CD5E4B">
        <w:rPr>
          <w:rStyle w:val="ECCParagraph"/>
        </w:rPr>
        <w:t>m</w:t>
      </w:r>
      <w:r w:rsidR="003620C2" w:rsidRPr="00CD5E4B">
        <w:rPr>
          <w:rStyle w:val="ECCParagraph"/>
        </w:rPr>
        <w:t xml:space="preserve"> </w:t>
      </w:r>
      <w:r w:rsidR="002D71D1" w:rsidRPr="00CD5E4B">
        <w:rPr>
          <w:rStyle w:val="ECCParagraph"/>
        </w:rPr>
        <w:t>RLAN antenna</w:t>
      </w:r>
      <w:r w:rsidR="003620C2" w:rsidRPr="00CD5E4B">
        <w:rPr>
          <w:rStyle w:val="ECCParagraph"/>
        </w:rPr>
        <w:t xml:space="preserve"> </w:t>
      </w:r>
      <w:r w:rsidRPr="00CD5E4B">
        <w:rPr>
          <w:rStyle w:val="ECCParagraph"/>
        </w:rPr>
        <w:t xml:space="preserve">height (100% case), </w:t>
      </w:r>
      <w:r w:rsidR="00A62559" w:rsidRPr="00CD5E4B">
        <w:rPr>
          <w:rStyle w:val="ECCParagraph"/>
        </w:rPr>
        <w:t xml:space="preserve">it can </w:t>
      </w:r>
      <w:r w:rsidRPr="00CD5E4B">
        <w:rPr>
          <w:rStyle w:val="ECCParagraph"/>
        </w:rPr>
        <w:t xml:space="preserve">be concluded </w:t>
      </w:r>
      <w:r w:rsidR="003620C2" w:rsidRPr="00CD5E4B">
        <w:rPr>
          <w:rStyle w:val="ECCParagraph"/>
        </w:rPr>
        <w:t xml:space="preserve">from the results </w:t>
      </w:r>
      <w:r w:rsidRPr="00CD5E4B">
        <w:rPr>
          <w:rStyle w:val="ECCParagraph"/>
        </w:rPr>
        <w:t>that there is low probability of interference above I/N = 0 dB threshold from</w:t>
      </w:r>
      <w:r w:rsidR="004E458E" w:rsidRPr="00CD5E4B">
        <w:rPr>
          <w:rStyle w:val="ECCParagraph"/>
        </w:rPr>
        <w:t xml:space="preserve"> </w:t>
      </w:r>
      <w:r w:rsidRPr="00CD5E4B">
        <w:rPr>
          <w:rStyle w:val="ECCParagraph"/>
        </w:rPr>
        <w:t xml:space="preserve">non-AAS </w:t>
      </w:r>
      <w:r w:rsidR="00DC09B6" w:rsidRPr="00CD5E4B">
        <w:rPr>
          <w:rStyle w:val="ECCParagraph"/>
        </w:rPr>
        <w:t xml:space="preserve">MFCN </w:t>
      </w:r>
      <w:r w:rsidRPr="00CD5E4B">
        <w:rPr>
          <w:rStyle w:val="ECCParagraph"/>
        </w:rPr>
        <w:t>(≤</w:t>
      </w:r>
      <w:r w:rsidR="00F71CD7" w:rsidRPr="00CD5E4B">
        <w:rPr>
          <w:rStyle w:val="ECCParagraph"/>
        </w:rPr>
        <w:t xml:space="preserve"> </w:t>
      </w:r>
      <w:r w:rsidRPr="00CD5E4B">
        <w:rPr>
          <w:rStyle w:val="ECCParagraph"/>
        </w:rPr>
        <w:t>0.5%) or AAS</w:t>
      </w:r>
      <w:r w:rsidR="00DC09B6" w:rsidRPr="00CD5E4B">
        <w:rPr>
          <w:rStyle w:val="ECCParagraph"/>
        </w:rPr>
        <w:t xml:space="preserve"> MFCN</w:t>
      </w:r>
      <w:r w:rsidRPr="00CD5E4B">
        <w:rPr>
          <w:rStyle w:val="ECCParagraph"/>
        </w:rPr>
        <w:t xml:space="preserve"> (≤0.</w:t>
      </w:r>
      <w:r w:rsidR="005241DC" w:rsidRPr="00CD5E4B">
        <w:rPr>
          <w:rStyle w:val="ECCParagraph"/>
        </w:rPr>
        <w:t>6</w:t>
      </w:r>
      <w:r w:rsidRPr="00CD5E4B">
        <w:rPr>
          <w:rStyle w:val="ECCParagraph"/>
        </w:rPr>
        <w:t xml:space="preserve">%) towards </w:t>
      </w:r>
      <w:r w:rsidR="003F5BE0" w:rsidRPr="00CD5E4B">
        <w:rPr>
          <w:rStyle w:val="ECCParagraph"/>
        </w:rPr>
        <w:t>RLAN</w:t>
      </w:r>
      <w:r w:rsidRPr="00CD5E4B">
        <w:rPr>
          <w:rStyle w:val="ECCParagraph"/>
        </w:rPr>
        <w:t xml:space="preserve"> (indoor), not considering </w:t>
      </w:r>
      <w:r w:rsidR="005A13C3" w:rsidRPr="00CD5E4B">
        <w:rPr>
          <w:rStyle w:val="ECCParagraph"/>
        </w:rPr>
        <w:t xml:space="preserve">the </w:t>
      </w:r>
      <w:r w:rsidRPr="00CD5E4B">
        <w:rPr>
          <w:rStyle w:val="ECCParagraph"/>
        </w:rPr>
        <w:t xml:space="preserve">additional baseline. The non-AAS </w:t>
      </w:r>
      <w:r w:rsidR="002D71D1" w:rsidRPr="00CD5E4B">
        <w:rPr>
          <w:rStyle w:val="ECCParagraph"/>
        </w:rPr>
        <w:t>MFCN</w:t>
      </w:r>
      <w:r w:rsidRPr="00CD5E4B">
        <w:rPr>
          <w:rStyle w:val="ECCParagraph"/>
        </w:rPr>
        <w:t xml:space="preserve"> results are in alignment with those obtained in ECC Report 172</w:t>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_Ref40084256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[4]</w:t>
      </w:r>
      <w:r w:rsidR="007B205F" w:rsidRPr="00CD5E4B">
        <w:rPr>
          <w:rStyle w:val="ECCParagraph"/>
        </w:rPr>
        <w:fldChar w:fldCharType="end"/>
      </w:r>
      <w:r w:rsidRPr="00CD5E4B">
        <w:rPr>
          <w:rStyle w:val="ECCParagraph"/>
        </w:rPr>
        <w:t>.</w:t>
      </w:r>
    </w:p>
    <w:p w14:paraId="70E6AB1F" w14:textId="50D4A17D" w:rsidR="00130934" w:rsidRPr="00CD5E4B" w:rsidRDefault="00130934" w:rsidP="00656F0B">
      <w:pPr>
        <w:pStyle w:val="ECCBulletsLv2"/>
        <w:rPr>
          <w:rStyle w:val="ECCParagraph"/>
        </w:rPr>
      </w:pPr>
      <w:r w:rsidRPr="00CD5E4B">
        <w:rPr>
          <w:rStyle w:val="ECCParagraph"/>
        </w:rPr>
        <w:t xml:space="preserve">For fixed 10 </w:t>
      </w:r>
      <w:r w:rsidR="005A13C3" w:rsidRPr="00CD5E4B">
        <w:rPr>
          <w:rStyle w:val="ECCParagraph"/>
        </w:rPr>
        <w:t xml:space="preserve">m </w:t>
      </w:r>
      <w:r w:rsidR="003F5BE0" w:rsidRPr="00CD5E4B">
        <w:rPr>
          <w:rStyle w:val="ECCParagraph"/>
        </w:rPr>
        <w:t>RLAN</w:t>
      </w:r>
      <w:r w:rsidRPr="00CD5E4B">
        <w:rPr>
          <w:rStyle w:val="ECCParagraph"/>
        </w:rPr>
        <w:t xml:space="preserve"> </w:t>
      </w:r>
      <w:r w:rsidR="002D71D1" w:rsidRPr="00CD5E4B">
        <w:rPr>
          <w:rStyle w:val="ECCParagraph"/>
        </w:rPr>
        <w:t xml:space="preserve">antenna </w:t>
      </w:r>
      <w:r w:rsidRPr="00CD5E4B">
        <w:rPr>
          <w:rStyle w:val="ECCParagraph"/>
        </w:rPr>
        <w:t xml:space="preserve">height (100% case), AAS </w:t>
      </w:r>
      <w:r w:rsidR="00DC09B6" w:rsidRPr="00CD5E4B">
        <w:rPr>
          <w:rStyle w:val="ECCParagraph"/>
        </w:rPr>
        <w:t xml:space="preserve">MFCN </w:t>
      </w:r>
      <w:r w:rsidRPr="00CD5E4B">
        <w:rPr>
          <w:rStyle w:val="ECCParagraph"/>
        </w:rPr>
        <w:t>shows possible interference above I/N = 0 dB threshold with ~2</w:t>
      </w:r>
      <w:r w:rsidR="001D7F26" w:rsidRPr="00CD5E4B">
        <w:rPr>
          <w:rStyle w:val="ECCParagraph"/>
        </w:rPr>
        <w:t>7</w:t>
      </w:r>
      <w:r w:rsidRPr="00CD5E4B">
        <w:rPr>
          <w:rStyle w:val="ECCParagraph"/>
        </w:rPr>
        <w:t xml:space="preserve">% and for non-AAS </w:t>
      </w:r>
      <w:r w:rsidR="00DC09B6" w:rsidRPr="00CD5E4B">
        <w:rPr>
          <w:rStyle w:val="ECCParagraph"/>
        </w:rPr>
        <w:t xml:space="preserve">MFCN </w:t>
      </w:r>
      <w:r w:rsidRPr="00CD5E4B">
        <w:rPr>
          <w:rStyle w:val="ECCParagraph"/>
        </w:rPr>
        <w:t xml:space="preserve">with ~32% of cases, not considering existing additional baseline. The non-AAS </w:t>
      </w:r>
      <w:r w:rsidR="002D71D1" w:rsidRPr="00CD5E4B">
        <w:rPr>
          <w:rStyle w:val="ECCParagraph"/>
        </w:rPr>
        <w:t>M</w:t>
      </w:r>
      <w:r w:rsidR="00F47990" w:rsidRPr="00CD5E4B">
        <w:rPr>
          <w:rStyle w:val="ECCParagraph"/>
        </w:rPr>
        <w:t>F</w:t>
      </w:r>
      <w:r w:rsidR="002D71D1" w:rsidRPr="00CD5E4B">
        <w:rPr>
          <w:rStyle w:val="ECCParagraph"/>
        </w:rPr>
        <w:t>CN</w:t>
      </w:r>
      <w:r w:rsidRPr="00CD5E4B">
        <w:rPr>
          <w:rStyle w:val="ECCParagraph"/>
        </w:rPr>
        <w:t xml:space="preserve"> results are in alignment with those obtained in ECC Report 172.</w:t>
      </w:r>
    </w:p>
    <w:p w14:paraId="5C3FB780" w14:textId="6E5D8010" w:rsidR="00130934" w:rsidRPr="00CD5E4B" w:rsidRDefault="00130934" w:rsidP="00656F0B">
      <w:pPr>
        <w:pStyle w:val="ECCBulletsLv2"/>
        <w:rPr>
          <w:rStyle w:val="ECCParagraph"/>
        </w:rPr>
      </w:pPr>
      <w:bookmarkStart w:id="755" w:name="_Hlk107910477"/>
      <w:r w:rsidRPr="00CD5E4B">
        <w:rPr>
          <w:rStyle w:val="ECCParagraph"/>
        </w:rPr>
        <w:t xml:space="preserve">Considering a probability distribution for the </w:t>
      </w:r>
      <w:r w:rsidR="003F5BE0" w:rsidRPr="00CD5E4B">
        <w:rPr>
          <w:rStyle w:val="ECCParagraph"/>
        </w:rPr>
        <w:t>RLAN</w:t>
      </w:r>
      <w:r w:rsidRPr="00CD5E4B">
        <w:rPr>
          <w:rStyle w:val="ECCParagraph"/>
        </w:rPr>
        <w:t xml:space="preserve"> antenna height between 1.5 to 28.5 </w:t>
      </w:r>
      <w:r w:rsidR="005A13C3" w:rsidRPr="00CD5E4B">
        <w:rPr>
          <w:rStyle w:val="ECCParagraph"/>
        </w:rPr>
        <w:t>m</w:t>
      </w:r>
      <w:r w:rsidRPr="00CD5E4B">
        <w:rPr>
          <w:rStyle w:val="ECCParagraph"/>
        </w:rPr>
        <w:t>, like suggested in ECC Report 302</w:t>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_Ref103199299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[28]</w:t>
      </w:r>
      <w:r w:rsidR="007B205F" w:rsidRPr="00CD5E4B">
        <w:rPr>
          <w:rStyle w:val="ECCParagraph"/>
        </w:rPr>
        <w:fldChar w:fldCharType="end"/>
      </w:r>
      <w:r w:rsidRPr="00CD5E4B">
        <w:rPr>
          <w:rStyle w:val="ECCParagraph"/>
        </w:rPr>
        <w:t xml:space="preserve"> which is a new parameter compared to ECC Report 172, the </w:t>
      </w:r>
      <w:r w:rsidR="00CB7FA2" w:rsidRPr="00CD5E4B">
        <w:rPr>
          <w:rStyle w:val="ECCParagraph"/>
        </w:rPr>
        <w:t xml:space="preserve">probability of </w:t>
      </w:r>
      <w:r w:rsidRPr="00CD5E4B">
        <w:rPr>
          <w:rStyle w:val="ECCParagraph"/>
        </w:rPr>
        <w:t xml:space="preserve">interference from </w:t>
      </w:r>
      <w:r w:rsidR="008B3333" w:rsidRPr="00CD5E4B">
        <w:rPr>
          <w:rStyle w:val="ECCParagraph"/>
        </w:rPr>
        <w:t>AAS</w:t>
      </w:r>
      <w:r w:rsidRPr="00CD5E4B">
        <w:rPr>
          <w:rStyle w:val="ECCParagraph"/>
        </w:rPr>
        <w:t xml:space="preserve"> </w:t>
      </w:r>
      <w:r w:rsidR="00C44D00" w:rsidRPr="00CD5E4B">
        <w:rPr>
          <w:rStyle w:val="ECCParagraph"/>
        </w:rPr>
        <w:t xml:space="preserve">MFCN </w:t>
      </w:r>
      <w:r w:rsidRPr="00CD5E4B">
        <w:rPr>
          <w:rStyle w:val="ECCParagraph"/>
        </w:rPr>
        <w:t xml:space="preserve">BS towards </w:t>
      </w:r>
      <w:r w:rsidR="003F5BE0" w:rsidRPr="00CD5E4B">
        <w:rPr>
          <w:rStyle w:val="ECCParagraph"/>
        </w:rPr>
        <w:t>RLAN</w:t>
      </w:r>
      <w:r w:rsidRPr="00CD5E4B">
        <w:rPr>
          <w:rStyle w:val="ECCParagraph"/>
        </w:rPr>
        <w:t xml:space="preserve"> is &lt;1% </w:t>
      </w:r>
      <w:r w:rsidR="009B0491" w:rsidRPr="00CD5E4B">
        <w:rPr>
          <w:rStyle w:val="ECCParagraph"/>
        </w:rPr>
        <w:t>with a threshold of</w:t>
      </w:r>
      <w:r w:rsidRPr="00CD5E4B">
        <w:rPr>
          <w:rStyle w:val="ECCParagraph"/>
        </w:rPr>
        <w:t xml:space="preserve"> I/N = 0 dB, not considering </w:t>
      </w:r>
      <w:r w:rsidR="00A62559" w:rsidRPr="00CD5E4B">
        <w:rPr>
          <w:rStyle w:val="ECCParagraph"/>
        </w:rPr>
        <w:t xml:space="preserve">an </w:t>
      </w:r>
      <w:r w:rsidRPr="00CD5E4B">
        <w:rPr>
          <w:rStyle w:val="ECCParagraph"/>
        </w:rPr>
        <w:t>additional baseline for AAS</w:t>
      </w:r>
      <w:r w:rsidR="002033C2" w:rsidRPr="00CD5E4B">
        <w:rPr>
          <w:rStyle w:val="ECCParagraph"/>
        </w:rPr>
        <w:t xml:space="preserve"> BS</w:t>
      </w:r>
      <w:bookmarkEnd w:id="755"/>
      <w:r w:rsidRPr="00CD5E4B">
        <w:rPr>
          <w:rStyle w:val="ECCParagraph"/>
        </w:rPr>
        <w:t>.</w:t>
      </w:r>
    </w:p>
    <w:p w14:paraId="136F916E" w14:textId="1406D229" w:rsidR="00130934" w:rsidRPr="00CD5E4B" w:rsidRDefault="00130934" w:rsidP="00656F0B">
      <w:pPr>
        <w:pStyle w:val="ECCBulletsLv2"/>
        <w:rPr>
          <w:rStyle w:val="ECCParagraph"/>
        </w:rPr>
      </w:pPr>
      <w:r w:rsidRPr="00CD5E4B">
        <w:rPr>
          <w:rStyle w:val="ECCParagraph"/>
        </w:rPr>
        <w:t xml:space="preserve">Relative comparison between AAS </w:t>
      </w:r>
      <w:r w:rsidR="00DC09B6" w:rsidRPr="00CD5E4B">
        <w:rPr>
          <w:rStyle w:val="ECCParagraph"/>
        </w:rPr>
        <w:t xml:space="preserve">MFCN </w:t>
      </w:r>
      <w:r w:rsidRPr="00CD5E4B">
        <w:rPr>
          <w:rStyle w:val="ECCParagraph"/>
        </w:rPr>
        <w:t xml:space="preserve">and non-AAS </w:t>
      </w:r>
      <w:r w:rsidR="00DC09B6" w:rsidRPr="00CD5E4B">
        <w:rPr>
          <w:rStyle w:val="ECCParagraph"/>
        </w:rPr>
        <w:t xml:space="preserve">MFCN </w:t>
      </w:r>
      <w:r w:rsidRPr="00CD5E4B">
        <w:rPr>
          <w:rStyle w:val="ECCParagraph"/>
        </w:rPr>
        <w:t>for unwanted emission and possible interference (</w:t>
      </w:r>
      <w:r w:rsidRPr="00CD5E4B">
        <w:rPr>
          <w:rStyle w:val="ECCParagraph"/>
          <w:rFonts w:ascii="Symbol" w:eastAsia="Symbol" w:hAnsi="Symbol" w:cs="Symbol"/>
        </w:rPr>
        <w:t></w:t>
      </w:r>
      <w:r w:rsidRPr="00CD5E4B">
        <w:rPr>
          <w:rStyle w:val="ECCParagraph"/>
        </w:rPr>
        <w:t xml:space="preserve">iRSSUnwantedEmission </w:t>
      </w:r>
      <w:r w:rsidR="00EF03E8" w:rsidRPr="00CD5E4B">
        <w:sym w:font="Symbol" w:char="F0BB"/>
      </w:r>
      <w:r w:rsidRPr="00CD5E4B">
        <w:rPr>
          <w:rStyle w:val="ECCParagraph"/>
        </w:rPr>
        <w:t xml:space="preserve"> 0</w:t>
      </w:r>
      <w:r w:rsidR="00457E72" w:rsidRPr="00CD5E4B">
        <w:rPr>
          <w:rStyle w:val="ECCParagraph"/>
        </w:rPr>
        <w:t xml:space="preserve"> </w:t>
      </w:r>
      <w:r w:rsidRPr="00CD5E4B">
        <w:rPr>
          <w:rStyle w:val="ECCParagraph"/>
        </w:rPr>
        <w:t xml:space="preserve">dB) towards </w:t>
      </w:r>
      <w:r w:rsidR="003F5BE0" w:rsidRPr="00CD5E4B">
        <w:rPr>
          <w:rStyle w:val="ECCParagraph"/>
        </w:rPr>
        <w:t>RLAN</w:t>
      </w:r>
      <w:r w:rsidRPr="00CD5E4B">
        <w:rPr>
          <w:rStyle w:val="ECCParagraph"/>
        </w:rPr>
        <w:t xml:space="preserve"> considering existing additional baseline and for fixed 1.5 and 10 </w:t>
      </w:r>
      <w:r w:rsidR="005A13C3" w:rsidRPr="00CD5E4B">
        <w:rPr>
          <w:rStyle w:val="ECCParagraph"/>
        </w:rPr>
        <w:t xml:space="preserve">m </w:t>
      </w:r>
      <w:r w:rsidR="003F5BE0" w:rsidRPr="00CD5E4B">
        <w:rPr>
          <w:rStyle w:val="ECCParagraph"/>
        </w:rPr>
        <w:t>RLAN</w:t>
      </w:r>
      <w:r w:rsidRPr="00CD5E4B">
        <w:rPr>
          <w:rStyle w:val="ECCParagraph"/>
        </w:rPr>
        <w:t xml:space="preserve"> antenna heights. </w:t>
      </w:r>
      <w:r w:rsidR="00A62559" w:rsidRPr="00CD5E4B">
        <w:rPr>
          <w:rStyle w:val="ECCParagraph"/>
        </w:rPr>
        <w:t>In this case</w:t>
      </w:r>
      <w:r w:rsidRPr="00CD5E4B">
        <w:rPr>
          <w:rStyle w:val="ECCParagraph"/>
        </w:rPr>
        <w:t xml:space="preserve"> it is found that </w:t>
      </w:r>
      <w:r w:rsidR="00A62559" w:rsidRPr="00CD5E4B">
        <w:rPr>
          <w:rStyle w:val="ECCParagraph"/>
        </w:rPr>
        <w:t xml:space="preserve">for </w:t>
      </w:r>
      <w:r w:rsidRPr="00CD5E4B">
        <w:rPr>
          <w:rStyle w:val="ECCParagraph"/>
        </w:rPr>
        <w:t xml:space="preserve">AAS </w:t>
      </w:r>
      <w:r w:rsidR="00DC09B6" w:rsidRPr="00CD5E4B">
        <w:rPr>
          <w:rStyle w:val="ECCParagraph"/>
        </w:rPr>
        <w:t xml:space="preserve">MFCN </w:t>
      </w:r>
      <w:r w:rsidRPr="00CD5E4B">
        <w:rPr>
          <w:rStyle w:val="ECCParagraph"/>
        </w:rPr>
        <w:t>using the existing 3GPP mask a corresponding additional baseline to avoid increase of interference</w:t>
      </w:r>
      <w:r w:rsidR="00A62559" w:rsidRPr="00CD5E4B">
        <w:rPr>
          <w:rStyle w:val="ECCParagraph"/>
        </w:rPr>
        <w:t xml:space="preserve"> is required</w:t>
      </w:r>
      <w:r w:rsidRPr="00CD5E4B">
        <w:rPr>
          <w:rStyle w:val="ECCParagraph"/>
        </w:rPr>
        <w:t xml:space="preserve">, which considering the findings above is due to the </w:t>
      </w:r>
      <w:r w:rsidR="003F5BE0" w:rsidRPr="00CD5E4B">
        <w:rPr>
          <w:rStyle w:val="ECCParagraph"/>
        </w:rPr>
        <w:t>RLAN</w:t>
      </w:r>
      <w:r w:rsidRPr="00CD5E4B">
        <w:rPr>
          <w:rStyle w:val="ECCParagraph"/>
        </w:rPr>
        <w:t xml:space="preserve"> at fixed 10</w:t>
      </w:r>
      <w:r w:rsidR="007245D9" w:rsidRPr="00CD5E4B">
        <w:rPr>
          <w:rStyle w:val="ECCParagraph"/>
        </w:rPr>
        <w:t> </w:t>
      </w:r>
      <w:r w:rsidRPr="00CD5E4B">
        <w:rPr>
          <w:rStyle w:val="ECCParagraph"/>
        </w:rPr>
        <w:t xml:space="preserve">m height. For the relative comparison the same probability of interference (above I/N threshold) is taken for non-AAS and AAS </w:t>
      </w:r>
      <w:r w:rsidR="00384237" w:rsidRPr="00CD5E4B">
        <w:rPr>
          <w:rStyle w:val="ECCParagraph"/>
        </w:rPr>
        <w:t xml:space="preserve">MFCN </w:t>
      </w:r>
      <w:r w:rsidRPr="00CD5E4B">
        <w:rPr>
          <w:rStyle w:val="ECCParagraph"/>
        </w:rPr>
        <w:t>and using existing non-AAS additional baseline as specified in ECC Decision (14)02</w:t>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_Ref40084231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[1]</w:t>
      </w:r>
      <w:r w:rsidR="007B205F" w:rsidRPr="00CD5E4B">
        <w:rPr>
          <w:rStyle w:val="ECCParagraph"/>
        </w:rPr>
        <w:fldChar w:fldCharType="end"/>
      </w:r>
      <w:r w:rsidRPr="00CD5E4B">
        <w:rPr>
          <w:rStyle w:val="ECCParagraph"/>
        </w:rPr>
        <w:t>.</w:t>
      </w:r>
    </w:p>
    <w:p w14:paraId="3A2AD9F7" w14:textId="77777777" w:rsidR="00130934" w:rsidRPr="001943D9" w:rsidRDefault="00130934" w:rsidP="00CE2A82">
      <w:pPr>
        <w:pStyle w:val="ECCBulletsLv1"/>
        <w:numPr>
          <w:ilvl w:val="0"/>
          <w:numId w:val="0"/>
        </w:numPr>
        <w:rPr>
          <w:rStyle w:val="ECCHLbold"/>
          <w:b w:val="0"/>
          <w:u w:val="single"/>
        </w:rPr>
      </w:pPr>
      <w:r w:rsidRPr="001943D9">
        <w:rPr>
          <w:rStyle w:val="ECCHLbold"/>
          <w:b w:val="0"/>
          <w:u w:val="single"/>
        </w:rPr>
        <w:t>Blocking case:</w:t>
      </w:r>
    </w:p>
    <w:p w14:paraId="18F8AAA1" w14:textId="0D1B6397" w:rsidR="00130934" w:rsidRPr="00CD5E4B" w:rsidRDefault="00186FBF" w:rsidP="00130934">
      <w:pPr>
        <w:pStyle w:val="ECCBulletsLv1"/>
        <w:rPr>
          <w:rStyle w:val="ECCParagraph"/>
        </w:rPr>
      </w:pPr>
      <w:r w:rsidRPr="00CD5E4B">
        <w:t xml:space="preserve">Studies in Annexes </w:t>
      </w:r>
      <w:r w:rsidR="007B205F" w:rsidRPr="00CD5E4B">
        <w:rPr>
          <w:rStyle w:val="ECCParagraph"/>
        </w:rPr>
        <w:fldChar w:fldCharType="begin" w:fldLock="1"/>
      </w:r>
      <w:r w:rsidR="007B205F" w:rsidRPr="00CD5E4B">
        <w:rPr>
          <w:rStyle w:val="ECCParagraph"/>
        </w:rPr>
        <w:instrText xml:space="preserve"> REF _Ref103199679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A2.1</w:t>
      </w:r>
      <w:r w:rsidR="007B205F" w:rsidRPr="00CD5E4B">
        <w:rPr>
          <w:rStyle w:val="ECCParagraph"/>
        </w:rPr>
        <w:fldChar w:fldCharType="end"/>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_Ref103199726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A3.1</w:t>
      </w:r>
      <w:r w:rsidR="007B205F" w:rsidRPr="00CD5E4B">
        <w:rPr>
          <w:rStyle w:val="ECCParagraph"/>
        </w:rPr>
        <w:fldChar w:fldCharType="end"/>
      </w:r>
      <w:r w:rsidR="007B205F" w:rsidRPr="00CD5E4B">
        <w:rPr>
          <w:rStyle w:val="ECCParagraph"/>
        </w:rPr>
        <w:t xml:space="preserve"> and </w:t>
      </w:r>
      <w:r w:rsidR="007B205F" w:rsidRPr="00CD5E4B">
        <w:rPr>
          <w:rStyle w:val="ECCParagraph"/>
        </w:rPr>
        <w:fldChar w:fldCharType="begin" w:fldLock="1"/>
      </w:r>
      <w:r w:rsidR="007B205F" w:rsidRPr="00CD5E4B">
        <w:rPr>
          <w:rStyle w:val="ECCParagraph"/>
        </w:rPr>
        <w:instrText xml:space="preserve"> REF _Ref95317047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A4.1</w:t>
      </w:r>
      <w:r w:rsidR="007B205F" w:rsidRPr="00CD5E4B">
        <w:rPr>
          <w:rStyle w:val="ECCParagraph"/>
        </w:rPr>
        <w:fldChar w:fldCharType="end"/>
      </w:r>
      <w:r w:rsidR="007B205F" w:rsidRPr="00CD5E4B">
        <w:rPr>
          <w:rStyle w:val="ECCParagraph"/>
        </w:rPr>
        <w:t xml:space="preserve"> </w:t>
      </w:r>
      <w:r w:rsidRPr="00CD5E4B">
        <w:t>have shown that</w:t>
      </w:r>
      <w:r w:rsidRPr="00CD5E4B">
        <w:rPr>
          <w:rStyle w:val="ECCParagraph"/>
        </w:rPr>
        <w:t xml:space="preserve"> d</w:t>
      </w:r>
      <w:r w:rsidR="00130934" w:rsidRPr="00CD5E4B">
        <w:rPr>
          <w:rStyle w:val="ECCParagraph"/>
        </w:rPr>
        <w:t xml:space="preserve">epending on </w:t>
      </w:r>
      <w:r w:rsidR="003F5BE0" w:rsidRPr="00CD5E4B">
        <w:rPr>
          <w:rStyle w:val="ECCParagraph"/>
        </w:rPr>
        <w:t>RLAN</w:t>
      </w:r>
      <w:r w:rsidR="00130934" w:rsidRPr="00CD5E4B">
        <w:rPr>
          <w:rStyle w:val="ECCParagraph"/>
        </w:rPr>
        <w:t xml:space="preserve"> antenna height and probability distribution of the </w:t>
      </w:r>
      <w:r w:rsidR="00FF0E94" w:rsidRPr="00CD5E4B">
        <w:rPr>
          <w:rStyle w:val="ECCParagraph"/>
        </w:rPr>
        <w:t xml:space="preserve">RLAN </w:t>
      </w:r>
      <w:r w:rsidR="00130934" w:rsidRPr="00CD5E4B">
        <w:rPr>
          <w:rStyle w:val="ECCParagraph"/>
        </w:rPr>
        <w:t>antenna height the following is found:</w:t>
      </w:r>
    </w:p>
    <w:p w14:paraId="16B6AA6C" w14:textId="4910ECC4" w:rsidR="00130934" w:rsidRPr="00CD5E4B" w:rsidRDefault="00130934" w:rsidP="00E73003">
      <w:pPr>
        <w:pStyle w:val="ECCBulletsLv2"/>
        <w:rPr>
          <w:rStyle w:val="ECCParagraph"/>
        </w:rPr>
      </w:pPr>
      <w:r w:rsidRPr="00CD5E4B">
        <w:rPr>
          <w:rStyle w:val="ECCParagraph"/>
        </w:rPr>
        <w:t xml:space="preserve">For fixed 1.5 </w:t>
      </w:r>
      <w:r w:rsidR="00CA29B3" w:rsidRPr="00CD5E4B">
        <w:rPr>
          <w:rStyle w:val="ECCParagraph"/>
        </w:rPr>
        <w:t xml:space="preserve">m </w:t>
      </w:r>
      <w:r w:rsidR="00FF0E94" w:rsidRPr="00CD5E4B">
        <w:rPr>
          <w:rStyle w:val="ECCParagraph"/>
        </w:rPr>
        <w:t>RLAN antenna</w:t>
      </w:r>
      <w:r w:rsidR="00044BDC" w:rsidRPr="00CD5E4B">
        <w:rPr>
          <w:rStyle w:val="ECCParagraph"/>
        </w:rPr>
        <w:t xml:space="preserve"> </w:t>
      </w:r>
      <w:r w:rsidRPr="00CD5E4B">
        <w:rPr>
          <w:rStyle w:val="ECCParagraph"/>
        </w:rPr>
        <w:t xml:space="preserve">height (100% case), </w:t>
      </w:r>
      <w:r w:rsidR="00523980" w:rsidRPr="00CD5E4B">
        <w:rPr>
          <w:rStyle w:val="ECCParagraph"/>
        </w:rPr>
        <w:t xml:space="preserve">it can be concluded </w:t>
      </w:r>
      <w:r w:rsidRPr="00CD5E4B">
        <w:rPr>
          <w:rStyle w:val="ECCParagraph"/>
        </w:rPr>
        <w:t>from the results that there is low probability of blocking interference (&lt;</w:t>
      </w:r>
      <w:r w:rsidR="00F71CD7" w:rsidRPr="00CD5E4B">
        <w:rPr>
          <w:rStyle w:val="ECCParagraph"/>
        </w:rPr>
        <w:t xml:space="preserve"> </w:t>
      </w:r>
      <w:r w:rsidR="00265100" w:rsidRPr="00CD5E4B">
        <w:rPr>
          <w:rStyle w:val="ECCParagraph"/>
        </w:rPr>
        <w:t>3</w:t>
      </w:r>
      <w:r w:rsidRPr="00CD5E4B">
        <w:rPr>
          <w:rStyle w:val="ECCParagraph"/>
        </w:rPr>
        <w:t xml:space="preserve">%) above I/N = 0 dB threshold from non-AAS </w:t>
      </w:r>
      <w:r w:rsidR="00DC09B6" w:rsidRPr="00CD5E4B">
        <w:rPr>
          <w:rStyle w:val="ECCParagraph"/>
        </w:rPr>
        <w:t xml:space="preserve">MFCN </w:t>
      </w:r>
      <w:r w:rsidRPr="00CD5E4B">
        <w:rPr>
          <w:rStyle w:val="ECCParagraph"/>
        </w:rPr>
        <w:t xml:space="preserve">or AAS </w:t>
      </w:r>
      <w:r w:rsidR="00DC09B6" w:rsidRPr="00CD5E4B">
        <w:rPr>
          <w:rStyle w:val="ECCParagraph"/>
        </w:rPr>
        <w:t xml:space="preserve">MFCN </w:t>
      </w:r>
      <w:r w:rsidRPr="00CD5E4B">
        <w:rPr>
          <w:rStyle w:val="ECCParagraph"/>
        </w:rPr>
        <w:t xml:space="preserve">towards </w:t>
      </w:r>
      <w:r w:rsidR="003F5BE0" w:rsidRPr="00CD5E4B">
        <w:rPr>
          <w:rStyle w:val="ECCParagraph"/>
        </w:rPr>
        <w:t>RLAN</w:t>
      </w:r>
      <w:r w:rsidRPr="00CD5E4B">
        <w:rPr>
          <w:rStyle w:val="ECCParagraph"/>
        </w:rPr>
        <w:t xml:space="preserve"> at 1.5 </w:t>
      </w:r>
      <w:r w:rsidR="00426716" w:rsidRPr="00CD5E4B">
        <w:rPr>
          <w:rStyle w:val="ECCParagraph"/>
        </w:rPr>
        <w:t xml:space="preserve">m </w:t>
      </w:r>
      <w:r w:rsidRPr="00CD5E4B">
        <w:rPr>
          <w:rStyle w:val="ECCParagraph"/>
        </w:rPr>
        <w:t>height (indoor). This is assuming no BS maximum output power restriction</w:t>
      </w:r>
      <w:r w:rsidR="0086483E" w:rsidRPr="00CD5E4B">
        <w:rPr>
          <w:rStyle w:val="ECCParagraph"/>
        </w:rPr>
        <w:t>;</w:t>
      </w:r>
      <w:r w:rsidRPr="00CD5E4B">
        <w:rPr>
          <w:rStyle w:val="ECCParagraph"/>
        </w:rPr>
        <w:t xml:space="preserve"> </w:t>
      </w:r>
    </w:p>
    <w:p w14:paraId="78B4B318" w14:textId="320C4000" w:rsidR="00130934" w:rsidRPr="00CD5E4B" w:rsidRDefault="00130934" w:rsidP="00E73003">
      <w:pPr>
        <w:pStyle w:val="ECCBulletsLv2"/>
        <w:rPr>
          <w:rStyle w:val="ECCParagraph"/>
        </w:rPr>
      </w:pPr>
      <w:bookmarkStart w:id="756" w:name="_Hlk107910764"/>
      <w:r w:rsidRPr="00CD5E4B">
        <w:rPr>
          <w:rStyle w:val="ECCParagraph"/>
        </w:rPr>
        <w:t xml:space="preserve">For fixed 10 </w:t>
      </w:r>
      <w:r w:rsidR="00426716" w:rsidRPr="00CD5E4B">
        <w:rPr>
          <w:rStyle w:val="ECCParagraph"/>
        </w:rPr>
        <w:t xml:space="preserve">m </w:t>
      </w:r>
      <w:r w:rsidR="003F5BE0" w:rsidRPr="00CD5E4B">
        <w:rPr>
          <w:rStyle w:val="ECCParagraph"/>
        </w:rPr>
        <w:t>RLAN</w:t>
      </w:r>
      <w:r w:rsidRPr="00CD5E4B">
        <w:rPr>
          <w:rStyle w:val="ECCParagraph"/>
        </w:rPr>
        <w:t xml:space="preserve"> </w:t>
      </w:r>
      <w:r w:rsidR="00FF0E94" w:rsidRPr="00CD5E4B">
        <w:rPr>
          <w:rStyle w:val="ECCParagraph"/>
        </w:rPr>
        <w:t xml:space="preserve">antenna </w:t>
      </w:r>
      <w:r w:rsidRPr="00CD5E4B">
        <w:rPr>
          <w:rStyle w:val="ECCParagraph"/>
        </w:rPr>
        <w:t xml:space="preserve">height (100% case), AAS </w:t>
      </w:r>
      <w:r w:rsidR="00DC09B6" w:rsidRPr="00CD5E4B">
        <w:rPr>
          <w:rStyle w:val="ECCParagraph"/>
        </w:rPr>
        <w:t xml:space="preserve">MFCN </w:t>
      </w:r>
      <w:r w:rsidRPr="00CD5E4B">
        <w:rPr>
          <w:rStyle w:val="ECCParagraph"/>
        </w:rPr>
        <w:t xml:space="preserve">shows blocking caused interference with </w:t>
      </w:r>
      <w:r w:rsidR="00005F36" w:rsidRPr="00CD5E4B">
        <w:rPr>
          <w:rStyle w:val="ECCParagraph"/>
        </w:rPr>
        <w:t>77</w:t>
      </w:r>
      <w:r w:rsidRPr="00CD5E4B">
        <w:rPr>
          <w:rStyle w:val="ECCParagraph"/>
        </w:rPr>
        <w:t xml:space="preserve">% above I/N = 0 dB threshold and for non-AAS </w:t>
      </w:r>
      <w:r w:rsidR="00DC09B6" w:rsidRPr="00CD5E4B">
        <w:rPr>
          <w:rStyle w:val="ECCParagraph"/>
        </w:rPr>
        <w:t xml:space="preserve">MFCN </w:t>
      </w:r>
      <w:r w:rsidRPr="00CD5E4B">
        <w:rPr>
          <w:rStyle w:val="ECCParagraph"/>
        </w:rPr>
        <w:t xml:space="preserve">with </w:t>
      </w:r>
      <w:r w:rsidR="00005F36" w:rsidRPr="00CD5E4B">
        <w:rPr>
          <w:rStyle w:val="ECCParagraph"/>
        </w:rPr>
        <w:t>92</w:t>
      </w:r>
      <w:r w:rsidRPr="00CD5E4B">
        <w:rPr>
          <w:rStyle w:val="ECCParagraph"/>
        </w:rPr>
        <w:t>% above I/N = 0 dB threshold. This is assuming no BS maximum output power restriction</w:t>
      </w:r>
      <w:r w:rsidR="0086483E" w:rsidRPr="00CD5E4B">
        <w:rPr>
          <w:rStyle w:val="ECCParagraph"/>
        </w:rPr>
        <w:t>;</w:t>
      </w:r>
    </w:p>
    <w:bookmarkEnd w:id="756"/>
    <w:p w14:paraId="474792F5" w14:textId="053F015A" w:rsidR="00130934" w:rsidRPr="00CD5E4B" w:rsidRDefault="00130934" w:rsidP="00E73003">
      <w:pPr>
        <w:pStyle w:val="ECCBulletsLv2"/>
        <w:rPr>
          <w:rStyle w:val="ECCParagraph"/>
        </w:rPr>
      </w:pPr>
      <w:r w:rsidRPr="00CD5E4B">
        <w:rPr>
          <w:rStyle w:val="ECCParagraph"/>
        </w:rPr>
        <w:lastRenderedPageBreak/>
        <w:t xml:space="preserve">Considering a probability distribution for the </w:t>
      </w:r>
      <w:r w:rsidR="003F5BE0" w:rsidRPr="00CD5E4B">
        <w:rPr>
          <w:rStyle w:val="ECCParagraph"/>
        </w:rPr>
        <w:t>RLAN</w:t>
      </w:r>
      <w:r w:rsidRPr="00CD5E4B">
        <w:rPr>
          <w:rStyle w:val="ECCParagraph"/>
        </w:rPr>
        <w:t xml:space="preserve"> antenna height between 1.5 to 28.5 </w:t>
      </w:r>
      <w:r w:rsidR="00FD0AC3" w:rsidRPr="00CD5E4B">
        <w:rPr>
          <w:rStyle w:val="ECCParagraph"/>
        </w:rPr>
        <w:t>m</w:t>
      </w:r>
      <w:r w:rsidRPr="00CD5E4B">
        <w:rPr>
          <w:rStyle w:val="ECCParagraph"/>
        </w:rPr>
        <w:t xml:space="preserve">, </w:t>
      </w:r>
      <w:r w:rsidR="00FD0AC3" w:rsidRPr="00CD5E4B">
        <w:rPr>
          <w:rStyle w:val="ECCParagraph"/>
        </w:rPr>
        <w:t>a</w:t>
      </w:r>
      <w:r w:rsidR="00CA29B3" w:rsidRPr="00CD5E4B">
        <w:rPr>
          <w:rStyle w:val="ECCParagraph"/>
        </w:rPr>
        <w:t xml:space="preserve"> </w:t>
      </w:r>
      <w:r w:rsidRPr="00CD5E4B">
        <w:rPr>
          <w:rStyle w:val="ECCParagraph"/>
        </w:rPr>
        <w:t>suggested in ECC Report 302</w:t>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_Ref103199299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[28]</w:t>
      </w:r>
      <w:r w:rsidR="007B205F" w:rsidRPr="00CD5E4B">
        <w:rPr>
          <w:rStyle w:val="ECCParagraph"/>
        </w:rPr>
        <w:fldChar w:fldCharType="end"/>
      </w:r>
      <w:r w:rsidRPr="00CD5E4B">
        <w:rPr>
          <w:rStyle w:val="ECCParagraph"/>
        </w:rPr>
        <w:t xml:space="preserve">, </w:t>
      </w:r>
      <w:r w:rsidR="00CB7FA2" w:rsidRPr="00CD5E4B">
        <w:rPr>
          <w:rStyle w:val="ECCParagraph"/>
        </w:rPr>
        <w:t xml:space="preserve">the probability of </w:t>
      </w:r>
      <w:r w:rsidRPr="00CD5E4B">
        <w:rPr>
          <w:rStyle w:val="ECCParagraph"/>
        </w:rPr>
        <w:t xml:space="preserve">blocking interference from </w:t>
      </w:r>
      <w:r w:rsidR="00CB7FA2" w:rsidRPr="00CD5E4B">
        <w:rPr>
          <w:rStyle w:val="ECCParagraph"/>
        </w:rPr>
        <w:t xml:space="preserve">AAS </w:t>
      </w:r>
      <w:r w:rsidR="00C44D00" w:rsidRPr="00CD5E4B">
        <w:rPr>
          <w:rStyle w:val="ECCParagraph"/>
        </w:rPr>
        <w:t xml:space="preserve">MFCN </w:t>
      </w:r>
      <w:r w:rsidRPr="00CD5E4B">
        <w:rPr>
          <w:rStyle w:val="ECCParagraph"/>
        </w:rPr>
        <w:t xml:space="preserve">BS towards </w:t>
      </w:r>
      <w:r w:rsidR="00FF0E94" w:rsidRPr="00CD5E4B">
        <w:rPr>
          <w:rStyle w:val="ECCParagraph"/>
        </w:rPr>
        <w:t xml:space="preserve">RLAN </w:t>
      </w:r>
      <w:r w:rsidRPr="00CD5E4B">
        <w:rPr>
          <w:rStyle w:val="ECCParagraph"/>
        </w:rPr>
        <w:t xml:space="preserve">is &lt;8% for above I/N = 0 dB threshold. This is assuming no </w:t>
      </w:r>
      <w:r w:rsidR="0027431F" w:rsidRPr="00CD5E4B">
        <w:rPr>
          <w:rStyle w:val="ECCParagraph"/>
        </w:rPr>
        <w:t xml:space="preserve">AAS </w:t>
      </w:r>
      <w:r w:rsidRPr="00CD5E4B">
        <w:rPr>
          <w:rStyle w:val="ECCParagraph"/>
        </w:rPr>
        <w:t>BS maximum output power restriction</w:t>
      </w:r>
      <w:r w:rsidR="0086483E" w:rsidRPr="00CD5E4B">
        <w:rPr>
          <w:rStyle w:val="ECCParagraph"/>
        </w:rPr>
        <w:t>;</w:t>
      </w:r>
    </w:p>
    <w:p w14:paraId="1FDDA8EF" w14:textId="3811E463" w:rsidR="00130934" w:rsidRPr="00CD5E4B" w:rsidRDefault="00130934" w:rsidP="00E73003">
      <w:pPr>
        <w:pStyle w:val="ECCBulletsLv2"/>
        <w:rPr>
          <w:rStyle w:val="ECCParagraph"/>
        </w:rPr>
      </w:pPr>
      <w:r w:rsidRPr="00CD5E4B">
        <w:rPr>
          <w:rStyle w:val="ECCParagraph"/>
        </w:rPr>
        <w:t>Relative comparison between AAS</w:t>
      </w:r>
      <w:r w:rsidR="00DC09B6" w:rsidRPr="00CD5E4B">
        <w:rPr>
          <w:rStyle w:val="ECCParagraph"/>
        </w:rPr>
        <w:t xml:space="preserve"> MFCN</w:t>
      </w:r>
      <w:r w:rsidRPr="00CD5E4B">
        <w:rPr>
          <w:rStyle w:val="ECCParagraph"/>
        </w:rPr>
        <w:t xml:space="preserve"> and non-AAS </w:t>
      </w:r>
      <w:r w:rsidR="00DC09B6" w:rsidRPr="00CD5E4B">
        <w:rPr>
          <w:rStyle w:val="ECCParagraph"/>
        </w:rPr>
        <w:t xml:space="preserve">MFCN </w:t>
      </w:r>
      <w:r w:rsidRPr="00CD5E4B">
        <w:rPr>
          <w:rStyle w:val="ECCParagraph"/>
        </w:rPr>
        <w:t>for possible blocking caused interference (</w:t>
      </w:r>
      <w:r w:rsidRPr="00CD5E4B">
        <w:rPr>
          <w:rStyle w:val="ECCParagraph"/>
          <w:rFonts w:ascii="Symbol" w:eastAsia="Symbol" w:hAnsi="Symbol" w:cs="Symbol"/>
        </w:rPr>
        <w:t></w:t>
      </w:r>
      <w:r w:rsidRPr="00CD5E4B">
        <w:rPr>
          <w:rStyle w:val="ECCParagraph"/>
        </w:rPr>
        <w:t>iRSSBlocking</w:t>
      </w:r>
      <w:r w:rsidR="004E458E" w:rsidRPr="00CD5E4B">
        <w:rPr>
          <w:rStyle w:val="ECCParagraph"/>
        </w:rPr>
        <w:t xml:space="preserve"> </w:t>
      </w:r>
      <w:r w:rsidR="004811CE" w:rsidRPr="00CD5E4B">
        <w:rPr>
          <w:rStyle w:val="ECCParagraph"/>
        </w:rPr>
        <w:sym w:font="Symbol" w:char="F0BB"/>
      </w:r>
      <w:r w:rsidRPr="00CD5E4B">
        <w:rPr>
          <w:rStyle w:val="ECCParagraph"/>
        </w:rPr>
        <w:t xml:space="preserve"> 0</w:t>
      </w:r>
      <w:r w:rsidR="0020698C" w:rsidRPr="00CD5E4B">
        <w:rPr>
          <w:rStyle w:val="ECCParagraph"/>
        </w:rPr>
        <w:t xml:space="preserve"> </w:t>
      </w:r>
      <w:r w:rsidRPr="00CD5E4B">
        <w:rPr>
          <w:rStyle w:val="ECCParagraph"/>
        </w:rPr>
        <w:t>dB) considering existing output power restriction in 2390-2400 MHz as given in existing ECC Decision (14)02</w:t>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_Ref40084231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[1]</w:t>
      </w:r>
      <w:r w:rsidR="007B205F" w:rsidRPr="00CD5E4B">
        <w:rPr>
          <w:rStyle w:val="ECCParagraph"/>
        </w:rPr>
        <w:fldChar w:fldCharType="end"/>
      </w:r>
      <w:r w:rsidRPr="00CD5E4B">
        <w:rPr>
          <w:rStyle w:val="ECCParagraph"/>
        </w:rPr>
        <w:t xml:space="preserve"> and for fixed 1.5 and 10 </w:t>
      </w:r>
      <w:r w:rsidR="00426716" w:rsidRPr="00CD5E4B">
        <w:rPr>
          <w:rStyle w:val="ECCParagraph"/>
        </w:rPr>
        <w:t xml:space="preserve">m </w:t>
      </w:r>
      <w:r w:rsidR="003F5BE0" w:rsidRPr="00CD5E4B">
        <w:rPr>
          <w:rStyle w:val="ECCParagraph"/>
        </w:rPr>
        <w:t>RLAN</w:t>
      </w:r>
      <w:r w:rsidRPr="00CD5E4B">
        <w:rPr>
          <w:rStyle w:val="ECCParagraph"/>
        </w:rPr>
        <w:t xml:space="preserve"> </w:t>
      </w:r>
      <w:r w:rsidR="00FF0E94" w:rsidRPr="00CD5E4B">
        <w:rPr>
          <w:rStyle w:val="ECCParagraph"/>
        </w:rPr>
        <w:t xml:space="preserve">antenna </w:t>
      </w:r>
      <w:r w:rsidRPr="00CD5E4B">
        <w:rPr>
          <w:rStyle w:val="ECCParagraph"/>
        </w:rPr>
        <w:t xml:space="preserve">heights. </w:t>
      </w:r>
      <w:r w:rsidR="00CB7FA2" w:rsidRPr="00CD5E4B">
        <w:rPr>
          <w:rStyle w:val="ECCParagraph"/>
        </w:rPr>
        <w:t>For this case</w:t>
      </w:r>
      <w:r w:rsidRPr="00CD5E4B">
        <w:rPr>
          <w:rStyle w:val="ECCParagraph"/>
        </w:rPr>
        <w:t xml:space="preserve">, it is found that also for AAS </w:t>
      </w:r>
      <w:r w:rsidR="00CB7FA2" w:rsidRPr="00CD5E4B">
        <w:rPr>
          <w:rStyle w:val="ECCParagraph"/>
        </w:rPr>
        <w:t xml:space="preserve">BS </w:t>
      </w:r>
      <w:r w:rsidRPr="00CD5E4B">
        <w:rPr>
          <w:rStyle w:val="ECCParagraph"/>
        </w:rPr>
        <w:t>the maximum output power needs to be limited in 2390-2400</w:t>
      </w:r>
      <w:r w:rsidR="0020698C" w:rsidRPr="00CD5E4B">
        <w:rPr>
          <w:rStyle w:val="ECCParagraph"/>
        </w:rPr>
        <w:t xml:space="preserve"> </w:t>
      </w:r>
      <w:r w:rsidRPr="00CD5E4B">
        <w:rPr>
          <w:rStyle w:val="ECCParagraph"/>
        </w:rPr>
        <w:t>MHz to avoid an increase of the blocking interference</w:t>
      </w:r>
      <w:r w:rsidR="00CD52E2" w:rsidRPr="00CD5E4B">
        <w:rPr>
          <w:rStyle w:val="ECCParagraph"/>
        </w:rPr>
        <w:t xml:space="preserve"> to RLAN</w:t>
      </w:r>
      <w:r w:rsidRPr="00CD5E4B">
        <w:rPr>
          <w:rStyle w:val="ECCParagraph"/>
        </w:rPr>
        <w:t>, which</w:t>
      </w:r>
      <w:r w:rsidR="00F7581E" w:rsidRPr="00CD5E4B">
        <w:rPr>
          <w:rStyle w:val="ECCParagraph"/>
        </w:rPr>
        <w:t>,</w:t>
      </w:r>
      <w:r w:rsidRPr="00CD5E4B">
        <w:rPr>
          <w:rStyle w:val="ECCParagraph"/>
        </w:rPr>
        <w:t xml:space="preserve"> considering the findings above</w:t>
      </w:r>
      <w:r w:rsidR="00F7581E" w:rsidRPr="00CD5E4B">
        <w:rPr>
          <w:rStyle w:val="ECCParagraph"/>
        </w:rPr>
        <w:t>,</w:t>
      </w:r>
      <w:r w:rsidRPr="00CD5E4B">
        <w:rPr>
          <w:rStyle w:val="ECCParagraph"/>
        </w:rPr>
        <w:t xml:space="preserve"> is due to the </w:t>
      </w:r>
      <w:r w:rsidR="003F5BE0" w:rsidRPr="00CD5E4B">
        <w:rPr>
          <w:rStyle w:val="ECCParagraph"/>
        </w:rPr>
        <w:t>RLAN</w:t>
      </w:r>
      <w:r w:rsidRPr="00CD5E4B">
        <w:rPr>
          <w:rStyle w:val="ECCParagraph"/>
        </w:rPr>
        <w:t xml:space="preserve"> at fixed 10 </w:t>
      </w:r>
      <w:r w:rsidR="00F7581E" w:rsidRPr="00CD5E4B">
        <w:rPr>
          <w:rStyle w:val="ECCParagraph"/>
        </w:rPr>
        <w:t xml:space="preserve">m </w:t>
      </w:r>
      <w:r w:rsidR="00FF0E94" w:rsidRPr="00CD5E4B">
        <w:rPr>
          <w:rStyle w:val="ECCParagraph"/>
        </w:rPr>
        <w:t xml:space="preserve">antenna </w:t>
      </w:r>
      <w:r w:rsidRPr="00CD5E4B">
        <w:rPr>
          <w:rStyle w:val="ECCParagraph"/>
        </w:rPr>
        <w:t xml:space="preserve">height. For the relative comparison the same probability of interference (above I/N = 0 dB threshold) is taken for non-AAS </w:t>
      </w:r>
      <w:r w:rsidR="00DC09B6" w:rsidRPr="00CD5E4B">
        <w:rPr>
          <w:rStyle w:val="ECCParagraph"/>
        </w:rPr>
        <w:t xml:space="preserve">MFCN </w:t>
      </w:r>
      <w:r w:rsidRPr="00CD5E4B">
        <w:rPr>
          <w:rStyle w:val="ECCParagraph"/>
        </w:rPr>
        <w:t xml:space="preserve">and AAS </w:t>
      </w:r>
      <w:r w:rsidR="00DC09B6" w:rsidRPr="00CD5E4B">
        <w:rPr>
          <w:rStyle w:val="ECCParagraph"/>
        </w:rPr>
        <w:t xml:space="preserve">MFCN </w:t>
      </w:r>
      <w:r w:rsidRPr="00CD5E4B">
        <w:rPr>
          <w:rStyle w:val="ECCParagraph"/>
        </w:rPr>
        <w:t>and using existing non-AAS BS power restriction for 2390-2400</w:t>
      </w:r>
      <w:r w:rsidR="00457E72" w:rsidRPr="00CD5E4B">
        <w:rPr>
          <w:rStyle w:val="ECCParagraph"/>
        </w:rPr>
        <w:t xml:space="preserve"> </w:t>
      </w:r>
      <w:r w:rsidRPr="00CD5E4B">
        <w:rPr>
          <w:rStyle w:val="ECCParagraph"/>
        </w:rPr>
        <w:t>MHz as specified in ECC Decision (14)02.</w:t>
      </w:r>
    </w:p>
    <w:p w14:paraId="15A689D5" w14:textId="722B5533" w:rsidR="00130934" w:rsidRPr="00CD5E4B" w:rsidRDefault="00130934" w:rsidP="00D374BD">
      <w:pPr>
        <w:rPr>
          <w:rStyle w:val="ECCParagraph"/>
        </w:rPr>
      </w:pPr>
      <w:r w:rsidRPr="00CD5E4B">
        <w:rPr>
          <w:rStyle w:val="ECCParagraph"/>
        </w:rPr>
        <w:t xml:space="preserve">The blocking gives higher interference compared to unwanted emission. All results above </w:t>
      </w:r>
      <w:r w:rsidR="000B23DC" w:rsidRPr="00CD5E4B">
        <w:rPr>
          <w:rStyle w:val="ECCParagraph"/>
        </w:rPr>
        <w:t>from Annexes</w:t>
      </w:r>
      <w:r w:rsidR="007B205F" w:rsidRPr="00CD5E4B">
        <w:t xml:space="preserve"> </w:t>
      </w:r>
      <w:r w:rsidR="007B205F" w:rsidRPr="00CD5E4B">
        <w:rPr>
          <w:rStyle w:val="ECCParagraph"/>
        </w:rPr>
        <w:fldChar w:fldCharType="begin" w:fldLock="1"/>
      </w:r>
      <w:r w:rsidR="007B205F" w:rsidRPr="00CD5E4B">
        <w:rPr>
          <w:rStyle w:val="ECCParagraph"/>
        </w:rPr>
        <w:instrText xml:space="preserve"> REF _Ref103199679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A2.1</w:t>
      </w:r>
      <w:r w:rsidR="007B205F" w:rsidRPr="00CD5E4B">
        <w:rPr>
          <w:rStyle w:val="ECCParagraph"/>
        </w:rPr>
        <w:fldChar w:fldCharType="end"/>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_Ref103199726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A3.1</w:t>
      </w:r>
      <w:r w:rsidR="007B205F" w:rsidRPr="00CD5E4B">
        <w:rPr>
          <w:rStyle w:val="ECCParagraph"/>
        </w:rPr>
        <w:fldChar w:fldCharType="end"/>
      </w:r>
      <w:r w:rsidR="007B205F" w:rsidRPr="00CD5E4B">
        <w:rPr>
          <w:rStyle w:val="ECCParagraph"/>
        </w:rPr>
        <w:t xml:space="preserve"> and </w:t>
      </w:r>
      <w:r w:rsidR="007B205F" w:rsidRPr="00CD5E4B">
        <w:rPr>
          <w:rStyle w:val="ECCParagraph"/>
        </w:rPr>
        <w:fldChar w:fldCharType="begin" w:fldLock="1"/>
      </w:r>
      <w:r w:rsidR="007B205F" w:rsidRPr="00CD5E4B">
        <w:rPr>
          <w:rStyle w:val="ECCParagraph"/>
        </w:rPr>
        <w:instrText xml:space="preserve"> REF _Ref95317047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A4.1</w:t>
      </w:r>
      <w:r w:rsidR="007B205F" w:rsidRPr="00CD5E4B">
        <w:rPr>
          <w:rStyle w:val="ECCParagraph"/>
        </w:rPr>
        <w:fldChar w:fldCharType="end"/>
      </w:r>
      <w:r w:rsidR="007B205F" w:rsidRPr="00CD5E4B">
        <w:rPr>
          <w:rStyle w:val="ECCParagraph"/>
        </w:rPr>
        <w:t xml:space="preserve"> </w:t>
      </w:r>
      <w:r w:rsidRPr="00CD5E4B">
        <w:rPr>
          <w:rStyle w:val="ECCParagraph"/>
        </w:rPr>
        <w:t>are based on the iRSS level of -92</w:t>
      </w:r>
      <w:r w:rsidR="00457E72" w:rsidRPr="00CD5E4B">
        <w:rPr>
          <w:rStyle w:val="ECCParagraph"/>
        </w:rPr>
        <w:t xml:space="preserve"> </w:t>
      </w:r>
      <w:r w:rsidRPr="00CD5E4B">
        <w:rPr>
          <w:rStyle w:val="ECCParagraph"/>
        </w:rPr>
        <w:t>dBm (I/N=0</w:t>
      </w:r>
      <w:r w:rsidR="00C4413B" w:rsidRPr="00CD5E4B">
        <w:rPr>
          <w:rStyle w:val="ECCParagraph"/>
        </w:rPr>
        <w:t xml:space="preserve"> </w:t>
      </w:r>
      <w:r w:rsidRPr="00CD5E4B">
        <w:rPr>
          <w:rStyle w:val="ECCParagraph"/>
        </w:rPr>
        <w:t>dB).</w:t>
      </w:r>
      <w:r w:rsidR="004E458E" w:rsidRPr="00CD5E4B">
        <w:rPr>
          <w:rStyle w:val="ECCParagraph"/>
        </w:rPr>
        <w:t xml:space="preserve"> </w:t>
      </w:r>
    </w:p>
    <w:p w14:paraId="7F9BD872" w14:textId="0D5B1FB5" w:rsidR="00BB7C39" w:rsidRPr="00CD5E4B" w:rsidRDefault="00BB7C39" w:rsidP="00130934">
      <w:pPr>
        <w:rPr>
          <w:rStyle w:val="ECCParagraph"/>
        </w:rPr>
      </w:pPr>
      <w:r w:rsidRPr="00CD5E4B">
        <w:rPr>
          <w:rStyle w:val="ECCParagraph"/>
        </w:rPr>
        <w:t>The relative comparison (</w:t>
      </w:r>
      <w:r w:rsidRPr="00CD5E4B">
        <w:rPr>
          <w:rStyle w:val="ECCParagraph"/>
          <w:rFonts w:ascii="Symbol" w:eastAsia="Symbol" w:hAnsi="Symbol" w:cs="Symbol"/>
        </w:rPr>
        <w:t></w:t>
      </w:r>
      <w:r w:rsidRPr="00CD5E4B">
        <w:rPr>
          <w:rStyle w:val="ECCParagraph"/>
        </w:rPr>
        <w:t>iRSS) with existing unwanted emission limits above 2403 MHz and maximum BS power in 2390-2400 MHz, as defined in ECC Decision (14)02 for non-AAS</w:t>
      </w:r>
      <w:r w:rsidR="00C460CD" w:rsidRPr="00CD5E4B">
        <w:rPr>
          <w:rStyle w:val="ECCParagraph"/>
        </w:rPr>
        <w:t xml:space="preserve"> MFCN</w:t>
      </w:r>
      <w:r w:rsidRPr="00CD5E4B">
        <w:rPr>
          <w:rStyle w:val="ECCParagraph"/>
        </w:rPr>
        <w:t>, ensures also protection to other possible unlicensed services in the band above 2400 MHz. For example, with the relative comparison the same finding would be obtained for outdoor victims as the building loss would be the same for non-AAS and AAS</w:t>
      </w:r>
      <w:r w:rsidR="00C460CD" w:rsidRPr="00CD5E4B">
        <w:rPr>
          <w:rStyle w:val="ECCParagraph"/>
        </w:rPr>
        <w:t xml:space="preserve"> MFCN</w:t>
      </w:r>
      <w:r w:rsidRPr="00CD5E4B">
        <w:rPr>
          <w:rStyle w:val="ECCParagraph"/>
        </w:rPr>
        <w:t xml:space="preserve">. For the relative study the important aspect is to find the AAS/TRP levels </w:t>
      </w:r>
      <w:r w:rsidR="008D7A47" w:rsidRPr="00CD5E4B">
        <w:rPr>
          <w:rStyle w:val="ECCParagraph"/>
        </w:rPr>
        <w:t xml:space="preserve">corresponding </w:t>
      </w:r>
      <w:r w:rsidRPr="00CD5E4B">
        <w:rPr>
          <w:rStyle w:val="ECCParagraph"/>
        </w:rPr>
        <w:t>to the existing non-AAS/e</w:t>
      </w:r>
      <w:r w:rsidR="00C4413B" w:rsidRPr="00CD5E4B">
        <w:rPr>
          <w:rStyle w:val="ECCParagraph"/>
        </w:rPr>
        <w:t>.</w:t>
      </w:r>
      <w:r w:rsidRPr="00CD5E4B">
        <w:rPr>
          <w:rStyle w:val="ECCParagraph"/>
        </w:rPr>
        <w:t>i</w:t>
      </w:r>
      <w:r w:rsidR="00C4413B" w:rsidRPr="00CD5E4B">
        <w:rPr>
          <w:rStyle w:val="ECCParagraph"/>
        </w:rPr>
        <w:t>.</w:t>
      </w:r>
      <w:r w:rsidRPr="00CD5E4B">
        <w:rPr>
          <w:rStyle w:val="ECCParagraph"/>
        </w:rPr>
        <w:t>r</w:t>
      </w:r>
      <w:r w:rsidR="00C4413B" w:rsidRPr="00CD5E4B">
        <w:rPr>
          <w:rStyle w:val="ECCParagraph"/>
        </w:rPr>
        <w:t>.</w:t>
      </w:r>
      <w:r w:rsidRPr="00CD5E4B">
        <w:rPr>
          <w:rStyle w:val="ECCParagraph"/>
        </w:rPr>
        <w:t>p</w:t>
      </w:r>
      <w:r w:rsidR="00C4413B" w:rsidRPr="00CD5E4B">
        <w:rPr>
          <w:rStyle w:val="ECCParagraph"/>
        </w:rPr>
        <w:t>.</w:t>
      </w:r>
      <w:r w:rsidRPr="00CD5E4B">
        <w:rPr>
          <w:rStyle w:val="ECCParagraph"/>
        </w:rPr>
        <w:t xml:space="preserve"> levels in ECC Dec</w:t>
      </w:r>
      <w:r w:rsidR="00D8305A" w:rsidRPr="00CD5E4B">
        <w:rPr>
          <w:rStyle w:val="ECCParagraph"/>
        </w:rPr>
        <w:t>ision</w:t>
      </w:r>
      <w:r w:rsidRPr="00CD5E4B">
        <w:rPr>
          <w:rStyle w:val="ECCParagraph"/>
        </w:rPr>
        <w:t xml:space="preserve"> (14)02. Non-AAS </w:t>
      </w:r>
      <w:r w:rsidR="00C460CD" w:rsidRPr="00CD5E4B">
        <w:rPr>
          <w:rStyle w:val="ECCParagraph"/>
        </w:rPr>
        <w:t>MFCN</w:t>
      </w:r>
      <w:r w:rsidRPr="00CD5E4B">
        <w:rPr>
          <w:rStyle w:val="ECCParagraph"/>
        </w:rPr>
        <w:t xml:space="preserve"> systems in the field </w:t>
      </w:r>
      <w:r w:rsidR="00BD1190" w:rsidRPr="00CD5E4B">
        <w:rPr>
          <w:rStyle w:val="ECCParagraph"/>
        </w:rPr>
        <w:t xml:space="preserve">should comply with the </w:t>
      </w:r>
      <w:r w:rsidRPr="00CD5E4B">
        <w:rPr>
          <w:rStyle w:val="ECCParagraph"/>
        </w:rPr>
        <w:t>additional baseline limits from ECC Dec</w:t>
      </w:r>
      <w:r w:rsidR="00D8305A" w:rsidRPr="00CD5E4B">
        <w:rPr>
          <w:rStyle w:val="ECCParagraph"/>
        </w:rPr>
        <w:t>ision</w:t>
      </w:r>
      <w:r w:rsidRPr="00CD5E4B">
        <w:rPr>
          <w:rStyle w:val="ECCParagraph"/>
        </w:rPr>
        <w:t xml:space="preserve"> (14)02. The findings in</w:t>
      </w:r>
      <w:r w:rsidR="007B205F" w:rsidRPr="00CD5E4B">
        <w:rPr>
          <w:rStyle w:val="ECCParagraph"/>
        </w:rPr>
        <w:t xml:space="preserve"> Annex </w:t>
      </w:r>
      <w:r w:rsidR="00A61396" w:rsidRPr="00CD5E4B">
        <w:rPr>
          <w:rStyle w:val="ECCParagraph"/>
        </w:rPr>
        <w:fldChar w:fldCharType="begin" w:fldLock="1"/>
      </w:r>
      <w:r w:rsidR="00A61396" w:rsidRPr="00CD5E4B">
        <w:rPr>
          <w:rStyle w:val="ECCParagraph"/>
        </w:rPr>
        <w:instrText xml:space="preserve"> REF _Ref103199726 \n \h </w:instrText>
      </w:r>
      <w:r w:rsidR="002A29C7" w:rsidRPr="00CD5E4B">
        <w:rPr>
          <w:rStyle w:val="ECCParagraph"/>
        </w:rPr>
        <w:instrText xml:space="preserve"> \* MERGEFORMAT </w:instrText>
      </w:r>
      <w:r w:rsidR="00A61396" w:rsidRPr="00CD5E4B">
        <w:rPr>
          <w:rStyle w:val="ECCParagraph"/>
        </w:rPr>
      </w:r>
      <w:r w:rsidR="00A61396" w:rsidRPr="00CD5E4B">
        <w:rPr>
          <w:rStyle w:val="ECCParagraph"/>
        </w:rPr>
        <w:fldChar w:fldCharType="separate"/>
      </w:r>
      <w:r w:rsidR="002816C2" w:rsidRPr="00CD5E4B">
        <w:rPr>
          <w:rStyle w:val="ECCParagraph"/>
        </w:rPr>
        <w:t>A3.1</w:t>
      </w:r>
      <w:r w:rsidR="00A61396" w:rsidRPr="00CD5E4B">
        <w:rPr>
          <w:rStyle w:val="ECCParagraph"/>
        </w:rPr>
        <w:fldChar w:fldCharType="end"/>
      </w:r>
      <w:r w:rsidR="007B205F" w:rsidRPr="00CD5E4B">
        <w:rPr>
          <w:rStyle w:val="ECCParagraph"/>
        </w:rPr>
        <w:t xml:space="preserve"> and Annex </w:t>
      </w:r>
      <w:r w:rsidR="00A61396" w:rsidRPr="00CD5E4B">
        <w:rPr>
          <w:rStyle w:val="ECCParagraph"/>
        </w:rPr>
        <w:fldChar w:fldCharType="begin" w:fldLock="1"/>
      </w:r>
      <w:r w:rsidR="00A61396" w:rsidRPr="00CD5E4B">
        <w:rPr>
          <w:rStyle w:val="ECCParagraph"/>
        </w:rPr>
        <w:instrText xml:space="preserve"> REF _Ref95317047 \n \h </w:instrText>
      </w:r>
      <w:r w:rsidR="002A29C7" w:rsidRPr="00CD5E4B">
        <w:rPr>
          <w:rStyle w:val="ECCParagraph"/>
        </w:rPr>
        <w:instrText xml:space="preserve"> \* MERGEFORMAT </w:instrText>
      </w:r>
      <w:r w:rsidR="00A61396" w:rsidRPr="00CD5E4B">
        <w:rPr>
          <w:rStyle w:val="ECCParagraph"/>
        </w:rPr>
      </w:r>
      <w:r w:rsidR="00A61396" w:rsidRPr="00CD5E4B">
        <w:rPr>
          <w:rStyle w:val="ECCParagraph"/>
        </w:rPr>
        <w:fldChar w:fldCharType="separate"/>
      </w:r>
      <w:r w:rsidR="002816C2" w:rsidRPr="00CD5E4B">
        <w:rPr>
          <w:rStyle w:val="ECCParagraph"/>
        </w:rPr>
        <w:t>A4.1</w:t>
      </w:r>
      <w:r w:rsidR="00A61396" w:rsidRPr="00CD5E4B">
        <w:rPr>
          <w:rStyle w:val="ECCParagraph"/>
        </w:rPr>
        <w:fldChar w:fldCharType="end"/>
      </w:r>
      <w:r w:rsidRPr="00CD5E4B">
        <w:rPr>
          <w:rStyle w:val="ECCParagraph"/>
        </w:rPr>
        <w:t xml:space="preserve"> for </w:t>
      </w:r>
      <w:r w:rsidRPr="00CD5E4B">
        <w:rPr>
          <w:rStyle w:val="ECCParagraph"/>
          <w:rFonts w:ascii="Symbol" w:eastAsia="Symbol" w:hAnsi="Symbol" w:cs="Symbol"/>
        </w:rPr>
        <w:t></w:t>
      </w:r>
      <w:r w:rsidRPr="00CD5E4B">
        <w:rPr>
          <w:rStyle w:val="ECCParagraph"/>
        </w:rPr>
        <w:t xml:space="preserve">iRSS differ mainly due to different </w:t>
      </w:r>
      <w:r w:rsidR="00457E72" w:rsidRPr="00CD5E4B">
        <w:rPr>
          <w:rStyle w:val="ECCParagraph"/>
        </w:rPr>
        <w:t xml:space="preserve">deployment </w:t>
      </w:r>
      <w:r w:rsidRPr="00CD5E4B">
        <w:rPr>
          <w:rStyle w:val="ECCParagraph"/>
        </w:rPr>
        <w:t>assumption</w:t>
      </w:r>
      <w:r w:rsidR="00457E72" w:rsidRPr="00CD5E4B">
        <w:rPr>
          <w:rStyle w:val="ECCParagraph"/>
        </w:rPr>
        <w:t>s</w:t>
      </w:r>
      <w:r w:rsidRPr="00CD5E4B">
        <w:rPr>
          <w:rStyle w:val="ECCParagraph"/>
        </w:rPr>
        <w:t xml:space="preserve"> </w:t>
      </w:r>
      <w:r w:rsidR="00457E72" w:rsidRPr="00CD5E4B">
        <w:rPr>
          <w:rStyle w:val="ECCParagraph"/>
        </w:rPr>
        <w:t xml:space="preserve">for </w:t>
      </w:r>
      <w:r w:rsidRPr="00CD5E4B">
        <w:rPr>
          <w:rStyle w:val="ECCParagraph"/>
        </w:rPr>
        <w:t>non-AAS</w:t>
      </w:r>
      <w:r w:rsidR="00457E72" w:rsidRPr="00CD5E4B">
        <w:rPr>
          <w:rStyle w:val="ECCParagraph"/>
        </w:rPr>
        <w:t xml:space="preserve"> and </w:t>
      </w:r>
      <w:r w:rsidRPr="00CD5E4B">
        <w:rPr>
          <w:rStyle w:val="ECCParagraph"/>
        </w:rPr>
        <w:t>AAS</w:t>
      </w:r>
      <w:r w:rsidR="00457E72" w:rsidRPr="00CD5E4B">
        <w:rPr>
          <w:rStyle w:val="ECCParagraph"/>
        </w:rPr>
        <w:t xml:space="preserve"> MFCNs</w:t>
      </w:r>
      <w:r w:rsidRPr="00CD5E4B">
        <w:rPr>
          <w:rStyle w:val="ECCParagraph"/>
        </w:rPr>
        <w:t xml:space="preserve">, </w:t>
      </w:r>
      <w:r w:rsidR="00457E72" w:rsidRPr="00CD5E4B">
        <w:rPr>
          <w:rStyle w:val="ECCParagraph"/>
        </w:rPr>
        <w:t xml:space="preserve">such as </w:t>
      </w:r>
      <w:r w:rsidRPr="00CD5E4B">
        <w:rPr>
          <w:rStyle w:val="ECCParagraph"/>
        </w:rPr>
        <w:t xml:space="preserve">BS antenna height, non-AAS antenna gain and antenna tilt. Another difference resides on the way the non-AAS </w:t>
      </w:r>
      <w:r w:rsidR="00CD52E2" w:rsidRPr="00CD5E4B">
        <w:rPr>
          <w:rStyle w:val="ECCParagraph"/>
        </w:rPr>
        <w:t xml:space="preserve">BS </w:t>
      </w:r>
      <w:r w:rsidRPr="00CD5E4B">
        <w:rPr>
          <w:rStyle w:val="ECCParagraph"/>
        </w:rPr>
        <w:t xml:space="preserve">feeder loss is applied in the </w:t>
      </w:r>
      <w:r w:rsidR="006B3EF2" w:rsidRPr="00CD5E4B">
        <w:rPr>
          <w:rStyle w:val="ECCParagraph"/>
        </w:rPr>
        <w:t>SEAMCAT</w:t>
      </w:r>
      <w:r w:rsidRPr="00CD5E4B">
        <w:rPr>
          <w:rStyle w:val="ECCParagraph"/>
        </w:rPr>
        <w:t xml:space="preserve"> simulation</w:t>
      </w:r>
      <w:r w:rsidR="007377E9" w:rsidRPr="00CD5E4B">
        <w:rPr>
          <w:rStyle w:val="ECCParagraph"/>
        </w:rPr>
        <w:t>s</w:t>
      </w:r>
      <w:r w:rsidRPr="00CD5E4B">
        <w:rPr>
          <w:rStyle w:val="ECCParagraph"/>
        </w:rPr>
        <w:t>.</w:t>
      </w:r>
    </w:p>
    <w:p w14:paraId="78FD6F60" w14:textId="01A82F26" w:rsidR="00762E4D" w:rsidRPr="00CD5E4B" w:rsidRDefault="00762E4D" w:rsidP="00762E4D">
      <w:pPr>
        <w:rPr>
          <w:rStyle w:val="ECCParagraph"/>
        </w:rPr>
      </w:pPr>
      <w:r w:rsidRPr="00CD5E4B">
        <w:rPr>
          <w:rStyle w:val="ECCParagraph"/>
        </w:rPr>
        <w:t>Summari</w:t>
      </w:r>
      <w:r w:rsidR="00CB3C99" w:rsidRPr="00CD5E4B">
        <w:rPr>
          <w:rStyle w:val="ECCParagraph"/>
        </w:rPr>
        <w:t>s</w:t>
      </w:r>
      <w:r w:rsidRPr="00CD5E4B">
        <w:rPr>
          <w:rStyle w:val="ECCParagraph"/>
        </w:rPr>
        <w:t xml:space="preserve">ing the findings in order to protect SRD (unlicensed systems) above 2400 MHz in the same way </w:t>
      </w:r>
      <w:r w:rsidR="00BD1190" w:rsidRPr="00CD5E4B">
        <w:rPr>
          <w:rStyle w:val="ECCParagraph"/>
        </w:rPr>
        <w:t xml:space="preserve">as </w:t>
      </w:r>
      <w:r w:rsidRPr="00CD5E4B">
        <w:rPr>
          <w:rStyle w:val="ECCParagraph"/>
        </w:rPr>
        <w:t xml:space="preserve">for non-AAS </w:t>
      </w:r>
      <w:r w:rsidR="00BD1190" w:rsidRPr="00CD5E4B">
        <w:rPr>
          <w:rStyle w:val="ECCParagraph"/>
        </w:rPr>
        <w:t xml:space="preserve">MFCN </w:t>
      </w:r>
      <w:r w:rsidRPr="00CD5E4B">
        <w:rPr>
          <w:rStyle w:val="ECCParagraph"/>
        </w:rPr>
        <w:t xml:space="preserve">using AAS </w:t>
      </w:r>
      <w:r w:rsidR="00BD1190" w:rsidRPr="00CD5E4B">
        <w:rPr>
          <w:rStyle w:val="ECCParagraph"/>
        </w:rPr>
        <w:t xml:space="preserve">BS </w:t>
      </w:r>
      <w:r w:rsidRPr="00CD5E4B">
        <w:rPr>
          <w:rStyle w:val="ECCParagraph"/>
        </w:rPr>
        <w:t>metrics with TRP the following is suggested for the updated version of ECC Decision (14)02:</w:t>
      </w:r>
    </w:p>
    <w:p w14:paraId="6EC0D927" w14:textId="2C256EFE" w:rsidR="00762E4D" w:rsidRPr="00CD5E4B" w:rsidRDefault="00762E4D" w:rsidP="00762E4D">
      <w:pPr>
        <w:pStyle w:val="ECCBulletsLv1"/>
        <w:rPr>
          <w:rStyle w:val="ECCParagraph"/>
        </w:rPr>
      </w:pPr>
      <w:r w:rsidRPr="00CD5E4B">
        <w:rPr>
          <w:rStyle w:val="ECCParagraph"/>
        </w:rPr>
        <w:t>2300-2390 MHz for non-AAS</w:t>
      </w:r>
      <w:r w:rsidR="00BD1190" w:rsidRPr="00CD5E4B">
        <w:rPr>
          <w:rStyle w:val="ECCParagraph"/>
        </w:rPr>
        <w:t xml:space="preserve"> BS</w:t>
      </w:r>
      <w:r w:rsidRPr="00CD5E4B">
        <w:rPr>
          <w:rStyle w:val="ECCParagraph"/>
        </w:rPr>
        <w:t>: An in-block e.i.r.p. limit is not obligatory. In case an upper limit is desired by an administration, a value which does not exceed 68 dBm</w:t>
      </w:r>
      <w:r w:rsidR="003B164E" w:rsidRPr="00CD5E4B">
        <w:rPr>
          <w:rStyle w:val="ECCParagraph"/>
        </w:rPr>
        <w:t>/(5 MHz)</w:t>
      </w:r>
      <w:r w:rsidRPr="00CD5E4B">
        <w:rPr>
          <w:rStyle w:val="ECCParagraph"/>
        </w:rPr>
        <w:t xml:space="preserve"> e.i.r.p. per antenna may be applied</w:t>
      </w:r>
      <w:r w:rsidR="0086483E" w:rsidRPr="00CD5E4B">
        <w:rPr>
          <w:rStyle w:val="ECCParagraph"/>
        </w:rPr>
        <w:t>;</w:t>
      </w:r>
    </w:p>
    <w:p w14:paraId="77579936" w14:textId="6AA43B8B" w:rsidR="00762E4D" w:rsidRPr="00CD5E4B" w:rsidRDefault="00762E4D" w:rsidP="00762E4D">
      <w:pPr>
        <w:pStyle w:val="ECCBulletsLv1"/>
        <w:rPr>
          <w:rStyle w:val="ECCParagraph"/>
        </w:rPr>
      </w:pPr>
      <w:r w:rsidRPr="00CD5E4B">
        <w:rPr>
          <w:rStyle w:val="ECCParagraph"/>
        </w:rPr>
        <w:t>2300-2390 MHz for AAS</w:t>
      </w:r>
      <w:r w:rsidR="00BD1190" w:rsidRPr="00CD5E4B">
        <w:rPr>
          <w:rStyle w:val="ECCParagraph"/>
        </w:rPr>
        <w:t xml:space="preserve"> BS</w:t>
      </w:r>
      <w:r w:rsidRPr="00CD5E4B">
        <w:rPr>
          <w:rStyle w:val="ECCParagraph"/>
        </w:rPr>
        <w:t>: An in-block TRP limit is not obligatory</w:t>
      </w:r>
      <w:r w:rsidR="0086483E" w:rsidRPr="00CD5E4B">
        <w:rPr>
          <w:rStyle w:val="ECCParagraph"/>
        </w:rPr>
        <w:t>;</w:t>
      </w:r>
      <w:r w:rsidRPr="00CD5E4B">
        <w:rPr>
          <w:rStyle w:val="ECCParagraph"/>
        </w:rPr>
        <w:t xml:space="preserve"> </w:t>
      </w:r>
    </w:p>
    <w:p w14:paraId="769DAA1E" w14:textId="331FC3DE" w:rsidR="00762E4D" w:rsidRPr="00CD5E4B" w:rsidRDefault="00762E4D" w:rsidP="00762E4D">
      <w:pPr>
        <w:pStyle w:val="ECCBulletsLv1"/>
        <w:rPr>
          <w:rStyle w:val="ECCParagraph"/>
        </w:rPr>
      </w:pPr>
      <w:r w:rsidRPr="00CD5E4B">
        <w:rPr>
          <w:rStyle w:val="ECCParagraph"/>
        </w:rPr>
        <w:t>2390-2400 MHz for non-AAS</w:t>
      </w:r>
      <w:r w:rsidR="00BD1190" w:rsidRPr="00CD5E4B">
        <w:rPr>
          <w:rStyle w:val="ECCParagraph"/>
        </w:rPr>
        <w:t xml:space="preserve"> BS</w:t>
      </w:r>
      <w:r w:rsidRPr="00CD5E4B">
        <w:rPr>
          <w:rStyle w:val="ECCParagraph"/>
        </w:rPr>
        <w:t>: The in-block e.i.r.p. (Note 1a) limit shall not exceed 45 dBm</w:t>
      </w:r>
      <w:r w:rsidR="003B164E" w:rsidRPr="00CD5E4B">
        <w:rPr>
          <w:rStyle w:val="ECCParagraph"/>
        </w:rPr>
        <w:t>/(5 MHz)</w:t>
      </w:r>
      <w:r w:rsidRPr="00CD5E4B">
        <w:rPr>
          <w:rStyle w:val="ECCParagraph"/>
        </w:rPr>
        <w:t xml:space="preserve"> to ensure coexistence with systems above 2400 MHz</w:t>
      </w:r>
      <w:r w:rsidR="00B5359B" w:rsidRPr="00CD5E4B">
        <w:rPr>
          <w:rStyle w:val="ECCParagraph"/>
        </w:rPr>
        <w:t>;</w:t>
      </w:r>
    </w:p>
    <w:p w14:paraId="7E9A64BF" w14:textId="64A9E676" w:rsidR="00762E4D" w:rsidRPr="00CD5E4B" w:rsidRDefault="00762E4D" w:rsidP="00762E4D">
      <w:pPr>
        <w:pStyle w:val="ECCBulletsLv1"/>
        <w:rPr>
          <w:rStyle w:val="ECCParagraph"/>
        </w:rPr>
      </w:pPr>
      <w:r w:rsidRPr="00CD5E4B">
        <w:rPr>
          <w:rStyle w:val="ECCParagraph"/>
        </w:rPr>
        <w:t>2390-2400 MHz for AAS</w:t>
      </w:r>
      <w:r w:rsidR="00BD1190" w:rsidRPr="00CD5E4B">
        <w:rPr>
          <w:rStyle w:val="ECCParagraph"/>
        </w:rPr>
        <w:t xml:space="preserve"> BS</w:t>
      </w:r>
      <w:r w:rsidRPr="00CD5E4B">
        <w:rPr>
          <w:rStyle w:val="ECCParagraph"/>
        </w:rPr>
        <w:t>: The in-block TRP (Note 1b) limit shall not exceed 31 dBm</w:t>
      </w:r>
      <w:r w:rsidR="003B164E" w:rsidRPr="00CD5E4B">
        <w:rPr>
          <w:rStyle w:val="ECCParagraph"/>
        </w:rPr>
        <w:t>/(5 MHz)</w:t>
      </w:r>
      <w:r w:rsidRPr="00CD5E4B">
        <w:rPr>
          <w:rStyle w:val="ECCParagraph"/>
        </w:rPr>
        <w:t xml:space="preserve"> to ensure coexistence with systems above 2400 MHz</w:t>
      </w:r>
      <w:r w:rsidR="00B5359B" w:rsidRPr="00CD5E4B">
        <w:rPr>
          <w:rStyle w:val="ECCParagraph"/>
        </w:rPr>
        <w:t>;</w:t>
      </w:r>
    </w:p>
    <w:p w14:paraId="4EB52F36" w14:textId="5CC7F8A3" w:rsidR="00A47BBD" w:rsidRPr="00CD5E4B" w:rsidRDefault="00762E4D" w:rsidP="00762E4D">
      <w:pPr>
        <w:pStyle w:val="ECCBulletsLv1"/>
        <w:rPr>
          <w:rStyle w:val="ECCParagraph"/>
        </w:rPr>
      </w:pPr>
      <w:r w:rsidRPr="00CD5E4B">
        <w:rPr>
          <w:rStyle w:val="ECCParagraph"/>
        </w:rPr>
        <w:t>For femto base stations, the use of power control is mandatory in order to minimise interference to adjacent channels.</w:t>
      </w:r>
    </w:p>
    <w:p w14:paraId="1E4E32DE" w14:textId="3F2E4F5A" w:rsidR="00A47BBD" w:rsidRPr="00CD5E4B" w:rsidRDefault="001E4549" w:rsidP="007E5590">
      <w:pPr>
        <w:pStyle w:val="ECCBulletsLv1"/>
        <w:numPr>
          <w:ilvl w:val="0"/>
          <w:numId w:val="0"/>
        </w:numPr>
        <w:rPr>
          <w:rStyle w:val="ECCParagraph"/>
        </w:rPr>
      </w:pPr>
      <w:r w:rsidRPr="00CD5E4B">
        <w:rPr>
          <w:rStyle w:val="ECCParagraph"/>
        </w:rPr>
        <w:t>Note 1a: The e.i.r.p. is the total radiated power in any direction at a single location independent of any base station configuration.</w:t>
      </w:r>
    </w:p>
    <w:p w14:paraId="539AF8E6" w14:textId="77777777" w:rsidR="00720B84" w:rsidRPr="00CD5E4B" w:rsidRDefault="00720B84" w:rsidP="00720B84">
      <w:pPr>
        <w:pStyle w:val="ECCTabletext"/>
        <w:rPr>
          <w:rStyle w:val="ECCParagraph"/>
        </w:rPr>
      </w:pPr>
      <w:bookmarkStart w:id="757" w:name="_Ref98508916"/>
      <w:bookmarkStart w:id="758" w:name="_Hlk102635678"/>
      <w:r w:rsidRPr="00CD5E4B">
        <w:rPr>
          <w:rStyle w:val="ECCParagraph"/>
        </w:rPr>
        <w:t xml:space="preserve">Note 1b: In a multi-sector base station, the radiated power limit applies to each one of the individual sectors. </w:t>
      </w:r>
    </w:p>
    <w:p w14:paraId="7B4B64F8" w14:textId="096BA956" w:rsidR="00720B84" w:rsidRPr="00CD5E4B" w:rsidRDefault="00720B84" w:rsidP="00720B84">
      <w:pPr>
        <w:pStyle w:val="ECCTabletext"/>
        <w:rPr>
          <w:rStyle w:val="ECCParagraph"/>
        </w:rPr>
      </w:pPr>
      <w:r w:rsidRPr="00CD5E4B">
        <w:rPr>
          <w:rStyle w:val="ECCParagraph"/>
        </w:rPr>
        <w:t xml:space="preserve">The additional baseline requirements above 2403 MHz for unsynchronised and synchronised non-AAS and AAS MFCN base stations are provided in </w:t>
      </w:r>
      <w:r w:rsidR="00A2338A" w:rsidRPr="00CD5E4B">
        <w:rPr>
          <w:rStyle w:val="ECCParagraph"/>
        </w:rPr>
        <w:fldChar w:fldCharType="begin" w:fldLock="1"/>
      </w:r>
      <w:r w:rsidR="00A2338A" w:rsidRPr="00CD5E4B">
        <w:rPr>
          <w:rStyle w:val="ECCParagraph"/>
        </w:rPr>
        <w:instrText xml:space="preserve"> REF _Ref103166752 \h </w:instrText>
      </w:r>
      <w:r w:rsidR="002A29C7" w:rsidRPr="00CD5E4B">
        <w:rPr>
          <w:rStyle w:val="ECCParagraph"/>
        </w:rPr>
        <w:instrText xml:space="preserve"> \* MERGEFORMAT </w:instrText>
      </w:r>
      <w:r w:rsidR="00A2338A" w:rsidRPr="00CD5E4B">
        <w:rPr>
          <w:rStyle w:val="ECCParagraph"/>
        </w:rPr>
      </w:r>
      <w:r w:rsidR="00A2338A" w:rsidRPr="00CD5E4B">
        <w:rPr>
          <w:rStyle w:val="ECCParagraph"/>
        </w:rPr>
        <w:fldChar w:fldCharType="separate"/>
      </w:r>
      <w:r w:rsidR="002816C2" w:rsidRPr="00CD5E4B">
        <w:rPr>
          <w:rStyle w:val="ECCParagraph"/>
        </w:rPr>
        <w:t>Table 8</w:t>
      </w:r>
      <w:r w:rsidR="00A2338A" w:rsidRPr="00CD5E4B">
        <w:rPr>
          <w:rStyle w:val="ECCParagraph"/>
        </w:rPr>
        <w:fldChar w:fldCharType="end"/>
      </w:r>
      <w:r w:rsidR="00A2338A" w:rsidRPr="00CD5E4B">
        <w:rPr>
          <w:rStyle w:val="ECCParagraph"/>
        </w:rPr>
        <w:t xml:space="preserve"> and </w:t>
      </w:r>
      <w:r w:rsidR="00A2338A" w:rsidRPr="00CD5E4B">
        <w:rPr>
          <w:rStyle w:val="ECCParagraph"/>
        </w:rPr>
        <w:fldChar w:fldCharType="begin" w:fldLock="1"/>
      </w:r>
      <w:r w:rsidR="00A2338A" w:rsidRPr="00CD5E4B">
        <w:rPr>
          <w:rStyle w:val="ECCParagraph"/>
        </w:rPr>
        <w:instrText xml:space="preserve"> REF _Ref102637909 \h </w:instrText>
      </w:r>
      <w:r w:rsidR="002A29C7" w:rsidRPr="00CD5E4B">
        <w:rPr>
          <w:rStyle w:val="ECCParagraph"/>
        </w:rPr>
        <w:instrText xml:space="preserve"> \* MERGEFORMAT </w:instrText>
      </w:r>
      <w:r w:rsidR="00A2338A" w:rsidRPr="00CD5E4B">
        <w:rPr>
          <w:rStyle w:val="ECCParagraph"/>
        </w:rPr>
      </w:r>
      <w:r w:rsidR="00A2338A" w:rsidRPr="00CD5E4B">
        <w:rPr>
          <w:rStyle w:val="ECCParagraph"/>
        </w:rPr>
        <w:fldChar w:fldCharType="separate"/>
      </w:r>
      <w:r w:rsidR="002816C2" w:rsidRPr="00CD5E4B">
        <w:rPr>
          <w:rStyle w:val="ECCParagraph"/>
        </w:rPr>
        <w:t>Table 9</w:t>
      </w:r>
      <w:r w:rsidR="00A2338A" w:rsidRPr="00CD5E4B">
        <w:rPr>
          <w:rStyle w:val="ECCParagraph"/>
        </w:rPr>
        <w:fldChar w:fldCharType="end"/>
      </w:r>
      <w:r w:rsidRPr="00CD5E4B">
        <w:rPr>
          <w:rStyle w:val="ECCParagraph"/>
        </w:rPr>
        <w:t xml:space="preserve">. </w:t>
      </w:r>
    </w:p>
    <w:p w14:paraId="7606A28B" w14:textId="16FAFA1F" w:rsidR="00144E43" w:rsidRPr="00CD5E4B" w:rsidRDefault="00144E43" w:rsidP="00144E43">
      <w:pPr>
        <w:pStyle w:val="Caption"/>
        <w:keepNext/>
        <w:rPr>
          <w:rStyle w:val="ECCParagraph"/>
        </w:rPr>
      </w:pPr>
      <w:bookmarkStart w:id="759" w:name="_Ref103166752"/>
      <w:bookmarkStart w:id="760" w:name="_Hlk102636014"/>
      <w:bookmarkEnd w:id="757"/>
      <w:r w:rsidRPr="00CD5E4B">
        <w:rPr>
          <w:rStyle w:val="ECCParagraph"/>
        </w:rPr>
        <w:t xml:space="preserve">Table </w:t>
      </w:r>
      <w:r w:rsidR="00E60BA1" w:rsidRPr="00CD5E4B">
        <w:rPr>
          <w:rStyle w:val="ECCParagraph"/>
        </w:rPr>
        <w:fldChar w:fldCharType="begin"/>
      </w:r>
      <w:r w:rsidR="00E60BA1" w:rsidRPr="00CD5E4B">
        <w:rPr>
          <w:rStyle w:val="ECCParagraph"/>
        </w:rPr>
        <w:instrText xml:space="preserve"> SEQ Table \* ARABIC </w:instrText>
      </w:r>
      <w:r w:rsidR="00E60BA1" w:rsidRPr="00CD5E4B">
        <w:rPr>
          <w:rStyle w:val="ECCParagraph"/>
        </w:rPr>
        <w:fldChar w:fldCharType="separate"/>
      </w:r>
      <w:r w:rsidR="001F0975">
        <w:rPr>
          <w:rStyle w:val="ECCParagraph"/>
          <w:noProof/>
        </w:rPr>
        <w:t>8</w:t>
      </w:r>
      <w:r w:rsidR="00E60BA1" w:rsidRPr="00CD5E4B">
        <w:rPr>
          <w:rStyle w:val="ECCParagraph"/>
        </w:rPr>
        <w:fldChar w:fldCharType="end"/>
      </w:r>
      <w:bookmarkEnd w:id="759"/>
      <w:r w:rsidRPr="00CD5E4B">
        <w:rPr>
          <w:rStyle w:val="ECCParagraph"/>
        </w:rPr>
        <w:t>: Additional baseline requirements above 2403 MHz</w:t>
      </w:r>
      <w:r w:rsidR="00AD528B" w:rsidRPr="00CD5E4B">
        <w:rPr>
          <w:rStyle w:val="ECCParagraph"/>
        </w:rPr>
        <w:t xml:space="preserve"> </w:t>
      </w:r>
      <w:r w:rsidRPr="00CD5E4B">
        <w:rPr>
          <w:rStyle w:val="ECCParagraph"/>
        </w:rPr>
        <w:t>BS BEM out-of-band e.i.r.p. (Note 1a) limits for non-AAS BS</w:t>
      </w:r>
    </w:p>
    <w:tbl>
      <w:tblPr>
        <w:tblStyle w:val="ECCTable-redheader"/>
        <w:tblW w:w="0" w:type="auto"/>
        <w:tblInd w:w="0" w:type="dxa"/>
        <w:tblLook w:val="01E0" w:firstRow="1" w:lastRow="1" w:firstColumn="1" w:lastColumn="1" w:noHBand="0" w:noVBand="0"/>
      </w:tblPr>
      <w:tblGrid>
        <w:gridCol w:w="2207"/>
        <w:gridCol w:w="2835"/>
        <w:gridCol w:w="2443"/>
      </w:tblGrid>
      <w:tr w:rsidR="00355484" w:rsidRPr="00CD5E4B" w14:paraId="09D5A336" w14:textId="77777777" w:rsidTr="00A2338A">
        <w:trPr>
          <w:cnfStyle w:val="100000000000" w:firstRow="1" w:lastRow="0" w:firstColumn="0" w:lastColumn="0" w:oddVBand="0" w:evenVBand="0" w:oddHBand="0" w:evenHBand="0" w:firstRowFirstColumn="0" w:firstRowLastColumn="0" w:lastRowFirstColumn="0" w:lastRowLastColumn="0"/>
          <w:trHeight w:val="266"/>
        </w:trPr>
        <w:tc>
          <w:tcPr>
            <w:tcW w:w="2207" w:type="dxa"/>
            <w:hideMark/>
          </w:tcPr>
          <w:p w14:paraId="16A9FF7F" w14:textId="77777777" w:rsidR="00355484" w:rsidRPr="00CD5E4B" w:rsidRDefault="00355484" w:rsidP="005A68E9">
            <w:pPr>
              <w:pStyle w:val="ECCTableHeaderwhitefont"/>
              <w:rPr>
                <w:rStyle w:val="ECCParagraph"/>
              </w:rPr>
            </w:pPr>
            <w:bookmarkStart w:id="761" w:name="_Hlk102635509"/>
            <w:bookmarkEnd w:id="760"/>
            <w:r w:rsidRPr="00CD5E4B">
              <w:rPr>
                <w:rStyle w:val="ECCParagraph"/>
              </w:rPr>
              <w:t>BEM element</w:t>
            </w:r>
          </w:p>
        </w:tc>
        <w:tc>
          <w:tcPr>
            <w:tcW w:w="2835" w:type="dxa"/>
            <w:hideMark/>
          </w:tcPr>
          <w:p w14:paraId="12BB6150" w14:textId="77777777" w:rsidR="00355484" w:rsidRPr="00CD5E4B" w:rsidRDefault="00355484" w:rsidP="005A68E9">
            <w:pPr>
              <w:pStyle w:val="ECCTableHeaderwhitefont"/>
              <w:rPr>
                <w:rStyle w:val="ECCParagraph"/>
              </w:rPr>
            </w:pPr>
            <w:r w:rsidRPr="00CD5E4B">
              <w:rPr>
                <w:rStyle w:val="ECCParagraph"/>
              </w:rPr>
              <w:t>Non-AAS BS e.i.r.p.</w:t>
            </w:r>
          </w:p>
        </w:tc>
        <w:tc>
          <w:tcPr>
            <w:tcW w:w="2443" w:type="dxa"/>
            <w:hideMark/>
          </w:tcPr>
          <w:p w14:paraId="3990FA0D" w14:textId="77777777" w:rsidR="00355484" w:rsidRPr="00CD5E4B" w:rsidRDefault="00355484" w:rsidP="005A68E9">
            <w:pPr>
              <w:pStyle w:val="ECCTableHeaderwhitefont"/>
              <w:rPr>
                <w:rStyle w:val="ECCParagraph"/>
              </w:rPr>
            </w:pPr>
            <w:r w:rsidRPr="00CD5E4B">
              <w:rPr>
                <w:rStyle w:val="ECCParagraph"/>
              </w:rPr>
              <w:t>Power limit</w:t>
            </w:r>
          </w:p>
        </w:tc>
      </w:tr>
      <w:tr w:rsidR="00355484" w:rsidRPr="00CD5E4B" w14:paraId="4F7ADB23" w14:textId="77777777" w:rsidTr="00A2338A">
        <w:tc>
          <w:tcPr>
            <w:tcW w:w="2207" w:type="dxa"/>
            <w:hideMark/>
          </w:tcPr>
          <w:p w14:paraId="63E303F7" w14:textId="77777777" w:rsidR="00355484" w:rsidRPr="00CD5E4B" w:rsidRDefault="00355484" w:rsidP="00306E9B">
            <w:pPr>
              <w:pStyle w:val="ECCTabletext"/>
              <w:rPr>
                <w:rStyle w:val="ECCParagraph"/>
              </w:rPr>
            </w:pPr>
            <w:r w:rsidRPr="00CD5E4B">
              <w:rPr>
                <w:rStyle w:val="ECCParagraph"/>
              </w:rPr>
              <w:t>Additional baseline</w:t>
            </w:r>
          </w:p>
        </w:tc>
        <w:tc>
          <w:tcPr>
            <w:tcW w:w="2835" w:type="dxa"/>
            <w:hideMark/>
          </w:tcPr>
          <w:p w14:paraId="171C0129" w14:textId="77777777" w:rsidR="00355484" w:rsidRPr="00CD5E4B" w:rsidRDefault="00355484" w:rsidP="00306E9B">
            <w:pPr>
              <w:pStyle w:val="ECCTabletext"/>
              <w:rPr>
                <w:rStyle w:val="ECCParagraph"/>
              </w:rPr>
            </w:pPr>
            <w:r w:rsidRPr="00CD5E4B">
              <w:rPr>
                <w:rStyle w:val="ECCParagraph"/>
              </w:rPr>
              <w:t>Pmax &gt; 42 dBm</w:t>
            </w:r>
          </w:p>
        </w:tc>
        <w:tc>
          <w:tcPr>
            <w:tcW w:w="2443" w:type="dxa"/>
            <w:hideMark/>
          </w:tcPr>
          <w:p w14:paraId="286540FC" w14:textId="64FB3803" w:rsidR="00355484" w:rsidRPr="00CD5E4B" w:rsidRDefault="00355484" w:rsidP="00306E9B">
            <w:pPr>
              <w:pStyle w:val="ECCTabletext"/>
              <w:rPr>
                <w:rStyle w:val="ECCParagraph"/>
              </w:rPr>
            </w:pPr>
            <w:r w:rsidRPr="00CD5E4B">
              <w:rPr>
                <w:rStyle w:val="ECCParagraph"/>
              </w:rPr>
              <w:t>1 dBm</w:t>
            </w:r>
            <w:r w:rsidR="003B164E" w:rsidRPr="00CD5E4B">
              <w:rPr>
                <w:rStyle w:val="ECCParagraph"/>
              </w:rPr>
              <w:t>/(5 MHz)</w:t>
            </w:r>
          </w:p>
        </w:tc>
      </w:tr>
      <w:tr w:rsidR="00355484" w:rsidRPr="00CD5E4B" w14:paraId="51BCA474" w14:textId="77777777" w:rsidTr="00A2338A">
        <w:tc>
          <w:tcPr>
            <w:tcW w:w="2207" w:type="dxa"/>
            <w:hideMark/>
          </w:tcPr>
          <w:p w14:paraId="3735B484" w14:textId="77777777" w:rsidR="00355484" w:rsidRPr="00CD5E4B" w:rsidRDefault="00355484" w:rsidP="00306E9B">
            <w:pPr>
              <w:pStyle w:val="ECCTabletext"/>
              <w:rPr>
                <w:rStyle w:val="ECCParagraph"/>
              </w:rPr>
            </w:pPr>
            <w:r w:rsidRPr="00CD5E4B">
              <w:rPr>
                <w:rStyle w:val="ECCParagraph"/>
              </w:rPr>
              <w:t>Additional baseline</w:t>
            </w:r>
          </w:p>
        </w:tc>
        <w:tc>
          <w:tcPr>
            <w:tcW w:w="2835" w:type="dxa"/>
            <w:hideMark/>
          </w:tcPr>
          <w:p w14:paraId="225B0DE3" w14:textId="77777777" w:rsidR="00355484" w:rsidRPr="00CD5E4B" w:rsidRDefault="00355484" w:rsidP="00306E9B">
            <w:pPr>
              <w:pStyle w:val="ECCTabletext"/>
              <w:rPr>
                <w:rStyle w:val="ECCParagraph"/>
              </w:rPr>
            </w:pPr>
            <w:r w:rsidRPr="00CD5E4B">
              <w:rPr>
                <w:rStyle w:val="ECCParagraph"/>
              </w:rPr>
              <w:t xml:space="preserve">24 dBm &lt; Pmax </w:t>
            </w:r>
            <w:r w:rsidRPr="00CD5E4B">
              <w:rPr>
                <w:rStyle w:val="ECCParagraph"/>
                <w:rFonts w:ascii="Symbol" w:eastAsia="Symbol" w:hAnsi="Symbol" w:cs="Symbol"/>
              </w:rPr>
              <w:t></w:t>
            </w:r>
            <w:r w:rsidRPr="00CD5E4B">
              <w:rPr>
                <w:rStyle w:val="ECCParagraph"/>
              </w:rPr>
              <w:t xml:space="preserve"> 42 dBm</w:t>
            </w:r>
          </w:p>
        </w:tc>
        <w:tc>
          <w:tcPr>
            <w:tcW w:w="2443" w:type="dxa"/>
            <w:hideMark/>
          </w:tcPr>
          <w:p w14:paraId="1A308074" w14:textId="14A0A5E8" w:rsidR="00355484" w:rsidRPr="00CD5E4B" w:rsidRDefault="00355484" w:rsidP="00306E9B">
            <w:pPr>
              <w:pStyle w:val="ECCTabletext"/>
              <w:rPr>
                <w:rStyle w:val="ECCParagraph"/>
              </w:rPr>
            </w:pPr>
            <w:r w:rsidRPr="00CD5E4B">
              <w:rPr>
                <w:rStyle w:val="ECCParagraph"/>
              </w:rPr>
              <w:t>(Pmax -41) dBm</w:t>
            </w:r>
            <w:r w:rsidR="003B164E" w:rsidRPr="00CD5E4B">
              <w:rPr>
                <w:rStyle w:val="ECCParagraph"/>
              </w:rPr>
              <w:t>/(5 MHz)</w:t>
            </w:r>
          </w:p>
        </w:tc>
      </w:tr>
      <w:tr w:rsidR="00355484" w:rsidRPr="00CD5E4B" w14:paraId="2EA399C1" w14:textId="77777777" w:rsidTr="00A2338A">
        <w:tc>
          <w:tcPr>
            <w:tcW w:w="2207" w:type="dxa"/>
            <w:hideMark/>
          </w:tcPr>
          <w:p w14:paraId="4CFDC677" w14:textId="77777777" w:rsidR="00355484" w:rsidRPr="00CD5E4B" w:rsidRDefault="00355484" w:rsidP="00306E9B">
            <w:pPr>
              <w:pStyle w:val="ECCTabletext"/>
              <w:rPr>
                <w:rStyle w:val="ECCParagraph"/>
              </w:rPr>
            </w:pPr>
            <w:r w:rsidRPr="00CD5E4B">
              <w:rPr>
                <w:rStyle w:val="ECCParagraph"/>
              </w:rPr>
              <w:t>Additional baseline</w:t>
            </w:r>
          </w:p>
        </w:tc>
        <w:tc>
          <w:tcPr>
            <w:tcW w:w="2835" w:type="dxa"/>
            <w:hideMark/>
          </w:tcPr>
          <w:p w14:paraId="3EB39248" w14:textId="77777777" w:rsidR="00355484" w:rsidRPr="00CD5E4B" w:rsidRDefault="00355484" w:rsidP="00306E9B">
            <w:pPr>
              <w:pStyle w:val="ECCTabletext"/>
              <w:rPr>
                <w:rStyle w:val="ECCParagraph"/>
              </w:rPr>
            </w:pPr>
            <w:r w:rsidRPr="00CD5E4B">
              <w:rPr>
                <w:rStyle w:val="ECCParagraph"/>
              </w:rPr>
              <w:t xml:space="preserve">Pmax </w:t>
            </w:r>
            <w:r w:rsidRPr="00CD5E4B">
              <w:rPr>
                <w:rStyle w:val="ECCParagraph"/>
                <w:rFonts w:ascii="Symbol" w:eastAsia="Symbol" w:hAnsi="Symbol" w:cs="Symbol"/>
              </w:rPr>
              <w:t></w:t>
            </w:r>
            <w:r w:rsidRPr="00CD5E4B">
              <w:rPr>
                <w:rStyle w:val="ECCParagraph"/>
              </w:rPr>
              <w:t xml:space="preserve"> 24 dBm</w:t>
            </w:r>
          </w:p>
        </w:tc>
        <w:tc>
          <w:tcPr>
            <w:tcW w:w="2443" w:type="dxa"/>
            <w:hideMark/>
          </w:tcPr>
          <w:p w14:paraId="09FF9FD6" w14:textId="72096E73" w:rsidR="00355484" w:rsidRPr="00CD5E4B" w:rsidRDefault="00355484" w:rsidP="00306E9B">
            <w:pPr>
              <w:pStyle w:val="ECCTabletext"/>
              <w:rPr>
                <w:rStyle w:val="ECCParagraph"/>
              </w:rPr>
            </w:pPr>
            <w:r w:rsidRPr="00CD5E4B">
              <w:rPr>
                <w:rStyle w:val="ECCParagraph"/>
              </w:rPr>
              <w:t>-17 dBm</w:t>
            </w:r>
            <w:r w:rsidR="003B164E" w:rsidRPr="00CD5E4B">
              <w:rPr>
                <w:rStyle w:val="ECCParagraph"/>
              </w:rPr>
              <w:t>/(5 MHz)</w:t>
            </w:r>
          </w:p>
        </w:tc>
      </w:tr>
    </w:tbl>
    <w:p w14:paraId="1ECCFCB7" w14:textId="31EA0D92" w:rsidR="00720B84" w:rsidRPr="00CD5E4B" w:rsidRDefault="00720B84" w:rsidP="00720B84">
      <w:pPr>
        <w:pStyle w:val="Caption"/>
        <w:keepNext/>
        <w:rPr>
          <w:rStyle w:val="ECCParagraph"/>
        </w:rPr>
      </w:pPr>
      <w:bookmarkStart w:id="762" w:name="_Ref102637909"/>
      <w:bookmarkStart w:id="763" w:name="_Hlk102636030"/>
      <w:bookmarkStart w:id="764" w:name="_Hlk102635068"/>
      <w:bookmarkEnd w:id="761"/>
      <w:r w:rsidRPr="00CD5E4B">
        <w:rPr>
          <w:rStyle w:val="ECCParagraph"/>
        </w:rPr>
        <w:lastRenderedPageBreak/>
        <w:t xml:space="preserve">Table </w:t>
      </w:r>
      <w:r w:rsidR="00E60BA1" w:rsidRPr="00CD5E4B">
        <w:rPr>
          <w:rStyle w:val="ECCParagraph"/>
        </w:rPr>
        <w:fldChar w:fldCharType="begin"/>
      </w:r>
      <w:r w:rsidR="00E60BA1" w:rsidRPr="00CD5E4B">
        <w:rPr>
          <w:rStyle w:val="ECCParagraph"/>
        </w:rPr>
        <w:instrText xml:space="preserve"> SEQ Table \* ARABIC </w:instrText>
      </w:r>
      <w:r w:rsidR="00E60BA1" w:rsidRPr="00CD5E4B">
        <w:rPr>
          <w:rStyle w:val="ECCParagraph"/>
        </w:rPr>
        <w:fldChar w:fldCharType="separate"/>
      </w:r>
      <w:r w:rsidR="001F0975">
        <w:rPr>
          <w:rStyle w:val="ECCParagraph"/>
          <w:noProof/>
        </w:rPr>
        <w:t>9</w:t>
      </w:r>
      <w:r w:rsidR="00E60BA1" w:rsidRPr="00CD5E4B">
        <w:rPr>
          <w:rStyle w:val="ECCParagraph"/>
        </w:rPr>
        <w:fldChar w:fldCharType="end"/>
      </w:r>
      <w:bookmarkEnd w:id="762"/>
      <w:r w:rsidRPr="00CD5E4B">
        <w:rPr>
          <w:rStyle w:val="ECCParagraph"/>
        </w:rPr>
        <w:t>: Additional baseline requirements above 2403 MHz</w:t>
      </w:r>
      <w:r w:rsidR="00AD528B" w:rsidRPr="00CD5E4B">
        <w:rPr>
          <w:rStyle w:val="ECCParagraph"/>
        </w:rPr>
        <w:t xml:space="preserve"> </w:t>
      </w:r>
      <w:r w:rsidRPr="00CD5E4B">
        <w:rPr>
          <w:rStyle w:val="ECCParagraph"/>
        </w:rPr>
        <w:t>BS BEM out-of-band TRP (Note 1b)</w:t>
      </w:r>
      <w:r w:rsidR="00144E43" w:rsidRPr="00CD5E4B">
        <w:rPr>
          <w:rStyle w:val="ECCParagraph"/>
        </w:rPr>
        <w:t xml:space="preserve"> limits for AAS BS</w:t>
      </w:r>
    </w:p>
    <w:tbl>
      <w:tblPr>
        <w:tblStyle w:val="ECCTable-redheader"/>
        <w:tblW w:w="0" w:type="auto"/>
        <w:tblInd w:w="0" w:type="dxa"/>
        <w:tblLook w:val="01E0" w:firstRow="1" w:lastRow="1" w:firstColumn="1" w:lastColumn="1" w:noHBand="0" w:noVBand="0"/>
      </w:tblPr>
      <w:tblGrid>
        <w:gridCol w:w="2779"/>
        <w:gridCol w:w="2835"/>
        <w:gridCol w:w="3458"/>
      </w:tblGrid>
      <w:tr w:rsidR="001131CD" w:rsidRPr="00CD5E4B" w14:paraId="0883ED1D" w14:textId="77777777" w:rsidTr="00A57D52">
        <w:trPr>
          <w:cnfStyle w:val="100000000000" w:firstRow="1" w:lastRow="0" w:firstColumn="0" w:lastColumn="0" w:oddVBand="0" w:evenVBand="0" w:oddHBand="0" w:evenHBand="0" w:firstRowFirstColumn="0" w:firstRowLastColumn="0" w:lastRowFirstColumn="0" w:lastRowLastColumn="0"/>
          <w:trHeight w:val="266"/>
        </w:trPr>
        <w:tc>
          <w:tcPr>
            <w:tcW w:w="2779" w:type="dxa"/>
            <w:hideMark/>
          </w:tcPr>
          <w:bookmarkEnd w:id="763"/>
          <w:p w14:paraId="6E79A75A" w14:textId="77777777" w:rsidR="001131CD" w:rsidRPr="00CD5E4B" w:rsidRDefault="001131CD" w:rsidP="005A68E9">
            <w:pPr>
              <w:pStyle w:val="ECCTableHeaderwhitefont"/>
              <w:rPr>
                <w:rStyle w:val="ECCParagraph"/>
              </w:rPr>
            </w:pPr>
            <w:r w:rsidRPr="00CD5E4B">
              <w:rPr>
                <w:rStyle w:val="ECCParagraph"/>
              </w:rPr>
              <w:t>BEM element</w:t>
            </w:r>
          </w:p>
        </w:tc>
        <w:tc>
          <w:tcPr>
            <w:tcW w:w="2835" w:type="dxa"/>
            <w:hideMark/>
          </w:tcPr>
          <w:p w14:paraId="4C161158" w14:textId="77777777" w:rsidR="001131CD" w:rsidRPr="00CD5E4B" w:rsidRDefault="001131CD" w:rsidP="005A68E9">
            <w:pPr>
              <w:pStyle w:val="ECCTableHeaderwhitefont"/>
              <w:rPr>
                <w:rStyle w:val="ECCParagraph"/>
              </w:rPr>
            </w:pPr>
            <w:r w:rsidRPr="00CD5E4B">
              <w:rPr>
                <w:rStyle w:val="ECCParagraph"/>
              </w:rPr>
              <w:t>AAS BS TRP per carrier</w:t>
            </w:r>
          </w:p>
        </w:tc>
        <w:tc>
          <w:tcPr>
            <w:tcW w:w="3458" w:type="dxa"/>
            <w:hideMark/>
          </w:tcPr>
          <w:p w14:paraId="05A43B4F" w14:textId="06F1C5AF" w:rsidR="001131CD" w:rsidRPr="00CD5E4B" w:rsidRDefault="001131CD" w:rsidP="005A68E9">
            <w:pPr>
              <w:pStyle w:val="ECCTableHeaderwhitefont"/>
              <w:rPr>
                <w:rStyle w:val="ECCParagraph"/>
              </w:rPr>
            </w:pPr>
            <w:r w:rsidRPr="00CD5E4B">
              <w:rPr>
                <w:rStyle w:val="ECCParagraph"/>
              </w:rPr>
              <w:t>AAS TRP limit per cell (</w:t>
            </w:r>
            <w:r w:rsidR="000C5E07" w:rsidRPr="00CD5E4B">
              <w:rPr>
                <w:rStyle w:val="ECCParagraph"/>
              </w:rPr>
              <w:t xml:space="preserve">Note </w:t>
            </w:r>
            <w:r w:rsidRPr="00CD5E4B">
              <w:rPr>
                <w:rStyle w:val="ECCParagraph"/>
              </w:rPr>
              <w:t>1)</w:t>
            </w:r>
          </w:p>
        </w:tc>
      </w:tr>
      <w:tr w:rsidR="001131CD" w:rsidRPr="00CD5E4B" w14:paraId="764C6506" w14:textId="77777777" w:rsidTr="00A57D52">
        <w:tc>
          <w:tcPr>
            <w:tcW w:w="2779" w:type="dxa"/>
            <w:hideMark/>
          </w:tcPr>
          <w:p w14:paraId="482C39D7" w14:textId="77777777" w:rsidR="001131CD" w:rsidRPr="00CD5E4B" w:rsidRDefault="001131CD" w:rsidP="004164F1">
            <w:pPr>
              <w:pStyle w:val="ECCTabletext"/>
              <w:rPr>
                <w:rStyle w:val="ECCParagraph"/>
              </w:rPr>
            </w:pPr>
            <w:r w:rsidRPr="00CD5E4B">
              <w:rPr>
                <w:rStyle w:val="ECCParagraph"/>
              </w:rPr>
              <w:t>Additional baseline</w:t>
            </w:r>
          </w:p>
        </w:tc>
        <w:tc>
          <w:tcPr>
            <w:tcW w:w="2835" w:type="dxa"/>
            <w:hideMark/>
          </w:tcPr>
          <w:p w14:paraId="63B3D1CF" w14:textId="77777777" w:rsidR="001131CD" w:rsidRPr="00CD5E4B" w:rsidRDefault="001131CD" w:rsidP="004164F1">
            <w:pPr>
              <w:pStyle w:val="ECCTabletext"/>
              <w:rPr>
                <w:rStyle w:val="ECCParagraph"/>
              </w:rPr>
            </w:pPr>
            <w:r w:rsidRPr="00CD5E4B">
              <w:rPr>
                <w:rStyle w:val="ECCParagraph"/>
              </w:rPr>
              <w:t>Pmax' &gt; 47 dBm</w:t>
            </w:r>
          </w:p>
        </w:tc>
        <w:tc>
          <w:tcPr>
            <w:tcW w:w="3458" w:type="dxa"/>
            <w:hideMark/>
          </w:tcPr>
          <w:p w14:paraId="0484D0D6" w14:textId="6EDF2251" w:rsidR="001131CD" w:rsidRPr="00CD5E4B" w:rsidRDefault="001131CD" w:rsidP="004164F1">
            <w:pPr>
              <w:pStyle w:val="ECCTabletext"/>
              <w:rPr>
                <w:rStyle w:val="ECCParagraph"/>
              </w:rPr>
            </w:pPr>
            <w:r w:rsidRPr="00CD5E4B">
              <w:rPr>
                <w:rStyle w:val="ECCParagraph"/>
              </w:rPr>
              <w:t>-13 dBm</w:t>
            </w:r>
            <w:r w:rsidR="003B164E" w:rsidRPr="00CD5E4B">
              <w:rPr>
                <w:rStyle w:val="ECCParagraph"/>
              </w:rPr>
              <w:t>/(5 MHz)</w:t>
            </w:r>
          </w:p>
        </w:tc>
      </w:tr>
      <w:tr w:rsidR="001131CD" w:rsidRPr="00CD5E4B" w14:paraId="52CA3609" w14:textId="77777777" w:rsidTr="00A57D52">
        <w:tc>
          <w:tcPr>
            <w:tcW w:w="2779" w:type="dxa"/>
            <w:hideMark/>
          </w:tcPr>
          <w:p w14:paraId="6BCC9BBA" w14:textId="77777777" w:rsidR="001131CD" w:rsidRPr="00CD5E4B" w:rsidRDefault="001131CD" w:rsidP="004164F1">
            <w:pPr>
              <w:pStyle w:val="ECCTabletext"/>
              <w:rPr>
                <w:rStyle w:val="ECCParagraph"/>
              </w:rPr>
            </w:pPr>
            <w:r w:rsidRPr="00CD5E4B">
              <w:rPr>
                <w:rStyle w:val="ECCParagraph"/>
              </w:rPr>
              <w:t>Additional baseline</w:t>
            </w:r>
          </w:p>
        </w:tc>
        <w:tc>
          <w:tcPr>
            <w:tcW w:w="2835" w:type="dxa"/>
            <w:hideMark/>
          </w:tcPr>
          <w:p w14:paraId="237F14D9" w14:textId="77777777" w:rsidR="001131CD" w:rsidRPr="00CD5E4B" w:rsidRDefault="001131CD" w:rsidP="004164F1">
            <w:pPr>
              <w:pStyle w:val="ECCTabletext"/>
              <w:rPr>
                <w:rStyle w:val="ECCParagraph"/>
              </w:rPr>
            </w:pPr>
            <w:r w:rsidRPr="00CD5E4B">
              <w:rPr>
                <w:rStyle w:val="ECCParagraph"/>
              </w:rPr>
              <w:t xml:space="preserve">33 dBm &lt; Pmax' </w:t>
            </w:r>
            <w:r w:rsidRPr="00CD5E4B">
              <w:rPr>
                <w:rStyle w:val="ECCParagraph"/>
                <w:rFonts w:ascii="Symbol" w:eastAsia="Symbol" w:hAnsi="Symbol" w:cs="Symbol"/>
              </w:rPr>
              <w:t></w:t>
            </w:r>
            <w:r w:rsidRPr="00CD5E4B">
              <w:rPr>
                <w:rStyle w:val="ECCParagraph"/>
              </w:rPr>
              <w:t xml:space="preserve"> 47 dBm</w:t>
            </w:r>
          </w:p>
        </w:tc>
        <w:tc>
          <w:tcPr>
            <w:tcW w:w="3458" w:type="dxa"/>
            <w:hideMark/>
          </w:tcPr>
          <w:p w14:paraId="5D4FA06C" w14:textId="0134770A" w:rsidR="001131CD" w:rsidRPr="00CD5E4B" w:rsidRDefault="001131CD" w:rsidP="004164F1">
            <w:pPr>
              <w:pStyle w:val="ECCTabletext"/>
              <w:rPr>
                <w:rStyle w:val="ECCParagraph"/>
              </w:rPr>
            </w:pPr>
            <w:r w:rsidRPr="00CD5E4B">
              <w:rPr>
                <w:rStyle w:val="ECCParagraph"/>
              </w:rPr>
              <w:t>(Pmax' -60) dBm</w:t>
            </w:r>
            <w:r w:rsidR="003B164E" w:rsidRPr="00CD5E4B">
              <w:rPr>
                <w:rStyle w:val="ECCParagraph"/>
              </w:rPr>
              <w:t>/(5 MHz)</w:t>
            </w:r>
          </w:p>
        </w:tc>
      </w:tr>
      <w:tr w:rsidR="001131CD" w:rsidRPr="00CD5E4B" w14:paraId="7C78070B" w14:textId="77777777" w:rsidTr="00A57D52">
        <w:tc>
          <w:tcPr>
            <w:tcW w:w="2779" w:type="dxa"/>
            <w:hideMark/>
          </w:tcPr>
          <w:p w14:paraId="3287D934" w14:textId="77777777" w:rsidR="001131CD" w:rsidRPr="00CD5E4B" w:rsidRDefault="001131CD" w:rsidP="004164F1">
            <w:pPr>
              <w:pStyle w:val="ECCTabletext"/>
              <w:rPr>
                <w:rStyle w:val="ECCParagraph"/>
              </w:rPr>
            </w:pPr>
            <w:r w:rsidRPr="00CD5E4B">
              <w:rPr>
                <w:rStyle w:val="ECCParagraph"/>
              </w:rPr>
              <w:t>Additional baseline</w:t>
            </w:r>
          </w:p>
        </w:tc>
        <w:tc>
          <w:tcPr>
            <w:tcW w:w="2835" w:type="dxa"/>
            <w:hideMark/>
          </w:tcPr>
          <w:p w14:paraId="20A462E1" w14:textId="77777777" w:rsidR="001131CD" w:rsidRPr="00CD5E4B" w:rsidRDefault="001131CD" w:rsidP="004164F1">
            <w:pPr>
              <w:pStyle w:val="ECCTabletext"/>
              <w:rPr>
                <w:rStyle w:val="ECCParagraph"/>
              </w:rPr>
            </w:pPr>
            <w:r w:rsidRPr="00CD5E4B">
              <w:rPr>
                <w:rStyle w:val="ECCParagraph"/>
              </w:rPr>
              <w:t xml:space="preserve">Pmax' </w:t>
            </w:r>
            <w:r w:rsidRPr="00CD5E4B">
              <w:rPr>
                <w:rStyle w:val="ECCParagraph"/>
                <w:rFonts w:ascii="Symbol" w:eastAsia="Symbol" w:hAnsi="Symbol" w:cs="Symbol"/>
              </w:rPr>
              <w:t></w:t>
            </w:r>
            <w:r w:rsidRPr="00CD5E4B">
              <w:rPr>
                <w:rStyle w:val="ECCParagraph"/>
              </w:rPr>
              <w:t xml:space="preserve"> 33 dBm</w:t>
            </w:r>
          </w:p>
        </w:tc>
        <w:tc>
          <w:tcPr>
            <w:tcW w:w="3458" w:type="dxa"/>
            <w:hideMark/>
          </w:tcPr>
          <w:p w14:paraId="5D72140C" w14:textId="6470EC72" w:rsidR="001131CD" w:rsidRPr="00CD5E4B" w:rsidRDefault="001131CD" w:rsidP="004164F1">
            <w:pPr>
              <w:pStyle w:val="ECCTabletext"/>
              <w:rPr>
                <w:rStyle w:val="ECCParagraph"/>
              </w:rPr>
            </w:pPr>
            <w:r w:rsidRPr="00CD5E4B">
              <w:rPr>
                <w:rStyle w:val="ECCParagraph"/>
              </w:rPr>
              <w:t>-27 dBm</w:t>
            </w:r>
            <w:r w:rsidR="003B164E" w:rsidRPr="00CD5E4B">
              <w:rPr>
                <w:rStyle w:val="ECCParagraph"/>
              </w:rPr>
              <w:t>/(5 MHz)</w:t>
            </w:r>
          </w:p>
        </w:tc>
      </w:tr>
      <w:tr w:rsidR="000C5E07" w:rsidRPr="00CD5E4B" w14:paraId="08D0FAA4" w14:textId="77777777" w:rsidTr="00A57D52">
        <w:tc>
          <w:tcPr>
            <w:tcW w:w="9072" w:type="dxa"/>
            <w:gridSpan w:val="3"/>
          </w:tcPr>
          <w:p w14:paraId="28BD7F7F" w14:textId="09FE2C03" w:rsidR="000C5E07" w:rsidRPr="00CD5E4B" w:rsidRDefault="000C5E07" w:rsidP="000C5E07">
            <w:pPr>
              <w:pStyle w:val="ECCTablenote"/>
              <w:rPr>
                <w:rStyle w:val="ECCParagraph"/>
                <w:sz w:val="16"/>
              </w:rPr>
            </w:pPr>
            <w:r w:rsidRPr="00CD5E4B">
              <w:rPr>
                <w:rStyle w:val="ECCParagraph"/>
                <w:sz w:val="16"/>
              </w:rPr>
              <w:t>Note 1: PMax' is the maximum mean carrier power in dBm for the base station measured as TRP per carrier in a given cell.</w:t>
            </w:r>
          </w:p>
        </w:tc>
      </w:tr>
    </w:tbl>
    <w:bookmarkEnd w:id="758"/>
    <w:bookmarkEnd w:id="764"/>
    <w:p w14:paraId="0E94F9E7" w14:textId="3D6A4BB6" w:rsidR="004F53A4" w:rsidRPr="00CD5E4B" w:rsidRDefault="0072574A" w:rsidP="004F53A4">
      <w:pPr>
        <w:rPr>
          <w:rStyle w:val="ECCParagraph"/>
        </w:rPr>
      </w:pPr>
      <w:r w:rsidRPr="00CD5E4B">
        <w:rPr>
          <w:rStyle w:val="ECCParagraph"/>
        </w:rPr>
        <w:t xml:space="preserve">The values in </w:t>
      </w:r>
      <w:r w:rsidR="00314B69" w:rsidRPr="00CD5E4B">
        <w:rPr>
          <w:rStyle w:val="ECCParagraph"/>
        </w:rPr>
        <w:t xml:space="preserve">this </w:t>
      </w:r>
      <w:r w:rsidRPr="00CD5E4B">
        <w:rPr>
          <w:rStyle w:val="ECCParagraph"/>
        </w:rPr>
        <w:t xml:space="preserve">section including </w:t>
      </w:r>
      <w:r w:rsidR="00314B69" w:rsidRPr="00CD5E4B">
        <w:rPr>
          <w:rStyle w:val="ECCParagraph"/>
        </w:rPr>
        <w:fldChar w:fldCharType="begin" w:fldLock="1"/>
      </w:r>
      <w:r w:rsidR="00314B69" w:rsidRPr="00CD5E4B">
        <w:rPr>
          <w:rStyle w:val="ECCParagraph"/>
        </w:rPr>
        <w:instrText xml:space="preserve"> REF _Ref102637909 \h  \* MERGEFORMAT </w:instrText>
      </w:r>
      <w:r w:rsidR="00314B69" w:rsidRPr="00CD5E4B">
        <w:rPr>
          <w:rStyle w:val="ECCParagraph"/>
        </w:rPr>
      </w:r>
      <w:r w:rsidR="00314B69" w:rsidRPr="00CD5E4B">
        <w:rPr>
          <w:rStyle w:val="ECCParagraph"/>
        </w:rPr>
        <w:fldChar w:fldCharType="separate"/>
      </w:r>
      <w:r w:rsidR="002816C2" w:rsidRPr="00CD5E4B">
        <w:rPr>
          <w:rStyle w:val="ECCParagraph"/>
        </w:rPr>
        <w:t>Table 9</w:t>
      </w:r>
      <w:r w:rsidR="00314B69" w:rsidRPr="00CD5E4B">
        <w:rPr>
          <w:rStyle w:val="ECCParagraph"/>
        </w:rPr>
        <w:fldChar w:fldCharType="end"/>
      </w:r>
      <w:r w:rsidR="00314B69" w:rsidRPr="00CD5E4B">
        <w:rPr>
          <w:rStyle w:val="ECCParagraph"/>
        </w:rPr>
        <w:t xml:space="preserve">, </w:t>
      </w:r>
      <w:r w:rsidRPr="00CD5E4B">
        <w:rPr>
          <w:rStyle w:val="ECCParagraph"/>
        </w:rPr>
        <w:t>for AAS BS in TRP</w:t>
      </w:r>
      <w:r w:rsidR="00314B69" w:rsidRPr="00CD5E4B">
        <w:rPr>
          <w:rStyle w:val="ECCParagraph"/>
        </w:rPr>
        <w:t>,</w:t>
      </w:r>
      <w:r w:rsidRPr="00CD5E4B">
        <w:rPr>
          <w:rStyle w:val="ECCParagraph"/>
        </w:rPr>
        <w:t xml:space="preserve"> contain the array ohmic losses.</w:t>
      </w:r>
      <w:r w:rsidR="004F53A4" w:rsidRPr="00CD5E4B">
        <w:rPr>
          <w:rStyle w:val="ECCParagraph"/>
        </w:rPr>
        <w:t xml:space="preserve"> </w:t>
      </w:r>
      <w:bookmarkStart w:id="765" w:name="_Toc87970101"/>
      <w:bookmarkStart w:id="766" w:name="_Toc88226181"/>
      <w:bookmarkStart w:id="767" w:name="_Toc87970107"/>
      <w:bookmarkStart w:id="768" w:name="_Toc88226187"/>
      <w:bookmarkStart w:id="769" w:name="_Toc87970108"/>
      <w:bookmarkStart w:id="770" w:name="_Toc88226188"/>
      <w:bookmarkStart w:id="771" w:name="_Toc87970109"/>
      <w:bookmarkStart w:id="772" w:name="_Toc88226189"/>
      <w:bookmarkStart w:id="773" w:name="_Toc87970110"/>
      <w:bookmarkStart w:id="774" w:name="_Toc88226190"/>
      <w:bookmarkStart w:id="775" w:name="_Toc87970127"/>
      <w:bookmarkStart w:id="776" w:name="_Toc88226207"/>
      <w:bookmarkStart w:id="777" w:name="_Toc87970129"/>
      <w:bookmarkStart w:id="778" w:name="_Toc88226209"/>
      <w:bookmarkStart w:id="779" w:name="_Toc87970130"/>
      <w:bookmarkStart w:id="780" w:name="_Toc88226210"/>
      <w:bookmarkStart w:id="781" w:name="_Toc87970142"/>
      <w:bookmarkStart w:id="782" w:name="_Toc88226222"/>
      <w:bookmarkStart w:id="783" w:name="_Toc87970144"/>
      <w:bookmarkStart w:id="784" w:name="_Toc88226224"/>
      <w:bookmarkStart w:id="785" w:name="_Toc89782370"/>
      <w:bookmarkStart w:id="786" w:name="_Toc92868947"/>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p>
    <w:p w14:paraId="7936090D" w14:textId="22F498F7" w:rsidR="00ED7FD8" w:rsidRPr="00CD5E4B" w:rsidRDefault="00ED7FD8" w:rsidP="001F0975">
      <w:pPr>
        <w:pStyle w:val="Heading4"/>
        <w:rPr>
          <w:rStyle w:val="ECCParagraph"/>
        </w:rPr>
      </w:pPr>
      <w:bookmarkStart w:id="787" w:name="_Toc98512979"/>
      <w:bookmarkStart w:id="788" w:name="_Toc98834825"/>
      <w:bookmarkStart w:id="789" w:name="_Toc68691317"/>
      <w:bookmarkStart w:id="790" w:name="_Toc78184725"/>
      <w:bookmarkStart w:id="791" w:name="_Toc88226225"/>
      <w:bookmarkStart w:id="792" w:name="_Hlk86665069"/>
      <w:bookmarkStart w:id="793" w:name="_Toc98834826"/>
      <w:bookmarkStart w:id="794" w:name="_Toc100238079"/>
      <w:bookmarkEnd w:id="751"/>
      <w:bookmarkEnd w:id="787"/>
      <w:bookmarkEnd w:id="788"/>
      <w:r w:rsidRPr="00CD5E4B">
        <w:rPr>
          <w:rStyle w:val="ECCParagraph"/>
        </w:rPr>
        <w:t>Programme Making and Special Events (PMSE) services (cordless camera)</w:t>
      </w:r>
      <w:bookmarkEnd w:id="789"/>
      <w:bookmarkEnd w:id="790"/>
      <w:bookmarkEnd w:id="791"/>
      <w:r w:rsidR="002414C6" w:rsidRPr="00CD5E4B">
        <w:rPr>
          <w:rStyle w:val="ECCParagraph"/>
        </w:rPr>
        <w:t xml:space="preserve"> in 2400-24</w:t>
      </w:r>
      <w:r w:rsidR="000474CD" w:rsidRPr="00CD5E4B">
        <w:rPr>
          <w:rStyle w:val="ECCParagraph"/>
        </w:rPr>
        <w:t>83.5</w:t>
      </w:r>
      <w:r w:rsidR="002414C6" w:rsidRPr="00CD5E4B">
        <w:rPr>
          <w:rStyle w:val="ECCParagraph"/>
        </w:rPr>
        <w:t xml:space="preserve"> MHz</w:t>
      </w:r>
      <w:bookmarkEnd w:id="792"/>
      <w:bookmarkEnd w:id="793"/>
      <w:bookmarkEnd w:id="794"/>
    </w:p>
    <w:p w14:paraId="2447C232" w14:textId="7E1A6C66" w:rsidR="003221CC" w:rsidRPr="00CD5E4B" w:rsidRDefault="003221CC" w:rsidP="003221CC">
      <w:pPr>
        <w:rPr>
          <w:rStyle w:val="ECCParagraph"/>
        </w:rPr>
      </w:pPr>
      <w:r w:rsidRPr="00CD5E4B">
        <w:rPr>
          <w:rStyle w:val="ECCParagraph"/>
        </w:rPr>
        <w:t>The more limiting case</w:t>
      </w:r>
      <w:r w:rsidR="00C4413B" w:rsidRPr="00CD5E4B">
        <w:rPr>
          <w:rStyle w:val="ECCParagraph"/>
        </w:rPr>
        <w:t xml:space="preserve"> for PMSE</w:t>
      </w:r>
      <w:r w:rsidRPr="00CD5E4B">
        <w:rPr>
          <w:rStyle w:val="ECCParagraph"/>
        </w:rPr>
        <w:t xml:space="preserve"> is for the in-band case, and it is covered in section </w:t>
      </w:r>
      <w:r w:rsidRPr="00CD5E4B">
        <w:rPr>
          <w:rStyle w:val="ECCParagraph"/>
        </w:rPr>
        <w:fldChar w:fldCharType="begin" w:fldLock="1"/>
      </w:r>
      <w:r w:rsidRPr="00CD5E4B">
        <w:rPr>
          <w:rStyle w:val="ECCParagraph"/>
        </w:rPr>
        <w:instrText xml:space="preserve"> REF _Ref79668614 \r \h </w:instrText>
      </w:r>
      <w:r w:rsidR="00967112"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4.2.2.2</w:t>
      </w:r>
      <w:r w:rsidRPr="00CD5E4B">
        <w:rPr>
          <w:rStyle w:val="ECCParagraph"/>
        </w:rPr>
        <w:fldChar w:fldCharType="end"/>
      </w:r>
    </w:p>
    <w:p w14:paraId="63D8112F" w14:textId="77777777" w:rsidR="00ED7FD8" w:rsidRPr="00CD5E4B" w:rsidRDefault="00ED7FD8" w:rsidP="001F0975">
      <w:pPr>
        <w:pStyle w:val="Heading4"/>
        <w:rPr>
          <w:rStyle w:val="ECCParagraph"/>
        </w:rPr>
      </w:pPr>
      <w:bookmarkStart w:id="795" w:name="_Toc92868949"/>
      <w:bookmarkStart w:id="796" w:name="_Toc89782373"/>
      <w:bookmarkStart w:id="797" w:name="_Toc92868950"/>
      <w:bookmarkStart w:id="798" w:name="_Toc89782374"/>
      <w:bookmarkStart w:id="799" w:name="_Toc92868951"/>
      <w:bookmarkStart w:id="800" w:name="_Toc89782376"/>
      <w:bookmarkStart w:id="801" w:name="_Toc92868953"/>
      <w:bookmarkStart w:id="802" w:name="_Toc98512981"/>
      <w:bookmarkStart w:id="803" w:name="_Toc98834827"/>
      <w:bookmarkStart w:id="804" w:name="_Toc99981182"/>
      <w:bookmarkStart w:id="805" w:name="_Toc99982457"/>
      <w:bookmarkStart w:id="806" w:name="_Toc100045014"/>
      <w:bookmarkStart w:id="807" w:name="_Toc100047271"/>
      <w:bookmarkStart w:id="808" w:name="_Toc100231120"/>
      <w:bookmarkStart w:id="809" w:name="_Toc100238080"/>
      <w:bookmarkStart w:id="810" w:name="_Toc101857750"/>
      <w:bookmarkStart w:id="811" w:name="_Toc101857893"/>
      <w:bookmarkStart w:id="812" w:name="_Toc102548874"/>
      <w:bookmarkStart w:id="813" w:name="_Toc102570424"/>
      <w:bookmarkStart w:id="814" w:name="_Toc102740286"/>
      <w:bookmarkStart w:id="815" w:name="_Toc68691319"/>
      <w:bookmarkStart w:id="816" w:name="_Toc78184727"/>
      <w:bookmarkStart w:id="817" w:name="_Toc88226227"/>
      <w:bookmarkStart w:id="818" w:name="_Hlk86665638"/>
      <w:bookmarkStart w:id="819" w:name="_Toc98834828"/>
      <w:bookmarkStart w:id="820" w:name="_Toc100238081"/>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r w:rsidRPr="00CD5E4B">
        <w:rPr>
          <w:rStyle w:val="ECCParagraph"/>
        </w:rPr>
        <w:t>Radiolocation (secondary service)</w:t>
      </w:r>
      <w:bookmarkEnd w:id="815"/>
      <w:bookmarkEnd w:id="816"/>
      <w:bookmarkEnd w:id="817"/>
      <w:r w:rsidR="000474CD" w:rsidRPr="00CD5E4B">
        <w:rPr>
          <w:rStyle w:val="ECCParagraph"/>
        </w:rPr>
        <w:t xml:space="preserve"> in 2400-2450 MHz</w:t>
      </w:r>
      <w:bookmarkEnd w:id="818"/>
      <w:bookmarkEnd w:id="819"/>
      <w:bookmarkEnd w:id="820"/>
    </w:p>
    <w:p w14:paraId="59E3E30D" w14:textId="6143888C" w:rsidR="00ED7FD8" w:rsidRPr="00CD5E4B" w:rsidRDefault="008D7A47" w:rsidP="00ED7FD8">
      <w:pPr>
        <w:rPr>
          <w:rStyle w:val="ECCParagraph"/>
        </w:rPr>
      </w:pPr>
      <w:r w:rsidRPr="00CD5E4B">
        <w:rPr>
          <w:rStyle w:val="ECCParagraph"/>
        </w:rPr>
        <w:t>Radiolocation</w:t>
      </w:r>
      <w:r w:rsidR="003C2D77" w:rsidRPr="00CD5E4B">
        <w:rPr>
          <w:rStyle w:val="ECCParagraph"/>
        </w:rPr>
        <w:t xml:space="preserve"> </w:t>
      </w:r>
      <w:r w:rsidRPr="00CD5E4B">
        <w:rPr>
          <w:rStyle w:val="ECCParagraph"/>
        </w:rPr>
        <w:t>service</w:t>
      </w:r>
      <w:r w:rsidRPr="00CD5E4B" w:rsidDel="008D7A47">
        <w:rPr>
          <w:rStyle w:val="ECCParagraph"/>
        </w:rPr>
        <w:t xml:space="preserve"> </w:t>
      </w:r>
      <w:r w:rsidRPr="00CD5E4B">
        <w:rPr>
          <w:rStyle w:val="ECCParagraph"/>
        </w:rPr>
        <w:t>has a</w:t>
      </w:r>
      <w:r w:rsidR="003C2D77" w:rsidRPr="00CD5E4B">
        <w:rPr>
          <w:rStyle w:val="ECCParagraph"/>
        </w:rPr>
        <w:t xml:space="preserve"> secondary</w:t>
      </w:r>
      <w:r w:rsidRPr="00CD5E4B">
        <w:rPr>
          <w:rStyle w:val="ECCParagraph"/>
        </w:rPr>
        <w:t xml:space="preserve"> allocation in 2400-2450 MHz</w:t>
      </w:r>
      <w:r w:rsidR="003C2D77" w:rsidRPr="00CD5E4B">
        <w:rPr>
          <w:rStyle w:val="ECCParagraph"/>
        </w:rPr>
        <w:t xml:space="preserve"> </w:t>
      </w:r>
      <w:r w:rsidR="009567A8" w:rsidRPr="00CD5E4B">
        <w:rPr>
          <w:rStyle w:val="ECCParagraph"/>
        </w:rPr>
        <w:t>and is</w:t>
      </w:r>
      <w:r w:rsidRPr="00CD5E4B">
        <w:rPr>
          <w:rStyle w:val="ECCParagraph"/>
        </w:rPr>
        <w:t xml:space="preserve"> only</w:t>
      </w:r>
      <w:r w:rsidR="003C2D77" w:rsidRPr="00CD5E4B">
        <w:rPr>
          <w:rStyle w:val="ECCParagraph"/>
        </w:rPr>
        <w:t xml:space="preserve"> used in </w:t>
      </w:r>
      <w:r w:rsidRPr="00CD5E4B">
        <w:rPr>
          <w:rStyle w:val="ECCParagraph"/>
        </w:rPr>
        <w:t xml:space="preserve">a </w:t>
      </w:r>
      <w:r w:rsidR="003C2D77" w:rsidRPr="00CD5E4B">
        <w:rPr>
          <w:rStyle w:val="ECCParagraph"/>
        </w:rPr>
        <w:t xml:space="preserve">few CEPT countries. There is no explicit study </w:t>
      </w:r>
      <w:r w:rsidR="003B649B" w:rsidRPr="00CD5E4B">
        <w:rPr>
          <w:rStyle w:val="ECCParagraph"/>
        </w:rPr>
        <w:t xml:space="preserve">performed </w:t>
      </w:r>
      <w:r w:rsidR="003C2D77" w:rsidRPr="00CD5E4B">
        <w:rPr>
          <w:rStyle w:val="ECCParagraph"/>
        </w:rPr>
        <w:t>in ECC Report 172</w:t>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_Ref40084256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[4]</w:t>
      </w:r>
      <w:r w:rsidR="007B205F" w:rsidRPr="00CD5E4B">
        <w:rPr>
          <w:rStyle w:val="ECCParagraph"/>
        </w:rPr>
        <w:fldChar w:fldCharType="end"/>
      </w:r>
      <w:r w:rsidR="003C2D77" w:rsidRPr="00CD5E4B">
        <w:rPr>
          <w:rStyle w:val="ECCParagraph"/>
        </w:rPr>
        <w:t>.</w:t>
      </w:r>
      <w:r w:rsidR="000B2EC2" w:rsidRPr="00CD5E4B">
        <w:rPr>
          <w:rStyle w:val="ECCParagraph"/>
        </w:rPr>
        <w:t>Thus, n</w:t>
      </w:r>
      <w:r w:rsidR="007D455F" w:rsidRPr="00CD5E4B">
        <w:rPr>
          <w:rStyle w:val="ECCParagraph"/>
        </w:rPr>
        <w:t>o specific studies will be developed in this report for coexistence between MFCN (AAS and 5G NR) and the Radiolocation</w:t>
      </w:r>
      <w:r w:rsidR="00C460CD" w:rsidRPr="00CD5E4B">
        <w:rPr>
          <w:rStyle w:val="ECCParagraph"/>
        </w:rPr>
        <w:t xml:space="preserve"> service</w:t>
      </w:r>
      <w:r w:rsidR="007D455F" w:rsidRPr="00CD5E4B">
        <w:rPr>
          <w:rStyle w:val="ECCParagraph"/>
        </w:rPr>
        <w:t>.</w:t>
      </w:r>
    </w:p>
    <w:p w14:paraId="168A52ED" w14:textId="77777777" w:rsidR="00ED7FD8" w:rsidRPr="00CD5E4B" w:rsidRDefault="00ED7FD8" w:rsidP="001F0975">
      <w:pPr>
        <w:pStyle w:val="Heading4"/>
        <w:rPr>
          <w:rStyle w:val="ECCParagraph"/>
        </w:rPr>
      </w:pPr>
      <w:bookmarkStart w:id="821" w:name="_Toc68691320"/>
      <w:bookmarkStart w:id="822" w:name="_Toc78184728"/>
      <w:bookmarkStart w:id="823" w:name="_Hlk86665712"/>
      <w:bookmarkStart w:id="824" w:name="_Toc88226228"/>
      <w:bookmarkStart w:id="825" w:name="_Toc98834829"/>
      <w:bookmarkStart w:id="826" w:name="_Toc100238082"/>
      <w:r w:rsidRPr="00CD5E4B">
        <w:rPr>
          <w:rStyle w:val="ECCParagraph"/>
        </w:rPr>
        <w:t>Amateur Service, Amateur Satellite (secondary service)</w:t>
      </w:r>
      <w:bookmarkEnd w:id="821"/>
      <w:bookmarkEnd w:id="822"/>
      <w:bookmarkEnd w:id="823"/>
      <w:bookmarkEnd w:id="824"/>
      <w:r w:rsidR="00504669" w:rsidRPr="00CD5E4B">
        <w:rPr>
          <w:rStyle w:val="ECCParagraph"/>
        </w:rPr>
        <w:t xml:space="preserve"> in 2400-2450 MHz</w:t>
      </w:r>
      <w:bookmarkEnd w:id="825"/>
      <w:bookmarkEnd w:id="826"/>
    </w:p>
    <w:p w14:paraId="4DB624A4" w14:textId="76DA4D54" w:rsidR="00FB3B8F" w:rsidRPr="00CD5E4B" w:rsidRDefault="008D7A47" w:rsidP="00FB3B8F">
      <w:pPr>
        <w:rPr>
          <w:rStyle w:val="ECCParagraph"/>
        </w:rPr>
      </w:pPr>
      <w:r w:rsidRPr="00CD5E4B">
        <w:rPr>
          <w:rStyle w:val="ECCParagraph"/>
        </w:rPr>
        <w:t>Amateur service has a</w:t>
      </w:r>
      <w:r w:rsidR="0007633F" w:rsidRPr="00CD5E4B">
        <w:rPr>
          <w:rStyle w:val="ECCParagraph"/>
        </w:rPr>
        <w:t xml:space="preserve"> secondary </w:t>
      </w:r>
      <w:r w:rsidRPr="00CD5E4B">
        <w:rPr>
          <w:rStyle w:val="ECCParagraph"/>
        </w:rPr>
        <w:t xml:space="preserve">allocation </w:t>
      </w:r>
      <w:r w:rsidR="0007633F" w:rsidRPr="00CD5E4B">
        <w:rPr>
          <w:rStyle w:val="ECCParagraph"/>
        </w:rPr>
        <w:t xml:space="preserve">in 2400-2450 MHz and there is no explicit study </w:t>
      </w:r>
      <w:r w:rsidR="003B649B" w:rsidRPr="00CD5E4B">
        <w:rPr>
          <w:rStyle w:val="ECCParagraph"/>
        </w:rPr>
        <w:t xml:space="preserve">performed </w:t>
      </w:r>
      <w:r w:rsidR="0007633F" w:rsidRPr="00CD5E4B">
        <w:rPr>
          <w:rStyle w:val="ECCParagraph"/>
        </w:rPr>
        <w:t>in Report 172</w:t>
      </w:r>
      <w:r w:rsidR="007B205F" w:rsidRPr="00CD5E4B">
        <w:rPr>
          <w:rStyle w:val="ECCParagraph"/>
        </w:rPr>
        <w:t xml:space="preserve"> </w:t>
      </w:r>
      <w:r w:rsidR="007B205F" w:rsidRPr="00CD5E4B">
        <w:rPr>
          <w:rStyle w:val="ECCParagraph"/>
        </w:rPr>
        <w:fldChar w:fldCharType="begin" w:fldLock="1"/>
      </w:r>
      <w:r w:rsidR="007B205F" w:rsidRPr="00CD5E4B">
        <w:rPr>
          <w:rStyle w:val="ECCParagraph"/>
        </w:rPr>
        <w:instrText xml:space="preserve"> REF _Ref40084256 \n \h </w:instrText>
      </w:r>
      <w:r w:rsidR="002A29C7" w:rsidRPr="00CD5E4B">
        <w:rPr>
          <w:rStyle w:val="ECCParagraph"/>
        </w:rPr>
        <w:instrText xml:space="preserve"> \* MERGEFORMAT </w:instrText>
      </w:r>
      <w:r w:rsidR="007B205F" w:rsidRPr="00CD5E4B">
        <w:rPr>
          <w:rStyle w:val="ECCParagraph"/>
        </w:rPr>
      </w:r>
      <w:r w:rsidR="007B205F" w:rsidRPr="00CD5E4B">
        <w:rPr>
          <w:rStyle w:val="ECCParagraph"/>
        </w:rPr>
        <w:fldChar w:fldCharType="separate"/>
      </w:r>
      <w:r w:rsidR="002816C2" w:rsidRPr="00CD5E4B">
        <w:rPr>
          <w:rStyle w:val="ECCParagraph"/>
        </w:rPr>
        <w:t>[4]</w:t>
      </w:r>
      <w:r w:rsidR="007B205F" w:rsidRPr="00CD5E4B">
        <w:rPr>
          <w:rStyle w:val="ECCParagraph"/>
        </w:rPr>
        <w:fldChar w:fldCharType="end"/>
      </w:r>
      <w:r w:rsidR="0007633F" w:rsidRPr="00CD5E4B">
        <w:rPr>
          <w:rStyle w:val="ECCParagraph"/>
        </w:rPr>
        <w:t xml:space="preserve"> fo</w:t>
      </w:r>
      <w:r w:rsidR="00F65379" w:rsidRPr="00CD5E4B">
        <w:rPr>
          <w:rStyle w:val="ECCParagraph"/>
        </w:rPr>
        <w:t>r this</w:t>
      </w:r>
      <w:r w:rsidR="0007633F" w:rsidRPr="00CD5E4B">
        <w:rPr>
          <w:rStyle w:val="ECCParagraph"/>
        </w:rPr>
        <w:t>.</w:t>
      </w:r>
      <w:r w:rsidR="004E458E" w:rsidRPr="00CD5E4B">
        <w:rPr>
          <w:rStyle w:val="ECCParagraph"/>
        </w:rPr>
        <w:t xml:space="preserve"> </w:t>
      </w:r>
      <w:r w:rsidR="00FB3B8F" w:rsidRPr="00CD5E4B">
        <w:rPr>
          <w:rStyle w:val="ECCParagraph"/>
        </w:rPr>
        <w:t>Thus, no specific studies will be developed in this report for coexistence between MFCN (AAS and 5G NR) and the</w:t>
      </w:r>
      <w:r w:rsidR="00A40204" w:rsidRPr="00CD5E4B">
        <w:rPr>
          <w:rStyle w:val="ECCParagraph"/>
        </w:rPr>
        <w:t xml:space="preserve"> </w:t>
      </w:r>
      <w:r w:rsidR="00F13A25" w:rsidRPr="00CD5E4B">
        <w:rPr>
          <w:rStyle w:val="ECCParagraph"/>
        </w:rPr>
        <w:t xml:space="preserve">amateur </w:t>
      </w:r>
      <w:r w:rsidR="00A40204" w:rsidRPr="00CD5E4B">
        <w:rPr>
          <w:rStyle w:val="ECCParagraph"/>
        </w:rPr>
        <w:t>service in 2400-2450 MHz</w:t>
      </w:r>
      <w:r w:rsidR="00FB3B8F" w:rsidRPr="00CD5E4B">
        <w:rPr>
          <w:rStyle w:val="ECCParagraph"/>
        </w:rPr>
        <w:t>.</w:t>
      </w:r>
      <w:r w:rsidR="00CA6BCB" w:rsidRPr="00CD5E4B">
        <w:rPr>
          <w:rStyle w:val="ECCParagraph"/>
        </w:rPr>
        <w:t xml:space="preserve"> </w:t>
      </w:r>
      <w:r w:rsidR="00F036A5" w:rsidRPr="00CD5E4B">
        <w:rPr>
          <w:rStyle w:val="ECCParagraph"/>
        </w:rPr>
        <w:t xml:space="preserve">Nevertheless, the coexistence with amateur services in-band is analysed in section </w:t>
      </w:r>
      <w:r w:rsidR="00F036A5" w:rsidRPr="00CD5E4B">
        <w:rPr>
          <w:rStyle w:val="ECCParagraph"/>
        </w:rPr>
        <w:fldChar w:fldCharType="begin" w:fldLock="1"/>
      </w:r>
      <w:r w:rsidR="00F036A5" w:rsidRPr="00CD5E4B">
        <w:rPr>
          <w:rStyle w:val="ECCParagraph"/>
        </w:rPr>
        <w:instrText xml:space="preserve"> REF _Ref107911551 \r \h </w:instrText>
      </w:r>
      <w:r w:rsidR="002A29C7" w:rsidRPr="00CD5E4B">
        <w:rPr>
          <w:rStyle w:val="ECCParagraph"/>
        </w:rPr>
        <w:instrText xml:space="preserve"> \* MERGEFORMAT </w:instrText>
      </w:r>
      <w:r w:rsidR="00F036A5" w:rsidRPr="00CD5E4B">
        <w:rPr>
          <w:rStyle w:val="ECCParagraph"/>
        </w:rPr>
      </w:r>
      <w:r w:rsidR="00F036A5" w:rsidRPr="00CD5E4B">
        <w:rPr>
          <w:rStyle w:val="ECCParagraph"/>
        </w:rPr>
        <w:fldChar w:fldCharType="separate"/>
      </w:r>
      <w:r w:rsidR="002816C2" w:rsidRPr="00CD5E4B">
        <w:rPr>
          <w:rStyle w:val="ECCParagraph"/>
        </w:rPr>
        <w:t>4.2.2.5</w:t>
      </w:r>
      <w:r w:rsidR="00F036A5" w:rsidRPr="00CD5E4B">
        <w:rPr>
          <w:rStyle w:val="ECCParagraph"/>
        </w:rPr>
        <w:fldChar w:fldCharType="end"/>
      </w:r>
      <w:r w:rsidR="00F036A5" w:rsidRPr="00CD5E4B">
        <w:rPr>
          <w:rStyle w:val="ECCParagraph"/>
        </w:rPr>
        <w:t>.</w:t>
      </w:r>
    </w:p>
    <w:p w14:paraId="2CF175CC" w14:textId="46538687" w:rsidR="004F6FEC" w:rsidRPr="00CD5E4B" w:rsidRDefault="001F0975" w:rsidP="001F0975">
      <w:pPr>
        <w:pStyle w:val="Heading1"/>
        <w:rPr>
          <w:lang w:val="en-GB"/>
        </w:rPr>
      </w:pPr>
      <w:bookmarkStart w:id="827" w:name="_Toc101857753"/>
      <w:bookmarkStart w:id="828" w:name="_Toc101857896"/>
      <w:bookmarkStart w:id="829" w:name="_Toc102548877"/>
      <w:bookmarkStart w:id="830" w:name="_Toc102570427"/>
      <w:bookmarkStart w:id="831" w:name="_Toc102740289"/>
      <w:bookmarkStart w:id="832" w:name="_Toc89782438"/>
      <w:bookmarkStart w:id="833" w:name="_Toc92869015"/>
      <w:bookmarkStart w:id="834" w:name="_Toc98513021"/>
      <w:bookmarkStart w:id="835" w:name="_Toc98834867"/>
      <w:bookmarkStart w:id="836" w:name="_Toc89782439"/>
      <w:bookmarkStart w:id="837" w:name="_Toc92869016"/>
      <w:bookmarkStart w:id="838" w:name="_Toc98513022"/>
      <w:bookmarkStart w:id="839" w:name="_Toc98834868"/>
      <w:bookmarkStart w:id="840" w:name="_Ref533765300"/>
      <w:bookmarkStart w:id="841" w:name="_Ref533765312"/>
      <w:bookmarkStart w:id="842" w:name="_Toc533766530"/>
      <w:bookmarkStart w:id="843" w:name="_Toc535545924"/>
      <w:bookmarkStart w:id="844" w:name="_Toc11917802"/>
      <w:bookmarkStart w:id="845" w:name="_Toc62209852"/>
      <w:bookmarkStart w:id="846" w:name="_Toc68691328"/>
      <w:bookmarkStart w:id="847" w:name="_Toc78184751"/>
      <w:bookmarkStart w:id="848" w:name="_Toc88226251"/>
      <w:bookmarkStart w:id="849" w:name="_Toc98834869"/>
      <w:bookmarkStart w:id="850" w:name="_Toc100238092"/>
      <w:bookmarkStart w:id="851" w:name="_Toc103178530"/>
      <w:bookmarkStart w:id="852" w:name="_Toc116384045"/>
      <w:bookmarkStart w:id="853" w:name="_Toc107576570"/>
      <w:bookmarkEnd w:id="827"/>
      <w:bookmarkEnd w:id="828"/>
      <w:bookmarkEnd w:id="829"/>
      <w:bookmarkEnd w:id="830"/>
      <w:bookmarkEnd w:id="831"/>
      <w:bookmarkEnd w:id="832"/>
      <w:bookmarkEnd w:id="833"/>
      <w:bookmarkEnd w:id="834"/>
      <w:bookmarkEnd w:id="835"/>
      <w:bookmarkEnd w:id="836"/>
      <w:bookmarkEnd w:id="837"/>
      <w:bookmarkEnd w:id="838"/>
      <w:bookmarkEnd w:id="839"/>
      <w:r>
        <w:rPr>
          <w:rFonts w:ascii="ZWAdobeF" w:hAnsi="ZWAdobeF" w:cs="ZWAdobeF"/>
          <w:b w:val="0"/>
          <w:color w:val="auto"/>
          <w:sz w:val="2"/>
          <w:szCs w:val="2"/>
          <w:lang w:val="en-GB"/>
        </w:rPr>
        <w:lastRenderedPageBreak/>
        <w:t>3B</w:t>
      </w:r>
      <w:r w:rsidR="004F6FEC" w:rsidRPr="00CD5E4B">
        <w:rPr>
          <w:lang w:val="en-GB"/>
        </w:rPr>
        <w:t xml:space="preserve">Recommended updates to the </w:t>
      </w:r>
      <w:r w:rsidR="006E0AE7" w:rsidRPr="00CD5E4B">
        <w:rPr>
          <w:lang w:val="en-GB"/>
        </w:rPr>
        <w:t>r</w:t>
      </w:r>
      <w:r w:rsidR="004F6FEC" w:rsidRPr="00CD5E4B">
        <w:rPr>
          <w:lang w:val="en-GB"/>
        </w:rPr>
        <w:t>egulatory Framework</w:t>
      </w:r>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p>
    <w:p w14:paraId="4640F0EB" w14:textId="77777777" w:rsidR="00040A49" w:rsidRPr="00CD5E4B" w:rsidRDefault="00040A49" w:rsidP="001F0975">
      <w:pPr>
        <w:pStyle w:val="Heading2"/>
        <w:rPr>
          <w:rStyle w:val="ECCParagraph"/>
        </w:rPr>
      </w:pPr>
      <w:bookmarkStart w:id="854" w:name="_Toc533766531"/>
      <w:bookmarkStart w:id="855" w:name="_Toc535545925"/>
      <w:bookmarkStart w:id="856" w:name="_Toc11917803"/>
      <w:bookmarkStart w:id="857" w:name="_Toc62209853"/>
      <w:bookmarkStart w:id="858" w:name="_Toc68691329"/>
      <w:bookmarkStart w:id="859" w:name="_Toc78184752"/>
      <w:bookmarkStart w:id="860" w:name="_Toc88226252"/>
      <w:bookmarkStart w:id="861" w:name="_Toc98834870"/>
      <w:bookmarkStart w:id="862" w:name="_Toc100238093"/>
      <w:bookmarkStart w:id="863" w:name="_Toc103178531"/>
      <w:bookmarkStart w:id="864" w:name="_Toc116384046"/>
      <w:bookmarkStart w:id="865" w:name="_Toc107576571"/>
      <w:r w:rsidRPr="00CD5E4B">
        <w:rPr>
          <w:rStyle w:val="ECCParagraph"/>
        </w:rPr>
        <w:t>Recommended band plan</w:t>
      </w:r>
      <w:bookmarkEnd w:id="854"/>
      <w:bookmarkEnd w:id="855"/>
      <w:bookmarkEnd w:id="856"/>
      <w:bookmarkEnd w:id="857"/>
      <w:bookmarkEnd w:id="858"/>
      <w:bookmarkEnd w:id="859"/>
      <w:bookmarkEnd w:id="860"/>
      <w:bookmarkEnd w:id="861"/>
      <w:bookmarkEnd w:id="862"/>
      <w:bookmarkEnd w:id="863"/>
      <w:bookmarkEnd w:id="864"/>
      <w:bookmarkEnd w:id="865"/>
    </w:p>
    <w:p w14:paraId="3C1EB89C" w14:textId="19A8C6F0" w:rsidR="003B5DF9" w:rsidRPr="00CD5E4B" w:rsidRDefault="00234A70" w:rsidP="00040A49">
      <w:pPr>
        <w:rPr>
          <w:rStyle w:val="ECCParagraph"/>
        </w:rPr>
      </w:pPr>
      <w:r w:rsidRPr="00CD5E4B">
        <w:rPr>
          <w:rStyle w:val="ECCParagraph"/>
        </w:rPr>
        <w:t xml:space="preserve">In the context of ensuring </w:t>
      </w:r>
      <w:r w:rsidR="0059039D" w:rsidRPr="00CD5E4B">
        <w:rPr>
          <w:rStyle w:val="ECCParagraph"/>
        </w:rPr>
        <w:t>suitability</w:t>
      </w:r>
      <w:r w:rsidRPr="00CD5E4B">
        <w:rPr>
          <w:rStyle w:val="ECCParagraph"/>
        </w:rPr>
        <w:t xml:space="preserve"> for 5G and AAS in the 2300-2400 MHz</w:t>
      </w:r>
      <w:r w:rsidR="00781EFB" w:rsidRPr="00CD5E4B">
        <w:rPr>
          <w:rStyle w:val="ECCParagraph"/>
        </w:rPr>
        <w:t xml:space="preserve"> band, the recommended band</w:t>
      </w:r>
      <w:r w:rsidR="00996FB4" w:rsidRPr="00CD5E4B">
        <w:rPr>
          <w:rStyle w:val="ECCParagraph"/>
        </w:rPr>
        <w:t xml:space="preserve"> </w:t>
      </w:r>
      <w:r w:rsidR="00781EFB" w:rsidRPr="00CD5E4B">
        <w:rPr>
          <w:rStyle w:val="ECCParagraph"/>
        </w:rPr>
        <w:t>plan for MFCN is aligned with the current harmonised spectrum scheme</w:t>
      </w:r>
      <w:r w:rsidR="00906CA8" w:rsidRPr="00CD5E4B">
        <w:rPr>
          <w:rStyle w:val="ECCParagraph"/>
        </w:rPr>
        <w:t xml:space="preserve"> </w:t>
      </w:r>
      <w:r w:rsidR="000833EA" w:rsidRPr="00CD5E4B">
        <w:rPr>
          <w:rStyle w:val="ECCParagraph"/>
        </w:rPr>
        <w:t xml:space="preserve">in </w:t>
      </w:r>
      <w:r w:rsidR="00040A49" w:rsidRPr="00CD5E4B">
        <w:rPr>
          <w:rStyle w:val="ECCParagraph"/>
        </w:rPr>
        <w:t>ECC Decision (14)02</w:t>
      </w:r>
      <w:r w:rsidR="00F13A25" w:rsidRPr="00CD5E4B">
        <w:rPr>
          <w:rStyle w:val="ECCParagraph"/>
        </w:rPr>
        <w:t xml:space="preserve"> </w:t>
      </w:r>
      <w:r w:rsidR="00F13A25" w:rsidRPr="00CD5E4B">
        <w:rPr>
          <w:rStyle w:val="ECCParagraph"/>
        </w:rPr>
        <w:fldChar w:fldCharType="begin" w:fldLock="1"/>
      </w:r>
      <w:r w:rsidR="00F13A25" w:rsidRPr="00CD5E4B">
        <w:rPr>
          <w:rStyle w:val="ECCParagraph"/>
        </w:rPr>
        <w:instrText xml:space="preserve"> REF _Ref40084231 \r \h </w:instrText>
      </w:r>
      <w:r w:rsidR="00EE579D" w:rsidRPr="00CD5E4B">
        <w:rPr>
          <w:rStyle w:val="ECCParagraph"/>
        </w:rPr>
        <w:instrText xml:space="preserve"> \* MERGEFORMAT </w:instrText>
      </w:r>
      <w:r w:rsidR="00F13A25" w:rsidRPr="00CD5E4B">
        <w:rPr>
          <w:rStyle w:val="ECCParagraph"/>
        </w:rPr>
      </w:r>
      <w:r w:rsidR="00F13A25" w:rsidRPr="00CD5E4B">
        <w:rPr>
          <w:rStyle w:val="ECCParagraph"/>
        </w:rPr>
        <w:fldChar w:fldCharType="separate"/>
      </w:r>
      <w:r w:rsidR="002816C2" w:rsidRPr="00CD5E4B">
        <w:rPr>
          <w:rStyle w:val="ECCParagraph"/>
        </w:rPr>
        <w:t>[1]</w:t>
      </w:r>
      <w:r w:rsidR="00F13A25" w:rsidRPr="00CD5E4B">
        <w:rPr>
          <w:rStyle w:val="ECCParagraph"/>
        </w:rPr>
        <w:fldChar w:fldCharType="end"/>
      </w:r>
      <w:r w:rsidR="00906CA8" w:rsidRPr="00CD5E4B">
        <w:rPr>
          <w:rStyle w:val="ECCParagraph"/>
        </w:rPr>
        <w:t xml:space="preserve">, as depicted in </w:t>
      </w:r>
      <w:r w:rsidR="00906CA8" w:rsidRPr="00CD5E4B">
        <w:rPr>
          <w:rStyle w:val="ECCParagraph"/>
        </w:rPr>
        <w:fldChar w:fldCharType="begin" w:fldLock="1"/>
      </w:r>
      <w:r w:rsidR="00906CA8" w:rsidRPr="00CD5E4B">
        <w:rPr>
          <w:rStyle w:val="ECCParagraph"/>
        </w:rPr>
        <w:instrText xml:space="preserve"> REF _Ref99999305 \h  \* MERGEFORMAT </w:instrText>
      </w:r>
      <w:r w:rsidR="00906CA8" w:rsidRPr="00CD5E4B">
        <w:rPr>
          <w:rStyle w:val="ECCParagraph"/>
        </w:rPr>
      </w:r>
      <w:r w:rsidR="00906CA8" w:rsidRPr="00CD5E4B">
        <w:rPr>
          <w:rStyle w:val="ECCParagraph"/>
        </w:rPr>
        <w:fldChar w:fldCharType="separate"/>
      </w:r>
      <w:r w:rsidR="002816C2" w:rsidRPr="00CD5E4B">
        <w:rPr>
          <w:rStyle w:val="ECCParagraph"/>
        </w:rPr>
        <w:t>Figure 5</w:t>
      </w:r>
      <w:r w:rsidR="00906CA8" w:rsidRPr="00CD5E4B">
        <w:rPr>
          <w:rStyle w:val="ECCParagraph"/>
        </w:rPr>
        <w:fldChar w:fldCharType="end"/>
      </w:r>
      <w:r w:rsidR="00040A49" w:rsidRPr="00CD5E4B">
        <w:rPr>
          <w:rStyle w:val="ECCParagraph"/>
        </w:rPr>
        <w:t>,</w:t>
      </w:r>
      <w:r w:rsidR="003B5DF9" w:rsidRPr="00CD5E4B">
        <w:rPr>
          <w:rStyle w:val="ECCParagraph"/>
        </w:rPr>
        <w:t xml:space="preserve"> i.e.:</w:t>
      </w:r>
    </w:p>
    <w:p w14:paraId="632F031E" w14:textId="17581C99" w:rsidR="006532E9" w:rsidRPr="00CD5E4B" w:rsidRDefault="00040A49" w:rsidP="003B5DF9">
      <w:pPr>
        <w:pStyle w:val="ECCBulletsLv1"/>
        <w:rPr>
          <w:rStyle w:val="ECCParagraph"/>
        </w:rPr>
      </w:pPr>
      <w:r w:rsidRPr="00CD5E4B">
        <w:rPr>
          <w:rStyle w:val="ECCParagraph"/>
        </w:rPr>
        <w:t>the frequency arrangement is based on 20 blocks of 5</w:t>
      </w:r>
      <w:r w:rsidR="00790960" w:rsidRPr="00CD5E4B">
        <w:rPr>
          <w:rStyle w:val="ECCParagraph"/>
        </w:rPr>
        <w:t> </w:t>
      </w:r>
      <w:r w:rsidRPr="00CD5E4B">
        <w:rPr>
          <w:rStyle w:val="ECCParagraph"/>
        </w:rPr>
        <w:t>MHz</w:t>
      </w:r>
      <w:r w:rsidR="006532E9" w:rsidRPr="00CD5E4B">
        <w:rPr>
          <w:rStyle w:val="ECCParagraph"/>
        </w:rPr>
        <w:t>;</w:t>
      </w:r>
    </w:p>
    <w:p w14:paraId="05F447CC" w14:textId="77777777" w:rsidR="00790960" w:rsidRPr="00CD5E4B" w:rsidRDefault="00790960" w:rsidP="003B5DF9">
      <w:pPr>
        <w:pStyle w:val="ECCBulletsLv1"/>
        <w:rPr>
          <w:rStyle w:val="ECCParagraph"/>
        </w:rPr>
      </w:pPr>
      <w:r w:rsidRPr="00CD5E4B">
        <w:rPr>
          <w:rStyle w:val="ECCParagraph"/>
        </w:rPr>
        <w:t>an operator can aggregate several blocks of 5 MHz to obtain a wider channel.</w:t>
      </w:r>
    </w:p>
    <w:p w14:paraId="4A9EEADF" w14:textId="77777777" w:rsidR="00040A49" w:rsidRPr="00CD5E4B" w:rsidRDefault="00040A49" w:rsidP="00040A49">
      <w:pPr>
        <w:pStyle w:val="ECCFiguregraphcentered"/>
        <w:rPr>
          <w:rStyle w:val="ECCParagraph"/>
        </w:rPr>
      </w:pPr>
      <w:r w:rsidRPr="00CD5E4B">
        <w:rPr>
          <w:rStyle w:val="ECCParagraph"/>
          <w:noProof/>
        </w:rPr>
        <w:drawing>
          <wp:inline distT="0" distB="0" distL="0" distR="0" wp14:anchorId="09A5AF42" wp14:editId="34413526">
            <wp:extent cx="6120765" cy="535305"/>
            <wp:effectExtent l="0" t="0" r="0" b="0"/>
            <wp:docPr id="22" name="Picture 22" descr="P711#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P711#yIS1"/>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6120765" cy="535305"/>
                    </a:xfrm>
                    <a:prstGeom prst="rect">
                      <a:avLst/>
                    </a:prstGeom>
                    <a:noFill/>
                    <a:ln>
                      <a:noFill/>
                    </a:ln>
                  </pic:spPr>
                </pic:pic>
              </a:graphicData>
            </a:graphic>
          </wp:inline>
        </w:drawing>
      </w:r>
    </w:p>
    <w:p w14:paraId="4DA54F18" w14:textId="032B4DF7" w:rsidR="00040A49" w:rsidRPr="00CD5E4B" w:rsidRDefault="00040A49" w:rsidP="00040A49">
      <w:pPr>
        <w:pStyle w:val="Caption"/>
        <w:rPr>
          <w:rStyle w:val="ECCParagraph"/>
        </w:rPr>
      </w:pPr>
      <w:bookmarkStart w:id="866" w:name="_Ref99999305"/>
      <w:r w:rsidRPr="00CD5E4B">
        <w:rPr>
          <w:rStyle w:val="ECCParagraph"/>
        </w:rPr>
        <w:t xml:space="preserve">Figure </w:t>
      </w:r>
      <w:r w:rsidR="00F35DCF" w:rsidRPr="00CD5E4B">
        <w:rPr>
          <w:rStyle w:val="ECCParagraph"/>
        </w:rPr>
        <w:fldChar w:fldCharType="begin"/>
      </w:r>
      <w:r w:rsidR="00F35DCF" w:rsidRPr="00CD5E4B">
        <w:rPr>
          <w:rStyle w:val="ECCParagraph"/>
        </w:rPr>
        <w:instrText xml:space="preserve"> SEQ Figure \* ARABIC </w:instrText>
      </w:r>
      <w:r w:rsidR="00F35DCF" w:rsidRPr="00CD5E4B">
        <w:rPr>
          <w:rStyle w:val="ECCParagraph"/>
        </w:rPr>
        <w:fldChar w:fldCharType="separate"/>
      </w:r>
      <w:r w:rsidR="001F0975">
        <w:rPr>
          <w:rStyle w:val="ECCParagraph"/>
          <w:noProof/>
        </w:rPr>
        <w:t>5</w:t>
      </w:r>
      <w:r w:rsidR="00F35DCF" w:rsidRPr="00CD5E4B">
        <w:rPr>
          <w:rStyle w:val="ECCParagraph"/>
        </w:rPr>
        <w:fldChar w:fldCharType="end"/>
      </w:r>
      <w:bookmarkEnd w:id="866"/>
      <w:r w:rsidRPr="00CD5E4B">
        <w:rPr>
          <w:rStyle w:val="ECCParagraph"/>
        </w:rPr>
        <w:t xml:space="preserve">: Harmonised frequency arrangement for MFCN in the 2300-2400 MHz band </w:t>
      </w:r>
      <w:r w:rsidRPr="00CD5E4B">
        <w:rPr>
          <w:rStyle w:val="ECCParagraph"/>
        </w:rPr>
        <w:fldChar w:fldCharType="begin" w:fldLock="1"/>
      </w:r>
      <w:r w:rsidRPr="00CD5E4B">
        <w:rPr>
          <w:rStyle w:val="ECCParagraph"/>
        </w:rPr>
        <w:instrText xml:space="preserve"> REF _Ref40084231 \r \h  \* MERGEFORMAT </w:instrText>
      </w:r>
      <w:r w:rsidRPr="00CD5E4B">
        <w:rPr>
          <w:rStyle w:val="ECCParagraph"/>
        </w:rPr>
      </w:r>
      <w:r w:rsidRPr="00CD5E4B">
        <w:rPr>
          <w:rStyle w:val="ECCParagraph"/>
        </w:rPr>
        <w:fldChar w:fldCharType="separate"/>
      </w:r>
      <w:r w:rsidR="002816C2" w:rsidRPr="00CD5E4B">
        <w:rPr>
          <w:rStyle w:val="ECCParagraph"/>
        </w:rPr>
        <w:t>[1]</w:t>
      </w:r>
      <w:r w:rsidRPr="00CD5E4B">
        <w:rPr>
          <w:rStyle w:val="ECCParagraph"/>
        </w:rPr>
        <w:fldChar w:fldCharType="end"/>
      </w:r>
    </w:p>
    <w:p w14:paraId="023A642B" w14:textId="551FF6FF" w:rsidR="00040A49" w:rsidRPr="00CD5E4B" w:rsidRDefault="001F0975" w:rsidP="001F0975">
      <w:pPr>
        <w:pStyle w:val="Heading2"/>
        <w:rPr>
          <w:lang w:val="en-GB"/>
        </w:rPr>
      </w:pPr>
      <w:bookmarkStart w:id="867" w:name="_Toc533766532"/>
      <w:bookmarkStart w:id="868" w:name="_Toc535545926"/>
      <w:bookmarkStart w:id="869" w:name="_Toc11917804"/>
      <w:bookmarkStart w:id="870" w:name="_Toc62209854"/>
      <w:bookmarkStart w:id="871" w:name="_Toc68691330"/>
      <w:bookmarkStart w:id="872" w:name="_Toc78184753"/>
      <w:bookmarkStart w:id="873" w:name="_Toc88226253"/>
      <w:bookmarkStart w:id="874" w:name="_Toc98834871"/>
      <w:bookmarkStart w:id="875" w:name="_Toc100238094"/>
      <w:bookmarkStart w:id="876" w:name="_Toc103178532"/>
      <w:bookmarkStart w:id="877" w:name="_Toc116384047"/>
      <w:bookmarkStart w:id="878" w:name="_Toc107576572"/>
      <w:r>
        <w:rPr>
          <w:rFonts w:ascii="ZWAdobeF" w:hAnsi="ZWAdobeF" w:cs="ZWAdobeF"/>
          <w:b w:val="0"/>
          <w:sz w:val="2"/>
          <w:szCs w:val="2"/>
          <w:lang w:val="en-GB"/>
        </w:rPr>
        <w:t>6B</w:t>
      </w:r>
      <w:r w:rsidR="00040A49" w:rsidRPr="00CD5E4B">
        <w:rPr>
          <w:lang w:val="en-GB"/>
        </w:rPr>
        <w:t>Applicable technical conditions</w:t>
      </w:r>
      <w:bookmarkEnd w:id="867"/>
      <w:bookmarkEnd w:id="868"/>
      <w:bookmarkEnd w:id="869"/>
      <w:bookmarkEnd w:id="870"/>
      <w:bookmarkEnd w:id="871"/>
      <w:bookmarkEnd w:id="872"/>
      <w:bookmarkEnd w:id="873"/>
      <w:bookmarkEnd w:id="874"/>
      <w:bookmarkEnd w:id="875"/>
      <w:bookmarkEnd w:id="876"/>
      <w:bookmarkEnd w:id="877"/>
      <w:bookmarkEnd w:id="878"/>
    </w:p>
    <w:p w14:paraId="38F6F22C" w14:textId="3D1120B1" w:rsidR="00040A49" w:rsidRPr="00CD5E4B" w:rsidRDefault="001F0975" w:rsidP="001F0975">
      <w:pPr>
        <w:pStyle w:val="Heading3"/>
        <w:rPr>
          <w:lang w:val="en-GB"/>
        </w:rPr>
      </w:pPr>
      <w:bookmarkStart w:id="879" w:name="_Toc68709386"/>
      <w:bookmarkStart w:id="880" w:name="_Toc68709451"/>
      <w:bookmarkStart w:id="881" w:name="_Toc68711582"/>
      <w:bookmarkStart w:id="882" w:name="_Toc68712195"/>
      <w:bookmarkStart w:id="883" w:name="_Toc68712259"/>
      <w:bookmarkStart w:id="884" w:name="_Toc68712413"/>
      <w:bookmarkStart w:id="885" w:name="_Toc98513026"/>
      <w:bookmarkStart w:id="886" w:name="_Toc101857758"/>
      <w:bookmarkStart w:id="887" w:name="_Toc101857901"/>
      <w:bookmarkStart w:id="888" w:name="_Toc102548882"/>
      <w:bookmarkStart w:id="889" w:name="_Toc102570432"/>
      <w:bookmarkStart w:id="890" w:name="_Toc102740294"/>
      <w:bookmarkStart w:id="891" w:name="_Toc68691333"/>
      <w:bookmarkStart w:id="892" w:name="_Toc78184755"/>
      <w:bookmarkStart w:id="893" w:name="_Ref79420120"/>
      <w:bookmarkStart w:id="894" w:name="_Toc88226255"/>
      <w:bookmarkStart w:id="895" w:name="_Toc98834872"/>
      <w:bookmarkStart w:id="896" w:name="_Toc100238096"/>
      <w:bookmarkStart w:id="897" w:name="_Toc103178533"/>
      <w:bookmarkStart w:id="898" w:name="_Toc116384048"/>
      <w:bookmarkStart w:id="899" w:name="_Toc107576573"/>
      <w:bookmarkEnd w:id="879"/>
      <w:bookmarkEnd w:id="880"/>
      <w:bookmarkEnd w:id="881"/>
      <w:bookmarkEnd w:id="882"/>
      <w:bookmarkEnd w:id="883"/>
      <w:bookmarkEnd w:id="884"/>
      <w:bookmarkEnd w:id="885"/>
      <w:bookmarkEnd w:id="886"/>
      <w:bookmarkEnd w:id="887"/>
      <w:bookmarkEnd w:id="888"/>
      <w:bookmarkEnd w:id="889"/>
      <w:bookmarkEnd w:id="890"/>
      <w:r>
        <w:rPr>
          <w:rFonts w:ascii="ZWAdobeF" w:hAnsi="ZWAdobeF" w:cs="ZWAdobeF"/>
          <w:b w:val="0"/>
          <w:sz w:val="2"/>
          <w:szCs w:val="2"/>
          <w:lang w:val="en-GB"/>
        </w:rPr>
        <w:t>10B</w:t>
      </w:r>
      <w:r w:rsidR="00040A49" w:rsidRPr="00CD5E4B">
        <w:rPr>
          <w:lang w:val="en-GB"/>
        </w:rPr>
        <w:t xml:space="preserve">BS </w:t>
      </w:r>
      <w:r w:rsidR="00B8205E" w:rsidRPr="00CD5E4B">
        <w:rPr>
          <w:lang w:val="en-GB"/>
        </w:rPr>
        <w:t>i</w:t>
      </w:r>
      <w:r w:rsidR="00040A49" w:rsidRPr="00CD5E4B">
        <w:rPr>
          <w:lang w:val="en-GB"/>
        </w:rPr>
        <w:t>n-</w:t>
      </w:r>
      <w:r w:rsidR="00B8205E" w:rsidRPr="00CD5E4B">
        <w:rPr>
          <w:lang w:val="en-GB"/>
        </w:rPr>
        <w:t>b</w:t>
      </w:r>
      <w:r w:rsidR="00040A49" w:rsidRPr="00CD5E4B">
        <w:rPr>
          <w:lang w:val="en-GB"/>
        </w:rPr>
        <w:t>lock power</w:t>
      </w:r>
      <w:bookmarkEnd w:id="891"/>
      <w:bookmarkEnd w:id="892"/>
      <w:bookmarkEnd w:id="893"/>
      <w:bookmarkEnd w:id="894"/>
      <w:r w:rsidR="00C63E50" w:rsidRPr="00CD5E4B">
        <w:rPr>
          <w:lang w:val="en-GB"/>
        </w:rPr>
        <w:t xml:space="preserve"> limits</w:t>
      </w:r>
      <w:bookmarkEnd w:id="895"/>
      <w:bookmarkEnd w:id="896"/>
      <w:bookmarkEnd w:id="897"/>
      <w:bookmarkEnd w:id="898"/>
      <w:bookmarkEnd w:id="899"/>
    </w:p>
    <w:p w14:paraId="41E5058A" w14:textId="424CCEC3" w:rsidR="00D858CE" w:rsidRPr="00CD5E4B" w:rsidRDefault="0050647F" w:rsidP="00754CCF">
      <w:pPr>
        <w:rPr>
          <w:rStyle w:val="ECCParagraph"/>
        </w:rPr>
      </w:pPr>
      <w:r w:rsidRPr="00CD5E4B">
        <w:rPr>
          <w:rStyle w:val="ECCParagraph"/>
        </w:rPr>
        <w:t xml:space="preserve">As described in </w:t>
      </w:r>
      <w:r w:rsidR="00EB2E46" w:rsidRPr="00CD5E4B">
        <w:rPr>
          <w:rStyle w:val="ECCParagraph"/>
        </w:rPr>
        <w:t>s</w:t>
      </w:r>
      <w:r w:rsidRPr="00CD5E4B">
        <w:rPr>
          <w:rStyle w:val="ECCParagraph"/>
        </w:rPr>
        <w:t xml:space="preserve">ection </w:t>
      </w:r>
      <w:r w:rsidRPr="00CD5E4B">
        <w:rPr>
          <w:rStyle w:val="ECCParagraph"/>
        </w:rPr>
        <w:fldChar w:fldCharType="begin" w:fldLock="1"/>
      </w:r>
      <w:r w:rsidRPr="00CD5E4B">
        <w:rPr>
          <w:rStyle w:val="ECCParagraph"/>
        </w:rPr>
        <w:instrText xml:space="preserve"> REF _Ref100674619 \r \h </w:instrText>
      </w:r>
      <w:r w:rsidR="001C2F71"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2.2.2</w:t>
      </w:r>
      <w:r w:rsidRPr="00CD5E4B">
        <w:rPr>
          <w:rStyle w:val="ECCParagraph"/>
        </w:rPr>
        <w:fldChar w:fldCharType="end"/>
      </w:r>
      <w:r w:rsidRPr="00CD5E4B">
        <w:rPr>
          <w:rStyle w:val="ECCParagraph"/>
        </w:rPr>
        <w:t>, no man</w:t>
      </w:r>
      <w:r w:rsidR="009F5347" w:rsidRPr="00CD5E4B">
        <w:rPr>
          <w:rStyle w:val="ECCParagraph"/>
        </w:rPr>
        <w:t xml:space="preserve">datory limit is defined in the existing regulatory framework </w:t>
      </w:r>
      <w:r w:rsidR="00D4194F" w:rsidRPr="00CD5E4B">
        <w:rPr>
          <w:rStyle w:val="ECCParagraph"/>
        </w:rPr>
        <w:t xml:space="preserve">for </w:t>
      </w:r>
      <w:r w:rsidR="00AD42A4" w:rsidRPr="00CD5E4B">
        <w:rPr>
          <w:rStyle w:val="ECCParagraph"/>
        </w:rPr>
        <w:t xml:space="preserve">the frequency blocks 2300-2390 MHz, while to ensure coexistence with systems above 2400 MHz a mandatory limit is defined </w:t>
      </w:r>
      <w:r w:rsidR="00D4194F" w:rsidRPr="00CD5E4B">
        <w:rPr>
          <w:rStyle w:val="ECCParagraph"/>
        </w:rPr>
        <w:t xml:space="preserve">for </w:t>
      </w:r>
      <w:r w:rsidR="00AD42A4" w:rsidRPr="00CD5E4B">
        <w:rPr>
          <w:rStyle w:val="ECCParagraph"/>
        </w:rPr>
        <w:t>the frequency blocks 2390-2400 MHz.</w:t>
      </w:r>
      <w:r w:rsidR="00B675C6" w:rsidRPr="00CD5E4B">
        <w:rPr>
          <w:rStyle w:val="ECCParagraph"/>
        </w:rPr>
        <w:t xml:space="preserve"> </w:t>
      </w:r>
      <w:r w:rsidR="00AD42A4" w:rsidRPr="00CD5E4B">
        <w:rPr>
          <w:rStyle w:val="ECCParagraph"/>
        </w:rPr>
        <w:t xml:space="preserve">The same approach will be used </w:t>
      </w:r>
      <w:r w:rsidR="00856847" w:rsidRPr="00CD5E4B">
        <w:rPr>
          <w:rStyle w:val="ECCParagraph"/>
        </w:rPr>
        <w:t>in the updated regulatory framework</w:t>
      </w:r>
      <w:r w:rsidR="00D858CE" w:rsidRPr="00CD5E4B">
        <w:rPr>
          <w:rStyle w:val="ECCParagraph"/>
        </w:rPr>
        <w:t>.</w:t>
      </w:r>
    </w:p>
    <w:p w14:paraId="38C53DFC" w14:textId="039B1C4E" w:rsidR="00C666EC" w:rsidRPr="00CD5E4B" w:rsidRDefault="00C666EC" w:rsidP="00754CCF">
      <w:pPr>
        <w:rPr>
          <w:rStyle w:val="ECCParagraph"/>
        </w:rPr>
      </w:pPr>
      <w:r w:rsidRPr="00CD5E4B">
        <w:rPr>
          <w:rStyle w:val="ECCParagraph"/>
        </w:rPr>
        <w:t xml:space="preserve">As described in </w:t>
      </w:r>
      <w:r w:rsidR="00EB2E46" w:rsidRPr="00CD5E4B">
        <w:rPr>
          <w:rStyle w:val="ECCParagraph"/>
        </w:rPr>
        <w:t>s</w:t>
      </w:r>
      <w:r w:rsidR="001768D8" w:rsidRPr="00CD5E4B">
        <w:rPr>
          <w:rStyle w:val="ECCParagraph"/>
        </w:rPr>
        <w:t xml:space="preserve">ection </w:t>
      </w:r>
      <w:r w:rsidR="001768D8" w:rsidRPr="00CD5E4B">
        <w:rPr>
          <w:rStyle w:val="ECCParagraph"/>
        </w:rPr>
        <w:fldChar w:fldCharType="begin" w:fldLock="1"/>
      </w:r>
      <w:r w:rsidR="001768D8" w:rsidRPr="00CD5E4B">
        <w:rPr>
          <w:rStyle w:val="ECCParagraph"/>
        </w:rPr>
        <w:instrText xml:space="preserve"> REF _Ref101277788 \r \h </w:instrText>
      </w:r>
      <w:r w:rsidR="001C2F71" w:rsidRPr="00CD5E4B">
        <w:rPr>
          <w:rStyle w:val="ECCParagraph"/>
        </w:rPr>
        <w:instrText xml:space="preserve"> \* MERGEFORMAT </w:instrText>
      </w:r>
      <w:r w:rsidR="001768D8" w:rsidRPr="00CD5E4B">
        <w:rPr>
          <w:rStyle w:val="ECCParagraph"/>
        </w:rPr>
      </w:r>
      <w:r w:rsidR="001768D8" w:rsidRPr="00CD5E4B">
        <w:rPr>
          <w:rStyle w:val="ECCParagraph"/>
        </w:rPr>
        <w:fldChar w:fldCharType="separate"/>
      </w:r>
      <w:r w:rsidR="002816C2" w:rsidRPr="00CD5E4B">
        <w:rPr>
          <w:rStyle w:val="ECCParagraph"/>
        </w:rPr>
        <w:t>3.1</w:t>
      </w:r>
      <w:r w:rsidR="001768D8" w:rsidRPr="00CD5E4B">
        <w:rPr>
          <w:rStyle w:val="ECCParagraph"/>
        </w:rPr>
        <w:fldChar w:fldCharType="end"/>
      </w:r>
      <w:r w:rsidR="001768D8" w:rsidRPr="00CD5E4B">
        <w:rPr>
          <w:rStyle w:val="ECCParagraph"/>
        </w:rPr>
        <w:t>, it</w:t>
      </w:r>
      <w:r w:rsidRPr="00CD5E4B">
        <w:rPr>
          <w:rStyle w:val="ECCParagraph"/>
        </w:rPr>
        <w:t xml:space="preserve"> is proposed to maintain the existing in-block e.i.r.p. limits</w:t>
      </w:r>
      <w:r w:rsidR="001768D8" w:rsidRPr="00CD5E4B">
        <w:rPr>
          <w:rStyle w:val="ECCParagraph"/>
        </w:rPr>
        <w:t>,</w:t>
      </w:r>
      <w:r w:rsidRPr="00CD5E4B">
        <w:rPr>
          <w:rStyle w:val="ECCParagraph"/>
        </w:rPr>
        <w:t xml:space="preserve"> as specified in ECC Decision (14)02</w:t>
      </w:r>
      <w:r w:rsidR="00F84392" w:rsidRPr="00CD5E4B">
        <w:rPr>
          <w:rStyle w:val="ECCParagraph"/>
        </w:rPr>
        <w:t xml:space="preserve"> </w:t>
      </w:r>
      <w:r w:rsidR="00F84392" w:rsidRPr="00CD5E4B">
        <w:rPr>
          <w:rStyle w:val="ECCParagraph"/>
        </w:rPr>
        <w:fldChar w:fldCharType="begin" w:fldLock="1"/>
      </w:r>
      <w:r w:rsidR="00F84392" w:rsidRPr="00CD5E4B">
        <w:rPr>
          <w:rStyle w:val="ECCParagraph"/>
        </w:rPr>
        <w:instrText xml:space="preserve"> REF _Ref40084231 \r \h </w:instrText>
      </w:r>
      <w:r w:rsidR="000E1F75" w:rsidRPr="00CD5E4B">
        <w:rPr>
          <w:rStyle w:val="ECCParagraph"/>
        </w:rPr>
        <w:instrText xml:space="preserve"> \* MERGEFORMAT </w:instrText>
      </w:r>
      <w:r w:rsidR="00F84392" w:rsidRPr="00CD5E4B">
        <w:rPr>
          <w:rStyle w:val="ECCParagraph"/>
        </w:rPr>
      </w:r>
      <w:r w:rsidR="00F84392" w:rsidRPr="00CD5E4B">
        <w:rPr>
          <w:rStyle w:val="ECCParagraph"/>
        </w:rPr>
        <w:fldChar w:fldCharType="separate"/>
      </w:r>
      <w:r w:rsidR="002816C2" w:rsidRPr="00CD5E4B">
        <w:rPr>
          <w:rStyle w:val="ECCParagraph"/>
        </w:rPr>
        <w:t>[1]</w:t>
      </w:r>
      <w:r w:rsidR="00F84392" w:rsidRPr="00CD5E4B">
        <w:rPr>
          <w:rStyle w:val="ECCParagraph"/>
        </w:rPr>
        <w:fldChar w:fldCharType="end"/>
      </w:r>
      <w:r w:rsidR="001768D8" w:rsidRPr="00CD5E4B">
        <w:rPr>
          <w:rStyle w:val="ECCParagraph"/>
        </w:rPr>
        <w:t>,</w:t>
      </w:r>
      <w:r w:rsidRPr="00CD5E4B">
        <w:rPr>
          <w:rStyle w:val="ECCParagraph"/>
        </w:rPr>
        <w:t xml:space="preserve"> for non-AAS MFCN BS.</w:t>
      </w:r>
    </w:p>
    <w:p w14:paraId="404938F6" w14:textId="360A61E5" w:rsidR="004161D9" w:rsidRPr="00CD5E4B" w:rsidRDefault="004161D9" w:rsidP="00754CCF">
      <w:pPr>
        <w:rPr>
          <w:rStyle w:val="ECCParagraph"/>
        </w:rPr>
      </w:pPr>
      <w:r w:rsidRPr="00CD5E4B">
        <w:rPr>
          <w:rStyle w:val="ECCParagraph"/>
        </w:rPr>
        <w:t xml:space="preserve">For the case of AAS BS, the studies to protect systems above 2400 MHz </w:t>
      </w:r>
      <w:r w:rsidR="00204731" w:rsidRPr="00CD5E4B">
        <w:rPr>
          <w:rStyle w:val="ECCParagraph"/>
        </w:rPr>
        <w:t xml:space="preserve">is </w:t>
      </w:r>
      <w:r w:rsidRPr="00CD5E4B">
        <w:rPr>
          <w:rStyle w:val="ECCParagraph"/>
        </w:rPr>
        <w:t xml:space="preserve">summarised in section </w:t>
      </w:r>
      <w:r w:rsidRPr="00CD5E4B">
        <w:rPr>
          <w:rStyle w:val="ECCParagraph"/>
        </w:rPr>
        <w:fldChar w:fldCharType="begin" w:fldLock="1"/>
      </w:r>
      <w:r w:rsidRPr="00CD5E4B">
        <w:rPr>
          <w:rStyle w:val="ECCParagraph"/>
        </w:rPr>
        <w:instrText xml:space="preserve"> REF _Ref100675525 \r \h </w:instrText>
      </w:r>
      <w:r w:rsidR="001C2F71"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4.2.3</w:t>
      </w:r>
      <w:r w:rsidRPr="00CD5E4B">
        <w:rPr>
          <w:rStyle w:val="ECCParagraph"/>
        </w:rPr>
        <w:fldChar w:fldCharType="end"/>
      </w:r>
      <w:r w:rsidRPr="00CD5E4B">
        <w:rPr>
          <w:rStyle w:val="ECCParagraph"/>
        </w:rPr>
        <w:t xml:space="preserve"> </w:t>
      </w:r>
      <w:r w:rsidR="00204731" w:rsidRPr="00CD5E4B">
        <w:rPr>
          <w:rStyle w:val="ECCParagraph"/>
        </w:rPr>
        <w:t xml:space="preserve">and </w:t>
      </w:r>
      <w:r w:rsidRPr="00CD5E4B">
        <w:rPr>
          <w:rStyle w:val="ECCParagraph"/>
        </w:rPr>
        <w:t xml:space="preserve">a TRP limit of </w:t>
      </w:r>
      <w:r w:rsidR="00980816" w:rsidRPr="00CD5E4B">
        <w:rPr>
          <w:rStyle w:val="ECCParagraph"/>
        </w:rPr>
        <w:t>31</w:t>
      </w:r>
      <w:r w:rsidRPr="00CD5E4B">
        <w:rPr>
          <w:rStyle w:val="ECCParagraph"/>
        </w:rPr>
        <w:t> dBm</w:t>
      </w:r>
      <w:r w:rsidR="008764C7" w:rsidRPr="00CD5E4B">
        <w:rPr>
          <w:rStyle w:val="ECCParagraph"/>
        </w:rPr>
        <w:t>/(5 MHz)</w:t>
      </w:r>
      <w:r w:rsidR="004C09F7" w:rsidRPr="00CD5E4B">
        <w:rPr>
          <w:rStyle w:val="ECCParagraph"/>
        </w:rPr>
        <w:t xml:space="preserve"> </w:t>
      </w:r>
      <w:r w:rsidRPr="00CD5E4B">
        <w:rPr>
          <w:rStyle w:val="ECCParagraph"/>
        </w:rPr>
        <w:t>is proposed for the frequency blocks 2390-2400 MHz</w:t>
      </w:r>
      <w:r w:rsidR="00710DF8" w:rsidRPr="00CD5E4B">
        <w:rPr>
          <w:rStyle w:val="ECCParagraph"/>
        </w:rPr>
        <w:t xml:space="preserve"> (</w:t>
      </w:r>
      <w:r w:rsidR="009A6319" w:rsidRPr="00CD5E4B">
        <w:rPr>
          <w:rStyle w:val="ECCParagraph"/>
        </w:rPr>
        <w:t xml:space="preserve">see </w:t>
      </w:r>
      <w:r w:rsidR="009A6319" w:rsidRPr="00CD5E4B">
        <w:rPr>
          <w:rStyle w:val="ECCParagraph"/>
        </w:rPr>
        <w:fldChar w:fldCharType="begin" w:fldLock="1"/>
      </w:r>
      <w:r w:rsidR="009A6319" w:rsidRPr="00CD5E4B">
        <w:rPr>
          <w:rStyle w:val="ECCParagraph"/>
        </w:rPr>
        <w:instrText xml:space="preserve"> REF _Ref101769505 \h </w:instrText>
      </w:r>
      <w:r w:rsidR="001C2F71" w:rsidRPr="00CD5E4B">
        <w:rPr>
          <w:rStyle w:val="ECCParagraph"/>
        </w:rPr>
        <w:instrText xml:space="preserve"> \* MERGEFORMAT </w:instrText>
      </w:r>
      <w:r w:rsidR="009A6319" w:rsidRPr="00CD5E4B">
        <w:rPr>
          <w:rStyle w:val="ECCParagraph"/>
        </w:rPr>
      </w:r>
      <w:r w:rsidR="009A6319" w:rsidRPr="00CD5E4B">
        <w:rPr>
          <w:rStyle w:val="ECCParagraph"/>
        </w:rPr>
        <w:fldChar w:fldCharType="separate"/>
      </w:r>
      <w:r w:rsidR="002816C2" w:rsidRPr="00CD5E4B">
        <w:rPr>
          <w:rStyle w:val="ECCParagraph"/>
        </w:rPr>
        <w:t>Table 10</w:t>
      </w:r>
      <w:r w:rsidR="009A6319" w:rsidRPr="00CD5E4B">
        <w:rPr>
          <w:rStyle w:val="ECCParagraph"/>
        </w:rPr>
        <w:fldChar w:fldCharType="end"/>
      </w:r>
      <w:r w:rsidR="00710DF8" w:rsidRPr="00CD5E4B">
        <w:rPr>
          <w:rStyle w:val="ECCParagraph"/>
        </w:rPr>
        <w:t>)</w:t>
      </w:r>
      <w:r w:rsidRPr="00CD5E4B">
        <w:rPr>
          <w:rStyle w:val="ECCParagraph"/>
        </w:rPr>
        <w:t>.</w:t>
      </w:r>
    </w:p>
    <w:p w14:paraId="0E7BC8C5" w14:textId="2438F981" w:rsidR="004F3B7A" w:rsidRPr="00CD5E4B" w:rsidRDefault="004F3B7A" w:rsidP="004F3B7A">
      <w:pPr>
        <w:pStyle w:val="Caption"/>
        <w:rPr>
          <w:rStyle w:val="ECCParagraph"/>
        </w:rPr>
      </w:pPr>
      <w:bookmarkStart w:id="900" w:name="_Ref101769505"/>
      <w:r w:rsidRPr="00CD5E4B">
        <w:rPr>
          <w:rStyle w:val="ECCParagraph"/>
        </w:rPr>
        <w:t xml:space="preserve">Table </w:t>
      </w:r>
      <w:r w:rsidRPr="00CD5E4B">
        <w:rPr>
          <w:rStyle w:val="ECCParagraph"/>
        </w:rPr>
        <w:fldChar w:fldCharType="begin"/>
      </w:r>
      <w:r w:rsidRPr="00CD5E4B">
        <w:rPr>
          <w:rStyle w:val="ECCParagraph"/>
        </w:rPr>
        <w:instrText xml:space="preserve"> SEQ Table \* ARABIC </w:instrText>
      </w:r>
      <w:r w:rsidRPr="00CD5E4B">
        <w:rPr>
          <w:rStyle w:val="ECCParagraph"/>
        </w:rPr>
        <w:fldChar w:fldCharType="separate"/>
      </w:r>
      <w:r w:rsidR="001F0975">
        <w:rPr>
          <w:rStyle w:val="ECCParagraph"/>
          <w:noProof/>
        </w:rPr>
        <w:t>10</w:t>
      </w:r>
      <w:r w:rsidRPr="00CD5E4B">
        <w:rPr>
          <w:rStyle w:val="ECCParagraph"/>
        </w:rPr>
        <w:fldChar w:fldCharType="end"/>
      </w:r>
      <w:bookmarkEnd w:id="900"/>
      <w:r w:rsidRPr="00CD5E4B">
        <w:rPr>
          <w:rStyle w:val="ECCParagraph"/>
        </w:rPr>
        <w:t xml:space="preserve">: </w:t>
      </w:r>
      <w:r w:rsidR="000B70A9" w:rsidRPr="00CD5E4B">
        <w:rPr>
          <w:rStyle w:val="ECCParagraph"/>
        </w:rPr>
        <w:t xml:space="preserve">Updated in-block power limits </w:t>
      </w:r>
      <w:r w:rsidRPr="00CD5E4B">
        <w:rPr>
          <w:rStyle w:val="ECCParagraph"/>
        </w:rPr>
        <w:t>for</w:t>
      </w:r>
      <w:r w:rsidR="000B70A9" w:rsidRPr="00CD5E4B">
        <w:rPr>
          <w:rStyle w:val="ECCParagraph"/>
        </w:rPr>
        <w:t xml:space="preserve"> non-AAS and</w:t>
      </w:r>
      <w:r w:rsidRPr="00CD5E4B">
        <w:rPr>
          <w:rStyle w:val="ECCParagraph"/>
        </w:rPr>
        <w:t xml:space="preserve"> AAS </w:t>
      </w:r>
      <w:r w:rsidR="000B70A9" w:rsidRPr="00CD5E4B">
        <w:rPr>
          <w:rStyle w:val="ECCParagraph"/>
        </w:rPr>
        <w:t>BS</w:t>
      </w:r>
    </w:p>
    <w:tbl>
      <w:tblPr>
        <w:tblStyle w:val="ECCTable-redheader"/>
        <w:tblW w:w="5000" w:type="pct"/>
        <w:tblInd w:w="0" w:type="dxa"/>
        <w:tblLook w:val="01E0" w:firstRow="1" w:lastRow="1" w:firstColumn="1" w:lastColumn="1" w:noHBand="0" w:noVBand="0"/>
      </w:tblPr>
      <w:tblGrid>
        <w:gridCol w:w="973"/>
        <w:gridCol w:w="1858"/>
        <w:gridCol w:w="4437"/>
        <w:gridCol w:w="2361"/>
      </w:tblGrid>
      <w:tr w:rsidR="004A3D50" w:rsidRPr="00CD5E4B" w14:paraId="1D8ABA71" w14:textId="77777777" w:rsidTr="00F73DC1">
        <w:trPr>
          <w:cnfStyle w:val="100000000000" w:firstRow="1" w:lastRow="0" w:firstColumn="0" w:lastColumn="0" w:oddVBand="0" w:evenVBand="0" w:oddHBand="0" w:evenHBand="0" w:firstRowFirstColumn="0" w:firstRowLastColumn="0" w:lastRowFirstColumn="0" w:lastRowLastColumn="0"/>
          <w:trHeight w:val="335"/>
        </w:trPr>
        <w:tc>
          <w:tcPr>
            <w:tcW w:w="505" w:type="pct"/>
          </w:tcPr>
          <w:p w14:paraId="3DD1E1A4" w14:textId="77777777" w:rsidR="004F3B7A" w:rsidRPr="00CD5E4B" w:rsidRDefault="004F3B7A" w:rsidP="005A68E9">
            <w:pPr>
              <w:pStyle w:val="ECCTableHeaderwhitefont"/>
              <w:rPr>
                <w:rStyle w:val="ECCHLgreen"/>
                <w:shd w:val="clear" w:color="auto" w:fill="auto"/>
              </w:rPr>
            </w:pPr>
            <w:r w:rsidRPr="00CD5E4B">
              <w:rPr>
                <w:rStyle w:val="ECCHLgreen"/>
                <w:shd w:val="clear" w:color="auto" w:fill="auto"/>
              </w:rPr>
              <w:t>BEM element</w:t>
            </w:r>
          </w:p>
        </w:tc>
        <w:tc>
          <w:tcPr>
            <w:tcW w:w="965" w:type="pct"/>
          </w:tcPr>
          <w:p w14:paraId="37CA33A2" w14:textId="77777777" w:rsidR="004F3B7A" w:rsidRPr="00CD5E4B" w:rsidRDefault="004F3B7A" w:rsidP="005A68E9">
            <w:pPr>
              <w:pStyle w:val="ECCTableHeaderwhitefont"/>
              <w:rPr>
                <w:rStyle w:val="ECCHLgreen"/>
                <w:shd w:val="clear" w:color="auto" w:fill="auto"/>
              </w:rPr>
            </w:pPr>
            <w:r w:rsidRPr="00CD5E4B">
              <w:rPr>
                <w:rStyle w:val="ECCHLgreen"/>
                <w:shd w:val="clear" w:color="auto" w:fill="auto"/>
              </w:rPr>
              <w:t>Frequency range</w:t>
            </w:r>
          </w:p>
        </w:tc>
        <w:tc>
          <w:tcPr>
            <w:tcW w:w="2304" w:type="pct"/>
          </w:tcPr>
          <w:p w14:paraId="7045043B" w14:textId="44DF4AD0" w:rsidR="004F3B7A" w:rsidRPr="00CD5E4B" w:rsidRDefault="008B403F" w:rsidP="005A68E9">
            <w:pPr>
              <w:pStyle w:val="ECCTableHeaderwhitefont"/>
              <w:rPr>
                <w:rStyle w:val="ECCHLgreen"/>
                <w:shd w:val="clear" w:color="auto" w:fill="auto"/>
              </w:rPr>
            </w:pPr>
            <w:r w:rsidRPr="00CD5E4B">
              <w:rPr>
                <w:rStyle w:val="ECCHLgreen"/>
                <w:shd w:val="clear" w:color="auto" w:fill="auto"/>
              </w:rPr>
              <w:t>Non-AAS e.i.r.p. limit</w:t>
            </w:r>
            <w:r w:rsidR="00E04A95" w:rsidRPr="00CD5E4B">
              <w:rPr>
                <w:rStyle w:val="ECCHLgreen"/>
                <w:shd w:val="clear" w:color="auto" w:fill="auto"/>
              </w:rPr>
              <w:t xml:space="preserve"> (Note 1)</w:t>
            </w:r>
          </w:p>
        </w:tc>
        <w:tc>
          <w:tcPr>
            <w:tcW w:w="1226" w:type="pct"/>
          </w:tcPr>
          <w:p w14:paraId="632BACA2" w14:textId="235D6C0E" w:rsidR="004F3B7A" w:rsidRPr="00CD5E4B" w:rsidRDefault="004F3B7A" w:rsidP="005A68E9">
            <w:pPr>
              <w:pStyle w:val="ECCTableHeaderwhitefont"/>
              <w:rPr>
                <w:rStyle w:val="ECCHLgreen"/>
                <w:shd w:val="clear" w:color="auto" w:fill="auto"/>
              </w:rPr>
            </w:pPr>
            <w:r w:rsidRPr="00CD5E4B">
              <w:rPr>
                <w:rStyle w:val="ECCHLgreen"/>
                <w:shd w:val="clear" w:color="auto" w:fill="auto"/>
              </w:rPr>
              <w:t>AAS TRP limit</w:t>
            </w:r>
          </w:p>
        </w:tc>
      </w:tr>
      <w:tr w:rsidR="00C046A4" w:rsidRPr="00CD5E4B" w14:paraId="7E11F3B7" w14:textId="77777777" w:rsidTr="00F73DC1">
        <w:trPr>
          <w:trHeight w:val="200"/>
        </w:trPr>
        <w:tc>
          <w:tcPr>
            <w:tcW w:w="505" w:type="pct"/>
            <w:vMerge w:val="restart"/>
          </w:tcPr>
          <w:p w14:paraId="0767C342" w14:textId="12A8B069" w:rsidR="00C046A4" w:rsidRPr="00CD5E4B" w:rsidRDefault="00C046A4" w:rsidP="00257317">
            <w:pPr>
              <w:pStyle w:val="ECCTabletext"/>
              <w:jc w:val="left"/>
              <w:rPr>
                <w:rStyle w:val="ECCHLgreen"/>
                <w:shd w:val="clear" w:color="auto" w:fill="auto"/>
              </w:rPr>
            </w:pPr>
            <w:r w:rsidRPr="00CD5E4B">
              <w:rPr>
                <w:rStyle w:val="ECCHLgreen"/>
                <w:shd w:val="clear" w:color="auto" w:fill="auto"/>
              </w:rPr>
              <w:t>In-block</w:t>
            </w:r>
          </w:p>
        </w:tc>
        <w:tc>
          <w:tcPr>
            <w:tcW w:w="965" w:type="pct"/>
          </w:tcPr>
          <w:p w14:paraId="37D28B4B" w14:textId="36D74558" w:rsidR="00C046A4" w:rsidRPr="00CD5E4B" w:rsidRDefault="00C046A4" w:rsidP="00257317">
            <w:pPr>
              <w:pStyle w:val="ECCTabletext"/>
              <w:jc w:val="left"/>
              <w:rPr>
                <w:rStyle w:val="ECCHLgreen"/>
                <w:shd w:val="clear" w:color="auto" w:fill="auto"/>
              </w:rPr>
            </w:pPr>
            <w:r w:rsidRPr="00CD5E4B">
              <w:rPr>
                <w:rStyle w:val="ECCHLgreen"/>
                <w:shd w:val="clear" w:color="auto" w:fill="auto"/>
              </w:rPr>
              <w:t>Block assigned to the operator (2300-2390 MHz)</w:t>
            </w:r>
          </w:p>
        </w:tc>
        <w:tc>
          <w:tcPr>
            <w:tcW w:w="2304" w:type="pct"/>
          </w:tcPr>
          <w:p w14:paraId="2A9A0AA2" w14:textId="77777777" w:rsidR="00C046A4" w:rsidRPr="00CD5E4B" w:rsidRDefault="00C046A4" w:rsidP="00257317">
            <w:pPr>
              <w:pStyle w:val="ECCTabletext"/>
              <w:jc w:val="left"/>
              <w:rPr>
                <w:rStyle w:val="ECCHLgreen"/>
                <w:shd w:val="clear" w:color="auto" w:fill="auto"/>
              </w:rPr>
            </w:pPr>
            <w:r w:rsidRPr="00CD5E4B">
              <w:rPr>
                <w:rStyle w:val="ECCHLgreen"/>
                <w:shd w:val="clear" w:color="auto" w:fill="auto"/>
              </w:rPr>
              <w:t>Not obligatory.</w:t>
            </w:r>
          </w:p>
          <w:p w14:paraId="3058F3DA" w14:textId="541C693C" w:rsidR="00C046A4" w:rsidRPr="00CD5E4B" w:rsidRDefault="00C046A4" w:rsidP="00257317">
            <w:pPr>
              <w:pStyle w:val="ECCTabletext"/>
              <w:jc w:val="left"/>
              <w:rPr>
                <w:rStyle w:val="ECCHLgreen"/>
                <w:shd w:val="clear" w:color="auto" w:fill="auto"/>
              </w:rPr>
            </w:pPr>
            <w:r w:rsidRPr="00CD5E4B">
              <w:rPr>
                <w:rStyle w:val="ECCHLgreen"/>
                <w:shd w:val="clear" w:color="auto" w:fill="auto"/>
              </w:rPr>
              <w:t>In case an upper limit is desired by an administration, a value which does not exceed 68 dBm</w:t>
            </w:r>
            <w:r w:rsidR="008764C7" w:rsidRPr="00CD5E4B">
              <w:rPr>
                <w:rStyle w:val="ECCHLgreen"/>
                <w:shd w:val="clear" w:color="auto" w:fill="auto"/>
              </w:rPr>
              <w:t>/(5 MHz)</w:t>
            </w:r>
            <w:r w:rsidRPr="00CD5E4B">
              <w:rPr>
                <w:rStyle w:val="ECCHLgreen"/>
                <w:shd w:val="clear" w:color="auto" w:fill="auto"/>
              </w:rPr>
              <w:t xml:space="preserve"> per antenna may be applied.</w:t>
            </w:r>
          </w:p>
        </w:tc>
        <w:tc>
          <w:tcPr>
            <w:tcW w:w="1226" w:type="pct"/>
          </w:tcPr>
          <w:p w14:paraId="23368827" w14:textId="23895A5D" w:rsidR="00C046A4" w:rsidRPr="00CD5E4B" w:rsidRDefault="00C046A4" w:rsidP="00257317">
            <w:pPr>
              <w:pStyle w:val="ECCTabletext"/>
              <w:jc w:val="left"/>
              <w:rPr>
                <w:rStyle w:val="ECCHLgreen"/>
                <w:shd w:val="clear" w:color="auto" w:fill="auto"/>
              </w:rPr>
            </w:pPr>
            <w:r w:rsidRPr="00CD5E4B">
              <w:rPr>
                <w:rStyle w:val="ECCHLgreen"/>
                <w:shd w:val="clear" w:color="auto" w:fill="auto"/>
              </w:rPr>
              <w:t>Not obligatory</w:t>
            </w:r>
          </w:p>
        </w:tc>
      </w:tr>
      <w:tr w:rsidR="008B403F" w:rsidRPr="00CD5E4B" w14:paraId="276AF342" w14:textId="77777777" w:rsidTr="00F73DC1">
        <w:trPr>
          <w:trHeight w:val="16"/>
        </w:trPr>
        <w:tc>
          <w:tcPr>
            <w:tcW w:w="505" w:type="pct"/>
            <w:vMerge/>
          </w:tcPr>
          <w:p w14:paraId="11BFB27D" w14:textId="111DE243" w:rsidR="008B403F" w:rsidRPr="00CD5E4B" w:rsidRDefault="008B403F" w:rsidP="00BE2F0F">
            <w:pPr>
              <w:pStyle w:val="ECCTabletext"/>
              <w:jc w:val="left"/>
              <w:rPr>
                <w:rStyle w:val="ECCHLgreen"/>
                <w:shd w:val="clear" w:color="auto" w:fill="auto"/>
              </w:rPr>
            </w:pPr>
          </w:p>
        </w:tc>
        <w:tc>
          <w:tcPr>
            <w:tcW w:w="965" w:type="pct"/>
          </w:tcPr>
          <w:p w14:paraId="7A0ADCAA" w14:textId="675C770D" w:rsidR="008B403F" w:rsidRPr="00CD5E4B" w:rsidRDefault="008B403F" w:rsidP="00BE2F0F">
            <w:pPr>
              <w:pStyle w:val="ECCTabletext"/>
              <w:jc w:val="left"/>
              <w:rPr>
                <w:rStyle w:val="ECCHLgreen"/>
                <w:shd w:val="clear" w:color="auto" w:fill="auto"/>
                <w:lang w:eastAsia="en-US"/>
              </w:rPr>
            </w:pPr>
            <w:r w:rsidRPr="00CD5E4B">
              <w:rPr>
                <w:rStyle w:val="ECCHLgreen"/>
                <w:shd w:val="clear" w:color="auto" w:fill="auto"/>
              </w:rPr>
              <w:t>Block assigned to the operator (2390-2400 MHz)</w:t>
            </w:r>
          </w:p>
        </w:tc>
        <w:tc>
          <w:tcPr>
            <w:tcW w:w="2304" w:type="pct"/>
          </w:tcPr>
          <w:p w14:paraId="248494C5" w14:textId="60FE15CF" w:rsidR="008B403F" w:rsidRPr="00CD5E4B" w:rsidRDefault="00AA59BB" w:rsidP="00BE2F0F">
            <w:pPr>
              <w:pStyle w:val="ECCTabletext"/>
              <w:jc w:val="left"/>
              <w:rPr>
                <w:rStyle w:val="ECCHLgreen"/>
                <w:shd w:val="clear" w:color="auto" w:fill="auto"/>
                <w:lang w:eastAsia="en-US"/>
              </w:rPr>
            </w:pPr>
            <w:r w:rsidRPr="00CD5E4B">
              <w:rPr>
                <w:rStyle w:val="ECCHLgreen"/>
                <w:shd w:val="clear" w:color="auto" w:fill="auto"/>
              </w:rPr>
              <w:t>45 dBm</w:t>
            </w:r>
            <w:r w:rsidR="003B164E" w:rsidRPr="00CD5E4B">
              <w:rPr>
                <w:rStyle w:val="ECCHLgreen"/>
                <w:shd w:val="clear" w:color="auto" w:fill="auto"/>
              </w:rPr>
              <w:t>/(5 MHz)</w:t>
            </w:r>
            <w:r w:rsidR="00D40B08" w:rsidRPr="00CD5E4B">
              <w:rPr>
                <w:rStyle w:val="ECCHLgreen"/>
                <w:shd w:val="clear" w:color="auto" w:fill="auto"/>
              </w:rPr>
              <w:t xml:space="preserve"> (Note </w:t>
            </w:r>
            <w:r w:rsidR="00B90AAF" w:rsidRPr="00CD5E4B">
              <w:rPr>
                <w:rStyle w:val="ECCHLgreen"/>
                <w:shd w:val="clear" w:color="auto" w:fill="auto"/>
              </w:rPr>
              <w:t>2</w:t>
            </w:r>
            <w:r w:rsidR="00D40B08" w:rsidRPr="00CD5E4B">
              <w:rPr>
                <w:rStyle w:val="ECCHLgreen"/>
                <w:shd w:val="clear" w:color="auto" w:fill="auto"/>
              </w:rPr>
              <w:t>)</w:t>
            </w:r>
          </w:p>
        </w:tc>
        <w:tc>
          <w:tcPr>
            <w:tcW w:w="1226" w:type="pct"/>
          </w:tcPr>
          <w:p w14:paraId="0DC05AE0" w14:textId="7AA65BBD" w:rsidR="008B403F" w:rsidRPr="00CD5E4B" w:rsidRDefault="00980816" w:rsidP="00BE2F0F">
            <w:pPr>
              <w:pStyle w:val="ECCTabletext"/>
              <w:jc w:val="left"/>
              <w:rPr>
                <w:rStyle w:val="ECCHLgreen"/>
                <w:shd w:val="clear" w:color="auto" w:fill="auto"/>
                <w:lang w:eastAsia="en-US"/>
              </w:rPr>
            </w:pPr>
            <w:r w:rsidRPr="00CD5E4B">
              <w:rPr>
                <w:rStyle w:val="ECCHLgreen"/>
                <w:shd w:val="clear" w:color="auto" w:fill="auto"/>
              </w:rPr>
              <w:t>31</w:t>
            </w:r>
            <w:r w:rsidR="00D40B08" w:rsidRPr="00CD5E4B">
              <w:rPr>
                <w:rStyle w:val="ECCHLgreen"/>
                <w:shd w:val="clear" w:color="auto" w:fill="auto"/>
              </w:rPr>
              <w:t> dBm</w:t>
            </w:r>
            <w:r w:rsidR="008764C7" w:rsidRPr="00CD5E4B">
              <w:rPr>
                <w:rStyle w:val="ECCHLgreen"/>
                <w:shd w:val="clear" w:color="auto" w:fill="auto"/>
              </w:rPr>
              <w:t>/(5 MHz)</w:t>
            </w:r>
            <w:r w:rsidR="00D40B08" w:rsidRPr="00CD5E4B">
              <w:rPr>
                <w:rStyle w:val="ECCHLgreen"/>
                <w:shd w:val="clear" w:color="auto" w:fill="auto"/>
              </w:rPr>
              <w:t xml:space="preserve"> </w:t>
            </w:r>
            <w:r w:rsidR="00432367" w:rsidRPr="00CD5E4B">
              <w:rPr>
                <w:rStyle w:val="ECCHLgreen"/>
                <w:shd w:val="clear" w:color="auto" w:fill="auto"/>
              </w:rPr>
              <w:t>(Note</w:t>
            </w:r>
            <w:r w:rsidR="001A1A83" w:rsidRPr="00CD5E4B">
              <w:rPr>
                <w:rStyle w:val="ECCHLgreen"/>
                <w:shd w:val="clear" w:color="auto" w:fill="auto"/>
              </w:rPr>
              <w:t xml:space="preserve"> </w:t>
            </w:r>
            <w:r w:rsidR="00B90AAF" w:rsidRPr="00CD5E4B">
              <w:rPr>
                <w:rStyle w:val="ECCHLgreen"/>
                <w:shd w:val="clear" w:color="auto" w:fill="auto"/>
              </w:rPr>
              <w:t>3</w:t>
            </w:r>
            <w:r w:rsidR="00432367" w:rsidRPr="00CD5E4B">
              <w:rPr>
                <w:rStyle w:val="ECCHLgreen"/>
                <w:shd w:val="clear" w:color="auto" w:fill="auto"/>
              </w:rPr>
              <w:t>)</w:t>
            </w:r>
          </w:p>
        </w:tc>
      </w:tr>
      <w:tr w:rsidR="00AA59BB" w:rsidRPr="00CD5E4B" w14:paraId="52112AF7" w14:textId="77777777" w:rsidTr="00AA59BB">
        <w:trPr>
          <w:trHeight w:val="464"/>
        </w:trPr>
        <w:tc>
          <w:tcPr>
            <w:tcW w:w="5000" w:type="pct"/>
            <w:gridSpan w:val="4"/>
          </w:tcPr>
          <w:p w14:paraId="05AA1FFE" w14:textId="504A1EAE" w:rsidR="00AF0387" w:rsidRPr="00CD5E4B" w:rsidRDefault="00391FF7" w:rsidP="00916A96">
            <w:pPr>
              <w:pStyle w:val="ECCTablenote"/>
            </w:pPr>
            <w:r w:rsidRPr="00CD5E4B">
              <w:t>Note 1:</w:t>
            </w:r>
            <w:r w:rsidRPr="00CD5E4B">
              <w:tab/>
              <w:t>For femto base stations, the use of power control is mandatory in order to minimise interference to adjacent channels.</w:t>
            </w:r>
          </w:p>
          <w:p w14:paraId="76DA2058" w14:textId="4687DC0B" w:rsidR="003016B5" w:rsidRPr="00CD5E4B" w:rsidRDefault="00AF0387" w:rsidP="00916A96">
            <w:pPr>
              <w:pStyle w:val="ECCTablenote"/>
            </w:pPr>
            <w:r w:rsidRPr="00CD5E4B">
              <w:t xml:space="preserve">Note </w:t>
            </w:r>
            <w:r w:rsidR="00B90AAF" w:rsidRPr="00CD5E4B">
              <w:t>2</w:t>
            </w:r>
            <w:r w:rsidRPr="00CD5E4B">
              <w:t>:</w:t>
            </w:r>
            <w:r w:rsidRPr="00CD5E4B">
              <w:tab/>
              <w:t>Th</w:t>
            </w:r>
            <w:r w:rsidR="00E04A95" w:rsidRPr="00CD5E4B">
              <w:t>is</w:t>
            </w:r>
            <w:r w:rsidRPr="00CD5E4B">
              <w:t xml:space="preserve"> e.i.r.p.</w:t>
            </w:r>
            <w:r w:rsidR="00E04A95" w:rsidRPr="00CD5E4B">
              <w:t xml:space="preserve"> limit</w:t>
            </w:r>
            <w:r w:rsidRPr="00CD5E4B">
              <w:t xml:space="preserve"> is the total radiated power in any direction at a single location</w:t>
            </w:r>
            <w:r w:rsidR="00E04A95" w:rsidRPr="00CD5E4B">
              <w:t>,</w:t>
            </w:r>
            <w:r w:rsidRPr="00CD5E4B">
              <w:t xml:space="preserve"> independent of any base station configuration.</w:t>
            </w:r>
          </w:p>
          <w:p w14:paraId="3B7D5420" w14:textId="651172E0" w:rsidR="00AA59BB" w:rsidRPr="00CD5E4B" w:rsidRDefault="003016B5" w:rsidP="00916A96">
            <w:pPr>
              <w:pStyle w:val="ECCTablenote"/>
            </w:pPr>
            <w:r w:rsidRPr="00CD5E4B">
              <w:t xml:space="preserve">Note </w:t>
            </w:r>
            <w:r w:rsidR="00B90AAF" w:rsidRPr="00CD5E4B">
              <w:t>3</w:t>
            </w:r>
            <w:r w:rsidRPr="00CD5E4B">
              <w:t>:</w:t>
            </w:r>
            <w:r w:rsidRPr="00CD5E4B">
              <w:tab/>
              <w:t>In a multi-sector base station, the radiated power limit applies to each one of the individual sectors.</w:t>
            </w:r>
          </w:p>
        </w:tc>
      </w:tr>
    </w:tbl>
    <w:p w14:paraId="75C76C16" w14:textId="69BAC47F" w:rsidR="00652C0A" w:rsidRPr="00CD5E4B" w:rsidRDefault="001F0975" w:rsidP="001F0975">
      <w:pPr>
        <w:pStyle w:val="Heading3"/>
        <w:rPr>
          <w:lang w:val="en-GB"/>
        </w:rPr>
      </w:pPr>
      <w:bookmarkStart w:id="901" w:name="_Toc101857766"/>
      <w:bookmarkStart w:id="902" w:name="_Toc101857909"/>
      <w:bookmarkStart w:id="903" w:name="_Toc102548890"/>
      <w:bookmarkStart w:id="904" w:name="_Toc102570440"/>
      <w:bookmarkStart w:id="905" w:name="_Toc102740302"/>
      <w:bookmarkStart w:id="906" w:name="_Toc101857767"/>
      <w:bookmarkStart w:id="907" w:name="_Toc101857910"/>
      <w:bookmarkStart w:id="908" w:name="_Toc102548891"/>
      <w:bookmarkStart w:id="909" w:name="_Toc102570441"/>
      <w:bookmarkStart w:id="910" w:name="_Toc102740303"/>
      <w:bookmarkStart w:id="911" w:name="_Toc101857768"/>
      <w:bookmarkStart w:id="912" w:name="_Toc101857911"/>
      <w:bookmarkStart w:id="913" w:name="_Toc102548892"/>
      <w:bookmarkStart w:id="914" w:name="_Toc102570442"/>
      <w:bookmarkStart w:id="915" w:name="_Toc102740304"/>
      <w:bookmarkStart w:id="916" w:name="_Toc103178534"/>
      <w:bookmarkStart w:id="917" w:name="_Toc116384049"/>
      <w:bookmarkStart w:id="918" w:name="_Toc107576574"/>
      <w:bookmarkStart w:id="919" w:name="_Toc68691334"/>
      <w:bookmarkStart w:id="920" w:name="_Toc78184756"/>
      <w:bookmarkStart w:id="921" w:name="_Toc88226269"/>
      <w:bookmarkStart w:id="922" w:name="_Ref95332158"/>
      <w:bookmarkStart w:id="923" w:name="_Ref95332168"/>
      <w:bookmarkStart w:id="924" w:name="_Toc98834873"/>
      <w:bookmarkStart w:id="925" w:name="_Toc100238097"/>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r>
        <w:rPr>
          <w:rFonts w:ascii="ZWAdobeF" w:hAnsi="ZWAdobeF" w:cs="ZWAdobeF"/>
          <w:b w:val="0"/>
          <w:sz w:val="2"/>
          <w:szCs w:val="2"/>
          <w:lang w:val="en-GB"/>
        </w:rPr>
        <w:t>11B</w:t>
      </w:r>
      <w:r w:rsidR="00652C0A" w:rsidRPr="00CD5E4B">
        <w:rPr>
          <w:lang w:val="en-GB"/>
        </w:rPr>
        <w:t>BS out-of-block power limits</w:t>
      </w:r>
      <w:bookmarkEnd w:id="916"/>
      <w:bookmarkEnd w:id="917"/>
      <w:bookmarkEnd w:id="918"/>
    </w:p>
    <w:p w14:paraId="181C8610" w14:textId="4CB28067" w:rsidR="001768D8" w:rsidRPr="00CD5E4B" w:rsidRDefault="001768D8" w:rsidP="001768D8">
      <w:pPr>
        <w:rPr>
          <w:rStyle w:val="ECCParagraph"/>
        </w:rPr>
      </w:pPr>
      <w:r w:rsidRPr="00CD5E4B">
        <w:rPr>
          <w:rStyle w:val="ECCParagraph"/>
        </w:rPr>
        <w:t xml:space="preserve">As described in </w:t>
      </w:r>
      <w:r w:rsidR="00EB2E46" w:rsidRPr="00CD5E4B">
        <w:rPr>
          <w:rStyle w:val="ECCParagraph"/>
        </w:rPr>
        <w:t>s</w:t>
      </w:r>
      <w:r w:rsidRPr="00CD5E4B">
        <w:rPr>
          <w:rStyle w:val="ECCParagraph"/>
        </w:rPr>
        <w:t xml:space="preserve">ection </w:t>
      </w:r>
      <w:r w:rsidRPr="00CD5E4B">
        <w:rPr>
          <w:rStyle w:val="ECCParagraph"/>
        </w:rPr>
        <w:fldChar w:fldCharType="begin" w:fldLock="1"/>
      </w:r>
      <w:r w:rsidRPr="00CD5E4B">
        <w:rPr>
          <w:rStyle w:val="ECCParagraph"/>
        </w:rPr>
        <w:instrText xml:space="preserve"> REF _Ref101277788 \r \h </w:instrText>
      </w:r>
      <w:r w:rsidR="001C2F71"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3.1</w:t>
      </w:r>
      <w:r w:rsidRPr="00CD5E4B">
        <w:rPr>
          <w:rStyle w:val="ECCParagraph"/>
        </w:rPr>
        <w:fldChar w:fldCharType="end"/>
      </w:r>
      <w:r w:rsidRPr="00CD5E4B">
        <w:rPr>
          <w:rStyle w:val="ECCParagraph"/>
        </w:rPr>
        <w:t>, it is proposed to maintain the existing out-of-block e.i.r.p. limits, as specified in ECC Decision (14)02</w:t>
      </w:r>
      <w:r w:rsidR="00A81C95" w:rsidRPr="00CD5E4B">
        <w:rPr>
          <w:rStyle w:val="ECCParagraph"/>
        </w:rPr>
        <w:t xml:space="preserve"> </w:t>
      </w:r>
      <w:r w:rsidR="00A81C95" w:rsidRPr="00CD5E4B">
        <w:rPr>
          <w:rStyle w:val="ECCParagraph"/>
        </w:rPr>
        <w:fldChar w:fldCharType="begin" w:fldLock="1"/>
      </w:r>
      <w:r w:rsidR="00A81C95" w:rsidRPr="00CD5E4B">
        <w:rPr>
          <w:rStyle w:val="ECCParagraph"/>
        </w:rPr>
        <w:instrText xml:space="preserve"> REF _Ref40084231 \r \h </w:instrText>
      </w:r>
      <w:r w:rsidR="000E1F75" w:rsidRPr="00CD5E4B">
        <w:rPr>
          <w:rStyle w:val="ECCParagraph"/>
        </w:rPr>
        <w:instrText xml:space="preserve"> \* MERGEFORMAT </w:instrText>
      </w:r>
      <w:r w:rsidR="00A81C95" w:rsidRPr="00CD5E4B">
        <w:rPr>
          <w:rStyle w:val="ECCParagraph"/>
        </w:rPr>
      </w:r>
      <w:r w:rsidR="00A81C95" w:rsidRPr="00CD5E4B">
        <w:rPr>
          <w:rStyle w:val="ECCParagraph"/>
        </w:rPr>
        <w:fldChar w:fldCharType="separate"/>
      </w:r>
      <w:r w:rsidR="002816C2" w:rsidRPr="00CD5E4B">
        <w:rPr>
          <w:rStyle w:val="ECCParagraph"/>
        </w:rPr>
        <w:t>[1]</w:t>
      </w:r>
      <w:r w:rsidR="00A81C95" w:rsidRPr="00CD5E4B">
        <w:rPr>
          <w:rStyle w:val="ECCParagraph"/>
        </w:rPr>
        <w:fldChar w:fldCharType="end"/>
      </w:r>
      <w:r w:rsidRPr="00CD5E4B">
        <w:rPr>
          <w:rStyle w:val="ECCParagraph"/>
        </w:rPr>
        <w:t>, for non-AAS MFCN BS.</w:t>
      </w:r>
    </w:p>
    <w:p w14:paraId="3D560F42" w14:textId="3BFD0C23" w:rsidR="00040A49" w:rsidRPr="00CD5E4B" w:rsidRDefault="00040A49" w:rsidP="001F0975">
      <w:pPr>
        <w:pStyle w:val="Heading4"/>
        <w:rPr>
          <w:rStyle w:val="ECCParagraph"/>
        </w:rPr>
      </w:pPr>
      <w:bookmarkStart w:id="926" w:name="_Ref101267459"/>
      <w:r w:rsidRPr="00CD5E4B">
        <w:rPr>
          <w:rStyle w:val="ECCParagraph"/>
        </w:rPr>
        <w:t xml:space="preserve">AAS BS </w:t>
      </w:r>
      <w:r w:rsidR="00B8205E" w:rsidRPr="00CD5E4B">
        <w:rPr>
          <w:rStyle w:val="ECCParagraph"/>
        </w:rPr>
        <w:t>o</w:t>
      </w:r>
      <w:r w:rsidRPr="00CD5E4B">
        <w:rPr>
          <w:rStyle w:val="ECCParagraph"/>
        </w:rPr>
        <w:t>ut-of-</w:t>
      </w:r>
      <w:r w:rsidR="00B8205E" w:rsidRPr="00CD5E4B">
        <w:rPr>
          <w:rStyle w:val="ECCParagraph"/>
        </w:rPr>
        <w:t>b</w:t>
      </w:r>
      <w:r w:rsidRPr="00CD5E4B">
        <w:rPr>
          <w:rStyle w:val="ECCParagraph"/>
        </w:rPr>
        <w:t>lock power limits for: Interference between synchronised MFCNs</w:t>
      </w:r>
      <w:bookmarkEnd w:id="919"/>
      <w:bookmarkEnd w:id="920"/>
      <w:bookmarkEnd w:id="921"/>
      <w:bookmarkEnd w:id="922"/>
      <w:bookmarkEnd w:id="923"/>
      <w:bookmarkEnd w:id="924"/>
      <w:bookmarkEnd w:id="925"/>
      <w:bookmarkEnd w:id="926"/>
    </w:p>
    <w:p w14:paraId="5ADC93D3" w14:textId="1CE15252" w:rsidR="00487D3E" w:rsidRPr="00CD5E4B" w:rsidRDefault="00E47447" w:rsidP="00040A49">
      <w:pPr>
        <w:rPr>
          <w:rStyle w:val="ECCParagraph"/>
        </w:rPr>
      </w:pPr>
      <w:r w:rsidRPr="00CD5E4B">
        <w:rPr>
          <w:rStyle w:val="ECCParagraph"/>
        </w:rPr>
        <w:lastRenderedPageBreak/>
        <w:t xml:space="preserve">For the case of synchronised MFCNs with time aligned UL/DL transmissions, the following </w:t>
      </w:r>
      <w:r w:rsidR="00D43DFF" w:rsidRPr="00CD5E4B">
        <w:rPr>
          <w:rStyle w:val="ECCParagraph"/>
        </w:rPr>
        <w:fldChar w:fldCharType="begin" w:fldLock="1"/>
      </w:r>
      <w:r w:rsidR="00D43DFF" w:rsidRPr="00CD5E4B">
        <w:rPr>
          <w:rStyle w:val="ECCParagraph"/>
        </w:rPr>
        <w:instrText xml:space="preserve"> REF _Ref78961511 \h </w:instrText>
      </w:r>
      <w:r w:rsidR="001C2F71" w:rsidRPr="00CD5E4B">
        <w:rPr>
          <w:rStyle w:val="ECCParagraph"/>
        </w:rPr>
        <w:instrText xml:space="preserve"> \* MERGEFORMAT </w:instrText>
      </w:r>
      <w:r w:rsidR="00D43DFF" w:rsidRPr="00CD5E4B">
        <w:rPr>
          <w:rStyle w:val="ECCParagraph"/>
        </w:rPr>
      </w:r>
      <w:r w:rsidR="00D43DFF" w:rsidRPr="00CD5E4B">
        <w:rPr>
          <w:rStyle w:val="ECCParagraph"/>
        </w:rPr>
        <w:fldChar w:fldCharType="separate"/>
      </w:r>
      <w:r w:rsidR="002816C2" w:rsidRPr="00CD5E4B">
        <w:rPr>
          <w:rStyle w:val="ECCParagraph"/>
        </w:rPr>
        <w:t>Table 11</w:t>
      </w:r>
      <w:r w:rsidR="00D43DFF" w:rsidRPr="00CD5E4B">
        <w:rPr>
          <w:rStyle w:val="ECCParagraph"/>
        </w:rPr>
        <w:fldChar w:fldCharType="end"/>
      </w:r>
      <w:r w:rsidR="00D43DFF" w:rsidRPr="00CD5E4B">
        <w:rPr>
          <w:rStyle w:val="ECCParagraph"/>
        </w:rPr>
        <w:t xml:space="preserve"> </w:t>
      </w:r>
      <w:r w:rsidR="00E20BEA" w:rsidRPr="00CD5E4B">
        <w:rPr>
          <w:rStyle w:val="ECCParagraph"/>
        </w:rPr>
        <w:t xml:space="preserve">gives the proposed out-of-block TRP </w:t>
      </w:r>
      <w:r w:rsidRPr="00CD5E4B">
        <w:rPr>
          <w:rStyle w:val="ECCParagraph"/>
        </w:rPr>
        <w:t>limits</w:t>
      </w:r>
      <w:r w:rsidR="0046626C" w:rsidRPr="00CD5E4B">
        <w:rPr>
          <w:rStyle w:val="ECCParagraph"/>
        </w:rPr>
        <w:t xml:space="preserve"> for AAS BS</w:t>
      </w:r>
      <w:r w:rsidRPr="00CD5E4B">
        <w:rPr>
          <w:rStyle w:val="ECCParagraph"/>
        </w:rPr>
        <w:t xml:space="preserve"> for the update of ECC Decision (14)02</w:t>
      </w:r>
      <w:r w:rsidR="00A81C95" w:rsidRPr="00CD5E4B">
        <w:rPr>
          <w:rStyle w:val="ECCParagraph"/>
        </w:rPr>
        <w:t xml:space="preserve"> </w:t>
      </w:r>
      <w:r w:rsidR="00A81C95" w:rsidRPr="00CD5E4B">
        <w:rPr>
          <w:rStyle w:val="ECCParagraph"/>
        </w:rPr>
        <w:fldChar w:fldCharType="begin" w:fldLock="1"/>
      </w:r>
      <w:r w:rsidR="00A81C95" w:rsidRPr="00CD5E4B">
        <w:rPr>
          <w:rStyle w:val="ECCParagraph"/>
        </w:rPr>
        <w:instrText xml:space="preserve"> REF _Ref40084231 \r \h </w:instrText>
      </w:r>
      <w:r w:rsidR="000E1F75" w:rsidRPr="00CD5E4B">
        <w:rPr>
          <w:rStyle w:val="ECCParagraph"/>
        </w:rPr>
        <w:instrText xml:space="preserve"> \* MERGEFORMAT </w:instrText>
      </w:r>
      <w:r w:rsidR="00A81C95" w:rsidRPr="00CD5E4B">
        <w:rPr>
          <w:rStyle w:val="ECCParagraph"/>
        </w:rPr>
      </w:r>
      <w:r w:rsidR="00A81C95" w:rsidRPr="00CD5E4B">
        <w:rPr>
          <w:rStyle w:val="ECCParagraph"/>
        </w:rPr>
        <w:fldChar w:fldCharType="separate"/>
      </w:r>
      <w:r w:rsidR="002816C2" w:rsidRPr="00CD5E4B">
        <w:rPr>
          <w:rStyle w:val="ECCParagraph"/>
        </w:rPr>
        <w:t>[1]</w:t>
      </w:r>
      <w:r w:rsidR="00A81C95" w:rsidRPr="00CD5E4B">
        <w:rPr>
          <w:rStyle w:val="ECCParagraph"/>
        </w:rPr>
        <w:fldChar w:fldCharType="end"/>
      </w:r>
      <w:r w:rsidRPr="00CD5E4B">
        <w:rPr>
          <w:rStyle w:val="ECCParagraph"/>
        </w:rPr>
        <w:t>.</w:t>
      </w:r>
      <w:r w:rsidR="000D00E5" w:rsidRPr="00CD5E4B">
        <w:rPr>
          <w:rStyle w:val="ECCParagraph"/>
        </w:rPr>
        <w:t xml:space="preserve"> </w:t>
      </w:r>
      <w:r w:rsidR="001E75A7" w:rsidRPr="00CD5E4B">
        <w:rPr>
          <w:rStyle w:val="ECCParagraph"/>
        </w:rPr>
        <w:t xml:space="preserve">These are derived </w:t>
      </w:r>
      <w:r w:rsidR="00FD15FA" w:rsidRPr="00CD5E4B">
        <w:rPr>
          <w:rStyle w:val="ECCParagraph"/>
        </w:rPr>
        <w:t>from</w:t>
      </w:r>
      <w:r w:rsidR="001E75A7" w:rsidRPr="00CD5E4B">
        <w:rPr>
          <w:rStyle w:val="ECCParagraph"/>
        </w:rPr>
        <w:t xml:space="preserve"> ETSI core requirements, as described in </w:t>
      </w:r>
      <w:r w:rsidR="00EB2E46" w:rsidRPr="00CD5E4B">
        <w:rPr>
          <w:rStyle w:val="ECCParagraph"/>
        </w:rPr>
        <w:t>s</w:t>
      </w:r>
      <w:r w:rsidR="001E75A7" w:rsidRPr="00CD5E4B">
        <w:rPr>
          <w:rStyle w:val="ECCParagraph"/>
        </w:rPr>
        <w:t xml:space="preserve">ection </w:t>
      </w:r>
      <w:r w:rsidR="001E75A7" w:rsidRPr="00CD5E4B">
        <w:rPr>
          <w:rStyle w:val="ECCParagraph"/>
        </w:rPr>
        <w:fldChar w:fldCharType="begin" w:fldLock="1"/>
      </w:r>
      <w:r w:rsidR="001E75A7" w:rsidRPr="00CD5E4B">
        <w:rPr>
          <w:rStyle w:val="ECCParagraph"/>
        </w:rPr>
        <w:instrText xml:space="preserve"> REF _Ref101272744 \r \h </w:instrText>
      </w:r>
      <w:r w:rsidR="001C2F71" w:rsidRPr="00CD5E4B">
        <w:rPr>
          <w:rStyle w:val="ECCParagraph"/>
        </w:rPr>
        <w:instrText xml:space="preserve"> \* MERGEFORMAT </w:instrText>
      </w:r>
      <w:r w:rsidR="001E75A7" w:rsidRPr="00CD5E4B">
        <w:rPr>
          <w:rStyle w:val="ECCParagraph"/>
        </w:rPr>
      </w:r>
      <w:r w:rsidR="001E75A7" w:rsidRPr="00CD5E4B">
        <w:rPr>
          <w:rStyle w:val="ECCParagraph"/>
        </w:rPr>
        <w:fldChar w:fldCharType="separate"/>
      </w:r>
      <w:r w:rsidR="002816C2" w:rsidRPr="00CD5E4B">
        <w:rPr>
          <w:rStyle w:val="ECCParagraph"/>
        </w:rPr>
        <w:t>4.2.2.1</w:t>
      </w:r>
      <w:r w:rsidR="001E75A7" w:rsidRPr="00CD5E4B">
        <w:rPr>
          <w:rStyle w:val="ECCParagraph"/>
        </w:rPr>
        <w:fldChar w:fldCharType="end"/>
      </w:r>
      <w:r w:rsidR="001748D3" w:rsidRPr="00CD5E4B">
        <w:rPr>
          <w:rStyle w:val="ECCParagraph"/>
        </w:rPr>
        <w:t xml:space="preserve"> (see </w:t>
      </w:r>
      <w:r w:rsidR="001748D3" w:rsidRPr="00CD5E4B">
        <w:rPr>
          <w:rStyle w:val="ECCParagraph"/>
        </w:rPr>
        <w:fldChar w:fldCharType="begin" w:fldLock="1"/>
      </w:r>
      <w:r w:rsidR="001748D3" w:rsidRPr="00CD5E4B">
        <w:rPr>
          <w:rStyle w:val="ECCParagraph"/>
        </w:rPr>
        <w:instrText xml:space="preserve"> REF _Ref101269082 \h  \* MERGEFORMAT </w:instrText>
      </w:r>
      <w:r w:rsidR="001748D3" w:rsidRPr="00CD5E4B">
        <w:rPr>
          <w:rStyle w:val="ECCParagraph"/>
        </w:rPr>
      </w:r>
      <w:r w:rsidR="001748D3" w:rsidRPr="00CD5E4B">
        <w:rPr>
          <w:rStyle w:val="ECCParagraph"/>
        </w:rPr>
        <w:fldChar w:fldCharType="separate"/>
      </w:r>
      <w:r w:rsidR="002816C2" w:rsidRPr="00CD5E4B">
        <w:rPr>
          <w:rStyle w:val="ECCParagraph"/>
        </w:rPr>
        <w:t>Table 6</w:t>
      </w:r>
      <w:r w:rsidR="001748D3" w:rsidRPr="00CD5E4B">
        <w:rPr>
          <w:rStyle w:val="ECCParagraph"/>
        </w:rPr>
        <w:fldChar w:fldCharType="end"/>
      </w:r>
      <w:r w:rsidR="001748D3" w:rsidRPr="00CD5E4B">
        <w:rPr>
          <w:rStyle w:val="ECCParagraph"/>
        </w:rPr>
        <w:t>)</w:t>
      </w:r>
      <w:r w:rsidR="001E75A7" w:rsidRPr="00CD5E4B">
        <w:rPr>
          <w:rStyle w:val="ECCParagraph"/>
        </w:rPr>
        <w:t>.</w:t>
      </w:r>
      <w:bookmarkStart w:id="927" w:name="_Hlk79563963"/>
    </w:p>
    <w:p w14:paraId="0ABCA20B" w14:textId="50AF1A43" w:rsidR="00040A49" w:rsidRPr="00CD5E4B" w:rsidRDefault="00040A49" w:rsidP="00110846">
      <w:pPr>
        <w:pStyle w:val="Caption"/>
        <w:rPr>
          <w:rStyle w:val="ECCHLgreen"/>
          <w:shd w:val="clear" w:color="auto" w:fill="auto"/>
        </w:rPr>
      </w:pPr>
      <w:bookmarkStart w:id="928" w:name="_Ref78961511"/>
      <w:bookmarkStart w:id="929" w:name="_Ref95156808"/>
      <w:r w:rsidRPr="00CD5E4B">
        <w:rPr>
          <w:rStyle w:val="ECCParagraph"/>
        </w:rPr>
        <w:t xml:space="preserve">Table </w:t>
      </w:r>
      <w:r w:rsidRPr="00CD5E4B">
        <w:rPr>
          <w:rStyle w:val="ECCParagraph"/>
        </w:rPr>
        <w:fldChar w:fldCharType="begin"/>
      </w:r>
      <w:r w:rsidRPr="00CD5E4B">
        <w:rPr>
          <w:rStyle w:val="ECCParagraph"/>
        </w:rPr>
        <w:instrText xml:space="preserve"> SEQ Table \* ARABIC </w:instrText>
      </w:r>
      <w:r w:rsidRPr="00CD5E4B">
        <w:rPr>
          <w:rStyle w:val="ECCParagraph"/>
        </w:rPr>
        <w:fldChar w:fldCharType="separate"/>
      </w:r>
      <w:r w:rsidR="001F0975">
        <w:rPr>
          <w:rStyle w:val="ECCParagraph"/>
          <w:noProof/>
        </w:rPr>
        <w:t>11</w:t>
      </w:r>
      <w:r w:rsidRPr="00CD5E4B">
        <w:rPr>
          <w:rStyle w:val="ECCParagraph"/>
        </w:rPr>
        <w:fldChar w:fldCharType="end"/>
      </w:r>
      <w:bookmarkEnd w:id="928"/>
      <w:r w:rsidRPr="00CD5E4B">
        <w:rPr>
          <w:rStyle w:val="ECCParagraph"/>
        </w:rPr>
        <w:t>: Baseline and transitional power limits for synchronised MFCN networks, for AAS base</w:t>
      </w:r>
      <w:r w:rsidRPr="00CD5E4B">
        <w:rPr>
          <w:rStyle w:val="ECCHLgreen"/>
          <w:shd w:val="clear" w:color="auto" w:fill="auto"/>
        </w:rPr>
        <w:t xml:space="preserve"> </w:t>
      </w:r>
      <w:r w:rsidRPr="00CD5E4B">
        <w:rPr>
          <w:rStyle w:val="ECCParagraph"/>
        </w:rPr>
        <w:t>stations</w:t>
      </w:r>
      <w:bookmarkEnd w:id="929"/>
    </w:p>
    <w:tbl>
      <w:tblPr>
        <w:tblStyle w:val="ECCTable-redheader"/>
        <w:tblW w:w="5000" w:type="pct"/>
        <w:tblInd w:w="0" w:type="dxa"/>
        <w:tblLook w:val="01E0" w:firstRow="1" w:lastRow="1" w:firstColumn="1" w:lastColumn="1" w:noHBand="0" w:noVBand="0"/>
      </w:tblPr>
      <w:tblGrid>
        <w:gridCol w:w="2263"/>
        <w:gridCol w:w="4678"/>
        <w:gridCol w:w="2688"/>
      </w:tblGrid>
      <w:tr w:rsidR="00040A49" w:rsidRPr="00CD5E4B" w14:paraId="7681F1A9" w14:textId="77777777" w:rsidTr="004001AB">
        <w:trPr>
          <w:cnfStyle w:val="100000000000" w:firstRow="1" w:lastRow="0" w:firstColumn="0" w:lastColumn="0" w:oddVBand="0" w:evenVBand="0" w:oddHBand="0" w:evenHBand="0" w:firstRowFirstColumn="0" w:firstRowLastColumn="0" w:lastRowFirstColumn="0" w:lastRowLastColumn="0"/>
          <w:trHeight w:val="335"/>
        </w:trPr>
        <w:tc>
          <w:tcPr>
            <w:tcW w:w="1175" w:type="pct"/>
          </w:tcPr>
          <w:p w14:paraId="01A12E02" w14:textId="77777777" w:rsidR="00040A49" w:rsidRPr="00CD5E4B" w:rsidRDefault="00040A49" w:rsidP="005A68E9">
            <w:pPr>
              <w:pStyle w:val="ECCTableHeaderwhitefont"/>
              <w:rPr>
                <w:rStyle w:val="ECCParagraph"/>
              </w:rPr>
            </w:pPr>
            <w:r w:rsidRPr="00CD5E4B">
              <w:rPr>
                <w:rStyle w:val="ECCParagraph"/>
              </w:rPr>
              <w:t>BEM element</w:t>
            </w:r>
          </w:p>
        </w:tc>
        <w:tc>
          <w:tcPr>
            <w:tcW w:w="2429" w:type="pct"/>
          </w:tcPr>
          <w:p w14:paraId="1F6EA412" w14:textId="77777777" w:rsidR="00040A49" w:rsidRPr="00CD5E4B" w:rsidRDefault="00040A49" w:rsidP="005A68E9">
            <w:pPr>
              <w:pStyle w:val="ECCTableHeaderwhitefont"/>
              <w:rPr>
                <w:rStyle w:val="ECCParagraph"/>
              </w:rPr>
            </w:pPr>
            <w:r w:rsidRPr="00CD5E4B">
              <w:rPr>
                <w:rStyle w:val="ECCParagraph"/>
              </w:rPr>
              <w:t>Frequency range</w:t>
            </w:r>
          </w:p>
        </w:tc>
        <w:tc>
          <w:tcPr>
            <w:tcW w:w="1396" w:type="pct"/>
          </w:tcPr>
          <w:p w14:paraId="729919DC" w14:textId="53116732" w:rsidR="00040A49" w:rsidRPr="00CD5E4B" w:rsidRDefault="00040A49" w:rsidP="005A68E9">
            <w:pPr>
              <w:pStyle w:val="ECCTableHeaderwhitefont"/>
              <w:rPr>
                <w:rStyle w:val="ECCParagraph"/>
              </w:rPr>
            </w:pPr>
            <w:r w:rsidRPr="00CD5E4B">
              <w:rPr>
                <w:rStyle w:val="ECCParagraph"/>
              </w:rPr>
              <w:t>AAS TRP limit</w:t>
            </w:r>
            <w:r w:rsidRPr="00CD5E4B">
              <w:rPr>
                <w:rStyle w:val="ECCParagraph"/>
              </w:rPr>
              <w:br/>
              <w:t>dBm/(5 MHz) per cell (</w:t>
            </w:r>
            <w:r w:rsidR="000D4DAC" w:rsidRPr="00CD5E4B">
              <w:rPr>
                <w:rStyle w:val="ECCParagraph"/>
              </w:rPr>
              <w:t xml:space="preserve">Note </w:t>
            </w:r>
            <w:r w:rsidRPr="00CD5E4B">
              <w:rPr>
                <w:rStyle w:val="ECCParagraph"/>
              </w:rPr>
              <w:t>1)</w:t>
            </w:r>
          </w:p>
        </w:tc>
      </w:tr>
      <w:tr w:rsidR="00040A49" w:rsidRPr="00CD5E4B" w14:paraId="1DC0533B" w14:textId="77777777" w:rsidTr="004001AB">
        <w:trPr>
          <w:trHeight w:val="220"/>
        </w:trPr>
        <w:tc>
          <w:tcPr>
            <w:tcW w:w="1175" w:type="pct"/>
          </w:tcPr>
          <w:p w14:paraId="7220D5CE" w14:textId="77777777" w:rsidR="00040A49" w:rsidRPr="00CD5E4B" w:rsidRDefault="00040A49" w:rsidP="00B360EA">
            <w:pPr>
              <w:pStyle w:val="ECCTabletext"/>
              <w:rPr>
                <w:rStyle w:val="ECCParagraph"/>
              </w:rPr>
            </w:pPr>
            <w:r w:rsidRPr="00CD5E4B">
              <w:rPr>
                <w:rStyle w:val="ECCParagraph"/>
              </w:rPr>
              <w:t>Transitional region</w:t>
            </w:r>
          </w:p>
        </w:tc>
        <w:tc>
          <w:tcPr>
            <w:tcW w:w="2429" w:type="pct"/>
          </w:tcPr>
          <w:p w14:paraId="2B0A88BB" w14:textId="77777777" w:rsidR="007E25B5" w:rsidRPr="00CD5E4B" w:rsidRDefault="00040A49" w:rsidP="00B360EA">
            <w:pPr>
              <w:pStyle w:val="ECCTabletext"/>
              <w:rPr>
                <w:rStyle w:val="ECCParagraph"/>
              </w:rPr>
            </w:pPr>
            <w:r w:rsidRPr="00CD5E4B">
              <w:rPr>
                <w:rStyle w:val="ECCParagraph"/>
              </w:rPr>
              <w:t xml:space="preserve">-5 to 0 MHz offset from lower block edge </w:t>
            </w:r>
          </w:p>
          <w:p w14:paraId="70B731F3" w14:textId="4322D9CE" w:rsidR="00040A49" w:rsidRPr="00CD5E4B" w:rsidRDefault="00040A49" w:rsidP="00B360EA">
            <w:pPr>
              <w:pStyle w:val="ECCTabletext"/>
              <w:rPr>
                <w:rStyle w:val="ECCParagraph"/>
              </w:rPr>
            </w:pPr>
            <w:r w:rsidRPr="00CD5E4B">
              <w:rPr>
                <w:rStyle w:val="ECCParagraph"/>
              </w:rPr>
              <w:t xml:space="preserve">0 to 5 MHz offset from upper block edge </w:t>
            </w:r>
          </w:p>
        </w:tc>
        <w:tc>
          <w:tcPr>
            <w:tcW w:w="1396" w:type="pct"/>
          </w:tcPr>
          <w:p w14:paraId="5E4CD9F8" w14:textId="77777777" w:rsidR="00F50763" w:rsidRPr="00CD5E4B" w:rsidRDefault="00040A49" w:rsidP="00B360EA">
            <w:pPr>
              <w:pStyle w:val="ECCTabletext"/>
              <w:rPr>
                <w:rStyle w:val="ECCParagraph"/>
              </w:rPr>
            </w:pPr>
            <w:r w:rsidRPr="00CD5E4B">
              <w:rPr>
                <w:rStyle w:val="ECCParagraph"/>
              </w:rPr>
              <w:t>Min(PMax'-40,16)</w:t>
            </w:r>
            <w:r w:rsidR="007E25B5" w:rsidRPr="00CD5E4B">
              <w:rPr>
                <w:rStyle w:val="ECCParagraph"/>
              </w:rPr>
              <w:t xml:space="preserve"> </w:t>
            </w:r>
          </w:p>
          <w:p w14:paraId="3F0429B1" w14:textId="398FD78C" w:rsidR="00040A49" w:rsidRPr="00CD5E4B" w:rsidRDefault="00040A49" w:rsidP="00B360EA">
            <w:pPr>
              <w:pStyle w:val="ECCTabletext"/>
              <w:rPr>
                <w:rStyle w:val="ECCParagraph"/>
              </w:rPr>
            </w:pPr>
            <w:r w:rsidRPr="00CD5E4B">
              <w:rPr>
                <w:rStyle w:val="ECCParagraph"/>
              </w:rPr>
              <w:t>(</w:t>
            </w:r>
            <w:r w:rsidR="000D4DAC" w:rsidRPr="00CD5E4B">
              <w:rPr>
                <w:rStyle w:val="ECCParagraph"/>
              </w:rPr>
              <w:t xml:space="preserve">Note </w:t>
            </w:r>
            <w:r w:rsidRPr="00CD5E4B">
              <w:rPr>
                <w:rStyle w:val="ECCParagraph"/>
              </w:rPr>
              <w:t>1)</w:t>
            </w:r>
            <w:r w:rsidR="000D4DAC" w:rsidRPr="00CD5E4B">
              <w:rPr>
                <w:rStyle w:val="ECCParagraph"/>
              </w:rPr>
              <w:t xml:space="preserve"> </w:t>
            </w:r>
            <w:r w:rsidRPr="00CD5E4B">
              <w:rPr>
                <w:rStyle w:val="ECCParagraph"/>
              </w:rPr>
              <w:t>(</w:t>
            </w:r>
            <w:r w:rsidR="000D4DAC" w:rsidRPr="00CD5E4B">
              <w:rPr>
                <w:rStyle w:val="ECCParagraph"/>
              </w:rPr>
              <w:t xml:space="preserve">Note </w:t>
            </w:r>
            <w:r w:rsidRPr="00CD5E4B">
              <w:rPr>
                <w:rStyle w:val="ECCParagraph"/>
              </w:rPr>
              <w:t>2)</w:t>
            </w:r>
          </w:p>
        </w:tc>
      </w:tr>
      <w:tr w:rsidR="00040A49" w:rsidRPr="00CD5E4B" w14:paraId="3ABF4655" w14:textId="77777777" w:rsidTr="004001AB">
        <w:trPr>
          <w:trHeight w:val="200"/>
        </w:trPr>
        <w:tc>
          <w:tcPr>
            <w:tcW w:w="1175" w:type="pct"/>
          </w:tcPr>
          <w:p w14:paraId="7645AF6F" w14:textId="77777777" w:rsidR="00040A49" w:rsidRPr="00CD5E4B" w:rsidRDefault="00040A49" w:rsidP="00B360EA">
            <w:pPr>
              <w:pStyle w:val="ECCTabletext"/>
              <w:rPr>
                <w:rStyle w:val="ECCParagraph"/>
              </w:rPr>
            </w:pPr>
            <w:r w:rsidRPr="00CD5E4B">
              <w:rPr>
                <w:rStyle w:val="ECCParagraph"/>
              </w:rPr>
              <w:t>Transitional region</w:t>
            </w:r>
          </w:p>
        </w:tc>
        <w:tc>
          <w:tcPr>
            <w:tcW w:w="2429" w:type="pct"/>
          </w:tcPr>
          <w:p w14:paraId="73FB7A98" w14:textId="77777777" w:rsidR="007E25B5" w:rsidRPr="00CD5E4B" w:rsidRDefault="00040A49" w:rsidP="00B360EA">
            <w:pPr>
              <w:pStyle w:val="ECCTabletext"/>
              <w:rPr>
                <w:rStyle w:val="ECCParagraph"/>
              </w:rPr>
            </w:pPr>
            <w:r w:rsidRPr="00CD5E4B">
              <w:rPr>
                <w:rStyle w:val="ECCParagraph"/>
              </w:rPr>
              <w:t>-10 to -5 MHz offset from lower block edge</w:t>
            </w:r>
          </w:p>
          <w:p w14:paraId="6A682D95" w14:textId="12A235ED" w:rsidR="00040A49" w:rsidRPr="00CD5E4B" w:rsidRDefault="00040A49" w:rsidP="00B360EA">
            <w:pPr>
              <w:pStyle w:val="ECCTabletext"/>
              <w:rPr>
                <w:rStyle w:val="ECCParagraph"/>
              </w:rPr>
            </w:pPr>
            <w:r w:rsidRPr="00CD5E4B">
              <w:rPr>
                <w:rStyle w:val="ECCParagraph"/>
              </w:rPr>
              <w:t>5 to 10 MHz offset from upper block edge</w:t>
            </w:r>
          </w:p>
        </w:tc>
        <w:tc>
          <w:tcPr>
            <w:tcW w:w="1396" w:type="pct"/>
          </w:tcPr>
          <w:p w14:paraId="41F65D9D" w14:textId="77777777" w:rsidR="00F50763" w:rsidRPr="00CD5E4B" w:rsidRDefault="00040A49" w:rsidP="00B360EA">
            <w:pPr>
              <w:pStyle w:val="ECCTabletext"/>
              <w:rPr>
                <w:rStyle w:val="ECCParagraph"/>
              </w:rPr>
            </w:pPr>
            <w:r w:rsidRPr="00CD5E4B">
              <w:rPr>
                <w:rStyle w:val="ECCParagraph"/>
              </w:rPr>
              <w:t>Min(PMax'-43,12)</w:t>
            </w:r>
            <w:r w:rsidR="007E25B5" w:rsidRPr="00CD5E4B">
              <w:rPr>
                <w:rStyle w:val="ECCParagraph"/>
              </w:rPr>
              <w:t xml:space="preserve"> </w:t>
            </w:r>
          </w:p>
          <w:p w14:paraId="39A99B80" w14:textId="7B81E9E1" w:rsidR="00040A49" w:rsidRPr="00CD5E4B" w:rsidRDefault="00040A49" w:rsidP="00B360EA">
            <w:pPr>
              <w:pStyle w:val="ECCTabletext"/>
              <w:rPr>
                <w:rStyle w:val="ECCParagraph"/>
              </w:rPr>
            </w:pPr>
            <w:r w:rsidRPr="00CD5E4B">
              <w:rPr>
                <w:rStyle w:val="ECCParagraph"/>
              </w:rPr>
              <w:t>(</w:t>
            </w:r>
            <w:r w:rsidR="00F50763" w:rsidRPr="00CD5E4B">
              <w:rPr>
                <w:rStyle w:val="ECCParagraph"/>
              </w:rPr>
              <w:t xml:space="preserve">Note </w:t>
            </w:r>
            <w:r w:rsidRPr="00CD5E4B">
              <w:rPr>
                <w:rStyle w:val="ECCParagraph"/>
              </w:rPr>
              <w:t>1)</w:t>
            </w:r>
            <w:r w:rsidR="00F50763" w:rsidRPr="00CD5E4B">
              <w:rPr>
                <w:rStyle w:val="ECCParagraph"/>
              </w:rPr>
              <w:t xml:space="preserve"> </w:t>
            </w:r>
            <w:r w:rsidRPr="00CD5E4B">
              <w:rPr>
                <w:rStyle w:val="ECCParagraph"/>
              </w:rPr>
              <w:t>(</w:t>
            </w:r>
            <w:r w:rsidR="00F50763" w:rsidRPr="00CD5E4B">
              <w:rPr>
                <w:rStyle w:val="ECCParagraph"/>
              </w:rPr>
              <w:t xml:space="preserve">Note </w:t>
            </w:r>
            <w:r w:rsidRPr="00CD5E4B">
              <w:rPr>
                <w:rStyle w:val="ECCParagraph"/>
              </w:rPr>
              <w:t>2)</w:t>
            </w:r>
          </w:p>
        </w:tc>
      </w:tr>
      <w:tr w:rsidR="00040A49" w:rsidRPr="00CD5E4B" w14:paraId="706FA4F6" w14:textId="77777777" w:rsidTr="004001AB">
        <w:trPr>
          <w:trHeight w:val="16"/>
        </w:trPr>
        <w:tc>
          <w:tcPr>
            <w:tcW w:w="1175" w:type="pct"/>
          </w:tcPr>
          <w:p w14:paraId="56F9F3A2" w14:textId="77777777" w:rsidR="00040A49" w:rsidRPr="00CD5E4B" w:rsidRDefault="00040A49" w:rsidP="00B360EA">
            <w:pPr>
              <w:pStyle w:val="ECCTabletext"/>
              <w:rPr>
                <w:rStyle w:val="ECCParagraph"/>
              </w:rPr>
            </w:pPr>
            <w:r w:rsidRPr="00CD5E4B">
              <w:rPr>
                <w:rStyle w:val="ECCParagraph"/>
              </w:rPr>
              <w:t>Baseline</w:t>
            </w:r>
          </w:p>
        </w:tc>
        <w:tc>
          <w:tcPr>
            <w:tcW w:w="2429" w:type="pct"/>
          </w:tcPr>
          <w:p w14:paraId="2E81C3D1" w14:textId="77777777" w:rsidR="007E25B5" w:rsidRPr="00CD5E4B" w:rsidRDefault="00040A49" w:rsidP="00B360EA">
            <w:pPr>
              <w:pStyle w:val="ECCTabletext"/>
              <w:rPr>
                <w:rStyle w:val="ECCParagraph"/>
              </w:rPr>
            </w:pPr>
            <w:r w:rsidRPr="00CD5E4B">
              <w:rPr>
                <w:rStyle w:val="ECCParagraph"/>
              </w:rPr>
              <w:t>Below -10 MHz offset from lower block edge.</w:t>
            </w:r>
          </w:p>
          <w:p w14:paraId="1B895A25" w14:textId="77777777" w:rsidR="007E25B5" w:rsidRPr="00CD5E4B" w:rsidRDefault="00040A49" w:rsidP="00B360EA">
            <w:pPr>
              <w:pStyle w:val="ECCTabletext"/>
              <w:rPr>
                <w:rStyle w:val="ECCParagraph"/>
              </w:rPr>
            </w:pPr>
            <w:r w:rsidRPr="00CD5E4B">
              <w:rPr>
                <w:rStyle w:val="ECCParagraph"/>
              </w:rPr>
              <w:t>Above 10 MHz offset from upper block edge.</w:t>
            </w:r>
          </w:p>
          <w:p w14:paraId="4E047600" w14:textId="1BAF79B9" w:rsidR="00040A49" w:rsidRPr="00CD5E4B" w:rsidRDefault="00040A49" w:rsidP="00B360EA">
            <w:pPr>
              <w:pStyle w:val="ECCTabletext"/>
              <w:rPr>
                <w:rStyle w:val="ECCParagraph"/>
              </w:rPr>
            </w:pPr>
            <w:r w:rsidRPr="00CD5E4B">
              <w:rPr>
                <w:rStyle w:val="ECCParagraph"/>
              </w:rPr>
              <w:t>Within 2300-2400 MHz.</w:t>
            </w:r>
          </w:p>
        </w:tc>
        <w:tc>
          <w:tcPr>
            <w:tcW w:w="1396" w:type="pct"/>
          </w:tcPr>
          <w:p w14:paraId="5AD08C1F" w14:textId="77777777" w:rsidR="00F50763" w:rsidRPr="00CD5E4B" w:rsidRDefault="00040A49" w:rsidP="00B360EA">
            <w:pPr>
              <w:pStyle w:val="ECCTabletext"/>
              <w:rPr>
                <w:rStyle w:val="ECCParagraph"/>
              </w:rPr>
            </w:pPr>
            <w:r w:rsidRPr="00CD5E4B">
              <w:rPr>
                <w:rStyle w:val="ECCParagraph"/>
              </w:rPr>
              <w:t>Min(PMax'-43,1)</w:t>
            </w:r>
            <w:r w:rsidR="007E25B5" w:rsidRPr="00CD5E4B">
              <w:rPr>
                <w:rStyle w:val="ECCParagraph"/>
              </w:rPr>
              <w:t xml:space="preserve"> </w:t>
            </w:r>
          </w:p>
          <w:p w14:paraId="1C2FCA46" w14:textId="4AC74C8D" w:rsidR="00040A49" w:rsidRPr="00CD5E4B" w:rsidRDefault="00040A49" w:rsidP="00B360EA">
            <w:pPr>
              <w:pStyle w:val="ECCTabletext"/>
              <w:rPr>
                <w:rStyle w:val="ECCParagraph"/>
              </w:rPr>
            </w:pPr>
            <w:r w:rsidRPr="00CD5E4B">
              <w:rPr>
                <w:rStyle w:val="ECCParagraph"/>
              </w:rPr>
              <w:t>(</w:t>
            </w:r>
            <w:r w:rsidR="00F50763" w:rsidRPr="00CD5E4B">
              <w:rPr>
                <w:rStyle w:val="ECCParagraph"/>
              </w:rPr>
              <w:t xml:space="preserve">Note </w:t>
            </w:r>
            <w:r w:rsidRPr="00CD5E4B">
              <w:rPr>
                <w:rStyle w:val="ECCParagraph"/>
              </w:rPr>
              <w:t>1)(</w:t>
            </w:r>
            <w:r w:rsidR="00F50763" w:rsidRPr="00CD5E4B">
              <w:rPr>
                <w:rStyle w:val="ECCParagraph"/>
              </w:rPr>
              <w:t xml:space="preserve"> Note </w:t>
            </w:r>
            <w:r w:rsidRPr="00CD5E4B">
              <w:rPr>
                <w:rStyle w:val="ECCParagraph"/>
              </w:rPr>
              <w:t>2)</w:t>
            </w:r>
          </w:p>
        </w:tc>
      </w:tr>
      <w:tr w:rsidR="00040A49" w:rsidRPr="00CD5E4B" w14:paraId="0C37C013" w14:textId="77777777" w:rsidTr="004001AB">
        <w:trPr>
          <w:trHeight w:val="464"/>
        </w:trPr>
        <w:tc>
          <w:tcPr>
            <w:tcW w:w="5000" w:type="pct"/>
            <w:gridSpan w:val="3"/>
          </w:tcPr>
          <w:p w14:paraId="061860CA" w14:textId="30BE58BA" w:rsidR="00040A49" w:rsidRPr="00CD5E4B" w:rsidRDefault="006059DD" w:rsidP="00257317">
            <w:pPr>
              <w:pStyle w:val="ECCTablenote"/>
            </w:pPr>
            <w:r w:rsidRPr="00CD5E4B">
              <w:rPr>
                <w:rStyle w:val="ECCParagraph"/>
                <w:sz w:val="16"/>
              </w:rPr>
              <w:t>Note</w:t>
            </w:r>
            <w:r w:rsidRPr="00CD5E4B">
              <w:t xml:space="preserve"> </w:t>
            </w:r>
            <w:r w:rsidR="00040A49" w:rsidRPr="00CD5E4B">
              <w:t>1</w:t>
            </w:r>
            <w:r w:rsidRPr="00CD5E4B">
              <w:t>:</w:t>
            </w:r>
            <w:r w:rsidR="00040A49" w:rsidRPr="00CD5E4B">
              <w:t>The transitional regions and the baseline power limits apply to the synchronised operation of MFCN networks.</w:t>
            </w:r>
          </w:p>
          <w:p w14:paraId="7045DCC1" w14:textId="1A333C72" w:rsidR="00040A49" w:rsidRPr="00CD5E4B" w:rsidRDefault="006059DD" w:rsidP="00257317">
            <w:pPr>
              <w:pStyle w:val="ECCTablenote"/>
            </w:pPr>
            <w:r w:rsidRPr="00CD5E4B">
              <w:t xml:space="preserve">Note </w:t>
            </w:r>
            <w:r w:rsidR="00040A49" w:rsidRPr="00CD5E4B">
              <w:t>2</w:t>
            </w:r>
            <w:r w:rsidRPr="00CD5E4B">
              <w:t>:</w:t>
            </w:r>
            <w:r w:rsidR="00040A49" w:rsidRPr="00CD5E4B">
              <w:t xml:space="preserve"> PMax' is the maximum mean carrier power in dBm for the base station measured as TRP per carrier in a given cell.</w:t>
            </w:r>
          </w:p>
          <w:p w14:paraId="566117A5" w14:textId="77777777" w:rsidR="00555278" w:rsidRPr="00CD5E4B" w:rsidRDefault="00555278" w:rsidP="00257317">
            <w:pPr>
              <w:pStyle w:val="ECCTablenote"/>
            </w:pPr>
          </w:p>
          <w:p w14:paraId="4332BADE" w14:textId="75760118" w:rsidR="00040A49" w:rsidRPr="00CD5E4B" w:rsidRDefault="00040A49" w:rsidP="00257317">
            <w:pPr>
              <w:pStyle w:val="ECCTablenote"/>
            </w:pPr>
          </w:p>
        </w:tc>
      </w:tr>
    </w:tbl>
    <w:p w14:paraId="47CCA987" w14:textId="53C6AF30" w:rsidR="00717AEF" w:rsidRPr="00CD5E4B" w:rsidRDefault="00717AEF" w:rsidP="00485963">
      <w:pPr>
        <w:rPr>
          <w:rStyle w:val="ECCParagraph"/>
        </w:rPr>
      </w:pPr>
      <w:bookmarkStart w:id="930" w:name="_Toc68691335"/>
      <w:bookmarkStart w:id="931" w:name="_Toc78184757"/>
      <w:bookmarkStart w:id="932" w:name="_Toc88226270"/>
      <w:bookmarkEnd w:id="927"/>
      <w:r w:rsidRPr="00CD5E4B">
        <w:t>For TDD blocks the transitional region applies in case of synchronised adjacent blocks, and in-between adjacent TDD blocks that are separated by 5 or 10 MHz. The transition region does not extend below 2300 MHz or above 2400 MHz.</w:t>
      </w:r>
    </w:p>
    <w:p w14:paraId="37A9F84A" w14:textId="6E4E2ACB" w:rsidR="007779F4" w:rsidRPr="00CD5E4B" w:rsidRDefault="007779F4" w:rsidP="00485963">
      <w:pPr>
        <w:rPr>
          <w:rStyle w:val="ECCParagraph"/>
        </w:rPr>
      </w:pPr>
      <w:r w:rsidRPr="00CD5E4B">
        <w:rPr>
          <w:rStyle w:val="ECCParagraph"/>
        </w:rPr>
        <w:t xml:space="preserve">Less stringent technical parameters, if agreed among the operators of </w:t>
      </w:r>
      <w:r w:rsidR="00E16A7A" w:rsidRPr="00CD5E4B">
        <w:rPr>
          <w:rStyle w:val="ECCParagraph"/>
        </w:rPr>
        <w:t xml:space="preserve">synchronised </w:t>
      </w:r>
      <w:r w:rsidRPr="00CD5E4B">
        <w:rPr>
          <w:rStyle w:val="ECCParagraph"/>
        </w:rPr>
        <w:t>networks, may also be used.</w:t>
      </w:r>
    </w:p>
    <w:p w14:paraId="51D0622E" w14:textId="42F5C607" w:rsidR="00040A49" w:rsidRPr="00CD5E4B" w:rsidRDefault="001F0975" w:rsidP="001F0975">
      <w:pPr>
        <w:pStyle w:val="Heading4"/>
        <w:rPr>
          <w:lang w:val="en-GB"/>
        </w:rPr>
      </w:pPr>
      <w:bookmarkStart w:id="933" w:name="_Toc101857771"/>
      <w:bookmarkStart w:id="934" w:name="_Toc101857914"/>
      <w:bookmarkStart w:id="935" w:name="_Toc102548895"/>
      <w:bookmarkStart w:id="936" w:name="_Toc102570445"/>
      <w:bookmarkStart w:id="937" w:name="_Toc102740307"/>
      <w:bookmarkStart w:id="938" w:name="_Toc101857795"/>
      <w:bookmarkStart w:id="939" w:name="_Toc101857938"/>
      <w:bookmarkStart w:id="940" w:name="_Toc102548919"/>
      <w:bookmarkStart w:id="941" w:name="_Toc102570469"/>
      <w:bookmarkStart w:id="942" w:name="_Toc102740331"/>
      <w:bookmarkStart w:id="943" w:name="_Toc98834874"/>
      <w:bookmarkStart w:id="944" w:name="_Toc100238098"/>
      <w:bookmarkEnd w:id="933"/>
      <w:bookmarkEnd w:id="934"/>
      <w:bookmarkEnd w:id="935"/>
      <w:bookmarkEnd w:id="936"/>
      <w:bookmarkEnd w:id="937"/>
      <w:bookmarkEnd w:id="938"/>
      <w:bookmarkEnd w:id="939"/>
      <w:bookmarkEnd w:id="940"/>
      <w:bookmarkEnd w:id="941"/>
      <w:bookmarkEnd w:id="942"/>
      <w:r>
        <w:rPr>
          <w:rFonts w:ascii="ZWAdobeF" w:hAnsi="ZWAdobeF" w:cs="ZWAdobeF"/>
          <w:i w:val="0"/>
          <w:color w:val="auto"/>
          <w:sz w:val="2"/>
          <w:szCs w:val="2"/>
          <w:lang w:val="en-GB"/>
        </w:rPr>
        <w:t>20B</w:t>
      </w:r>
      <w:r w:rsidR="00C760E2" w:rsidRPr="00CD5E4B">
        <w:rPr>
          <w:lang w:val="en-GB"/>
        </w:rPr>
        <w:t>AAS BS o</w:t>
      </w:r>
      <w:r w:rsidR="00040A49" w:rsidRPr="00CD5E4B">
        <w:rPr>
          <w:lang w:val="en-GB"/>
        </w:rPr>
        <w:t>ut-of-block power limits: Interference between unsynchronised or semi-synchronised MFCNs</w:t>
      </w:r>
      <w:bookmarkEnd w:id="930"/>
      <w:bookmarkEnd w:id="931"/>
      <w:bookmarkEnd w:id="932"/>
      <w:bookmarkEnd w:id="943"/>
      <w:bookmarkEnd w:id="944"/>
    </w:p>
    <w:p w14:paraId="659E9592" w14:textId="45D6A494" w:rsidR="0021149F" w:rsidRPr="00CD5E4B" w:rsidRDefault="009450D1" w:rsidP="00040A49">
      <w:pPr>
        <w:rPr>
          <w:rStyle w:val="ECCParagraph"/>
        </w:rPr>
      </w:pPr>
      <w:r w:rsidRPr="00CD5E4B">
        <w:rPr>
          <w:rStyle w:val="ECCParagraph"/>
        </w:rPr>
        <w:t xml:space="preserve">In-line with the analysis carried out in section </w:t>
      </w:r>
      <w:r w:rsidRPr="00CD5E4B">
        <w:rPr>
          <w:rStyle w:val="ECCParagraph"/>
        </w:rPr>
        <w:fldChar w:fldCharType="begin" w:fldLock="1"/>
      </w:r>
      <w:r w:rsidRPr="00CD5E4B">
        <w:rPr>
          <w:rStyle w:val="ECCParagraph"/>
        </w:rPr>
        <w:instrText xml:space="preserve"> REF _Ref100739951 \r \h </w:instrText>
      </w:r>
      <w:r w:rsidR="001C2F71"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4.2.2.1</w:t>
      </w:r>
      <w:r w:rsidRPr="00CD5E4B">
        <w:rPr>
          <w:rStyle w:val="ECCParagraph"/>
        </w:rPr>
        <w:fldChar w:fldCharType="end"/>
      </w:r>
      <w:r w:rsidRPr="00CD5E4B">
        <w:rPr>
          <w:rStyle w:val="ECCParagraph"/>
        </w:rPr>
        <w:t>,</w:t>
      </w:r>
      <w:r w:rsidR="000F7523" w:rsidRPr="00CD5E4B">
        <w:rPr>
          <w:rStyle w:val="ECCParagraph"/>
        </w:rPr>
        <w:t xml:space="preserve"> f</w:t>
      </w:r>
      <w:r w:rsidRPr="00CD5E4B">
        <w:rPr>
          <w:rStyle w:val="ECCParagraph"/>
        </w:rPr>
        <w:t xml:space="preserve">or the case of </w:t>
      </w:r>
      <w:r w:rsidR="000F7523" w:rsidRPr="00CD5E4B">
        <w:rPr>
          <w:rStyle w:val="ECCParagraph"/>
        </w:rPr>
        <w:t xml:space="preserve">unsynchronised or semi-synchronised </w:t>
      </w:r>
      <w:r w:rsidRPr="00CD5E4B">
        <w:rPr>
          <w:rStyle w:val="ECCParagraph"/>
        </w:rPr>
        <w:t xml:space="preserve">MFCNs, </w:t>
      </w:r>
      <w:r w:rsidR="000F7523" w:rsidRPr="00CD5E4B">
        <w:rPr>
          <w:rStyle w:val="ECCParagraph"/>
        </w:rPr>
        <w:fldChar w:fldCharType="begin" w:fldLock="1"/>
      </w:r>
      <w:r w:rsidR="000F7523" w:rsidRPr="00CD5E4B">
        <w:rPr>
          <w:rStyle w:val="ECCParagraph"/>
        </w:rPr>
        <w:instrText xml:space="preserve"> REF _Ref99999695 \h </w:instrText>
      </w:r>
      <w:r w:rsidR="001C2F71" w:rsidRPr="00CD5E4B">
        <w:rPr>
          <w:rStyle w:val="ECCParagraph"/>
        </w:rPr>
        <w:instrText xml:space="preserve"> \* MERGEFORMAT </w:instrText>
      </w:r>
      <w:r w:rsidR="000F7523" w:rsidRPr="00CD5E4B">
        <w:rPr>
          <w:rStyle w:val="ECCParagraph"/>
        </w:rPr>
      </w:r>
      <w:r w:rsidR="000F7523" w:rsidRPr="00CD5E4B">
        <w:rPr>
          <w:rStyle w:val="ECCParagraph"/>
        </w:rPr>
        <w:fldChar w:fldCharType="separate"/>
      </w:r>
      <w:r w:rsidR="002816C2" w:rsidRPr="00CD5E4B">
        <w:rPr>
          <w:rStyle w:val="ECCParagraph"/>
        </w:rPr>
        <w:t>Table 12</w:t>
      </w:r>
      <w:r w:rsidR="000F7523" w:rsidRPr="00CD5E4B">
        <w:rPr>
          <w:rStyle w:val="ECCParagraph"/>
        </w:rPr>
        <w:fldChar w:fldCharType="end"/>
      </w:r>
      <w:r w:rsidRPr="00CD5E4B">
        <w:rPr>
          <w:rStyle w:val="ECCParagraph"/>
        </w:rPr>
        <w:t xml:space="preserve"> gives the proposed </w:t>
      </w:r>
      <w:r w:rsidR="000F7523" w:rsidRPr="00CD5E4B">
        <w:rPr>
          <w:rStyle w:val="ECCParagraph"/>
        </w:rPr>
        <w:t xml:space="preserve">baseline </w:t>
      </w:r>
      <w:r w:rsidRPr="00CD5E4B">
        <w:rPr>
          <w:rStyle w:val="ECCParagraph"/>
        </w:rPr>
        <w:t>TRP limits for</w:t>
      </w:r>
      <w:r w:rsidR="0046626C" w:rsidRPr="00CD5E4B">
        <w:rPr>
          <w:rStyle w:val="ECCParagraph"/>
        </w:rPr>
        <w:t xml:space="preserve"> AAS </w:t>
      </w:r>
      <w:r w:rsidR="00D4194F" w:rsidRPr="00CD5E4B">
        <w:rPr>
          <w:rStyle w:val="ECCParagraph"/>
        </w:rPr>
        <w:t xml:space="preserve">MFCN </w:t>
      </w:r>
      <w:r w:rsidR="0046626C" w:rsidRPr="00CD5E4B">
        <w:rPr>
          <w:rStyle w:val="ECCParagraph"/>
        </w:rPr>
        <w:t>BS for</w:t>
      </w:r>
      <w:r w:rsidRPr="00CD5E4B">
        <w:rPr>
          <w:rStyle w:val="ECCParagraph"/>
        </w:rPr>
        <w:t xml:space="preserve"> the update of ECC Decision (14)02.</w:t>
      </w:r>
    </w:p>
    <w:p w14:paraId="6A9CAC7F" w14:textId="08C051A3" w:rsidR="00040A49" w:rsidRPr="00CD5E4B" w:rsidRDefault="00040A49" w:rsidP="00040A49">
      <w:pPr>
        <w:pStyle w:val="Caption"/>
        <w:rPr>
          <w:rStyle w:val="ECCParagraph"/>
        </w:rPr>
      </w:pPr>
      <w:bookmarkStart w:id="945" w:name="_Ref99999695"/>
      <w:r w:rsidRPr="00CD5E4B">
        <w:rPr>
          <w:rStyle w:val="ECCParagraph"/>
        </w:rPr>
        <w:t xml:space="preserve">Table </w:t>
      </w:r>
      <w:r w:rsidRPr="00CD5E4B">
        <w:rPr>
          <w:rStyle w:val="ECCParagraph"/>
        </w:rPr>
        <w:fldChar w:fldCharType="begin"/>
      </w:r>
      <w:r w:rsidRPr="00CD5E4B">
        <w:rPr>
          <w:rStyle w:val="ECCParagraph"/>
        </w:rPr>
        <w:instrText xml:space="preserve"> SEQ Table \* ARABIC </w:instrText>
      </w:r>
      <w:r w:rsidRPr="00CD5E4B">
        <w:rPr>
          <w:rStyle w:val="ECCParagraph"/>
        </w:rPr>
        <w:fldChar w:fldCharType="separate"/>
      </w:r>
      <w:r w:rsidR="001F0975">
        <w:rPr>
          <w:rStyle w:val="ECCParagraph"/>
          <w:noProof/>
        </w:rPr>
        <w:t>12</w:t>
      </w:r>
      <w:r w:rsidRPr="00CD5E4B">
        <w:rPr>
          <w:rStyle w:val="ECCParagraph"/>
        </w:rPr>
        <w:fldChar w:fldCharType="end"/>
      </w:r>
      <w:bookmarkEnd w:id="945"/>
      <w:r w:rsidRPr="00CD5E4B">
        <w:rPr>
          <w:rStyle w:val="ECCParagraph"/>
        </w:rPr>
        <w:t xml:space="preserve">: </w:t>
      </w:r>
      <w:r w:rsidR="000F7523" w:rsidRPr="00CD5E4B">
        <w:rPr>
          <w:rStyle w:val="ECCParagraph"/>
        </w:rPr>
        <w:t>B</w:t>
      </w:r>
      <w:r w:rsidRPr="00CD5E4B">
        <w:rPr>
          <w:rStyle w:val="ECCParagraph"/>
        </w:rPr>
        <w:t xml:space="preserve">aseline power limits for unsynchronised </w:t>
      </w:r>
      <w:r w:rsidR="00A8702C" w:rsidRPr="00CD5E4B">
        <w:rPr>
          <w:rStyle w:val="ECCParagraph"/>
        </w:rPr>
        <w:t>(</w:t>
      </w:r>
      <w:r w:rsidRPr="00CD5E4B">
        <w:rPr>
          <w:rStyle w:val="ECCParagraph"/>
        </w:rPr>
        <w:t>and semi-synchronised</w:t>
      </w:r>
      <w:r w:rsidR="00A8702C" w:rsidRPr="00CD5E4B">
        <w:rPr>
          <w:rStyle w:val="ECCParagraph"/>
        </w:rPr>
        <w:t>)</w:t>
      </w:r>
      <w:r w:rsidRPr="00CD5E4B">
        <w:rPr>
          <w:rStyle w:val="ECCParagraph"/>
        </w:rPr>
        <w:t xml:space="preserve"> MFCN networks, for AAS base stations in the same geographical area</w:t>
      </w:r>
    </w:p>
    <w:tbl>
      <w:tblPr>
        <w:tblStyle w:val="ECCTable-redheader"/>
        <w:tblW w:w="5000" w:type="pct"/>
        <w:tblInd w:w="0" w:type="dxa"/>
        <w:tblLook w:val="01E0" w:firstRow="1" w:lastRow="1" w:firstColumn="1" w:lastColumn="1" w:noHBand="0" w:noVBand="0"/>
      </w:tblPr>
      <w:tblGrid>
        <w:gridCol w:w="2263"/>
        <w:gridCol w:w="4298"/>
        <w:gridCol w:w="3068"/>
      </w:tblGrid>
      <w:tr w:rsidR="00040A49" w:rsidRPr="00CD5E4B" w14:paraId="63E9F0FC" w14:textId="77777777" w:rsidTr="004001AB">
        <w:trPr>
          <w:cnfStyle w:val="100000000000" w:firstRow="1" w:lastRow="0" w:firstColumn="0" w:lastColumn="0" w:oddVBand="0" w:evenVBand="0" w:oddHBand="0" w:evenHBand="0" w:firstRowFirstColumn="0" w:firstRowLastColumn="0" w:lastRowFirstColumn="0" w:lastRowLastColumn="0"/>
          <w:trHeight w:val="257"/>
        </w:trPr>
        <w:tc>
          <w:tcPr>
            <w:tcW w:w="1175" w:type="pct"/>
          </w:tcPr>
          <w:p w14:paraId="17928145" w14:textId="77777777" w:rsidR="00040A49" w:rsidRPr="00CD5E4B" w:rsidRDefault="00040A49" w:rsidP="005A68E9">
            <w:pPr>
              <w:pStyle w:val="ECCTableHeaderwhitefont"/>
              <w:rPr>
                <w:rStyle w:val="ECCParagraph"/>
              </w:rPr>
            </w:pPr>
            <w:r w:rsidRPr="00CD5E4B">
              <w:rPr>
                <w:rStyle w:val="ECCParagraph"/>
              </w:rPr>
              <w:t>BEM element</w:t>
            </w:r>
          </w:p>
        </w:tc>
        <w:tc>
          <w:tcPr>
            <w:tcW w:w="2232" w:type="pct"/>
          </w:tcPr>
          <w:p w14:paraId="6A75F494" w14:textId="77777777" w:rsidR="00040A49" w:rsidRPr="00CD5E4B" w:rsidRDefault="00040A49" w:rsidP="005A68E9">
            <w:pPr>
              <w:pStyle w:val="ECCTableHeaderwhitefont"/>
              <w:rPr>
                <w:rStyle w:val="ECCParagraph"/>
              </w:rPr>
            </w:pPr>
            <w:r w:rsidRPr="00CD5E4B">
              <w:rPr>
                <w:rStyle w:val="ECCParagraph"/>
              </w:rPr>
              <w:t>Frequency range</w:t>
            </w:r>
          </w:p>
        </w:tc>
        <w:tc>
          <w:tcPr>
            <w:tcW w:w="1593" w:type="pct"/>
          </w:tcPr>
          <w:p w14:paraId="4A34BAAA" w14:textId="563DA539" w:rsidR="00040A49" w:rsidRPr="00CD5E4B" w:rsidRDefault="00040A49" w:rsidP="005A68E9">
            <w:pPr>
              <w:pStyle w:val="ECCTableHeaderwhitefont"/>
              <w:rPr>
                <w:rStyle w:val="ECCParagraph"/>
              </w:rPr>
            </w:pPr>
            <w:r w:rsidRPr="00CD5E4B">
              <w:rPr>
                <w:rStyle w:val="ECCParagraph"/>
              </w:rPr>
              <w:t>AAS TRP limit</w:t>
            </w:r>
            <w:r w:rsidRPr="00CD5E4B">
              <w:rPr>
                <w:rStyle w:val="ECCParagraph"/>
              </w:rPr>
              <w:br/>
              <w:t>dBm/(5 MHz) per cell (</w:t>
            </w:r>
            <w:r w:rsidR="00E43C88" w:rsidRPr="00CD5E4B">
              <w:rPr>
                <w:rStyle w:val="ECCParagraph"/>
              </w:rPr>
              <w:t xml:space="preserve">Note </w:t>
            </w:r>
            <w:r w:rsidRPr="00CD5E4B">
              <w:rPr>
                <w:rStyle w:val="ECCParagraph"/>
              </w:rPr>
              <w:t>1)</w:t>
            </w:r>
          </w:p>
        </w:tc>
      </w:tr>
      <w:tr w:rsidR="00040A49" w:rsidRPr="00CD5E4B" w14:paraId="18C8E645" w14:textId="77777777" w:rsidTr="004001AB">
        <w:trPr>
          <w:trHeight w:val="673"/>
        </w:trPr>
        <w:tc>
          <w:tcPr>
            <w:tcW w:w="1175" w:type="pct"/>
          </w:tcPr>
          <w:p w14:paraId="20CEDC99" w14:textId="52252118" w:rsidR="00040A49" w:rsidRPr="00CD5E4B" w:rsidRDefault="00142D29" w:rsidP="00B360EA">
            <w:pPr>
              <w:pStyle w:val="ECCTabletext"/>
              <w:rPr>
                <w:rStyle w:val="ECCParagraph"/>
              </w:rPr>
            </w:pPr>
            <w:r w:rsidRPr="00CD5E4B">
              <w:rPr>
                <w:rStyle w:val="ECCParagraph"/>
              </w:rPr>
              <w:t>B</w:t>
            </w:r>
            <w:r w:rsidR="00040A49" w:rsidRPr="00CD5E4B">
              <w:rPr>
                <w:rStyle w:val="ECCParagraph"/>
              </w:rPr>
              <w:t>aseline</w:t>
            </w:r>
          </w:p>
        </w:tc>
        <w:tc>
          <w:tcPr>
            <w:tcW w:w="2232" w:type="pct"/>
          </w:tcPr>
          <w:p w14:paraId="3BAED610" w14:textId="34DBF2A4" w:rsidR="00B675C6" w:rsidRPr="00CD5E4B" w:rsidRDefault="00B675C6" w:rsidP="00B360EA">
            <w:pPr>
              <w:pStyle w:val="ECCTabletext"/>
              <w:rPr>
                <w:rStyle w:val="ECCParagraph"/>
              </w:rPr>
            </w:pPr>
            <w:r w:rsidRPr="00CD5E4B">
              <w:rPr>
                <w:rStyle w:val="ECCParagraph"/>
              </w:rPr>
              <w:t>Within 2300-2400 MHz:</w:t>
            </w:r>
          </w:p>
          <w:p w14:paraId="6388DE68" w14:textId="51CEE766" w:rsidR="00040A49" w:rsidRPr="00CD5E4B" w:rsidRDefault="00B675C6" w:rsidP="00B360EA">
            <w:pPr>
              <w:pStyle w:val="ECCTabletext"/>
              <w:rPr>
                <w:rStyle w:val="ECCParagraph"/>
              </w:rPr>
            </w:pPr>
            <w:r w:rsidRPr="00CD5E4B">
              <w:rPr>
                <w:rStyle w:val="ECCParagraph"/>
              </w:rPr>
              <w:t xml:space="preserve">- </w:t>
            </w:r>
            <w:r w:rsidR="00040A49" w:rsidRPr="00CD5E4B">
              <w:rPr>
                <w:rStyle w:val="ECCParagraph"/>
              </w:rPr>
              <w:t>Below the lower block edge</w:t>
            </w:r>
          </w:p>
          <w:p w14:paraId="0537996F" w14:textId="47D1B122" w:rsidR="00040A49" w:rsidRPr="00CD5E4B" w:rsidRDefault="00B675C6" w:rsidP="004001AB">
            <w:pPr>
              <w:pStyle w:val="ECCTabletext"/>
              <w:rPr>
                <w:rStyle w:val="ECCParagraph"/>
              </w:rPr>
            </w:pPr>
            <w:r w:rsidRPr="00CD5E4B">
              <w:rPr>
                <w:rStyle w:val="ECCParagraph"/>
              </w:rPr>
              <w:t xml:space="preserve">- </w:t>
            </w:r>
            <w:r w:rsidR="00040A49" w:rsidRPr="00CD5E4B">
              <w:rPr>
                <w:rStyle w:val="ECCParagraph"/>
              </w:rPr>
              <w:t>Above the upper block edge</w:t>
            </w:r>
          </w:p>
        </w:tc>
        <w:tc>
          <w:tcPr>
            <w:tcW w:w="1593" w:type="pct"/>
          </w:tcPr>
          <w:p w14:paraId="4105DBAA" w14:textId="13414FB9" w:rsidR="00040A49" w:rsidRPr="00CD5E4B" w:rsidRDefault="00AC79EF" w:rsidP="00B360EA">
            <w:pPr>
              <w:pStyle w:val="ECCTabletext"/>
              <w:rPr>
                <w:rStyle w:val="ECCParagraph"/>
              </w:rPr>
            </w:pPr>
            <w:r w:rsidRPr="00CD5E4B">
              <w:rPr>
                <w:rStyle w:val="ECCParagraph"/>
              </w:rPr>
              <w:t>-45</w:t>
            </w:r>
          </w:p>
        </w:tc>
      </w:tr>
      <w:tr w:rsidR="00040A49" w:rsidRPr="00CD5E4B" w14:paraId="437AB0A5" w14:textId="77777777" w:rsidTr="004001AB">
        <w:tc>
          <w:tcPr>
            <w:tcW w:w="5000" w:type="pct"/>
            <w:gridSpan w:val="3"/>
          </w:tcPr>
          <w:p w14:paraId="6E36B2EA" w14:textId="6BB4498B" w:rsidR="00040A49" w:rsidRPr="00CD5E4B" w:rsidRDefault="00E43C88" w:rsidP="004001AB">
            <w:pPr>
              <w:pStyle w:val="ECCTablenote"/>
            </w:pPr>
            <w:r w:rsidRPr="00CD5E4B">
              <w:rPr>
                <w:rStyle w:val="ECCParagraph"/>
                <w:sz w:val="16"/>
              </w:rPr>
              <w:t>Note</w:t>
            </w:r>
            <w:r w:rsidRPr="00CD5E4B">
              <w:t xml:space="preserve"> </w:t>
            </w:r>
            <w:r w:rsidR="00040A49" w:rsidRPr="00CD5E4B">
              <w:t>1</w:t>
            </w:r>
            <w:r w:rsidRPr="00CD5E4B">
              <w:t>:</w:t>
            </w:r>
            <w:r w:rsidR="00CF0096" w:rsidRPr="00CD5E4B">
              <w:t xml:space="preserve"> </w:t>
            </w:r>
            <w:r w:rsidR="00040A49" w:rsidRPr="00CD5E4B">
              <w:t>In a multi-sector base station, the radiated power limit applies to each one of the individual sectors.</w:t>
            </w:r>
          </w:p>
        </w:tc>
      </w:tr>
    </w:tbl>
    <w:p w14:paraId="09E128E9" w14:textId="0FAB5FE0" w:rsidR="00B46F0E" w:rsidRPr="00CD5E4B" w:rsidRDefault="00B46F0E" w:rsidP="00AB75E5">
      <w:pPr>
        <w:rPr>
          <w:rStyle w:val="ECCParagraph"/>
        </w:rPr>
      </w:pPr>
      <w:r w:rsidRPr="00CD5E4B">
        <w:rPr>
          <w:rStyle w:val="ECCParagraph"/>
        </w:rPr>
        <w:t xml:space="preserve">The difficulties of meeting the limit for unsynchronised operation are described in section </w:t>
      </w:r>
      <w:r w:rsidRPr="00CD5E4B">
        <w:rPr>
          <w:rStyle w:val="ECCParagraph"/>
        </w:rPr>
        <w:fldChar w:fldCharType="begin" w:fldLock="1"/>
      </w:r>
      <w:r w:rsidRPr="00CD5E4B">
        <w:rPr>
          <w:rStyle w:val="ECCParagraph"/>
        </w:rPr>
        <w:instrText xml:space="preserve"> REF _Ref103000705 \r \h  \* MERGEFORMAT </w:instrText>
      </w:r>
      <w:r w:rsidRPr="00CD5E4B">
        <w:rPr>
          <w:rStyle w:val="ECCParagraph"/>
        </w:rPr>
      </w:r>
      <w:r w:rsidRPr="00CD5E4B">
        <w:rPr>
          <w:rStyle w:val="ECCParagraph"/>
        </w:rPr>
        <w:fldChar w:fldCharType="separate"/>
      </w:r>
      <w:r w:rsidR="002816C2" w:rsidRPr="00CD5E4B">
        <w:rPr>
          <w:rStyle w:val="ECCParagraph"/>
        </w:rPr>
        <w:t>3.2.2</w:t>
      </w:r>
      <w:r w:rsidRPr="00CD5E4B">
        <w:rPr>
          <w:rStyle w:val="ECCParagraph"/>
        </w:rPr>
        <w:fldChar w:fldCharType="end"/>
      </w:r>
      <w:r w:rsidR="00531185" w:rsidRPr="00CD5E4B">
        <w:rPr>
          <w:rStyle w:val="ECCParagraph"/>
        </w:rPr>
        <w:t>.</w:t>
      </w:r>
    </w:p>
    <w:p w14:paraId="0A9BE13D" w14:textId="7E7648C3" w:rsidR="00040A49" w:rsidRPr="00CD5E4B" w:rsidRDefault="00040A49" w:rsidP="00040A49">
      <w:pPr>
        <w:rPr>
          <w:rStyle w:val="ECCParagraph"/>
        </w:rPr>
      </w:pPr>
      <w:r w:rsidRPr="00CD5E4B">
        <w:rPr>
          <w:rStyle w:val="ECCParagraph"/>
        </w:rPr>
        <w:t xml:space="preserve">The out-of-block power limit applies to unsynchronised and semi-synchronised MFCN </w:t>
      </w:r>
      <w:r w:rsidR="007779F4" w:rsidRPr="00CD5E4B">
        <w:rPr>
          <w:rStyle w:val="ECCParagraph"/>
        </w:rPr>
        <w:t>BS</w:t>
      </w:r>
      <w:r w:rsidRPr="00CD5E4B">
        <w:rPr>
          <w:rStyle w:val="ECCParagraph"/>
        </w:rPr>
        <w:t>s if no geographic or indoor/outdoor separation is available. Less stringent technical parameters, if agreed among operators of such networks, may also be used, such as where there is appropriate radio isolation</w:t>
      </w:r>
      <w:r w:rsidR="007779F4" w:rsidRPr="00CD5E4B">
        <w:rPr>
          <w:rStyle w:val="ECCParagraph"/>
        </w:rPr>
        <w:t xml:space="preserve"> between networks</w:t>
      </w:r>
      <w:r w:rsidRPr="00CD5E4B">
        <w:rPr>
          <w:rStyle w:val="ECCParagraph"/>
        </w:rPr>
        <w:t xml:space="preserve"> (e.g. due to geographic or indoor/outdoor separation). In addition, depending on national circumstances, CEPT </w:t>
      </w:r>
      <w:r w:rsidR="00AB694B" w:rsidRPr="00CD5E4B">
        <w:rPr>
          <w:rStyle w:val="ECCParagraph"/>
        </w:rPr>
        <w:lastRenderedPageBreak/>
        <w:t xml:space="preserve">administrations </w:t>
      </w:r>
      <w:r w:rsidRPr="00CD5E4B">
        <w:rPr>
          <w:rStyle w:val="ECCParagraph"/>
        </w:rPr>
        <w:t>may define a</w:t>
      </w:r>
      <w:r w:rsidR="007779F4" w:rsidRPr="00CD5E4B">
        <w:rPr>
          <w:rStyle w:val="ECCParagraph"/>
        </w:rPr>
        <w:t>n</w:t>
      </w:r>
      <w:r w:rsidRPr="00CD5E4B">
        <w:rPr>
          <w:rStyle w:val="ECCParagraph"/>
        </w:rPr>
        <w:t xml:space="preserve"> alternative baseline</w:t>
      </w:r>
      <w:r w:rsidR="007779F4" w:rsidRPr="00CD5E4B">
        <w:rPr>
          <w:rStyle w:val="ECCParagraph"/>
        </w:rPr>
        <w:t xml:space="preserve"> power</w:t>
      </w:r>
      <w:r w:rsidRPr="00CD5E4B">
        <w:rPr>
          <w:rStyle w:val="ECCParagraph"/>
        </w:rPr>
        <w:t xml:space="preserve"> limit</w:t>
      </w:r>
      <w:r w:rsidR="007779F4" w:rsidRPr="00CD5E4B">
        <w:rPr>
          <w:rStyle w:val="ECCParagraph"/>
        </w:rPr>
        <w:t xml:space="preserve"> for unsynchronised and semi-synchronised MFCN BSs which</w:t>
      </w:r>
      <w:r w:rsidRPr="00CD5E4B">
        <w:rPr>
          <w:rStyle w:val="ECCParagraph"/>
        </w:rPr>
        <w:t xml:space="preserve"> appl</w:t>
      </w:r>
      <w:r w:rsidR="007779F4" w:rsidRPr="00CD5E4B">
        <w:rPr>
          <w:rStyle w:val="ECCParagraph"/>
        </w:rPr>
        <w:t>ies</w:t>
      </w:r>
      <w:r w:rsidRPr="00CD5E4B">
        <w:rPr>
          <w:rStyle w:val="ECCParagraph"/>
        </w:rPr>
        <w:t xml:space="preserve"> to specific implementation cases to ensure efficient us</w:t>
      </w:r>
      <w:r w:rsidR="007779F4" w:rsidRPr="00CD5E4B">
        <w:rPr>
          <w:rStyle w:val="ECCParagraph"/>
        </w:rPr>
        <w:t>e</w:t>
      </w:r>
      <w:r w:rsidRPr="00CD5E4B">
        <w:rPr>
          <w:rStyle w:val="ECCParagraph"/>
        </w:rPr>
        <w:t xml:space="preserve"> of spectrum.</w:t>
      </w:r>
    </w:p>
    <w:p w14:paraId="4E9A488E" w14:textId="7FCBA7EA" w:rsidR="00737DAE" w:rsidRPr="00CD5E4B" w:rsidRDefault="001F0975" w:rsidP="001F0975">
      <w:pPr>
        <w:pStyle w:val="Heading3"/>
        <w:rPr>
          <w:lang w:val="en-GB"/>
        </w:rPr>
      </w:pPr>
      <w:bookmarkStart w:id="946" w:name="_Toc100238099"/>
      <w:bookmarkStart w:id="947" w:name="_Toc103178535"/>
      <w:bookmarkStart w:id="948" w:name="_Toc116384050"/>
      <w:bookmarkStart w:id="949" w:name="_Toc107576575"/>
      <w:bookmarkStart w:id="950" w:name="_Toc62209857"/>
      <w:bookmarkStart w:id="951" w:name="_Toc68691336"/>
      <w:bookmarkStart w:id="952" w:name="_Toc78184758"/>
      <w:bookmarkStart w:id="953" w:name="_Toc88226271"/>
      <w:bookmarkStart w:id="954" w:name="_Toc98834875"/>
      <w:r>
        <w:rPr>
          <w:rFonts w:ascii="ZWAdobeF" w:hAnsi="ZWAdobeF" w:cs="ZWAdobeF"/>
          <w:b w:val="0"/>
          <w:sz w:val="2"/>
          <w:szCs w:val="2"/>
          <w:lang w:val="en-GB"/>
        </w:rPr>
        <w:t>12B</w:t>
      </w:r>
      <w:r w:rsidR="007779F4" w:rsidRPr="00CD5E4B">
        <w:rPr>
          <w:lang w:val="en-GB"/>
        </w:rPr>
        <w:t>BS out-of-band power limits: Interference towards adjacent applications above 2400 MHz</w:t>
      </w:r>
      <w:bookmarkEnd w:id="946"/>
      <w:bookmarkEnd w:id="947"/>
      <w:bookmarkEnd w:id="948"/>
      <w:bookmarkEnd w:id="949"/>
    </w:p>
    <w:p w14:paraId="6BA311A6" w14:textId="4DD33E32" w:rsidR="001768D8" w:rsidRPr="00CD5E4B" w:rsidRDefault="001768D8" w:rsidP="001768D8">
      <w:pPr>
        <w:rPr>
          <w:rStyle w:val="ECCParagraph"/>
        </w:rPr>
      </w:pPr>
      <w:r w:rsidRPr="00CD5E4B">
        <w:rPr>
          <w:rStyle w:val="ECCParagraph"/>
        </w:rPr>
        <w:t xml:space="preserve">As described in </w:t>
      </w:r>
      <w:r w:rsidR="00EB2E46" w:rsidRPr="00CD5E4B">
        <w:rPr>
          <w:rStyle w:val="ECCParagraph"/>
        </w:rPr>
        <w:t>s</w:t>
      </w:r>
      <w:r w:rsidRPr="00CD5E4B">
        <w:rPr>
          <w:rStyle w:val="ECCParagraph"/>
        </w:rPr>
        <w:t xml:space="preserve">ection </w:t>
      </w:r>
      <w:r w:rsidRPr="00CD5E4B">
        <w:rPr>
          <w:rStyle w:val="ECCParagraph"/>
        </w:rPr>
        <w:fldChar w:fldCharType="begin" w:fldLock="1"/>
      </w:r>
      <w:r w:rsidRPr="00CD5E4B">
        <w:rPr>
          <w:rStyle w:val="ECCParagraph"/>
        </w:rPr>
        <w:instrText xml:space="preserve"> REF _Ref101277788 \r \h </w:instrText>
      </w:r>
      <w:r w:rsidR="001C2F71"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3.1</w:t>
      </w:r>
      <w:r w:rsidRPr="00CD5E4B">
        <w:rPr>
          <w:rStyle w:val="ECCParagraph"/>
        </w:rPr>
        <w:fldChar w:fldCharType="end"/>
      </w:r>
      <w:r w:rsidRPr="00CD5E4B">
        <w:rPr>
          <w:rStyle w:val="ECCParagraph"/>
        </w:rPr>
        <w:t>, it is proposed to maintain the existing out-of-band e.i.r.p. limits above 2400 MHz, as specified in ECC Decision (14)02</w:t>
      </w:r>
      <w:r w:rsidR="00AB694B" w:rsidRPr="00CD5E4B">
        <w:rPr>
          <w:rStyle w:val="ECCParagraph"/>
        </w:rPr>
        <w:t xml:space="preserve"> </w:t>
      </w:r>
      <w:r w:rsidR="00AB694B" w:rsidRPr="00CD5E4B">
        <w:rPr>
          <w:rStyle w:val="ECCParagraph"/>
        </w:rPr>
        <w:fldChar w:fldCharType="begin" w:fldLock="1"/>
      </w:r>
      <w:r w:rsidR="00AB694B" w:rsidRPr="00CD5E4B">
        <w:rPr>
          <w:rStyle w:val="ECCParagraph"/>
        </w:rPr>
        <w:instrText xml:space="preserve"> REF _Ref40084231 \r \h </w:instrText>
      </w:r>
      <w:r w:rsidR="00717AEF" w:rsidRPr="00CD5E4B">
        <w:rPr>
          <w:rStyle w:val="ECCParagraph"/>
        </w:rPr>
        <w:instrText xml:space="preserve"> \* MERGEFORMAT </w:instrText>
      </w:r>
      <w:r w:rsidR="00AB694B" w:rsidRPr="00CD5E4B">
        <w:rPr>
          <w:rStyle w:val="ECCParagraph"/>
        </w:rPr>
      </w:r>
      <w:r w:rsidR="00AB694B" w:rsidRPr="00CD5E4B">
        <w:rPr>
          <w:rStyle w:val="ECCParagraph"/>
        </w:rPr>
        <w:fldChar w:fldCharType="separate"/>
      </w:r>
      <w:r w:rsidR="002816C2" w:rsidRPr="00CD5E4B">
        <w:rPr>
          <w:rStyle w:val="ECCParagraph"/>
        </w:rPr>
        <w:t>[1]</w:t>
      </w:r>
      <w:r w:rsidR="00AB694B" w:rsidRPr="00CD5E4B">
        <w:rPr>
          <w:rStyle w:val="ECCParagraph"/>
        </w:rPr>
        <w:fldChar w:fldCharType="end"/>
      </w:r>
      <w:r w:rsidRPr="00CD5E4B">
        <w:rPr>
          <w:rStyle w:val="ECCParagraph"/>
        </w:rPr>
        <w:t>, for non-AAS MFCN BS.</w:t>
      </w:r>
    </w:p>
    <w:p w14:paraId="4BAED4BE" w14:textId="5674ACB0" w:rsidR="00737DAE" w:rsidRPr="00CD5E4B" w:rsidRDefault="007779F4">
      <w:pPr>
        <w:rPr>
          <w:rStyle w:val="ECCParagraph"/>
        </w:rPr>
      </w:pPr>
      <w:r w:rsidRPr="00CD5E4B">
        <w:rPr>
          <w:rStyle w:val="ECCParagraph"/>
        </w:rPr>
        <w:t xml:space="preserve">In-line with the findings in section </w:t>
      </w:r>
      <w:r w:rsidRPr="00CD5E4B">
        <w:rPr>
          <w:rStyle w:val="ECCParagraph"/>
        </w:rPr>
        <w:fldChar w:fldCharType="begin" w:fldLock="1"/>
      </w:r>
      <w:r w:rsidRPr="00CD5E4B">
        <w:rPr>
          <w:rStyle w:val="ECCParagraph"/>
        </w:rPr>
        <w:instrText xml:space="preserve"> REF _Ref100741165 \r \h </w:instrText>
      </w:r>
      <w:r w:rsidR="001C2F71"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4.2.3</w:t>
      </w:r>
      <w:r w:rsidRPr="00CD5E4B">
        <w:rPr>
          <w:rStyle w:val="ECCParagraph"/>
        </w:rPr>
        <w:fldChar w:fldCharType="end"/>
      </w:r>
      <w:r w:rsidRPr="00CD5E4B">
        <w:rPr>
          <w:rStyle w:val="ECCParagraph"/>
        </w:rPr>
        <w:t>, an additional baseline requirement is</w:t>
      </w:r>
      <w:r w:rsidR="0046626C" w:rsidRPr="00CD5E4B">
        <w:rPr>
          <w:rStyle w:val="ECCParagraph"/>
        </w:rPr>
        <w:t xml:space="preserve"> also</w:t>
      </w:r>
      <w:r w:rsidRPr="00CD5E4B">
        <w:rPr>
          <w:rStyle w:val="ECCParagraph"/>
        </w:rPr>
        <w:t xml:space="preserve"> required </w:t>
      </w:r>
      <w:r w:rsidR="0046626C" w:rsidRPr="00CD5E4B">
        <w:rPr>
          <w:rStyle w:val="ECCParagraph"/>
        </w:rPr>
        <w:t xml:space="preserve">for AAS MFCN BS </w:t>
      </w:r>
      <w:r w:rsidRPr="00CD5E4B">
        <w:rPr>
          <w:rStyle w:val="ECCParagraph"/>
        </w:rPr>
        <w:t>at frequencies above 2403 MHz.</w:t>
      </w:r>
      <w:r w:rsidR="004E458E" w:rsidRPr="00CD5E4B">
        <w:rPr>
          <w:rStyle w:val="ECCParagraph"/>
        </w:rPr>
        <w:t xml:space="preserve"> </w:t>
      </w:r>
      <w:r w:rsidRPr="00CD5E4B">
        <w:rPr>
          <w:rStyle w:val="ECCParagraph"/>
        </w:rPr>
        <w:t>The proposed additional baseline TRP limits for the update of ECC Decision (14)02</w:t>
      </w:r>
      <w:r w:rsidR="009A6319" w:rsidRPr="00CD5E4B">
        <w:rPr>
          <w:rStyle w:val="ECCParagraph"/>
        </w:rPr>
        <w:t xml:space="preserve">, is given in </w:t>
      </w:r>
      <w:r w:rsidR="009A6319" w:rsidRPr="00CD5E4B">
        <w:rPr>
          <w:rStyle w:val="ECCParagraph"/>
        </w:rPr>
        <w:fldChar w:fldCharType="begin" w:fldLock="1"/>
      </w:r>
      <w:r w:rsidR="009A6319" w:rsidRPr="00CD5E4B">
        <w:rPr>
          <w:rStyle w:val="ECCParagraph"/>
        </w:rPr>
        <w:instrText xml:space="preserve"> REF _Ref100741370 \h </w:instrText>
      </w:r>
      <w:r w:rsidR="001C2F71" w:rsidRPr="00CD5E4B">
        <w:rPr>
          <w:rStyle w:val="ECCParagraph"/>
        </w:rPr>
        <w:instrText xml:space="preserve"> \* MERGEFORMAT </w:instrText>
      </w:r>
      <w:r w:rsidR="009A6319" w:rsidRPr="00CD5E4B">
        <w:rPr>
          <w:rStyle w:val="ECCParagraph"/>
        </w:rPr>
      </w:r>
      <w:r w:rsidR="009A6319" w:rsidRPr="00CD5E4B">
        <w:rPr>
          <w:rStyle w:val="ECCParagraph"/>
        </w:rPr>
        <w:fldChar w:fldCharType="separate"/>
      </w:r>
      <w:r w:rsidR="002816C2" w:rsidRPr="00CD5E4B">
        <w:rPr>
          <w:rStyle w:val="ECCParagraph"/>
        </w:rPr>
        <w:t>Table 13</w:t>
      </w:r>
      <w:r w:rsidR="009A6319" w:rsidRPr="00CD5E4B">
        <w:rPr>
          <w:rStyle w:val="ECCParagraph"/>
        </w:rPr>
        <w:fldChar w:fldCharType="end"/>
      </w:r>
      <w:r w:rsidRPr="00CD5E4B">
        <w:rPr>
          <w:rStyle w:val="ECCParagraph"/>
        </w:rPr>
        <w:t>.</w:t>
      </w:r>
    </w:p>
    <w:p w14:paraId="00E9A6D5" w14:textId="351BCF57" w:rsidR="007779F4" w:rsidRPr="00CD5E4B" w:rsidRDefault="007779F4" w:rsidP="007779F4">
      <w:pPr>
        <w:pStyle w:val="Caption"/>
        <w:keepNext/>
        <w:rPr>
          <w:rStyle w:val="ECCParagraph"/>
        </w:rPr>
      </w:pPr>
      <w:bookmarkStart w:id="955" w:name="_Ref100741370"/>
      <w:r w:rsidRPr="00CD5E4B">
        <w:rPr>
          <w:rStyle w:val="ECCParagraph"/>
        </w:rPr>
        <w:t xml:space="preserve">Table </w:t>
      </w:r>
      <w:r w:rsidRPr="00CD5E4B">
        <w:rPr>
          <w:rStyle w:val="ECCParagraph"/>
        </w:rPr>
        <w:fldChar w:fldCharType="begin"/>
      </w:r>
      <w:r w:rsidRPr="00CD5E4B">
        <w:rPr>
          <w:rStyle w:val="ECCParagraph"/>
        </w:rPr>
        <w:instrText xml:space="preserve"> SEQ Table \* ARABIC </w:instrText>
      </w:r>
      <w:r w:rsidRPr="00CD5E4B">
        <w:rPr>
          <w:rStyle w:val="ECCParagraph"/>
        </w:rPr>
        <w:fldChar w:fldCharType="separate"/>
      </w:r>
      <w:r w:rsidR="001F0975">
        <w:rPr>
          <w:rStyle w:val="ECCParagraph"/>
          <w:noProof/>
        </w:rPr>
        <w:t>13</w:t>
      </w:r>
      <w:r w:rsidRPr="00CD5E4B">
        <w:rPr>
          <w:rStyle w:val="ECCParagraph"/>
        </w:rPr>
        <w:fldChar w:fldCharType="end"/>
      </w:r>
      <w:bookmarkEnd w:id="955"/>
      <w:r w:rsidRPr="00CD5E4B">
        <w:rPr>
          <w:rStyle w:val="ECCParagraph"/>
        </w:rPr>
        <w:t xml:space="preserve">: Additional baseline </w:t>
      </w:r>
      <w:r w:rsidR="00C825FC" w:rsidRPr="00CD5E4B">
        <w:rPr>
          <w:rStyle w:val="ECCParagraph"/>
        </w:rPr>
        <w:t>requirement above 2403 MHz,</w:t>
      </w:r>
      <w:r w:rsidR="00070860" w:rsidRPr="00CD5E4B">
        <w:rPr>
          <w:rStyle w:val="ECCParagraph"/>
        </w:rPr>
        <w:t xml:space="preserve"> for AAS BS</w:t>
      </w:r>
    </w:p>
    <w:tbl>
      <w:tblPr>
        <w:tblStyle w:val="ECCTable-redheader"/>
        <w:tblW w:w="5000" w:type="pct"/>
        <w:tblInd w:w="0" w:type="dxa"/>
        <w:tblLook w:val="01E0" w:firstRow="1" w:lastRow="1" w:firstColumn="1" w:lastColumn="1" w:noHBand="0" w:noVBand="0"/>
      </w:tblPr>
      <w:tblGrid>
        <w:gridCol w:w="2263"/>
        <w:gridCol w:w="4169"/>
        <w:gridCol w:w="3197"/>
      </w:tblGrid>
      <w:tr w:rsidR="00070860" w:rsidRPr="00CD5E4B" w14:paraId="49D98FD6" w14:textId="77777777" w:rsidTr="00464CED">
        <w:trPr>
          <w:cnfStyle w:val="100000000000" w:firstRow="1" w:lastRow="0" w:firstColumn="0" w:lastColumn="0" w:oddVBand="0" w:evenVBand="0" w:oddHBand="0" w:evenHBand="0" w:firstRowFirstColumn="0" w:firstRowLastColumn="0" w:lastRowFirstColumn="0" w:lastRowLastColumn="0"/>
          <w:trHeight w:val="335"/>
        </w:trPr>
        <w:tc>
          <w:tcPr>
            <w:tcW w:w="1175" w:type="pct"/>
          </w:tcPr>
          <w:p w14:paraId="4974D822" w14:textId="77777777" w:rsidR="00070860" w:rsidRPr="00CD5E4B" w:rsidRDefault="00070860" w:rsidP="005A68E9">
            <w:pPr>
              <w:pStyle w:val="ECCTableHeaderwhitefont"/>
              <w:rPr>
                <w:rStyle w:val="ECCParagraph"/>
              </w:rPr>
            </w:pPr>
            <w:r w:rsidRPr="00CD5E4B">
              <w:rPr>
                <w:rStyle w:val="ECCParagraph"/>
              </w:rPr>
              <w:t>BEM element</w:t>
            </w:r>
          </w:p>
        </w:tc>
        <w:tc>
          <w:tcPr>
            <w:tcW w:w="2165" w:type="pct"/>
          </w:tcPr>
          <w:p w14:paraId="22947582" w14:textId="2C516498" w:rsidR="00070860" w:rsidRPr="00CD5E4B" w:rsidRDefault="00070860" w:rsidP="005A68E9">
            <w:pPr>
              <w:pStyle w:val="ECCTableHeaderwhitefont"/>
              <w:rPr>
                <w:rStyle w:val="ECCParagraph"/>
              </w:rPr>
            </w:pPr>
            <w:r w:rsidRPr="00CD5E4B">
              <w:rPr>
                <w:rStyle w:val="ECCParagraph"/>
              </w:rPr>
              <w:t>AAS BS TRP</w:t>
            </w:r>
          </w:p>
        </w:tc>
        <w:tc>
          <w:tcPr>
            <w:tcW w:w="0" w:type="pct"/>
          </w:tcPr>
          <w:p w14:paraId="346CB7F2" w14:textId="19EC28C4" w:rsidR="00070860" w:rsidRPr="00CD5E4B" w:rsidRDefault="00070860" w:rsidP="005A68E9">
            <w:pPr>
              <w:pStyle w:val="ECCTableHeaderwhitefont"/>
              <w:rPr>
                <w:rStyle w:val="ECCParagraph"/>
              </w:rPr>
            </w:pPr>
            <w:r w:rsidRPr="00CD5E4B">
              <w:rPr>
                <w:rStyle w:val="ECCParagraph"/>
              </w:rPr>
              <w:t>AAS TRP limit</w:t>
            </w:r>
            <w:r w:rsidRPr="00CD5E4B">
              <w:rPr>
                <w:rStyle w:val="ECCParagraph"/>
              </w:rPr>
              <w:br/>
              <w:t>dBm/(5 MHz) per cell (Note 1)</w:t>
            </w:r>
          </w:p>
        </w:tc>
      </w:tr>
      <w:tr w:rsidR="00070860" w:rsidRPr="00CD5E4B" w14:paraId="34A3E1B0" w14:textId="77777777" w:rsidTr="00464CED">
        <w:trPr>
          <w:trHeight w:val="220"/>
        </w:trPr>
        <w:tc>
          <w:tcPr>
            <w:tcW w:w="1175" w:type="pct"/>
          </w:tcPr>
          <w:p w14:paraId="3A6FE52D" w14:textId="1FF7E2FD" w:rsidR="00070860" w:rsidRPr="00CD5E4B" w:rsidRDefault="00070860" w:rsidP="00B360EA">
            <w:pPr>
              <w:pStyle w:val="ECCTabletext"/>
              <w:rPr>
                <w:rStyle w:val="ECCParagraph"/>
              </w:rPr>
            </w:pPr>
            <w:r w:rsidRPr="00CD5E4B">
              <w:rPr>
                <w:rStyle w:val="ECCParagraph"/>
              </w:rPr>
              <w:t>Additional baseline</w:t>
            </w:r>
          </w:p>
        </w:tc>
        <w:tc>
          <w:tcPr>
            <w:tcW w:w="2165" w:type="pct"/>
          </w:tcPr>
          <w:p w14:paraId="315DB73E" w14:textId="5992E75B" w:rsidR="00070860" w:rsidRPr="00CD5E4B" w:rsidRDefault="00070860" w:rsidP="00B360EA">
            <w:pPr>
              <w:pStyle w:val="ECCTabletext"/>
              <w:rPr>
                <w:rStyle w:val="ECCParagraph"/>
              </w:rPr>
            </w:pPr>
            <w:r w:rsidRPr="00CD5E4B">
              <w:rPr>
                <w:rStyle w:val="ECCParagraph"/>
              </w:rPr>
              <w:t>Pmax' &gt; 47 dBm (Note 2)</w:t>
            </w:r>
          </w:p>
        </w:tc>
        <w:tc>
          <w:tcPr>
            <w:tcW w:w="0" w:type="pct"/>
          </w:tcPr>
          <w:p w14:paraId="734B8E6D" w14:textId="28FF751D" w:rsidR="00070860" w:rsidRPr="00CD5E4B" w:rsidRDefault="00980816" w:rsidP="00B360EA">
            <w:pPr>
              <w:pStyle w:val="ECCTabletext"/>
              <w:rPr>
                <w:rStyle w:val="ECCParagraph"/>
              </w:rPr>
            </w:pPr>
            <w:r w:rsidRPr="00CD5E4B">
              <w:rPr>
                <w:rStyle w:val="ECCParagraph"/>
              </w:rPr>
              <w:t>-13</w:t>
            </w:r>
          </w:p>
        </w:tc>
      </w:tr>
      <w:tr w:rsidR="00070860" w:rsidRPr="00CD5E4B" w14:paraId="1EB3654B" w14:textId="77777777" w:rsidTr="00464CED">
        <w:trPr>
          <w:trHeight w:val="200"/>
        </w:trPr>
        <w:tc>
          <w:tcPr>
            <w:tcW w:w="1175" w:type="pct"/>
          </w:tcPr>
          <w:p w14:paraId="0E15DA9B" w14:textId="3BD3BD06" w:rsidR="00070860" w:rsidRPr="00CD5E4B" w:rsidRDefault="00070860" w:rsidP="00B360EA">
            <w:pPr>
              <w:pStyle w:val="ECCTabletext"/>
              <w:rPr>
                <w:rStyle w:val="ECCParagraph"/>
              </w:rPr>
            </w:pPr>
            <w:r w:rsidRPr="00CD5E4B">
              <w:rPr>
                <w:rStyle w:val="ECCParagraph"/>
              </w:rPr>
              <w:t>Additional baseline</w:t>
            </w:r>
          </w:p>
        </w:tc>
        <w:tc>
          <w:tcPr>
            <w:tcW w:w="2165" w:type="pct"/>
          </w:tcPr>
          <w:p w14:paraId="2651B33C" w14:textId="0EDB6521" w:rsidR="00070860" w:rsidRPr="00CD5E4B" w:rsidRDefault="00070860" w:rsidP="00B360EA">
            <w:pPr>
              <w:pStyle w:val="ECCTabletext"/>
              <w:rPr>
                <w:rStyle w:val="ECCParagraph"/>
              </w:rPr>
            </w:pPr>
            <w:r w:rsidRPr="00CD5E4B">
              <w:rPr>
                <w:rStyle w:val="ECCParagraph"/>
              </w:rPr>
              <w:t xml:space="preserve">33 dBm &lt; Pmax' </w:t>
            </w:r>
            <w:r w:rsidRPr="00CD5E4B">
              <w:rPr>
                <w:rStyle w:val="ECCParagraph"/>
                <w:rFonts w:ascii="Symbol" w:eastAsia="Symbol" w:hAnsi="Symbol" w:cs="Symbol"/>
              </w:rPr>
              <w:t></w:t>
            </w:r>
            <w:r w:rsidRPr="00CD5E4B">
              <w:rPr>
                <w:rStyle w:val="ECCParagraph"/>
              </w:rPr>
              <w:t xml:space="preserve"> 47 dBm (Note 2)</w:t>
            </w:r>
          </w:p>
        </w:tc>
        <w:tc>
          <w:tcPr>
            <w:tcW w:w="0" w:type="pct"/>
          </w:tcPr>
          <w:p w14:paraId="2755B953" w14:textId="22F35BC7" w:rsidR="00070860" w:rsidRPr="00CD5E4B" w:rsidRDefault="00070860" w:rsidP="00B360EA">
            <w:pPr>
              <w:pStyle w:val="ECCTabletext"/>
              <w:rPr>
                <w:rStyle w:val="ECCParagraph"/>
              </w:rPr>
            </w:pPr>
            <w:r w:rsidRPr="00CD5E4B">
              <w:rPr>
                <w:rStyle w:val="ECCParagraph"/>
              </w:rPr>
              <w:t>Pmax' -</w:t>
            </w:r>
            <w:r w:rsidR="00980816" w:rsidRPr="00CD5E4B">
              <w:rPr>
                <w:rStyle w:val="ECCParagraph"/>
              </w:rPr>
              <w:t>60</w:t>
            </w:r>
            <w:r w:rsidRPr="00CD5E4B">
              <w:rPr>
                <w:rStyle w:val="ECCParagraph"/>
              </w:rPr>
              <w:t xml:space="preserve"> (Note 2)</w:t>
            </w:r>
          </w:p>
        </w:tc>
      </w:tr>
      <w:tr w:rsidR="00070860" w:rsidRPr="00CD5E4B" w14:paraId="7BB15A11" w14:textId="77777777" w:rsidTr="00464CED">
        <w:trPr>
          <w:trHeight w:val="16"/>
        </w:trPr>
        <w:tc>
          <w:tcPr>
            <w:tcW w:w="1175" w:type="pct"/>
          </w:tcPr>
          <w:p w14:paraId="6341B44D" w14:textId="3725406E" w:rsidR="00070860" w:rsidRPr="00CD5E4B" w:rsidRDefault="00070860" w:rsidP="00B360EA">
            <w:pPr>
              <w:pStyle w:val="ECCTabletext"/>
              <w:rPr>
                <w:rStyle w:val="ECCParagraph"/>
              </w:rPr>
            </w:pPr>
            <w:r w:rsidRPr="00CD5E4B">
              <w:rPr>
                <w:rStyle w:val="ECCParagraph"/>
              </w:rPr>
              <w:t>Additional baseline</w:t>
            </w:r>
          </w:p>
        </w:tc>
        <w:tc>
          <w:tcPr>
            <w:tcW w:w="2165" w:type="pct"/>
          </w:tcPr>
          <w:p w14:paraId="36369E80" w14:textId="570A2458" w:rsidR="00070860" w:rsidRPr="00CD5E4B" w:rsidRDefault="00070860" w:rsidP="00B360EA">
            <w:pPr>
              <w:pStyle w:val="ECCTabletext"/>
              <w:rPr>
                <w:rStyle w:val="ECCParagraph"/>
              </w:rPr>
            </w:pPr>
            <w:r w:rsidRPr="00CD5E4B">
              <w:rPr>
                <w:rStyle w:val="ECCParagraph"/>
              </w:rPr>
              <w:t xml:space="preserve">Pmax' </w:t>
            </w:r>
            <w:r w:rsidRPr="00CD5E4B">
              <w:rPr>
                <w:rStyle w:val="ECCParagraph"/>
                <w:rFonts w:ascii="Symbol" w:eastAsia="Symbol" w:hAnsi="Symbol" w:cs="Symbol"/>
              </w:rPr>
              <w:t></w:t>
            </w:r>
            <w:r w:rsidRPr="00CD5E4B">
              <w:rPr>
                <w:rStyle w:val="ECCParagraph"/>
              </w:rPr>
              <w:t xml:space="preserve"> 33 dBm (Note 2)</w:t>
            </w:r>
          </w:p>
        </w:tc>
        <w:tc>
          <w:tcPr>
            <w:tcW w:w="0" w:type="pct"/>
          </w:tcPr>
          <w:p w14:paraId="686B693E" w14:textId="1845F666" w:rsidR="00070860" w:rsidRPr="00CD5E4B" w:rsidRDefault="009A6319" w:rsidP="00B360EA">
            <w:pPr>
              <w:pStyle w:val="ECCTabletext"/>
              <w:rPr>
                <w:rStyle w:val="ECCParagraph"/>
              </w:rPr>
            </w:pPr>
            <w:r w:rsidRPr="00CD5E4B">
              <w:rPr>
                <w:rStyle w:val="ECCParagraph"/>
              </w:rPr>
              <w:t>-2</w:t>
            </w:r>
            <w:r w:rsidR="00DE3915" w:rsidRPr="00CD5E4B">
              <w:rPr>
                <w:rStyle w:val="ECCParagraph"/>
              </w:rPr>
              <w:t>7</w:t>
            </w:r>
          </w:p>
        </w:tc>
      </w:tr>
      <w:tr w:rsidR="00070860" w:rsidRPr="00CD5E4B" w14:paraId="1FA840C1" w14:textId="77777777" w:rsidTr="00070860">
        <w:trPr>
          <w:trHeight w:val="16"/>
        </w:trPr>
        <w:tc>
          <w:tcPr>
            <w:tcW w:w="5000" w:type="pct"/>
            <w:gridSpan w:val="3"/>
          </w:tcPr>
          <w:p w14:paraId="3AD7D284" w14:textId="69D94DCD" w:rsidR="00070860" w:rsidRPr="00CD5E4B" w:rsidRDefault="00070860" w:rsidP="00464CED">
            <w:pPr>
              <w:pStyle w:val="ECCTablenote"/>
            </w:pPr>
            <w:r w:rsidRPr="00CD5E4B">
              <w:t>Note 1:</w:t>
            </w:r>
            <w:r w:rsidRPr="00CD5E4B">
              <w:tab/>
              <w:t>In a multi-sector base station, the radiated power limit applies to each one of the individual sectors.</w:t>
            </w:r>
          </w:p>
          <w:p w14:paraId="2A191786" w14:textId="11FC3293" w:rsidR="00070860" w:rsidRPr="00CD5E4B" w:rsidRDefault="00070860" w:rsidP="00464CED">
            <w:pPr>
              <w:pStyle w:val="ECCTablenote"/>
            </w:pPr>
            <w:r w:rsidRPr="00CD5E4B">
              <w:t>Note 2:</w:t>
            </w:r>
            <w:r w:rsidRPr="00CD5E4B">
              <w:tab/>
              <w:t>PMax' is the maximum mean carrier power in dBm for the base station measured as TRP per carrier in a given cell.</w:t>
            </w:r>
          </w:p>
        </w:tc>
      </w:tr>
    </w:tbl>
    <w:p w14:paraId="191CA2E0" w14:textId="35685D2F" w:rsidR="00040A49" w:rsidRPr="00CD5E4B" w:rsidRDefault="001F0975" w:rsidP="001F0975">
      <w:pPr>
        <w:pStyle w:val="Heading3"/>
        <w:rPr>
          <w:lang w:val="en-GB"/>
        </w:rPr>
      </w:pPr>
      <w:bookmarkStart w:id="956" w:name="_Toc101857798"/>
      <w:bookmarkStart w:id="957" w:name="_Toc101857941"/>
      <w:bookmarkStart w:id="958" w:name="_Toc102548922"/>
      <w:bookmarkStart w:id="959" w:name="_Toc102570472"/>
      <w:bookmarkStart w:id="960" w:name="_Toc102740334"/>
      <w:bookmarkStart w:id="961" w:name="_Toc100238100"/>
      <w:bookmarkStart w:id="962" w:name="_Toc103178536"/>
      <w:bookmarkStart w:id="963" w:name="_Toc116384051"/>
      <w:bookmarkStart w:id="964" w:name="_Toc107576576"/>
      <w:bookmarkEnd w:id="956"/>
      <w:bookmarkEnd w:id="957"/>
      <w:bookmarkEnd w:id="958"/>
      <w:bookmarkEnd w:id="959"/>
      <w:bookmarkEnd w:id="960"/>
      <w:r>
        <w:rPr>
          <w:rFonts w:ascii="ZWAdobeF" w:hAnsi="ZWAdobeF" w:cs="ZWAdobeF"/>
          <w:b w:val="0"/>
          <w:sz w:val="2"/>
          <w:szCs w:val="2"/>
          <w:lang w:val="en-GB"/>
        </w:rPr>
        <w:t>13B</w:t>
      </w:r>
      <w:r w:rsidR="00F71484" w:rsidRPr="00CD5E4B">
        <w:rPr>
          <w:lang w:val="en-GB"/>
        </w:rPr>
        <w:t>UE in-block power limits</w:t>
      </w:r>
      <w:bookmarkEnd w:id="950"/>
      <w:bookmarkEnd w:id="951"/>
      <w:bookmarkEnd w:id="952"/>
      <w:bookmarkEnd w:id="953"/>
      <w:bookmarkEnd w:id="954"/>
      <w:bookmarkEnd w:id="961"/>
      <w:bookmarkEnd w:id="962"/>
      <w:bookmarkEnd w:id="963"/>
      <w:bookmarkEnd w:id="964"/>
    </w:p>
    <w:p w14:paraId="32135AC0" w14:textId="327B073D" w:rsidR="000833EA" w:rsidRPr="00CD5E4B" w:rsidRDefault="000833EA" w:rsidP="00040A49">
      <w:pPr>
        <w:rPr>
          <w:rStyle w:val="ECCParagraph"/>
        </w:rPr>
      </w:pPr>
      <w:r w:rsidRPr="00CD5E4B">
        <w:rPr>
          <w:rStyle w:val="ECCParagraph"/>
        </w:rPr>
        <w:t>It is proposed that the technical conditions applying to UEs is aligned with the current harmonised technical conditions in ECC Decision (14)02</w:t>
      </w:r>
      <w:r w:rsidR="00AB694B" w:rsidRPr="00CD5E4B">
        <w:rPr>
          <w:rStyle w:val="ECCParagraph"/>
        </w:rPr>
        <w:t xml:space="preserve"> </w:t>
      </w:r>
      <w:r w:rsidR="00AB694B" w:rsidRPr="00CD5E4B">
        <w:rPr>
          <w:rStyle w:val="ECCParagraph"/>
        </w:rPr>
        <w:fldChar w:fldCharType="begin" w:fldLock="1"/>
      </w:r>
      <w:r w:rsidR="00AB694B" w:rsidRPr="00CD5E4B">
        <w:rPr>
          <w:rStyle w:val="ECCParagraph"/>
        </w:rPr>
        <w:instrText xml:space="preserve"> REF _Ref40084231 \r \h </w:instrText>
      </w:r>
      <w:r w:rsidR="00717AEF" w:rsidRPr="00CD5E4B">
        <w:rPr>
          <w:rStyle w:val="ECCParagraph"/>
        </w:rPr>
        <w:instrText xml:space="preserve"> \* MERGEFORMAT </w:instrText>
      </w:r>
      <w:r w:rsidR="00AB694B" w:rsidRPr="00CD5E4B">
        <w:rPr>
          <w:rStyle w:val="ECCParagraph"/>
        </w:rPr>
      </w:r>
      <w:r w:rsidR="00AB694B" w:rsidRPr="00CD5E4B">
        <w:rPr>
          <w:rStyle w:val="ECCParagraph"/>
        </w:rPr>
        <w:fldChar w:fldCharType="separate"/>
      </w:r>
      <w:r w:rsidR="002816C2" w:rsidRPr="00CD5E4B">
        <w:rPr>
          <w:rStyle w:val="ECCParagraph"/>
        </w:rPr>
        <w:t>[1]</w:t>
      </w:r>
      <w:r w:rsidR="00AB694B" w:rsidRPr="00CD5E4B">
        <w:rPr>
          <w:rStyle w:val="ECCParagraph"/>
        </w:rPr>
        <w:fldChar w:fldCharType="end"/>
      </w:r>
      <w:r w:rsidRPr="00CD5E4B">
        <w:rPr>
          <w:rStyle w:val="ECCParagraph"/>
        </w:rPr>
        <w:t>,</w:t>
      </w:r>
      <w:r w:rsidR="00040A49" w:rsidRPr="00CD5E4B">
        <w:rPr>
          <w:rStyle w:val="ECCParagraph"/>
        </w:rPr>
        <w:t xml:space="preserve"> </w:t>
      </w:r>
      <w:r w:rsidR="00DE3915" w:rsidRPr="00CD5E4B">
        <w:rPr>
          <w:rStyle w:val="ECCParagraph"/>
        </w:rPr>
        <w:t>as described below.</w:t>
      </w:r>
    </w:p>
    <w:p w14:paraId="40D80162" w14:textId="4448E942" w:rsidR="00040A49" w:rsidRPr="00CD5E4B" w:rsidRDefault="00040A49" w:rsidP="00040A49">
      <w:pPr>
        <w:rPr>
          <w:rStyle w:val="ECCParagraph"/>
        </w:rPr>
      </w:pPr>
      <w:r w:rsidRPr="00CD5E4B">
        <w:rPr>
          <w:rStyle w:val="ECCParagraph"/>
        </w:rPr>
        <w:t>Th</w:t>
      </w:r>
      <w:r w:rsidR="000240A5" w:rsidRPr="00CD5E4B">
        <w:rPr>
          <w:rStyle w:val="ECCParagraph"/>
        </w:rPr>
        <w:t>e</w:t>
      </w:r>
      <w:r w:rsidRPr="00CD5E4B">
        <w:rPr>
          <w:rStyle w:val="ECCParagraph"/>
        </w:rPr>
        <w:t xml:space="preserve"> recommended upper limit for the in-block power of the user equipment (UE)</w:t>
      </w:r>
      <w:r w:rsidR="00DE3915" w:rsidRPr="00CD5E4B">
        <w:rPr>
          <w:rStyle w:val="ECCParagraph"/>
        </w:rPr>
        <w:t xml:space="preserve"> is 25 dBm</w:t>
      </w:r>
      <w:r w:rsidRPr="00CD5E4B">
        <w:rPr>
          <w:rStyle w:val="ECCParagraph"/>
        </w:rPr>
        <w:t>.</w:t>
      </w:r>
    </w:p>
    <w:p w14:paraId="39B9F4C1" w14:textId="3C29691C" w:rsidR="00040A49" w:rsidRPr="00CD5E4B" w:rsidRDefault="00040A49" w:rsidP="00040A49">
      <w:pPr>
        <w:rPr>
          <w:rStyle w:val="ECCParagraph"/>
        </w:rPr>
      </w:pPr>
      <w:r w:rsidRPr="00CD5E4B">
        <w:rPr>
          <w:rStyle w:val="ECCParagraph"/>
        </w:rPr>
        <w:t>Th</w:t>
      </w:r>
      <w:r w:rsidR="000240A5" w:rsidRPr="00CD5E4B">
        <w:rPr>
          <w:rStyle w:val="ECCParagraph"/>
        </w:rPr>
        <w:t>e</w:t>
      </w:r>
      <w:r w:rsidRPr="00CD5E4B">
        <w:rPr>
          <w:rStyle w:val="ECCParagraph"/>
        </w:rPr>
        <w:t xml:space="preserve"> power limit is specified as e.i.r.p. for UE designed to be fixed or installed and as TRP for the UE designed to be mobile or nomadic.</w:t>
      </w:r>
    </w:p>
    <w:p w14:paraId="2DEF5606" w14:textId="77777777" w:rsidR="00040A49" w:rsidRPr="00CD5E4B" w:rsidRDefault="00040A49" w:rsidP="00040A49">
      <w:pPr>
        <w:rPr>
          <w:rStyle w:val="ECCParagraph"/>
        </w:rPr>
      </w:pPr>
      <w:r w:rsidRPr="00CD5E4B">
        <w:rPr>
          <w:rStyle w:val="ECCParagraph"/>
        </w:rPr>
        <w:t>A tolerance of up to + 2 dB has been included in this limit, to reflect operation under extreme environmental conditions and production spread.</w:t>
      </w:r>
    </w:p>
    <w:p w14:paraId="51C3E9B6" w14:textId="77777777" w:rsidR="00040A49" w:rsidRPr="00CD5E4B" w:rsidRDefault="00040A49" w:rsidP="00040A49">
      <w:pPr>
        <w:rPr>
          <w:rStyle w:val="ECCParagraph"/>
        </w:rPr>
      </w:pPr>
      <w:r w:rsidRPr="00CD5E4B">
        <w:rPr>
          <w:rStyle w:val="ECCParagraph"/>
        </w:rPr>
        <w:t>Administrations may relax this limit in certain situations, for example fixed UE in rural areas, providing that protection of other services, networks and applications is not compromised and cross-border obligations are fulfilled.</w:t>
      </w:r>
    </w:p>
    <w:p w14:paraId="1D71976F" w14:textId="2E0FF64B" w:rsidR="00DC3D21" w:rsidRPr="00CD5E4B" w:rsidRDefault="001F0975" w:rsidP="001F0975">
      <w:pPr>
        <w:pStyle w:val="Heading1"/>
        <w:rPr>
          <w:lang w:val="en-GB"/>
        </w:rPr>
      </w:pPr>
      <w:bookmarkStart w:id="965" w:name="_Toc101857800"/>
      <w:bookmarkStart w:id="966" w:name="_Toc101857943"/>
      <w:bookmarkStart w:id="967" w:name="_Toc102548924"/>
      <w:bookmarkStart w:id="968" w:name="_Toc102570474"/>
      <w:bookmarkStart w:id="969" w:name="_Toc102740336"/>
      <w:bookmarkStart w:id="970" w:name="_Toc11917814"/>
      <w:bookmarkStart w:id="971" w:name="_Toc62209858"/>
      <w:bookmarkStart w:id="972" w:name="_Toc68691337"/>
      <w:bookmarkStart w:id="973" w:name="_Toc78184759"/>
      <w:bookmarkStart w:id="974" w:name="_Toc88226272"/>
      <w:bookmarkStart w:id="975" w:name="_Toc98834876"/>
      <w:bookmarkStart w:id="976" w:name="_Toc100238101"/>
      <w:bookmarkStart w:id="977" w:name="_Toc103178537"/>
      <w:bookmarkStart w:id="978" w:name="_Toc116384052"/>
      <w:bookmarkStart w:id="979" w:name="_Toc107576577"/>
      <w:bookmarkEnd w:id="965"/>
      <w:bookmarkEnd w:id="966"/>
      <w:bookmarkEnd w:id="967"/>
      <w:bookmarkEnd w:id="968"/>
      <w:bookmarkEnd w:id="969"/>
      <w:r>
        <w:rPr>
          <w:rFonts w:ascii="ZWAdobeF" w:hAnsi="ZWAdobeF" w:cs="ZWAdobeF"/>
          <w:b w:val="0"/>
          <w:color w:val="auto"/>
          <w:sz w:val="2"/>
          <w:szCs w:val="2"/>
          <w:lang w:val="en-GB"/>
        </w:rPr>
        <w:lastRenderedPageBreak/>
        <w:t>4B</w:t>
      </w:r>
      <w:r w:rsidR="00DC3D21" w:rsidRPr="00CD5E4B">
        <w:rPr>
          <w:lang w:val="en-GB"/>
        </w:rPr>
        <w:t>Conclusions</w:t>
      </w:r>
      <w:bookmarkEnd w:id="970"/>
      <w:bookmarkEnd w:id="971"/>
      <w:bookmarkEnd w:id="972"/>
      <w:bookmarkEnd w:id="973"/>
      <w:bookmarkEnd w:id="974"/>
      <w:bookmarkEnd w:id="975"/>
      <w:bookmarkEnd w:id="976"/>
      <w:bookmarkEnd w:id="977"/>
      <w:bookmarkEnd w:id="978"/>
      <w:bookmarkEnd w:id="979"/>
    </w:p>
    <w:p w14:paraId="58982713" w14:textId="0CF0D2C0" w:rsidR="0014177D" w:rsidRPr="00CD5E4B" w:rsidRDefault="0014177D" w:rsidP="0014177D">
      <w:pPr>
        <w:rPr>
          <w:rStyle w:val="ECCParagraph"/>
        </w:rPr>
      </w:pPr>
      <w:bookmarkStart w:id="980" w:name="_Hlk864439"/>
      <w:r w:rsidRPr="00CD5E4B">
        <w:rPr>
          <w:rStyle w:val="ECCParagraph"/>
        </w:rPr>
        <w:t>The findings of this ECC Report recommend updates to the existing ECC Decision (14)02</w:t>
      </w:r>
      <w:r w:rsidR="00AB694B" w:rsidRPr="00CD5E4B">
        <w:rPr>
          <w:rStyle w:val="ECCParagraph"/>
        </w:rPr>
        <w:t xml:space="preserve"> </w:t>
      </w:r>
      <w:r w:rsidR="00AB694B" w:rsidRPr="00CD5E4B">
        <w:rPr>
          <w:rStyle w:val="ECCParagraph"/>
        </w:rPr>
        <w:fldChar w:fldCharType="begin" w:fldLock="1"/>
      </w:r>
      <w:r w:rsidR="00AB694B" w:rsidRPr="00CD5E4B">
        <w:rPr>
          <w:rStyle w:val="ECCParagraph"/>
        </w:rPr>
        <w:instrText xml:space="preserve"> REF _Ref40084231 \r \h </w:instrText>
      </w:r>
      <w:r w:rsidR="00987180" w:rsidRPr="00CD5E4B">
        <w:rPr>
          <w:rStyle w:val="ECCParagraph"/>
        </w:rPr>
        <w:instrText xml:space="preserve"> \* MERGEFORMAT </w:instrText>
      </w:r>
      <w:r w:rsidR="00AB694B" w:rsidRPr="00CD5E4B">
        <w:rPr>
          <w:rStyle w:val="ECCParagraph"/>
        </w:rPr>
      </w:r>
      <w:r w:rsidR="00AB694B" w:rsidRPr="00CD5E4B">
        <w:rPr>
          <w:rStyle w:val="ECCParagraph"/>
        </w:rPr>
        <w:fldChar w:fldCharType="separate"/>
      </w:r>
      <w:r w:rsidR="002816C2" w:rsidRPr="00CD5E4B">
        <w:rPr>
          <w:rStyle w:val="ECCParagraph"/>
        </w:rPr>
        <w:t>[1]</w:t>
      </w:r>
      <w:r w:rsidR="00AB694B" w:rsidRPr="00CD5E4B">
        <w:rPr>
          <w:rStyle w:val="ECCParagraph"/>
        </w:rPr>
        <w:fldChar w:fldCharType="end"/>
      </w:r>
      <w:r w:rsidRPr="00CD5E4B">
        <w:rPr>
          <w:rStyle w:val="ECCParagraph"/>
        </w:rPr>
        <w:t xml:space="preserve"> for AAS MFCN with BEM based on TRP in analogy to the existing BEM for non-AAS MFCN, including:</w:t>
      </w:r>
    </w:p>
    <w:p w14:paraId="601FE455" w14:textId="1BB232BD" w:rsidR="0014177D" w:rsidRPr="00CD5E4B" w:rsidRDefault="000240A5" w:rsidP="00166712">
      <w:pPr>
        <w:pStyle w:val="ECCBulletsLv1"/>
        <w:rPr>
          <w:rStyle w:val="ECCParagraph"/>
        </w:rPr>
      </w:pPr>
      <w:r w:rsidRPr="00CD5E4B">
        <w:rPr>
          <w:rStyle w:val="ECCParagraph"/>
        </w:rPr>
        <w:t>I</w:t>
      </w:r>
      <w:r w:rsidR="0014177D" w:rsidRPr="00CD5E4B">
        <w:rPr>
          <w:rStyle w:val="ECCParagraph"/>
        </w:rPr>
        <w:t>n-block, baseline and transitional requirements for AAS MFCN, based on TRP;</w:t>
      </w:r>
    </w:p>
    <w:p w14:paraId="42878851" w14:textId="1E512ECA" w:rsidR="0014177D" w:rsidRPr="00CD5E4B" w:rsidRDefault="000240A5" w:rsidP="00166712">
      <w:pPr>
        <w:pStyle w:val="ECCBulletsLv1"/>
        <w:rPr>
          <w:rStyle w:val="ECCParagraph"/>
        </w:rPr>
      </w:pPr>
      <w:r w:rsidRPr="00CD5E4B">
        <w:rPr>
          <w:rStyle w:val="ECCParagraph"/>
        </w:rPr>
        <w:t>B</w:t>
      </w:r>
      <w:r w:rsidR="0014177D" w:rsidRPr="00CD5E4B">
        <w:rPr>
          <w:rStyle w:val="ECCParagraph"/>
        </w:rPr>
        <w:t>aseline requirement for unsynchronised (or semi-synchronised) operation of AAS MFCN, based on TRP;</w:t>
      </w:r>
    </w:p>
    <w:p w14:paraId="6485536E" w14:textId="0DD1BB70" w:rsidR="0014177D" w:rsidRPr="00CD5E4B" w:rsidRDefault="0014177D" w:rsidP="00166712">
      <w:pPr>
        <w:pStyle w:val="ECCBulletsLv1"/>
        <w:rPr>
          <w:rStyle w:val="ECCParagraph"/>
        </w:rPr>
      </w:pPr>
      <w:r w:rsidRPr="00CD5E4B">
        <w:rPr>
          <w:rStyle w:val="ECCParagraph"/>
        </w:rPr>
        <w:t>Measures for coexistence with services above 2400 MHz</w:t>
      </w:r>
      <w:r w:rsidR="00464CED" w:rsidRPr="00CD5E4B">
        <w:rPr>
          <w:rStyle w:val="ECCParagraph"/>
        </w:rPr>
        <w:t>;</w:t>
      </w:r>
    </w:p>
    <w:p w14:paraId="69DE9227" w14:textId="2B7CC2B7" w:rsidR="0014177D" w:rsidRPr="00CD5E4B" w:rsidRDefault="0014177D" w:rsidP="00166712">
      <w:pPr>
        <w:pStyle w:val="ECCBulletsLv1"/>
        <w:rPr>
          <w:rStyle w:val="ECCParagraph"/>
        </w:rPr>
      </w:pPr>
      <w:r w:rsidRPr="00CD5E4B">
        <w:rPr>
          <w:rStyle w:val="ECCParagraph"/>
        </w:rPr>
        <w:t xml:space="preserve">A mandatory upper in-block power </w:t>
      </w:r>
      <w:r w:rsidR="0092730D" w:rsidRPr="00CD5E4B">
        <w:rPr>
          <w:rStyle w:val="ECCParagraph"/>
        </w:rPr>
        <w:t xml:space="preserve">limit </w:t>
      </w:r>
      <w:r w:rsidRPr="00CD5E4B">
        <w:rPr>
          <w:rStyle w:val="ECCParagraph"/>
        </w:rPr>
        <w:t>in the frequency</w:t>
      </w:r>
      <w:r w:rsidR="000240A5" w:rsidRPr="00CD5E4B">
        <w:rPr>
          <w:rStyle w:val="ECCParagraph"/>
        </w:rPr>
        <w:t xml:space="preserve"> range</w:t>
      </w:r>
      <w:r w:rsidRPr="00CD5E4B">
        <w:rPr>
          <w:rStyle w:val="ECCParagraph"/>
        </w:rPr>
        <w:t xml:space="preserve"> 2390-2400 MHz for AAS MFCN, based on TRP;</w:t>
      </w:r>
    </w:p>
    <w:p w14:paraId="1A99D14A" w14:textId="13954761" w:rsidR="0014177D" w:rsidRPr="00CD5E4B" w:rsidRDefault="0014177D" w:rsidP="00166712">
      <w:pPr>
        <w:pStyle w:val="ECCBulletsLv1"/>
        <w:rPr>
          <w:rStyle w:val="ECCParagraph"/>
        </w:rPr>
      </w:pPr>
      <w:r w:rsidRPr="00CD5E4B">
        <w:rPr>
          <w:rStyle w:val="ECCParagraph"/>
        </w:rPr>
        <w:t>An additional baseline requirement above 2403 MHz for AAS MFCN, based on TRP</w:t>
      </w:r>
      <w:r w:rsidR="00464CED" w:rsidRPr="00CD5E4B">
        <w:rPr>
          <w:rStyle w:val="ECCParagraph"/>
        </w:rPr>
        <w:t>;</w:t>
      </w:r>
    </w:p>
    <w:p w14:paraId="19FEC5AC" w14:textId="368AADA8" w:rsidR="0014177D" w:rsidRPr="00CD5E4B" w:rsidRDefault="0014177D" w:rsidP="00166712">
      <w:pPr>
        <w:pStyle w:val="ECCBulletsLv1"/>
        <w:rPr>
          <w:rStyle w:val="ECCParagraph"/>
        </w:rPr>
      </w:pPr>
      <w:r w:rsidRPr="00CD5E4B">
        <w:rPr>
          <w:rStyle w:val="ECCParagraph"/>
        </w:rPr>
        <w:t xml:space="preserve">The BEM does not take into account coexistence with adjacent services below 2300 MHz, for which general guidance is provided </w:t>
      </w:r>
      <w:r w:rsidR="000240A5" w:rsidRPr="00CD5E4B">
        <w:rPr>
          <w:rStyle w:val="ECCParagraph"/>
        </w:rPr>
        <w:t xml:space="preserve">in </w:t>
      </w:r>
      <w:r w:rsidR="00EB2E46" w:rsidRPr="00CD5E4B">
        <w:rPr>
          <w:rStyle w:val="ECCParagraph"/>
        </w:rPr>
        <w:t>s</w:t>
      </w:r>
      <w:r w:rsidRPr="00CD5E4B">
        <w:rPr>
          <w:rStyle w:val="ECCParagraph"/>
        </w:rPr>
        <w:t xml:space="preserve">ection </w:t>
      </w:r>
      <w:r w:rsidRPr="00CD5E4B">
        <w:rPr>
          <w:rStyle w:val="ECCParagraph"/>
        </w:rPr>
        <w:fldChar w:fldCharType="begin" w:fldLock="1"/>
      </w:r>
      <w:r w:rsidRPr="00CD5E4B">
        <w:rPr>
          <w:rStyle w:val="ECCParagraph"/>
        </w:rPr>
        <w:instrText xml:space="preserve"> REF _Ref101343885 \r \h  \* MERGEFORMAT </w:instrText>
      </w:r>
      <w:r w:rsidRPr="00CD5E4B">
        <w:rPr>
          <w:rStyle w:val="ECCParagraph"/>
        </w:rPr>
      </w:r>
      <w:r w:rsidRPr="00CD5E4B">
        <w:rPr>
          <w:rStyle w:val="ECCParagraph"/>
        </w:rPr>
        <w:fldChar w:fldCharType="separate"/>
      </w:r>
      <w:r w:rsidR="002816C2" w:rsidRPr="00CD5E4B">
        <w:rPr>
          <w:rStyle w:val="ECCParagraph"/>
        </w:rPr>
        <w:t>4.2.1</w:t>
      </w:r>
      <w:r w:rsidRPr="00CD5E4B">
        <w:rPr>
          <w:rStyle w:val="ECCParagraph"/>
        </w:rPr>
        <w:fldChar w:fldCharType="end"/>
      </w:r>
      <w:r w:rsidRPr="00CD5E4B">
        <w:rPr>
          <w:rStyle w:val="ECCParagraph"/>
        </w:rPr>
        <w:t xml:space="preserve"> of this Report for AAS (and in ECC Report 172 </w:t>
      </w:r>
      <w:r w:rsidR="00CD3ECA" w:rsidRPr="00CD5E4B">
        <w:rPr>
          <w:rStyle w:val="ECCParagraph"/>
        </w:rPr>
        <w:fldChar w:fldCharType="begin" w:fldLock="1"/>
      </w:r>
      <w:r w:rsidR="00CD3ECA" w:rsidRPr="00CD5E4B">
        <w:rPr>
          <w:rStyle w:val="ECCParagraph"/>
        </w:rPr>
        <w:instrText xml:space="preserve"> REF _Ref40084256 \r \h </w:instrText>
      </w:r>
      <w:r w:rsidR="00987180" w:rsidRPr="00CD5E4B">
        <w:rPr>
          <w:rStyle w:val="ECCParagraph"/>
        </w:rPr>
        <w:instrText xml:space="preserve"> \* MERGEFORMAT </w:instrText>
      </w:r>
      <w:r w:rsidR="00CD3ECA" w:rsidRPr="00CD5E4B">
        <w:rPr>
          <w:rStyle w:val="ECCParagraph"/>
        </w:rPr>
      </w:r>
      <w:r w:rsidR="00CD3ECA" w:rsidRPr="00CD5E4B">
        <w:rPr>
          <w:rStyle w:val="ECCParagraph"/>
        </w:rPr>
        <w:fldChar w:fldCharType="separate"/>
      </w:r>
      <w:r w:rsidR="002816C2" w:rsidRPr="00CD5E4B">
        <w:rPr>
          <w:rStyle w:val="ECCParagraph"/>
        </w:rPr>
        <w:t>[4]</w:t>
      </w:r>
      <w:r w:rsidR="00CD3ECA" w:rsidRPr="00CD5E4B">
        <w:rPr>
          <w:rStyle w:val="ECCParagraph"/>
        </w:rPr>
        <w:fldChar w:fldCharType="end"/>
      </w:r>
      <w:r w:rsidR="00BB7063" w:rsidRPr="00CD5E4B">
        <w:rPr>
          <w:rStyle w:val="ECCParagraph"/>
        </w:rPr>
        <w:t xml:space="preserve"> </w:t>
      </w:r>
      <w:r w:rsidRPr="00CD5E4B">
        <w:rPr>
          <w:rStyle w:val="ECCParagraph"/>
        </w:rPr>
        <w:t>for non-AAS)</w:t>
      </w:r>
      <w:r w:rsidR="00531185" w:rsidRPr="00CD5E4B">
        <w:rPr>
          <w:rStyle w:val="ECCParagraph"/>
        </w:rPr>
        <w:t>;</w:t>
      </w:r>
    </w:p>
    <w:p w14:paraId="5DF21D64" w14:textId="648E7EE8" w:rsidR="0014177D" w:rsidRPr="00CD5E4B" w:rsidRDefault="0014177D" w:rsidP="00166712">
      <w:pPr>
        <w:pStyle w:val="ECCBulletsLv1"/>
        <w:rPr>
          <w:rStyle w:val="ECCParagraph"/>
        </w:rPr>
      </w:pPr>
      <w:r w:rsidRPr="00CD5E4B">
        <w:rPr>
          <w:rStyle w:val="ECCParagraph"/>
        </w:rPr>
        <w:t>The derived BEM does not take into account coexistence with other incumbent services inside the 2300-2400 MHz band.</w:t>
      </w:r>
      <w:r w:rsidR="004E458E" w:rsidRPr="00CD5E4B">
        <w:rPr>
          <w:rStyle w:val="ECCParagraph"/>
        </w:rPr>
        <w:t xml:space="preserve"> </w:t>
      </w:r>
      <w:r w:rsidRPr="00CD5E4B">
        <w:rPr>
          <w:rStyle w:val="ECCParagraph"/>
        </w:rPr>
        <w:t>Administrations wishing to implement MFCN under LSA should identify which existing applications need to be considered as incumbent and maintained, and assess sharing opportunities through study at a national level.</w:t>
      </w:r>
      <w:r w:rsidR="004E458E" w:rsidRPr="00CD5E4B">
        <w:rPr>
          <w:rStyle w:val="ECCParagraph"/>
        </w:rPr>
        <w:t xml:space="preserve"> </w:t>
      </w:r>
      <w:r w:rsidRPr="00CD5E4B">
        <w:rPr>
          <w:rStyle w:val="ECCParagraph"/>
        </w:rPr>
        <w:t xml:space="preserve">Compatibility studies not considering LSA have been provided in </w:t>
      </w:r>
      <w:r w:rsidR="00EB2E46" w:rsidRPr="00CD5E4B">
        <w:rPr>
          <w:rStyle w:val="ECCParagraph"/>
        </w:rPr>
        <w:t>s</w:t>
      </w:r>
      <w:r w:rsidRPr="00CD5E4B">
        <w:rPr>
          <w:rStyle w:val="ECCParagraph"/>
        </w:rPr>
        <w:t xml:space="preserve">ection </w:t>
      </w:r>
      <w:r w:rsidRPr="00CD5E4B">
        <w:rPr>
          <w:rStyle w:val="ECCParagraph"/>
        </w:rPr>
        <w:fldChar w:fldCharType="begin" w:fldLock="1"/>
      </w:r>
      <w:r w:rsidRPr="00CD5E4B">
        <w:rPr>
          <w:rStyle w:val="ECCParagraph"/>
        </w:rPr>
        <w:instrText xml:space="preserve"> REF _Ref101344222 \r \h  \* MERGEFORMAT </w:instrText>
      </w:r>
      <w:r w:rsidRPr="00CD5E4B">
        <w:rPr>
          <w:rStyle w:val="ECCParagraph"/>
        </w:rPr>
      </w:r>
      <w:r w:rsidRPr="00CD5E4B">
        <w:rPr>
          <w:rStyle w:val="ECCParagraph"/>
        </w:rPr>
        <w:fldChar w:fldCharType="separate"/>
      </w:r>
      <w:r w:rsidR="002816C2" w:rsidRPr="00CD5E4B">
        <w:rPr>
          <w:rStyle w:val="ECCParagraph"/>
        </w:rPr>
        <w:t>4.2.2</w:t>
      </w:r>
      <w:r w:rsidRPr="00CD5E4B">
        <w:rPr>
          <w:rStyle w:val="ECCParagraph"/>
        </w:rPr>
        <w:fldChar w:fldCharType="end"/>
      </w:r>
      <w:r w:rsidRPr="00CD5E4B">
        <w:rPr>
          <w:rStyle w:val="ECCParagraph"/>
        </w:rPr>
        <w:t xml:space="preserve"> of this Report for AAS MFCN (and in ECC Report 172 for non-AAS MFCN).</w:t>
      </w:r>
    </w:p>
    <w:p w14:paraId="2C5E713A" w14:textId="4598C6A5" w:rsidR="0014177D" w:rsidRPr="00CD5E4B" w:rsidRDefault="0014177D" w:rsidP="0014177D">
      <w:pPr>
        <w:rPr>
          <w:rStyle w:val="ECCParagraph"/>
        </w:rPr>
      </w:pPr>
      <w:r w:rsidRPr="00CD5E4B">
        <w:rPr>
          <w:rStyle w:val="ECCParagraph"/>
        </w:rPr>
        <w:t xml:space="preserve">This Report concludes on the need to update the regulatory framework to support the introduction of 5G </w:t>
      </w:r>
      <w:r w:rsidR="00751562" w:rsidRPr="00CD5E4B">
        <w:rPr>
          <w:rStyle w:val="ECCParagraph"/>
        </w:rPr>
        <w:t xml:space="preserve">NR </w:t>
      </w:r>
      <w:r w:rsidRPr="00CD5E4B">
        <w:rPr>
          <w:rStyle w:val="ECCParagraph"/>
        </w:rPr>
        <w:t>and AAS in the 2300</w:t>
      </w:r>
      <w:r w:rsidRPr="00CD5E4B">
        <w:rPr>
          <w:rStyle w:val="ECCParagraph"/>
        </w:rPr>
        <w:noBreakHyphen/>
        <w:t>2400 MHz band, and recommends an updated framework. It is concluded that there is no need to update the current band plan for 2300</w:t>
      </w:r>
      <w:r w:rsidRPr="00CD5E4B">
        <w:rPr>
          <w:rStyle w:val="ECCParagraph"/>
        </w:rPr>
        <w:noBreakHyphen/>
        <w:t xml:space="preserve">2400 MHz in ECC Decision (14)02. The analysis confirms that the current technology neutral BEM remains applicable for 5G </w:t>
      </w:r>
      <w:r w:rsidR="00B24DA3" w:rsidRPr="00CD5E4B">
        <w:rPr>
          <w:rStyle w:val="ECCParagraph"/>
        </w:rPr>
        <w:t xml:space="preserve">NR </w:t>
      </w:r>
      <w:r w:rsidRPr="00CD5E4B">
        <w:rPr>
          <w:rStyle w:val="ECCParagraph"/>
        </w:rPr>
        <w:t>non-AAS</w:t>
      </w:r>
      <w:r w:rsidR="00751562" w:rsidRPr="00CD5E4B">
        <w:rPr>
          <w:rStyle w:val="ECCParagraph"/>
        </w:rPr>
        <w:t xml:space="preserve"> MFCN</w:t>
      </w:r>
      <w:r w:rsidRPr="00CD5E4B">
        <w:rPr>
          <w:rStyle w:val="ECCParagraph"/>
        </w:rPr>
        <w:t>, and confirms the need for a new BEM for AAS MFCN in order to ensure coexistence intra-band and with adjacent services.</w:t>
      </w:r>
    </w:p>
    <w:p w14:paraId="33911C97" w14:textId="1B1C20EE" w:rsidR="003D45B6" w:rsidRPr="00CD5E4B" w:rsidRDefault="003D45B6" w:rsidP="003D45B6">
      <w:pPr>
        <w:rPr>
          <w:rStyle w:val="ECCParagraph"/>
        </w:rPr>
      </w:pPr>
      <w:r w:rsidRPr="00CD5E4B">
        <w:rPr>
          <w:rStyle w:val="ECCParagraph"/>
        </w:rPr>
        <w:t xml:space="preserve">Field strength values for cross-border coordination for non-AAS MFCN are specified in ECC Recommendation (14)04 </w:t>
      </w:r>
      <w:r w:rsidRPr="00CD5E4B">
        <w:rPr>
          <w:rStyle w:val="ECCParagraph"/>
        </w:rPr>
        <w:fldChar w:fldCharType="begin" w:fldLock="1"/>
      </w:r>
      <w:r w:rsidRPr="00CD5E4B">
        <w:rPr>
          <w:rStyle w:val="ECCParagraph"/>
        </w:rPr>
        <w:instrText xml:space="preserve"> REF _Ref103174007 \r \h  \* MERGEFORMAT </w:instrText>
      </w:r>
      <w:r w:rsidRPr="00CD5E4B">
        <w:rPr>
          <w:rStyle w:val="ECCParagraph"/>
        </w:rPr>
      </w:r>
      <w:r w:rsidRPr="00CD5E4B">
        <w:rPr>
          <w:rStyle w:val="ECCParagraph"/>
        </w:rPr>
        <w:fldChar w:fldCharType="separate"/>
      </w:r>
      <w:r w:rsidR="002816C2" w:rsidRPr="00CD5E4B">
        <w:rPr>
          <w:rStyle w:val="ECCParagraph"/>
        </w:rPr>
        <w:t>[3]</w:t>
      </w:r>
      <w:r w:rsidRPr="00CD5E4B">
        <w:rPr>
          <w:rStyle w:val="ECCParagraph"/>
        </w:rPr>
        <w:fldChar w:fldCharType="end"/>
      </w:r>
      <w:r w:rsidRPr="00CD5E4B">
        <w:rPr>
          <w:rStyle w:val="ECCParagraph"/>
        </w:rPr>
        <w:t>. For AAS MFCN an update of the ECC Recommendation (14)04 will be needed.</w:t>
      </w:r>
    </w:p>
    <w:p w14:paraId="72ABC5D3" w14:textId="3E30C20A" w:rsidR="00C630DA" w:rsidRPr="00CD5E4B" w:rsidRDefault="00C630DA" w:rsidP="0014177D">
      <w:pPr>
        <w:rPr>
          <w:rStyle w:val="ECCParagraph"/>
        </w:rPr>
      </w:pPr>
      <w:r w:rsidRPr="00CD5E4B">
        <w:rPr>
          <w:rStyle w:val="ECCParagraph"/>
        </w:rPr>
        <w:t>Also</w:t>
      </w:r>
      <w:r w:rsidR="003140AB" w:rsidRPr="00CD5E4B">
        <w:rPr>
          <w:rStyle w:val="ECCParagraph"/>
        </w:rPr>
        <w:t>,</w:t>
      </w:r>
      <w:r w:rsidRPr="00CD5E4B">
        <w:rPr>
          <w:rStyle w:val="ECCParagraph"/>
        </w:rPr>
        <w:t xml:space="preserve"> for cross-border coexistence additional coordination may need to be considered, not only to mitigate cross-border interference across MFCN networks, but also to protect other incumbent services. Conclusions from ECC Report 172 related to isolation or separation distances with other services such as aeronautical/terrestrial telemetry remain valid for AAS </w:t>
      </w:r>
      <w:r w:rsidR="00C460CD" w:rsidRPr="00CD5E4B">
        <w:rPr>
          <w:rStyle w:val="ECCParagraph"/>
        </w:rPr>
        <w:t xml:space="preserve">MFCN </w:t>
      </w:r>
      <w:r w:rsidRPr="00CD5E4B">
        <w:rPr>
          <w:rStyle w:val="ECCParagraph"/>
        </w:rPr>
        <w:t>under the assumptions used in the simulations, in particular the 46 dBm/</w:t>
      </w:r>
      <w:r w:rsidR="00CD3ECA" w:rsidRPr="00CD5E4B">
        <w:rPr>
          <w:rStyle w:val="ECCParagraph"/>
        </w:rPr>
        <w:t>(</w:t>
      </w:r>
      <w:r w:rsidRPr="00CD5E4B">
        <w:rPr>
          <w:rStyle w:val="ECCParagraph"/>
        </w:rPr>
        <w:t>20 MHz</w:t>
      </w:r>
      <w:r w:rsidR="00CD3ECA" w:rsidRPr="00CD5E4B">
        <w:rPr>
          <w:rStyle w:val="ECCParagraph"/>
        </w:rPr>
        <w:t>)</w:t>
      </w:r>
      <w:r w:rsidRPr="00CD5E4B">
        <w:rPr>
          <w:rStyle w:val="ECCParagraph"/>
        </w:rPr>
        <w:t xml:space="preserve"> TRP in-block BS power. For the co-channel case higher in-block BS power will typically result in larger coordination distances, noting that this also depends on many other parameters such as actual radio propagation condition, BS/victim antenna height, antenna gain, etc.</w:t>
      </w:r>
    </w:p>
    <w:p w14:paraId="50943A4F" w14:textId="77777777" w:rsidR="006400E5" w:rsidRPr="00CD5E4B" w:rsidRDefault="006400E5" w:rsidP="00DC3D21">
      <w:pPr>
        <w:rPr>
          <w:rStyle w:val="ECCParagraph"/>
        </w:rPr>
      </w:pPr>
    </w:p>
    <w:p w14:paraId="48177D1F" w14:textId="77777777" w:rsidR="00DA0A26" w:rsidRPr="00CD5E4B" w:rsidRDefault="00DA0A26" w:rsidP="00836A47">
      <w:pPr>
        <w:pStyle w:val="ECCAnnexheading1"/>
        <w:outlineLvl w:val="0"/>
        <w:rPr>
          <w:lang w:val="en-GB"/>
        </w:rPr>
      </w:pPr>
      <w:bookmarkStart w:id="981" w:name="_Toc101857802"/>
      <w:bookmarkStart w:id="982" w:name="_Toc101857945"/>
      <w:bookmarkStart w:id="983" w:name="_Toc102548926"/>
      <w:bookmarkStart w:id="984" w:name="_Toc102570476"/>
      <w:bookmarkStart w:id="985" w:name="_Toc102740338"/>
      <w:bookmarkStart w:id="986" w:name="_Toc101857803"/>
      <w:bookmarkStart w:id="987" w:name="_Toc101857946"/>
      <w:bookmarkStart w:id="988" w:name="_Toc102548927"/>
      <w:bookmarkStart w:id="989" w:name="_Toc102570477"/>
      <w:bookmarkStart w:id="990" w:name="_Toc102740339"/>
      <w:bookmarkStart w:id="991" w:name="_Toc101857804"/>
      <w:bookmarkStart w:id="992" w:name="_Toc101857947"/>
      <w:bookmarkStart w:id="993" w:name="_Toc102548928"/>
      <w:bookmarkStart w:id="994" w:name="_Toc102570478"/>
      <w:bookmarkStart w:id="995" w:name="_Toc102740340"/>
      <w:bookmarkStart w:id="996" w:name="_Toc101857806"/>
      <w:bookmarkStart w:id="997" w:name="_Toc101857949"/>
      <w:bookmarkStart w:id="998" w:name="_Toc102548930"/>
      <w:bookmarkStart w:id="999" w:name="_Toc102570480"/>
      <w:bookmarkStart w:id="1000" w:name="_Toc102740342"/>
      <w:bookmarkStart w:id="1001" w:name="_Ref80965833"/>
      <w:bookmarkStart w:id="1002" w:name="_Toc88226274"/>
      <w:bookmarkStart w:id="1003" w:name="_Toc98834878"/>
      <w:bookmarkStart w:id="1004" w:name="_Toc100238103"/>
      <w:bookmarkStart w:id="1005" w:name="_Toc116384053"/>
      <w:bookmarkStart w:id="1006" w:name="_Toc107576578"/>
      <w:bookmarkStart w:id="1007" w:name="_Toc62209860"/>
      <w:bookmarkStart w:id="1008" w:name="_Toc68691339"/>
      <w:bookmarkEnd w:id="48"/>
      <w:bookmarkEnd w:id="49"/>
      <w:bookmarkEnd w:id="50"/>
      <w:bookmarkEnd w:id="51"/>
      <w:bookmarkEnd w:id="52"/>
      <w:bookmarkEnd w:id="53"/>
      <w:bookmarkEnd w:id="54"/>
      <w:bookmarkEnd w:id="55"/>
      <w:bookmarkEnd w:id="56"/>
      <w:bookmarkEnd w:id="57"/>
      <w:bookmarkEnd w:id="58"/>
      <w:bookmarkEnd w:id="5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r w:rsidRPr="00CD5E4B">
        <w:rPr>
          <w:lang w:val="en-GB"/>
        </w:rPr>
        <w:lastRenderedPageBreak/>
        <w:t>Spectrum information</w:t>
      </w:r>
      <w:bookmarkEnd w:id="1001"/>
      <w:bookmarkEnd w:id="1002"/>
      <w:bookmarkEnd w:id="1003"/>
      <w:bookmarkEnd w:id="1004"/>
      <w:bookmarkEnd w:id="1005"/>
      <w:bookmarkEnd w:id="1006"/>
    </w:p>
    <w:p w14:paraId="767A18F6" w14:textId="1836EA6B" w:rsidR="00DA0A26" w:rsidRPr="00CD5E4B" w:rsidRDefault="00DA0A26" w:rsidP="00DA0A26">
      <w:pPr>
        <w:pStyle w:val="ECCAnnexheading2"/>
        <w:rPr>
          <w:rStyle w:val="ECCParagraph"/>
        </w:rPr>
      </w:pPr>
      <w:bookmarkStart w:id="1009" w:name="_Toc380059620"/>
      <w:bookmarkStart w:id="1010" w:name="_Toc380059762"/>
      <w:bookmarkEnd w:id="1007"/>
      <w:bookmarkEnd w:id="1008"/>
      <w:r w:rsidRPr="00CD5E4B">
        <w:rPr>
          <w:rStyle w:val="ECCParagraph"/>
        </w:rPr>
        <w:t>Detailed information about allocations and applications</w:t>
      </w:r>
      <w:r w:rsidR="00C76A34" w:rsidRPr="00CD5E4B">
        <w:rPr>
          <w:rStyle w:val="ECCParagraph"/>
        </w:rPr>
        <w:t xml:space="preserve"> </w:t>
      </w:r>
      <w:r w:rsidRPr="00CD5E4B">
        <w:rPr>
          <w:rStyle w:val="ECCParagraph"/>
        </w:rPr>
        <w:t>in 2200-2483.4 MHz in Region 1</w:t>
      </w:r>
    </w:p>
    <w:p w14:paraId="451C841C" w14:textId="4BE31D3D" w:rsidR="00DA0A26" w:rsidRPr="00CD5E4B" w:rsidRDefault="00DA0A26" w:rsidP="003F2BC2">
      <w:r w:rsidRPr="00CD5E4B">
        <w:t xml:space="preserve">For the band in and around 2300-3400 MHz band, ERC Report 25 </w:t>
      </w:r>
      <w:r w:rsidR="00B814A4" w:rsidRPr="00CD5E4B">
        <w:fldChar w:fldCharType="begin" w:fldLock="1"/>
      </w:r>
      <w:r w:rsidR="00B814A4" w:rsidRPr="00CD5E4B">
        <w:instrText xml:space="preserve"> REF _Ref103590810 \r \h </w:instrText>
      </w:r>
      <w:r w:rsidR="004C13AC" w:rsidRPr="00CD5E4B">
        <w:instrText xml:space="preserve"> \* MERGEFORMAT </w:instrText>
      </w:r>
      <w:r w:rsidR="00B814A4" w:rsidRPr="00CD5E4B">
        <w:fldChar w:fldCharType="separate"/>
      </w:r>
      <w:r w:rsidR="002816C2" w:rsidRPr="00CD5E4B">
        <w:t>[29]</w:t>
      </w:r>
      <w:r w:rsidR="00B814A4" w:rsidRPr="00CD5E4B">
        <w:fldChar w:fldCharType="end"/>
      </w:r>
      <w:r w:rsidR="00A842EB" w:rsidRPr="00CD5E4B">
        <w:t xml:space="preserve"> </w:t>
      </w:r>
      <w:r w:rsidRPr="00CD5E4B">
        <w:t>indicates the systems operating below 2300</w:t>
      </w:r>
      <w:r w:rsidR="007F0ACF" w:rsidRPr="00CD5E4B">
        <w:t xml:space="preserve"> </w:t>
      </w:r>
      <w:r w:rsidRPr="00CD5E4B">
        <w:t>MHz, in the band 2300-2400 MHz and above 2400 MHz.</w:t>
      </w:r>
    </w:p>
    <w:p w14:paraId="720511FE" w14:textId="1D6FBA88" w:rsidR="00DA0A26" w:rsidRPr="00CD5E4B" w:rsidRDefault="00DA0A26" w:rsidP="003F2BC2">
      <w:r w:rsidRPr="00CD5E4B">
        <w:t xml:space="preserve">ECO Report 03 </w:t>
      </w:r>
      <w:r w:rsidR="00B814A4" w:rsidRPr="00CD5E4B">
        <w:fldChar w:fldCharType="begin" w:fldLock="1"/>
      </w:r>
      <w:r w:rsidR="00B814A4" w:rsidRPr="00CD5E4B">
        <w:instrText xml:space="preserve"> REF _Ref103590822 \r \h </w:instrText>
      </w:r>
      <w:r w:rsidR="004C13AC" w:rsidRPr="00CD5E4B">
        <w:instrText xml:space="preserve"> \* MERGEFORMAT </w:instrText>
      </w:r>
      <w:r w:rsidR="00B814A4" w:rsidRPr="00CD5E4B">
        <w:fldChar w:fldCharType="separate"/>
      </w:r>
      <w:r w:rsidR="002816C2" w:rsidRPr="00CD5E4B">
        <w:t>[30]</w:t>
      </w:r>
      <w:r w:rsidR="00B814A4" w:rsidRPr="00CD5E4B">
        <w:fldChar w:fldCharType="end"/>
      </w:r>
      <w:r w:rsidR="00B814A4" w:rsidRPr="00CD5E4B" w:rsidDel="00D577E9">
        <w:t xml:space="preserve"> </w:t>
      </w:r>
      <w:r w:rsidR="00634104" w:rsidRPr="00CD5E4B">
        <w:t xml:space="preserve">provides </w:t>
      </w:r>
      <w:r w:rsidR="00E85F9E" w:rsidRPr="00CD5E4B">
        <w:t xml:space="preserve">information on licensing for MFCN in this frequency band in CEPT countries. </w:t>
      </w:r>
    </w:p>
    <w:p w14:paraId="479025B9" w14:textId="6CE69F1C" w:rsidR="00DA0A26" w:rsidRPr="00CD5E4B" w:rsidRDefault="00634104" w:rsidP="003F2BC2">
      <w:r w:rsidRPr="00CD5E4B">
        <w:t>A</w:t>
      </w:r>
      <w:r w:rsidR="00DA0A26" w:rsidRPr="00CD5E4B">
        <w:t xml:space="preserve">n extract </w:t>
      </w:r>
      <w:r w:rsidR="00346EB3" w:rsidRPr="00CD5E4B">
        <w:t>from ERC Report 25</w:t>
      </w:r>
      <w:r w:rsidRPr="00CD5E4B">
        <w:t xml:space="preserve">, is provided in </w:t>
      </w:r>
      <w:r w:rsidRPr="00CD5E4B">
        <w:fldChar w:fldCharType="begin" w:fldLock="1"/>
      </w:r>
      <w:r w:rsidRPr="00CD5E4B">
        <w:instrText xml:space="preserve"> REF _Ref103256614 \h </w:instrText>
      </w:r>
      <w:r w:rsidR="004C13AC" w:rsidRPr="00CD5E4B">
        <w:instrText xml:space="preserve"> \* MERGEFORMAT </w:instrText>
      </w:r>
      <w:r w:rsidRPr="00CD5E4B">
        <w:fldChar w:fldCharType="separate"/>
      </w:r>
      <w:r w:rsidR="002816C2" w:rsidRPr="00CD5E4B">
        <w:t>Table 14</w:t>
      </w:r>
      <w:r w:rsidRPr="00CD5E4B">
        <w:fldChar w:fldCharType="end"/>
      </w:r>
      <w:r w:rsidR="00346EB3" w:rsidRPr="00CD5E4B">
        <w:t xml:space="preserve"> </w:t>
      </w:r>
      <w:r w:rsidRPr="00CD5E4B">
        <w:t>which</w:t>
      </w:r>
      <w:r w:rsidR="00DA0A26" w:rsidRPr="00CD5E4B">
        <w:t xml:space="preserve"> provides details about the allocations and also the relevant standard, applications and some notes </w:t>
      </w:r>
      <w:r w:rsidRPr="00CD5E4B">
        <w:t>for</w:t>
      </w:r>
      <w:r w:rsidR="00DA0A26" w:rsidRPr="00CD5E4B">
        <w:t>:</w:t>
      </w:r>
    </w:p>
    <w:p w14:paraId="00040C24" w14:textId="4B6521B5" w:rsidR="00DA0A26" w:rsidRPr="00CD5E4B" w:rsidRDefault="00DA0A26" w:rsidP="003F2BC2">
      <w:pPr>
        <w:pStyle w:val="ECCBulletsLv1"/>
      </w:pPr>
      <w:r w:rsidRPr="00CD5E4B">
        <w:t>Below 2300 MHz</w:t>
      </w:r>
      <w:r w:rsidR="003F2BC2" w:rsidRPr="00CD5E4B">
        <w:t>;</w:t>
      </w:r>
    </w:p>
    <w:p w14:paraId="36528411" w14:textId="01CAF2ED" w:rsidR="00DA0A26" w:rsidRPr="00CD5E4B" w:rsidRDefault="00DA0A26" w:rsidP="003F2BC2">
      <w:pPr>
        <w:pStyle w:val="ECCBulletsLv1"/>
      </w:pPr>
      <w:r w:rsidRPr="00CD5E4B">
        <w:t>In the 2300-2400 MHz band</w:t>
      </w:r>
      <w:r w:rsidR="003F2BC2" w:rsidRPr="00CD5E4B">
        <w:t>;</w:t>
      </w:r>
    </w:p>
    <w:p w14:paraId="16A1427E" w14:textId="77777777" w:rsidR="00DA0A26" w:rsidRPr="00CD5E4B" w:rsidRDefault="00DA0A26" w:rsidP="003F2BC2">
      <w:pPr>
        <w:pStyle w:val="ECCBulletsLv1"/>
      </w:pPr>
      <w:r w:rsidRPr="00CD5E4B">
        <w:t>Above 2400 MHz.</w:t>
      </w:r>
    </w:p>
    <w:p w14:paraId="43809398" w14:textId="0D3B6063" w:rsidR="00DA0A26" w:rsidRPr="00CD5E4B" w:rsidRDefault="00DA0A26" w:rsidP="003F2BC2">
      <w:pPr>
        <w:pStyle w:val="Caption"/>
        <w:rPr>
          <w:lang w:val="en-GB"/>
        </w:rPr>
      </w:pPr>
      <w:bookmarkStart w:id="1011" w:name="_Ref103256614"/>
      <w:r w:rsidRPr="00CD5E4B">
        <w:rPr>
          <w:lang w:val="en-GB"/>
        </w:rPr>
        <w:t xml:space="preserve">Table </w:t>
      </w:r>
      <w:r w:rsidR="00A43540" w:rsidRPr="00CD5E4B">
        <w:rPr>
          <w:lang w:val="en-GB"/>
        </w:rPr>
        <w:fldChar w:fldCharType="begin"/>
      </w:r>
      <w:r w:rsidR="00A43540" w:rsidRPr="00CD5E4B">
        <w:rPr>
          <w:lang w:val="en-GB"/>
        </w:rPr>
        <w:instrText xml:space="preserve"> SEQ Table \* ARABIC </w:instrText>
      </w:r>
      <w:r w:rsidR="00A43540" w:rsidRPr="00CD5E4B">
        <w:rPr>
          <w:lang w:val="en-GB"/>
        </w:rPr>
        <w:fldChar w:fldCharType="separate"/>
      </w:r>
      <w:r w:rsidR="001F0975">
        <w:rPr>
          <w:noProof/>
          <w:lang w:val="en-GB"/>
        </w:rPr>
        <w:t>14</w:t>
      </w:r>
      <w:r w:rsidR="00A43540" w:rsidRPr="00CD5E4B">
        <w:rPr>
          <w:lang w:val="en-GB"/>
        </w:rPr>
        <w:fldChar w:fldCharType="end"/>
      </w:r>
      <w:bookmarkEnd w:id="1011"/>
      <w:r w:rsidRPr="00CD5E4B">
        <w:rPr>
          <w:lang w:val="en-GB"/>
        </w:rPr>
        <w:t xml:space="preserve">: Detailed information of allocations and applications in-band and adjacent for the 2300-2400 MHz band for Europe/Region 1, from reference </w:t>
      </w:r>
      <w:r w:rsidR="00CC4124" w:rsidRPr="00CD5E4B">
        <w:rPr>
          <w:lang w:val="en-GB"/>
        </w:rPr>
        <w:t>ERC Report 25</w:t>
      </w:r>
      <w:r w:rsidR="005654C3" w:rsidRPr="00CD5E4B">
        <w:rPr>
          <w:lang w:val="en-GB"/>
        </w:rPr>
        <w:t xml:space="preserve"> </w:t>
      </w:r>
      <w:r w:rsidR="005654C3" w:rsidRPr="00CD5E4B">
        <w:rPr>
          <w:lang w:val="en-GB"/>
        </w:rPr>
        <w:fldChar w:fldCharType="begin" w:fldLock="1"/>
      </w:r>
      <w:r w:rsidR="005654C3" w:rsidRPr="00CD5E4B">
        <w:rPr>
          <w:lang w:val="en-GB"/>
        </w:rPr>
        <w:instrText xml:space="preserve"> REF _Ref103590810 \r \h </w:instrText>
      </w:r>
      <w:r w:rsidR="004C13AC" w:rsidRPr="00CD5E4B">
        <w:rPr>
          <w:lang w:val="en-GB"/>
        </w:rPr>
        <w:instrText xml:space="preserve"> \* MERGEFORMAT </w:instrText>
      </w:r>
      <w:r w:rsidR="005654C3" w:rsidRPr="00CD5E4B">
        <w:rPr>
          <w:lang w:val="en-GB"/>
        </w:rPr>
      </w:r>
      <w:r w:rsidR="005654C3" w:rsidRPr="00CD5E4B">
        <w:rPr>
          <w:lang w:val="en-GB"/>
        </w:rPr>
        <w:fldChar w:fldCharType="separate"/>
      </w:r>
      <w:r w:rsidR="002816C2" w:rsidRPr="00CD5E4B">
        <w:rPr>
          <w:lang w:val="en-GB"/>
        </w:rPr>
        <w:t>[29]</w:t>
      </w:r>
      <w:r w:rsidR="005654C3" w:rsidRPr="00CD5E4B">
        <w:rPr>
          <w:lang w:val="en-GB"/>
        </w:rPr>
        <w:fldChar w:fldCharType="end"/>
      </w:r>
      <w:r w:rsidR="00CC4124" w:rsidRPr="00CD5E4B">
        <w:rPr>
          <w:rStyle w:val="Hyperlink"/>
          <w:lang w:val="en-GB"/>
        </w:rPr>
        <w:t xml:space="preserve">, </w:t>
      </w:r>
      <w:hyperlink r:id="rId20" w:history="1">
        <w:r w:rsidR="00B30DBC" w:rsidRPr="00CD5E4B">
          <w:rPr>
            <w:rStyle w:val="Hyperlink"/>
            <w:lang w:val="en-GB"/>
          </w:rPr>
          <w:t>https://efis.cept.org/view/compare-applications.do</w:t>
        </w:r>
      </w:hyperlink>
      <w:r w:rsidR="00EE6014" w:rsidRPr="00CD5E4B">
        <w:rPr>
          <w:lang w:val="en-GB"/>
        </w:rPr>
        <w:t>,</w:t>
      </w:r>
      <w:r w:rsidRPr="00CD5E4B" w:rsidDel="00EE6014">
        <w:rPr>
          <w:lang w:val="en-GB"/>
        </w:rPr>
        <w:t xml:space="preserve"> </w:t>
      </w:r>
      <w:r w:rsidRPr="00CD5E4B">
        <w:rPr>
          <w:lang w:val="en-GB"/>
        </w:rPr>
        <w:t>Nov</w:t>
      </w:r>
      <w:r w:rsidR="00EE6014" w:rsidRPr="00CD5E4B">
        <w:rPr>
          <w:lang w:val="en-GB"/>
        </w:rPr>
        <w:t>ember</w:t>
      </w:r>
      <w:r w:rsidRPr="00CD5E4B">
        <w:rPr>
          <w:lang w:val="en-GB"/>
        </w:rPr>
        <w:t xml:space="preserve"> 2020 </w:t>
      </w:r>
    </w:p>
    <w:tbl>
      <w:tblPr>
        <w:tblStyle w:val="ECCTable-redheader"/>
        <w:tblW w:w="5000" w:type="pct"/>
        <w:tblInd w:w="0" w:type="dxa"/>
        <w:tblLook w:val="04A0" w:firstRow="1" w:lastRow="0" w:firstColumn="1" w:lastColumn="0" w:noHBand="0" w:noVBand="1"/>
      </w:tblPr>
      <w:tblGrid>
        <w:gridCol w:w="810"/>
        <w:gridCol w:w="1754"/>
        <w:gridCol w:w="1594"/>
        <w:gridCol w:w="2655"/>
        <w:gridCol w:w="1427"/>
        <w:gridCol w:w="1389"/>
      </w:tblGrid>
      <w:tr w:rsidR="00AB3330" w:rsidRPr="00CD5E4B" w14:paraId="713DDB31" w14:textId="77777777" w:rsidTr="00DD6464">
        <w:trPr>
          <w:cnfStyle w:val="100000000000" w:firstRow="1" w:lastRow="0" w:firstColumn="0" w:lastColumn="0" w:oddVBand="0" w:evenVBand="0" w:oddHBand="0" w:evenHBand="0" w:firstRowFirstColumn="0" w:firstRowLastColumn="0" w:lastRowFirstColumn="0" w:lastRowLastColumn="0"/>
        </w:trPr>
        <w:tc>
          <w:tcPr>
            <w:tcW w:w="0" w:type="pct"/>
            <w:vAlign w:val="top"/>
          </w:tcPr>
          <w:p w14:paraId="36AB146C" w14:textId="77777777" w:rsidR="00DA0A26" w:rsidRPr="00CD5E4B" w:rsidRDefault="00DA0A26" w:rsidP="003F2BC2">
            <w:pPr>
              <w:pStyle w:val="ECCTableHeaderwhitefont"/>
            </w:pPr>
            <w:r w:rsidRPr="00CD5E4B">
              <w:t>Band</w:t>
            </w:r>
          </w:p>
        </w:tc>
        <w:tc>
          <w:tcPr>
            <w:tcW w:w="0" w:type="pct"/>
            <w:vAlign w:val="top"/>
          </w:tcPr>
          <w:p w14:paraId="5C3B43C8" w14:textId="77777777" w:rsidR="00DA0A26" w:rsidRPr="00CD5E4B" w:rsidRDefault="00DA0A26" w:rsidP="003F2BC2">
            <w:pPr>
              <w:pStyle w:val="ECCTableHeaderwhitefont"/>
            </w:pPr>
            <w:r w:rsidRPr="00CD5E4B">
              <w:t>European Common Allocation and ECA Footnotes</w:t>
            </w:r>
          </w:p>
        </w:tc>
        <w:tc>
          <w:tcPr>
            <w:tcW w:w="782" w:type="pct"/>
            <w:vAlign w:val="top"/>
          </w:tcPr>
          <w:p w14:paraId="68A4339C" w14:textId="77777777" w:rsidR="00DA0A26" w:rsidRPr="00CD5E4B" w:rsidRDefault="00DA0A26" w:rsidP="003F2BC2">
            <w:pPr>
              <w:pStyle w:val="ECCTableHeaderwhitefont"/>
            </w:pPr>
            <w:r w:rsidRPr="00CD5E4B">
              <w:t>ECC/ERC harmonisation measure</w:t>
            </w:r>
          </w:p>
        </w:tc>
        <w:tc>
          <w:tcPr>
            <w:tcW w:w="1388" w:type="pct"/>
            <w:vAlign w:val="top"/>
          </w:tcPr>
          <w:p w14:paraId="7E5CCD59" w14:textId="77777777" w:rsidR="00DA0A26" w:rsidRPr="00CD5E4B" w:rsidRDefault="00DA0A26" w:rsidP="003F2BC2">
            <w:pPr>
              <w:pStyle w:val="ECCTableHeaderwhitefont"/>
            </w:pPr>
            <w:r w:rsidRPr="00CD5E4B">
              <w:t>Applications</w:t>
            </w:r>
          </w:p>
        </w:tc>
        <w:tc>
          <w:tcPr>
            <w:tcW w:w="0" w:type="pct"/>
            <w:vAlign w:val="top"/>
          </w:tcPr>
          <w:p w14:paraId="493EBBD4" w14:textId="77777777" w:rsidR="00DA0A26" w:rsidRPr="00CD5E4B" w:rsidRDefault="00DA0A26" w:rsidP="003F2BC2">
            <w:pPr>
              <w:pStyle w:val="ECCTableHeaderwhitefont"/>
            </w:pPr>
            <w:r w:rsidRPr="00CD5E4B">
              <w:t>Standard</w:t>
            </w:r>
          </w:p>
        </w:tc>
        <w:tc>
          <w:tcPr>
            <w:tcW w:w="0" w:type="pct"/>
            <w:vAlign w:val="top"/>
          </w:tcPr>
          <w:p w14:paraId="06B88E75" w14:textId="77777777" w:rsidR="00DA0A26" w:rsidRPr="00CD5E4B" w:rsidRDefault="00DA0A26" w:rsidP="003F2BC2">
            <w:pPr>
              <w:pStyle w:val="ECCTableHeaderwhitefont"/>
            </w:pPr>
            <w:r w:rsidRPr="00CD5E4B">
              <w:t>Notes</w:t>
            </w:r>
          </w:p>
        </w:tc>
      </w:tr>
      <w:tr w:rsidR="00DA0A26" w:rsidRPr="00CD5E4B" w14:paraId="707E9A92" w14:textId="77777777" w:rsidTr="00DD6464">
        <w:trPr>
          <w:trHeight w:val="265"/>
        </w:trPr>
        <w:tc>
          <w:tcPr>
            <w:tcW w:w="5000" w:type="pct"/>
            <w:gridSpan w:val="6"/>
          </w:tcPr>
          <w:p w14:paraId="6D0EEBF2" w14:textId="77777777" w:rsidR="00DA0A26" w:rsidRPr="001943D9" w:rsidRDefault="00DA0A26" w:rsidP="002F0670">
            <w:pPr>
              <w:pStyle w:val="ECCTabletext"/>
              <w:rPr>
                <w:b/>
                <w:sz w:val="16"/>
              </w:rPr>
            </w:pPr>
            <w:r w:rsidRPr="001943D9">
              <w:rPr>
                <w:b/>
                <w:sz w:val="16"/>
              </w:rPr>
              <w:t>Below 2300 MHz</w:t>
            </w:r>
          </w:p>
        </w:tc>
      </w:tr>
      <w:tr w:rsidR="00DF6B6E" w:rsidRPr="00CD5E4B" w14:paraId="522A1972" w14:textId="77777777" w:rsidTr="00AB3330">
        <w:trPr>
          <w:trHeight w:val="265"/>
        </w:trPr>
        <w:tc>
          <w:tcPr>
            <w:tcW w:w="430" w:type="pct"/>
            <w:vMerge w:val="restart"/>
          </w:tcPr>
          <w:p w14:paraId="43FCD663" w14:textId="77777777" w:rsidR="00DA0A26" w:rsidRPr="00CD5E4B" w:rsidRDefault="00DA0A26" w:rsidP="002F0670">
            <w:pPr>
              <w:rPr>
                <w:sz w:val="16"/>
                <w:szCs w:val="16"/>
              </w:rPr>
            </w:pPr>
            <w:r w:rsidRPr="00CD5E4B">
              <w:rPr>
                <w:sz w:val="16"/>
                <w:szCs w:val="16"/>
              </w:rPr>
              <w:t>2200-2290 MHz</w:t>
            </w:r>
          </w:p>
        </w:tc>
        <w:tc>
          <w:tcPr>
            <w:tcW w:w="920" w:type="pct"/>
            <w:vMerge w:val="restart"/>
          </w:tcPr>
          <w:p w14:paraId="55B97DD6" w14:textId="35A679D5" w:rsidR="00DA0A26" w:rsidRPr="00CD5E4B" w:rsidRDefault="00DA0A26" w:rsidP="00371EBB">
            <w:pPr>
              <w:pStyle w:val="ECCTabletext"/>
              <w:jc w:val="left"/>
              <w:rPr>
                <w:sz w:val="16"/>
                <w:szCs w:val="16"/>
              </w:rPr>
            </w:pPr>
            <w:r w:rsidRPr="00CD5E4B">
              <w:rPr>
                <w:sz w:val="16"/>
                <w:szCs w:val="16"/>
              </w:rPr>
              <w:t>EARTH EXPLORATION-SATELLITE (SPACE</w:t>
            </w:r>
            <w:r w:rsidR="00F56BBB" w:rsidRPr="00CD5E4B">
              <w:rPr>
                <w:sz w:val="16"/>
                <w:szCs w:val="16"/>
              </w:rPr>
              <w:t>-</w:t>
            </w:r>
            <w:r w:rsidRPr="00CD5E4B">
              <w:rPr>
                <w:sz w:val="16"/>
                <w:szCs w:val="16"/>
              </w:rPr>
              <w:t>TO-EARTH) (SPACE-TO-SPACE)</w:t>
            </w:r>
          </w:p>
          <w:p w14:paraId="481D6DD5" w14:textId="77777777" w:rsidR="00DA0A26" w:rsidRPr="00CD5E4B" w:rsidRDefault="00DA0A26" w:rsidP="00371EBB">
            <w:pPr>
              <w:pStyle w:val="ECCTabletext"/>
              <w:jc w:val="left"/>
              <w:rPr>
                <w:sz w:val="16"/>
                <w:szCs w:val="16"/>
              </w:rPr>
            </w:pPr>
            <w:r w:rsidRPr="00CD5E4B">
              <w:rPr>
                <w:sz w:val="16"/>
                <w:szCs w:val="16"/>
              </w:rPr>
              <w:t>FIXED</w:t>
            </w:r>
          </w:p>
          <w:p w14:paraId="2C0B5E38" w14:textId="77777777" w:rsidR="00DA0A26" w:rsidRPr="00CD5E4B" w:rsidRDefault="00DA0A26" w:rsidP="00371EBB">
            <w:pPr>
              <w:pStyle w:val="ECCTabletext"/>
              <w:jc w:val="left"/>
              <w:rPr>
                <w:sz w:val="16"/>
                <w:szCs w:val="16"/>
              </w:rPr>
            </w:pPr>
            <w:r w:rsidRPr="00CD5E4B">
              <w:rPr>
                <w:sz w:val="16"/>
                <w:szCs w:val="16"/>
              </w:rPr>
              <w:t>MOBILE 5.391</w:t>
            </w:r>
          </w:p>
          <w:p w14:paraId="4B2A5C04" w14:textId="77777777" w:rsidR="00DA0A26" w:rsidRPr="00CD5E4B" w:rsidRDefault="00DA0A26" w:rsidP="00371EBB">
            <w:pPr>
              <w:pStyle w:val="ECCTabletext"/>
              <w:jc w:val="left"/>
              <w:rPr>
                <w:sz w:val="16"/>
                <w:szCs w:val="16"/>
              </w:rPr>
            </w:pPr>
            <w:r w:rsidRPr="00CD5E4B">
              <w:rPr>
                <w:sz w:val="16"/>
                <w:szCs w:val="16"/>
              </w:rPr>
              <w:t>SPACE OPERATION (SPACE-TO-EARTH)</w:t>
            </w:r>
          </w:p>
          <w:p w14:paraId="3318DED8" w14:textId="77777777" w:rsidR="00DA0A26" w:rsidRPr="00CD5E4B" w:rsidRDefault="00DA0A26" w:rsidP="00371EBB">
            <w:pPr>
              <w:pStyle w:val="ECCTabletext"/>
              <w:jc w:val="left"/>
              <w:rPr>
                <w:sz w:val="16"/>
                <w:szCs w:val="16"/>
              </w:rPr>
            </w:pPr>
            <w:r w:rsidRPr="00CD5E4B">
              <w:rPr>
                <w:sz w:val="16"/>
                <w:szCs w:val="16"/>
              </w:rPr>
              <w:t>(SPACE-TO-SPACE)</w:t>
            </w:r>
          </w:p>
          <w:p w14:paraId="5C29D2B1" w14:textId="77777777" w:rsidR="00DA0A26" w:rsidRPr="00CD5E4B" w:rsidRDefault="00DA0A26" w:rsidP="00371EBB">
            <w:pPr>
              <w:pStyle w:val="ECCTabletext"/>
              <w:jc w:val="left"/>
              <w:rPr>
                <w:sz w:val="16"/>
                <w:szCs w:val="16"/>
              </w:rPr>
            </w:pPr>
            <w:r w:rsidRPr="00CD5E4B">
              <w:rPr>
                <w:sz w:val="16"/>
                <w:szCs w:val="16"/>
              </w:rPr>
              <w:t>SPACE RESEARCH (SPACE-TO-EARTH)</w:t>
            </w:r>
          </w:p>
          <w:p w14:paraId="4B84C26B" w14:textId="77777777" w:rsidR="00DA0A26" w:rsidRPr="00CD5E4B" w:rsidRDefault="00DA0A26" w:rsidP="00371EBB">
            <w:pPr>
              <w:pStyle w:val="ECCTabletext"/>
              <w:jc w:val="left"/>
              <w:rPr>
                <w:sz w:val="16"/>
                <w:szCs w:val="16"/>
              </w:rPr>
            </w:pPr>
            <w:r w:rsidRPr="00CD5E4B">
              <w:rPr>
                <w:sz w:val="16"/>
                <w:szCs w:val="16"/>
              </w:rPr>
              <w:t>(SPACE-TO-SPACE)</w:t>
            </w:r>
          </w:p>
          <w:p w14:paraId="3F234ED9" w14:textId="77777777" w:rsidR="00DA0A26" w:rsidRPr="00CD5E4B" w:rsidRDefault="00DA0A26" w:rsidP="00371EBB">
            <w:pPr>
              <w:pStyle w:val="ECCTabletext"/>
              <w:jc w:val="left"/>
              <w:rPr>
                <w:sz w:val="16"/>
                <w:szCs w:val="16"/>
              </w:rPr>
            </w:pPr>
            <w:r w:rsidRPr="00CD5E4B">
              <w:rPr>
                <w:sz w:val="16"/>
                <w:szCs w:val="16"/>
              </w:rPr>
              <w:t>5.392 ECA16A</w:t>
            </w:r>
          </w:p>
          <w:p w14:paraId="4894BBB7" w14:textId="77777777" w:rsidR="00DA0A26" w:rsidRPr="00CD5E4B" w:rsidRDefault="00DA0A26" w:rsidP="00371EBB">
            <w:pPr>
              <w:pStyle w:val="ECCTabletext"/>
              <w:jc w:val="left"/>
              <w:rPr>
                <w:sz w:val="16"/>
                <w:szCs w:val="16"/>
              </w:rPr>
            </w:pPr>
            <w:r w:rsidRPr="00CD5E4B">
              <w:rPr>
                <w:sz w:val="16"/>
                <w:szCs w:val="16"/>
              </w:rPr>
              <w:t>ECA36</w:t>
            </w:r>
          </w:p>
        </w:tc>
        <w:tc>
          <w:tcPr>
            <w:tcW w:w="782" w:type="pct"/>
            <w:vAlign w:val="top"/>
          </w:tcPr>
          <w:p w14:paraId="0CF23001" w14:textId="541FE955" w:rsidR="00DA0A26" w:rsidRPr="00CD5E4B" w:rsidRDefault="00DA0A26" w:rsidP="00371EBB">
            <w:pPr>
              <w:pStyle w:val="ECCTabletext"/>
              <w:jc w:val="left"/>
              <w:rPr>
                <w:sz w:val="16"/>
                <w:szCs w:val="16"/>
              </w:rPr>
            </w:pPr>
            <w:r w:rsidRPr="00CD5E4B">
              <w:rPr>
                <w:sz w:val="16"/>
                <w:szCs w:val="16"/>
              </w:rPr>
              <w:t>T/R 13-01</w:t>
            </w:r>
            <w:r w:rsidR="00DF6B6E" w:rsidRPr="00CD5E4B">
              <w:rPr>
                <w:sz w:val="16"/>
                <w:szCs w:val="16"/>
              </w:rPr>
              <w:t xml:space="preserve"> </w:t>
            </w:r>
            <w:r w:rsidR="00DF6B6E" w:rsidRPr="00CD5E4B">
              <w:rPr>
                <w:sz w:val="16"/>
                <w:szCs w:val="16"/>
              </w:rPr>
              <w:fldChar w:fldCharType="begin" w:fldLock="1"/>
            </w:r>
            <w:r w:rsidR="00DF6B6E" w:rsidRPr="00CD5E4B">
              <w:rPr>
                <w:sz w:val="16"/>
                <w:szCs w:val="16"/>
              </w:rPr>
              <w:instrText xml:space="preserve"> REF _Ref105515369 \r \h </w:instrText>
            </w:r>
            <w:r w:rsidR="00C76A34" w:rsidRPr="00CD5E4B">
              <w:rPr>
                <w:sz w:val="16"/>
                <w:szCs w:val="16"/>
              </w:rPr>
              <w:instrText xml:space="preserve"> \* MERGEFORMAT </w:instrText>
            </w:r>
            <w:r w:rsidR="00DF6B6E" w:rsidRPr="00CD5E4B">
              <w:rPr>
                <w:sz w:val="16"/>
                <w:szCs w:val="16"/>
              </w:rPr>
            </w:r>
            <w:r w:rsidR="00DF6B6E" w:rsidRPr="00CD5E4B">
              <w:rPr>
                <w:sz w:val="16"/>
                <w:szCs w:val="16"/>
              </w:rPr>
              <w:fldChar w:fldCharType="separate"/>
            </w:r>
            <w:r w:rsidR="002816C2" w:rsidRPr="00CD5E4B">
              <w:rPr>
                <w:sz w:val="16"/>
                <w:szCs w:val="16"/>
              </w:rPr>
              <w:t>[31]</w:t>
            </w:r>
            <w:r w:rsidR="00DF6B6E" w:rsidRPr="00CD5E4B">
              <w:rPr>
                <w:sz w:val="16"/>
                <w:szCs w:val="16"/>
              </w:rPr>
              <w:fldChar w:fldCharType="end"/>
            </w:r>
          </w:p>
        </w:tc>
        <w:tc>
          <w:tcPr>
            <w:tcW w:w="1388" w:type="pct"/>
            <w:vAlign w:val="top"/>
          </w:tcPr>
          <w:p w14:paraId="422845A5" w14:textId="77777777" w:rsidR="00DA0A26" w:rsidRPr="00CD5E4B" w:rsidRDefault="00DA0A26" w:rsidP="00371EBB">
            <w:pPr>
              <w:pStyle w:val="ECCTabletext"/>
              <w:jc w:val="left"/>
              <w:rPr>
                <w:sz w:val="16"/>
                <w:szCs w:val="16"/>
              </w:rPr>
            </w:pPr>
            <w:r w:rsidRPr="00CD5E4B">
              <w:rPr>
                <w:sz w:val="16"/>
                <w:szCs w:val="16"/>
              </w:rPr>
              <w:t>Aeronautical military systems</w:t>
            </w:r>
          </w:p>
        </w:tc>
        <w:tc>
          <w:tcPr>
            <w:tcW w:w="750" w:type="pct"/>
          </w:tcPr>
          <w:p w14:paraId="1E049606" w14:textId="77777777" w:rsidR="00DA0A26" w:rsidRPr="00CD5E4B" w:rsidRDefault="00DA0A26" w:rsidP="00371EBB">
            <w:pPr>
              <w:pStyle w:val="ECCTabletext"/>
              <w:jc w:val="left"/>
              <w:rPr>
                <w:sz w:val="16"/>
                <w:szCs w:val="16"/>
              </w:rPr>
            </w:pPr>
          </w:p>
        </w:tc>
        <w:tc>
          <w:tcPr>
            <w:tcW w:w="730" w:type="pct"/>
          </w:tcPr>
          <w:p w14:paraId="30FC17CE" w14:textId="77777777" w:rsidR="00DA0A26" w:rsidRPr="00CD5E4B" w:rsidRDefault="00DA0A26" w:rsidP="00371EBB">
            <w:pPr>
              <w:pStyle w:val="ECCTabletext"/>
              <w:jc w:val="left"/>
              <w:rPr>
                <w:sz w:val="16"/>
                <w:szCs w:val="16"/>
              </w:rPr>
            </w:pPr>
          </w:p>
        </w:tc>
      </w:tr>
      <w:tr w:rsidR="00DF6B6E" w:rsidRPr="00CD5E4B" w14:paraId="32AD30AD" w14:textId="77777777" w:rsidTr="00AB3330">
        <w:trPr>
          <w:trHeight w:val="265"/>
        </w:trPr>
        <w:tc>
          <w:tcPr>
            <w:tcW w:w="430" w:type="pct"/>
            <w:vMerge/>
          </w:tcPr>
          <w:p w14:paraId="341EFB90" w14:textId="77777777" w:rsidR="00DA0A26" w:rsidRPr="00CD5E4B" w:rsidRDefault="00DA0A26" w:rsidP="00DA0A26">
            <w:pPr>
              <w:pStyle w:val="ECCTabletext"/>
              <w:rPr>
                <w:rStyle w:val="ECCHLgreen"/>
                <w:sz w:val="16"/>
                <w:szCs w:val="16"/>
              </w:rPr>
            </w:pPr>
          </w:p>
        </w:tc>
        <w:tc>
          <w:tcPr>
            <w:tcW w:w="920" w:type="pct"/>
            <w:vMerge/>
          </w:tcPr>
          <w:p w14:paraId="23A5924A" w14:textId="77777777" w:rsidR="00DA0A26" w:rsidRPr="00CD5E4B" w:rsidRDefault="00DA0A26" w:rsidP="00F60A12">
            <w:pPr>
              <w:pStyle w:val="ECCTabletext"/>
              <w:jc w:val="left"/>
              <w:rPr>
                <w:sz w:val="16"/>
                <w:szCs w:val="16"/>
              </w:rPr>
            </w:pPr>
          </w:p>
        </w:tc>
        <w:tc>
          <w:tcPr>
            <w:tcW w:w="782" w:type="pct"/>
            <w:vAlign w:val="top"/>
          </w:tcPr>
          <w:p w14:paraId="21E9E598" w14:textId="77777777" w:rsidR="00DA0A26" w:rsidRPr="00CD5E4B" w:rsidRDefault="00DA0A26" w:rsidP="00F60A12">
            <w:pPr>
              <w:pStyle w:val="ECCTabletext"/>
              <w:jc w:val="left"/>
              <w:rPr>
                <w:sz w:val="16"/>
                <w:szCs w:val="16"/>
              </w:rPr>
            </w:pPr>
          </w:p>
        </w:tc>
        <w:tc>
          <w:tcPr>
            <w:tcW w:w="1388" w:type="pct"/>
            <w:vAlign w:val="top"/>
          </w:tcPr>
          <w:p w14:paraId="2519C15A" w14:textId="77777777" w:rsidR="00DA0A26" w:rsidRPr="00CD5E4B" w:rsidRDefault="00DA0A26" w:rsidP="00F60A12">
            <w:pPr>
              <w:pStyle w:val="ECCTabletext"/>
              <w:jc w:val="left"/>
              <w:rPr>
                <w:sz w:val="16"/>
                <w:szCs w:val="16"/>
              </w:rPr>
            </w:pPr>
            <w:r w:rsidRPr="00CD5E4B">
              <w:rPr>
                <w:sz w:val="16"/>
                <w:szCs w:val="16"/>
              </w:rPr>
              <w:t>Fixed</w:t>
            </w:r>
          </w:p>
        </w:tc>
        <w:tc>
          <w:tcPr>
            <w:tcW w:w="750" w:type="pct"/>
          </w:tcPr>
          <w:p w14:paraId="681B57F5" w14:textId="31D95E61" w:rsidR="00DA0A26" w:rsidRPr="00CD5E4B" w:rsidRDefault="00DA0A26" w:rsidP="00F60A12">
            <w:pPr>
              <w:pStyle w:val="ECCTabletext"/>
              <w:jc w:val="left"/>
              <w:rPr>
                <w:sz w:val="16"/>
                <w:szCs w:val="16"/>
              </w:rPr>
            </w:pPr>
            <w:r w:rsidRPr="00CD5E4B">
              <w:rPr>
                <w:sz w:val="16"/>
                <w:szCs w:val="16"/>
              </w:rPr>
              <w:t>EN 302 217</w:t>
            </w:r>
            <w:r w:rsidR="00DF6B6E" w:rsidRPr="00CD5E4B">
              <w:rPr>
                <w:sz w:val="16"/>
                <w:szCs w:val="16"/>
              </w:rPr>
              <w:t xml:space="preserve"> </w:t>
            </w:r>
            <w:r w:rsidR="00DF6B6E" w:rsidRPr="00CD5E4B">
              <w:rPr>
                <w:sz w:val="16"/>
                <w:szCs w:val="16"/>
              </w:rPr>
              <w:fldChar w:fldCharType="begin" w:fldLock="1"/>
            </w:r>
            <w:r w:rsidR="00DF6B6E" w:rsidRPr="00CD5E4B">
              <w:rPr>
                <w:sz w:val="16"/>
                <w:szCs w:val="16"/>
              </w:rPr>
              <w:instrText xml:space="preserve"> REF _Ref105515379 \r \h </w:instrText>
            </w:r>
            <w:r w:rsidR="00C76A34" w:rsidRPr="00CD5E4B">
              <w:rPr>
                <w:sz w:val="16"/>
                <w:szCs w:val="16"/>
              </w:rPr>
              <w:instrText xml:space="preserve"> \* MERGEFORMAT </w:instrText>
            </w:r>
            <w:r w:rsidR="00DF6B6E" w:rsidRPr="00CD5E4B">
              <w:rPr>
                <w:sz w:val="16"/>
                <w:szCs w:val="16"/>
              </w:rPr>
            </w:r>
            <w:r w:rsidR="00DF6B6E" w:rsidRPr="00CD5E4B">
              <w:rPr>
                <w:sz w:val="16"/>
                <w:szCs w:val="16"/>
              </w:rPr>
              <w:fldChar w:fldCharType="separate"/>
            </w:r>
            <w:r w:rsidR="002816C2" w:rsidRPr="00CD5E4B">
              <w:rPr>
                <w:sz w:val="16"/>
                <w:szCs w:val="16"/>
              </w:rPr>
              <w:t>[32]</w:t>
            </w:r>
            <w:r w:rsidR="00DF6B6E" w:rsidRPr="00CD5E4B">
              <w:rPr>
                <w:sz w:val="16"/>
                <w:szCs w:val="16"/>
              </w:rPr>
              <w:fldChar w:fldCharType="end"/>
            </w:r>
          </w:p>
        </w:tc>
        <w:tc>
          <w:tcPr>
            <w:tcW w:w="730" w:type="pct"/>
          </w:tcPr>
          <w:p w14:paraId="7C0A5008" w14:textId="77777777" w:rsidR="00DA0A26" w:rsidRPr="00CD5E4B" w:rsidRDefault="00DA0A26" w:rsidP="00F60A12">
            <w:pPr>
              <w:pStyle w:val="ECCTabletext"/>
              <w:jc w:val="left"/>
              <w:rPr>
                <w:sz w:val="16"/>
                <w:szCs w:val="16"/>
              </w:rPr>
            </w:pPr>
          </w:p>
        </w:tc>
      </w:tr>
      <w:tr w:rsidR="00DF6B6E" w:rsidRPr="00CD5E4B" w14:paraId="5DE3C7A5" w14:textId="77777777" w:rsidTr="00AB3330">
        <w:trPr>
          <w:trHeight w:val="265"/>
        </w:trPr>
        <w:tc>
          <w:tcPr>
            <w:tcW w:w="430" w:type="pct"/>
            <w:vMerge/>
          </w:tcPr>
          <w:p w14:paraId="39313ABC" w14:textId="77777777" w:rsidR="00DA0A26" w:rsidRPr="00CD5E4B" w:rsidRDefault="00DA0A26" w:rsidP="00DA0A26">
            <w:pPr>
              <w:pStyle w:val="ECCTabletext"/>
              <w:rPr>
                <w:rStyle w:val="ECCHLgreen"/>
                <w:sz w:val="16"/>
                <w:szCs w:val="16"/>
              </w:rPr>
            </w:pPr>
          </w:p>
        </w:tc>
        <w:tc>
          <w:tcPr>
            <w:tcW w:w="920" w:type="pct"/>
            <w:vMerge/>
          </w:tcPr>
          <w:p w14:paraId="30A708A1" w14:textId="77777777" w:rsidR="00DA0A26" w:rsidRPr="00CD5E4B" w:rsidRDefault="00DA0A26" w:rsidP="00F60A12">
            <w:pPr>
              <w:pStyle w:val="ECCTabletext"/>
              <w:jc w:val="left"/>
              <w:rPr>
                <w:sz w:val="16"/>
                <w:szCs w:val="16"/>
              </w:rPr>
            </w:pPr>
          </w:p>
        </w:tc>
        <w:tc>
          <w:tcPr>
            <w:tcW w:w="782" w:type="pct"/>
            <w:vAlign w:val="top"/>
          </w:tcPr>
          <w:p w14:paraId="1302C329" w14:textId="77777777" w:rsidR="00DA0A26" w:rsidRPr="00CD5E4B" w:rsidRDefault="00DA0A26" w:rsidP="00F60A12">
            <w:pPr>
              <w:pStyle w:val="ECCTabletext"/>
              <w:jc w:val="left"/>
              <w:rPr>
                <w:sz w:val="16"/>
                <w:szCs w:val="16"/>
              </w:rPr>
            </w:pPr>
          </w:p>
        </w:tc>
        <w:tc>
          <w:tcPr>
            <w:tcW w:w="1388" w:type="pct"/>
            <w:vAlign w:val="top"/>
          </w:tcPr>
          <w:p w14:paraId="6C05B7FC" w14:textId="77777777" w:rsidR="00DA0A26" w:rsidRPr="00CD5E4B" w:rsidRDefault="00DA0A26" w:rsidP="00F60A12">
            <w:pPr>
              <w:pStyle w:val="ECCTabletext"/>
              <w:jc w:val="left"/>
              <w:rPr>
                <w:sz w:val="16"/>
                <w:szCs w:val="16"/>
              </w:rPr>
            </w:pPr>
            <w:r w:rsidRPr="00CD5E4B">
              <w:rPr>
                <w:sz w:val="16"/>
                <w:szCs w:val="16"/>
              </w:rPr>
              <w:t>Land military systems</w:t>
            </w:r>
          </w:p>
        </w:tc>
        <w:tc>
          <w:tcPr>
            <w:tcW w:w="750" w:type="pct"/>
          </w:tcPr>
          <w:p w14:paraId="32703250" w14:textId="77777777" w:rsidR="00DA0A26" w:rsidRPr="00CD5E4B" w:rsidRDefault="00DA0A26" w:rsidP="00F60A12">
            <w:pPr>
              <w:pStyle w:val="ECCTabletext"/>
              <w:jc w:val="left"/>
              <w:rPr>
                <w:sz w:val="16"/>
                <w:szCs w:val="16"/>
              </w:rPr>
            </w:pPr>
          </w:p>
        </w:tc>
        <w:tc>
          <w:tcPr>
            <w:tcW w:w="730" w:type="pct"/>
          </w:tcPr>
          <w:p w14:paraId="1546F2F8" w14:textId="77777777" w:rsidR="00DA0A26" w:rsidRPr="00CD5E4B" w:rsidRDefault="00DA0A26" w:rsidP="00F60A12">
            <w:pPr>
              <w:pStyle w:val="ECCTabletext"/>
              <w:jc w:val="left"/>
              <w:rPr>
                <w:sz w:val="16"/>
                <w:szCs w:val="16"/>
              </w:rPr>
            </w:pPr>
          </w:p>
        </w:tc>
      </w:tr>
      <w:tr w:rsidR="00DF6B6E" w:rsidRPr="00CD5E4B" w14:paraId="4E45474E" w14:textId="77777777" w:rsidTr="00AB3330">
        <w:trPr>
          <w:trHeight w:val="265"/>
        </w:trPr>
        <w:tc>
          <w:tcPr>
            <w:tcW w:w="430" w:type="pct"/>
            <w:vMerge/>
          </w:tcPr>
          <w:p w14:paraId="066EDD96" w14:textId="77777777" w:rsidR="00DA0A26" w:rsidRPr="00CD5E4B" w:rsidRDefault="00DA0A26" w:rsidP="00DA0A26">
            <w:pPr>
              <w:pStyle w:val="ECCTabletext"/>
              <w:rPr>
                <w:rStyle w:val="ECCHLgreen"/>
                <w:sz w:val="16"/>
                <w:szCs w:val="16"/>
              </w:rPr>
            </w:pPr>
          </w:p>
        </w:tc>
        <w:tc>
          <w:tcPr>
            <w:tcW w:w="920" w:type="pct"/>
            <w:vMerge/>
          </w:tcPr>
          <w:p w14:paraId="66377265" w14:textId="77777777" w:rsidR="00DA0A26" w:rsidRPr="00CD5E4B" w:rsidRDefault="00DA0A26" w:rsidP="00F60A12">
            <w:pPr>
              <w:pStyle w:val="ECCTabletext"/>
              <w:jc w:val="left"/>
              <w:rPr>
                <w:sz w:val="16"/>
                <w:szCs w:val="16"/>
              </w:rPr>
            </w:pPr>
          </w:p>
        </w:tc>
        <w:tc>
          <w:tcPr>
            <w:tcW w:w="782" w:type="pct"/>
            <w:vAlign w:val="top"/>
          </w:tcPr>
          <w:p w14:paraId="782C81A7" w14:textId="77777777" w:rsidR="00DA0A26" w:rsidRPr="00CD5E4B" w:rsidRDefault="00DA0A26" w:rsidP="00F60A12">
            <w:pPr>
              <w:pStyle w:val="ECCTabletext"/>
              <w:jc w:val="left"/>
              <w:rPr>
                <w:sz w:val="16"/>
                <w:szCs w:val="16"/>
              </w:rPr>
            </w:pPr>
          </w:p>
        </w:tc>
        <w:tc>
          <w:tcPr>
            <w:tcW w:w="1388" w:type="pct"/>
            <w:vAlign w:val="top"/>
          </w:tcPr>
          <w:p w14:paraId="5E76D243" w14:textId="77777777" w:rsidR="00DA0A26" w:rsidRPr="00CD5E4B" w:rsidRDefault="00DA0A26" w:rsidP="00F60A12">
            <w:pPr>
              <w:pStyle w:val="ECCTabletext"/>
              <w:jc w:val="left"/>
              <w:rPr>
                <w:sz w:val="16"/>
                <w:szCs w:val="16"/>
              </w:rPr>
            </w:pPr>
            <w:r w:rsidRPr="00CD5E4B">
              <w:rPr>
                <w:sz w:val="16"/>
                <w:szCs w:val="16"/>
              </w:rPr>
              <w:t>Land military systems</w:t>
            </w:r>
          </w:p>
        </w:tc>
        <w:tc>
          <w:tcPr>
            <w:tcW w:w="750" w:type="pct"/>
          </w:tcPr>
          <w:p w14:paraId="0F6D3214" w14:textId="77777777" w:rsidR="00DA0A26" w:rsidRPr="00CD5E4B" w:rsidRDefault="00DA0A26" w:rsidP="00F60A12">
            <w:pPr>
              <w:pStyle w:val="ECCTabletext"/>
              <w:jc w:val="left"/>
              <w:rPr>
                <w:sz w:val="16"/>
                <w:szCs w:val="16"/>
              </w:rPr>
            </w:pPr>
          </w:p>
        </w:tc>
        <w:tc>
          <w:tcPr>
            <w:tcW w:w="730" w:type="pct"/>
          </w:tcPr>
          <w:p w14:paraId="6B26E5A8" w14:textId="77777777" w:rsidR="00DA0A26" w:rsidRPr="00CD5E4B" w:rsidRDefault="00DA0A26" w:rsidP="00F60A12">
            <w:pPr>
              <w:pStyle w:val="ECCTabletext"/>
              <w:jc w:val="left"/>
              <w:rPr>
                <w:sz w:val="16"/>
                <w:szCs w:val="16"/>
              </w:rPr>
            </w:pPr>
          </w:p>
        </w:tc>
      </w:tr>
      <w:tr w:rsidR="00DF6B6E" w:rsidRPr="00CD5E4B" w14:paraId="2A0D7A04" w14:textId="77777777" w:rsidTr="00AB3330">
        <w:trPr>
          <w:trHeight w:val="265"/>
        </w:trPr>
        <w:tc>
          <w:tcPr>
            <w:tcW w:w="430" w:type="pct"/>
            <w:vMerge/>
          </w:tcPr>
          <w:p w14:paraId="52CD5D1E" w14:textId="77777777" w:rsidR="00DA0A26" w:rsidRPr="00CD5E4B" w:rsidRDefault="00DA0A26" w:rsidP="00DA0A26">
            <w:pPr>
              <w:pStyle w:val="ECCTabletext"/>
              <w:rPr>
                <w:rStyle w:val="ECCHLgreen"/>
                <w:sz w:val="16"/>
                <w:szCs w:val="16"/>
              </w:rPr>
            </w:pPr>
          </w:p>
        </w:tc>
        <w:tc>
          <w:tcPr>
            <w:tcW w:w="920" w:type="pct"/>
            <w:vMerge/>
          </w:tcPr>
          <w:p w14:paraId="2B7A2350" w14:textId="77777777" w:rsidR="00DA0A26" w:rsidRPr="00CD5E4B" w:rsidRDefault="00DA0A26" w:rsidP="00F60A12">
            <w:pPr>
              <w:pStyle w:val="ECCTabletext"/>
              <w:jc w:val="left"/>
              <w:rPr>
                <w:sz w:val="16"/>
                <w:szCs w:val="16"/>
              </w:rPr>
            </w:pPr>
          </w:p>
        </w:tc>
        <w:tc>
          <w:tcPr>
            <w:tcW w:w="782" w:type="pct"/>
            <w:vAlign w:val="top"/>
          </w:tcPr>
          <w:p w14:paraId="07A97E9F" w14:textId="190F1C86" w:rsidR="00DA0A26" w:rsidRPr="00CD5E4B" w:rsidRDefault="00DA0A26" w:rsidP="00F60A12">
            <w:pPr>
              <w:pStyle w:val="ECCTabletext"/>
              <w:jc w:val="left"/>
              <w:rPr>
                <w:sz w:val="16"/>
                <w:szCs w:val="16"/>
              </w:rPr>
            </w:pPr>
            <w:r w:rsidRPr="00CD5E4B">
              <w:rPr>
                <w:sz w:val="16"/>
                <w:szCs w:val="16"/>
              </w:rPr>
              <w:t>ERC/REC 25-10</w:t>
            </w:r>
            <w:r w:rsidR="00DF6B6E" w:rsidRPr="00CD5E4B">
              <w:rPr>
                <w:sz w:val="16"/>
                <w:szCs w:val="16"/>
              </w:rPr>
              <w:t xml:space="preserve"> </w:t>
            </w:r>
            <w:r w:rsidR="00DF6B6E" w:rsidRPr="00CD5E4B">
              <w:rPr>
                <w:sz w:val="16"/>
                <w:szCs w:val="16"/>
              </w:rPr>
              <w:fldChar w:fldCharType="begin" w:fldLock="1"/>
            </w:r>
            <w:r w:rsidR="00DF6B6E" w:rsidRPr="00CD5E4B">
              <w:rPr>
                <w:sz w:val="16"/>
                <w:szCs w:val="16"/>
              </w:rPr>
              <w:instrText xml:space="preserve"> REF _Ref105515385 \r \h </w:instrText>
            </w:r>
            <w:r w:rsidR="00C76A34" w:rsidRPr="00CD5E4B">
              <w:rPr>
                <w:sz w:val="16"/>
                <w:szCs w:val="16"/>
              </w:rPr>
              <w:instrText xml:space="preserve"> \* MERGEFORMAT </w:instrText>
            </w:r>
            <w:r w:rsidR="00DF6B6E" w:rsidRPr="00CD5E4B">
              <w:rPr>
                <w:sz w:val="16"/>
                <w:szCs w:val="16"/>
              </w:rPr>
            </w:r>
            <w:r w:rsidR="00DF6B6E" w:rsidRPr="00CD5E4B">
              <w:rPr>
                <w:sz w:val="16"/>
                <w:szCs w:val="16"/>
              </w:rPr>
              <w:fldChar w:fldCharType="separate"/>
            </w:r>
            <w:r w:rsidR="002816C2" w:rsidRPr="00CD5E4B">
              <w:rPr>
                <w:sz w:val="16"/>
                <w:szCs w:val="16"/>
              </w:rPr>
              <w:t>[33]</w:t>
            </w:r>
            <w:r w:rsidR="00DF6B6E" w:rsidRPr="00CD5E4B">
              <w:rPr>
                <w:sz w:val="16"/>
                <w:szCs w:val="16"/>
              </w:rPr>
              <w:fldChar w:fldCharType="end"/>
            </w:r>
          </w:p>
        </w:tc>
        <w:tc>
          <w:tcPr>
            <w:tcW w:w="1388" w:type="pct"/>
            <w:vAlign w:val="top"/>
          </w:tcPr>
          <w:p w14:paraId="0C6B42FA" w14:textId="77777777" w:rsidR="00DA0A26" w:rsidRPr="00CD5E4B" w:rsidRDefault="00DA0A26" w:rsidP="00F60A12">
            <w:pPr>
              <w:pStyle w:val="ECCTabletext"/>
              <w:jc w:val="left"/>
              <w:rPr>
                <w:sz w:val="16"/>
                <w:szCs w:val="16"/>
              </w:rPr>
            </w:pPr>
            <w:r w:rsidRPr="00CD5E4B">
              <w:rPr>
                <w:sz w:val="16"/>
                <w:szCs w:val="16"/>
              </w:rPr>
              <w:t>PMSE</w:t>
            </w:r>
          </w:p>
        </w:tc>
        <w:tc>
          <w:tcPr>
            <w:tcW w:w="750" w:type="pct"/>
          </w:tcPr>
          <w:p w14:paraId="09F5208E" w14:textId="0C20551D" w:rsidR="00DA0A26" w:rsidRPr="00CD5E4B" w:rsidRDefault="00DA0A26" w:rsidP="00F60A12">
            <w:pPr>
              <w:pStyle w:val="ECCTabletext"/>
              <w:jc w:val="left"/>
              <w:rPr>
                <w:sz w:val="16"/>
                <w:szCs w:val="16"/>
              </w:rPr>
            </w:pPr>
            <w:r w:rsidRPr="00CD5E4B">
              <w:rPr>
                <w:sz w:val="16"/>
                <w:szCs w:val="16"/>
              </w:rPr>
              <w:t>EN 302 064</w:t>
            </w:r>
            <w:r w:rsidR="00DF6B6E" w:rsidRPr="00CD5E4B">
              <w:rPr>
                <w:sz w:val="16"/>
                <w:szCs w:val="16"/>
              </w:rPr>
              <w:t xml:space="preserve"> </w:t>
            </w:r>
            <w:r w:rsidR="00DF6B6E" w:rsidRPr="00CD5E4B">
              <w:rPr>
                <w:sz w:val="16"/>
                <w:szCs w:val="16"/>
              </w:rPr>
              <w:fldChar w:fldCharType="begin" w:fldLock="1"/>
            </w:r>
            <w:r w:rsidR="00DF6B6E" w:rsidRPr="00CD5E4B">
              <w:rPr>
                <w:sz w:val="16"/>
                <w:szCs w:val="16"/>
              </w:rPr>
              <w:instrText xml:space="preserve"> REF _Ref105515390 \r \h </w:instrText>
            </w:r>
            <w:r w:rsidR="00C76A34" w:rsidRPr="00CD5E4B">
              <w:rPr>
                <w:sz w:val="16"/>
                <w:szCs w:val="16"/>
              </w:rPr>
              <w:instrText xml:space="preserve"> \* MERGEFORMAT </w:instrText>
            </w:r>
            <w:r w:rsidR="00DF6B6E" w:rsidRPr="00CD5E4B">
              <w:rPr>
                <w:sz w:val="16"/>
                <w:szCs w:val="16"/>
              </w:rPr>
            </w:r>
            <w:r w:rsidR="00DF6B6E" w:rsidRPr="00CD5E4B">
              <w:rPr>
                <w:sz w:val="16"/>
                <w:szCs w:val="16"/>
              </w:rPr>
              <w:fldChar w:fldCharType="separate"/>
            </w:r>
            <w:r w:rsidR="002816C2" w:rsidRPr="00CD5E4B">
              <w:rPr>
                <w:sz w:val="16"/>
                <w:szCs w:val="16"/>
              </w:rPr>
              <w:t>[34]</w:t>
            </w:r>
            <w:r w:rsidR="00DF6B6E" w:rsidRPr="00CD5E4B">
              <w:rPr>
                <w:sz w:val="16"/>
                <w:szCs w:val="16"/>
              </w:rPr>
              <w:fldChar w:fldCharType="end"/>
            </w:r>
          </w:p>
        </w:tc>
        <w:tc>
          <w:tcPr>
            <w:tcW w:w="730" w:type="pct"/>
            <w:vAlign w:val="top"/>
          </w:tcPr>
          <w:p w14:paraId="1BEE8FC0" w14:textId="77777777" w:rsidR="00DA0A26" w:rsidRPr="00CD5E4B" w:rsidRDefault="00DA0A26" w:rsidP="00F60A12">
            <w:pPr>
              <w:pStyle w:val="ECCTabletext"/>
              <w:jc w:val="left"/>
              <w:rPr>
                <w:sz w:val="16"/>
                <w:szCs w:val="16"/>
              </w:rPr>
            </w:pPr>
            <w:r w:rsidRPr="00CD5E4B">
              <w:rPr>
                <w:sz w:val="16"/>
                <w:szCs w:val="16"/>
              </w:rPr>
              <w:t>Portable or mobile wireless video and cordless cameras</w:t>
            </w:r>
          </w:p>
        </w:tc>
      </w:tr>
      <w:tr w:rsidR="00DF6B6E" w:rsidRPr="00CD5E4B" w14:paraId="39FAA80E" w14:textId="77777777" w:rsidTr="00AB3330">
        <w:trPr>
          <w:trHeight w:val="265"/>
        </w:trPr>
        <w:tc>
          <w:tcPr>
            <w:tcW w:w="430" w:type="pct"/>
            <w:vMerge/>
          </w:tcPr>
          <w:p w14:paraId="620EA6F2" w14:textId="77777777" w:rsidR="00DA0A26" w:rsidRPr="00CD5E4B" w:rsidRDefault="00DA0A26" w:rsidP="00DA0A26">
            <w:pPr>
              <w:pStyle w:val="ECCTabletext"/>
              <w:rPr>
                <w:rStyle w:val="ECCHLgreen"/>
                <w:sz w:val="16"/>
                <w:szCs w:val="16"/>
              </w:rPr>
            </w:pPr>
          </w:p>
        </w:tc>
        <w:tc>
          <w:tcPr>
            <w:tcW w:w="920" w:type="pct"/>
            <w:vMerge/>
          </w:tcPr>
          <w:p w14:paraId="6727744B" w14:textId="77777777" w:rsidR="00DA0A26" w:rsidRPr="00CD5E4B" w:rsidRDefault="00DA0A26" w:rsidP="00F60A12">
            <w:pPr>
              <w:pStyle w:val="ECCTabletext"/>
              <w:jc w:val="left"/>
              <w:rPr>
                <w:sz w:val="16"/>
                <w:szCs w:val="16"/>
              </w:rPr>
            </w:pPr>
          </w:p>
        </w:tc>
        <w:tc>
          <w:tcPr>
            <w:tcW w:w="782" w:type="pct"/>
            <w:vAlign w:val="top"/>
          </w:tcPr>
          <w:p w14:paraId="6FA54E0A" w14:textId="77777777" w:rsidR="00DA0A26" w:rsidRPr="00CD5E4B" w:rsidRDefault="00DA0A26" w:rsidP="00F60A12">
            <w:pPr>
              <w:pStyle w:val="ECCTabletext"/>
              <w:jc w:val="left"/>
              <w:rPr>
                <w:sz w:val="16"/>
                <w:szCs w:val="16"/>
              </w:rPr>
            </w:pPr>
          </w:p>
        </w:tc>
        <w:tc>
          <w:tcPr>
            <w:tcW w:w="1388" w:type="pct"/>
            <w:vAlign w:val="top"/>
          </w:tcPr>
          <w:p w14:paraId="33AFCBF2" w14:textId="77777777" w:rsidR="00DA0A26" w:rsidRPr="00CD5E4B" w:rsidRDefault="00DA0A26" w:rsidP="00F60A12">
            <w:pPr>
              <w:pStyle w:val="ECCTabletext"/>
              <w:jc w:val="left"/>
              <w:rPr>
                <w:sz w:val="16"/>
                <w:szCs w:val="16"/>
              </w:rPr>
            </w:pPr>
            <w:r w:rsidRPr="00CD5E4B">
              <w:rPr>
                <w:sz w:val="16"/>
                <w:szCs w:val="16"/>
              </w:rPr>
              <w:t>Radio astronomy</w:t>
            </w:r>
          </w:p>
        </w:tc>
        <w:tc>
          <w:tcPr>
            <w:tcW w:w="750" w:type="pct"/>
          </w:tcPr>
          <w:p w14:paraId="7A2FD58F" w14:textId="77777777" w:rsidR="00DA0A26" w:rsidRPr="00CD5E4B" w:rsidRDefault="00DA0A26" w:rsidP="00F60A12">
            <w:pPr>
              <w:pStyle w:val="ECCTabletext"/>
              <w:jc w:val="left"/>
              <w:rPr>
                <w:sz w:val="16"/>
                <w:szCs w:val="16"/>
              </w:rPr>
            </w:pPr>
          </w:p>
        </w:tc>
        <w:tc>
          <w:tcPr>
            <w:tcW w:w="730" w:type="pct"/>
            <w:vAlign w:val="top"/>
          </w:tcPr>
          <w:p w14:paraId="1820B634" w14:textId="77777777" w:rsidR="00DA0A26" w:rsidRPr="00CD5E4B" w:rsidRDefault="00DA0A26" w:rsidP="00F60A12">
            <w:pPr>
              <w:pStyle w:val="ECCTabletext"/>
              <w:jc w:val="left"/>
              <w:rPr>
                <w:sz w:val="16"/>
                <w:szCs w:val="16"/>
              </w:rPr>
            </w:pPr>
            <w:r w:rsidRPr="00CD5E4B">
              <w:rPr>
                <w:sz w:val="16"/>
                <w:szCs w:val="16"/>
              </w:rPr>
              <w:t>Continuum observations, VLBI (used by SRS)</w:t>
            </w:r>
          </w:p>
        </w:tc>
      </w:tr>
      <w:tr w:rsidR="00DF6B6E" w:rsidRPr="00CD5E4B" w14:paraId="6C4D631E" w14:textId="77777777" w:rsidTr="00AB3330">
        <w:trPr>
          <w:trHeight w:val="265"/>
        </w:trPr>
        <w:tc>
          <w:tcPr>
            <w:tcW w:w="430" w:type="pct"/>
            <w:vMerge/>
          </w:tcPr>
          <w:p w14:paraId="600DFFA5" w14:textId="77777777" w:rsidR="00DA0A26" w:rsidRPr="00CD5E4B" w:rsidRDefault="00DA0A26" w:rsidP="00DA0A26">
            <w:pPr>
              <w:pStyle w:val="ECCTabletext"/>
              <w:rPr>
                <w:rStyle w:val="ECCHLgreen"/>
                <w:sz w:val="16"/>
                <w:szCs w:val="16"/>
              </w:rPr>
            </w:pPr>
          </w:p>
        </w:tc>
        <w:tc>
          <w:tcPr>
            <w:tcW w:w="920" w:type="pct"/>
            <w:vMerge/>
          </w:tcPr>
          <w:p w14:paraId="14153FA0" w14:textId="77777777" w:rsidR="00DA0A26" w:rsidRPr="00CD5E4B" w:rsidRDefault="00DA0A26" w:rsidP="00F60A12">
            <w:pPr>
              <w:pStyle w:val="ECCTabletext"/>
              <w:jc w:val="left"/>
              <w:rPr>
                <w:sz w:val="16"/>
                <w:szCs w:val="16"/>
              </w:rPr>
            </w:pPr>
          </w:p>
        </w:tc>
        <w:tc>
          <w:tcPr>
            <w:tcW w:w="782" w:type="pct"/>
            <w:vAlign w:val="top"/>
          </w:tcPr>
          <w:p w14:paraId="0E369912" w14:textId="2481DF45" w:rsidR="00DA0A26" w:rsidRPr="00CD5E4B" w:rsidRDefault="00DA0A26" w:rsidP="00F60A12">
            <w:pPr>
              <w:pStyle w:val="ECCTabletext"/>
              <w:jc w:val="left"/>
              <w:rPr>
                <w:sz w:val="16"/>
                <w:szCs w:val="16"/>
              </w:rPr>
            </w:pPr>
            <w:r w:rsidRPr="00CD5E4B">
              <w:rPr>
                <w:sz w:val="16"/>
                <w:szCs w:val="16"/>
              </w:rPr>
              <w:t>ECC/REC/(10)01</w:t>
            </w:r>
            <w:r w:rsidR="00DF6B6E" w:rsidRPr="00CD5E4B">
              <w:rPr>
                <w:sz w:val="16"/>
                <w:szCs w:val="16"/>
              </w:rPr>
              <w:t xml:space="preserve"> </w:t>
            </w:r>
            <w:r w:rsidR="00DF6B6E" w:rsidRPr="00CD5E4B">
              <w:rPr>
                <w:sz w:val="16"/>
                <w:szCs w:val="16"/>
              </w:rPr>
              <w:fldChar w:fldCharType="begin" w:fldLock="1"/>
            </w:r>
            <w:r w:rsidR="00DF6B6E" w:rsidRPr="00CD5E4B">
              <w:rPr>
                <w:sz w:val="16"/>
                <w:szCs w:val="16"/>
              </w:rPr>
              <w:instrText xml:space="preserve"> REF _Ref105515396 \r \h </w:instrText>
            </w:r>
            <w:r w:rsidR="00C76A34" w:rsidRPr="00CD5E4B">
              <w:rPr>
                <w:sz w:val="16"/>
                <w:szCs w:val="16"/>
              </w:rPr>
              <w:instrText xml:space="preserve"> \* MERGEFORMAT </w:instrText>
            </w:r>
            <w:r w:rsidR="00DF6B6E" w:rsidRPr="00CD5E4B">
              <w:rPr>
                <w:sz w:val="16"/>
                <w:szCs w:val="16"/>
              </w:rPr>
            </w:r>
            <w:r w:rsidR="00DF6B6E" w:rsidRPr="00CD5E4B">
              <w:rPr>
                <w:sz w:val="16"/>
                <w:szCs w:val="16"/>
              </w:rPr>
              <w:fldChar w:fldCharType="separate"/>
            </w:r>
            <w:r w:rsidR="002816C2" w:rsidRPr="00CD5E4B">
              <w:rPr>
                <w:sz w:val="16"/>
                <w:szCs w:val="16"/>
              </w:rPr>
              <w:t>[35]</w:t>
            </w:r>
            <w:r w:rsidR="00DF6B6E" w:rsidRPr="00CD5E4B">
              <w:rPr>
                <w:sz w:val="16"/>
                <w:szCs w:val="16"/>
              </w:rPr>
              <w:fldChar w:fldCharType="end"/>
            </w:r>
          </w:p>
        </w:tc>
        <w:tc>
          <w:tcPr>
            <w:tcW w:w="1388" w:type="pct"/>
            <w:vAlign w:val="top"/>
          </w:tcPr>
          <w:p w14:paraId="5F9B0700" w14:textId="77777777" w:rsidR="00DA0A26" w:rsidRPr="00CD5E4B" w:rsidRDefault="00DA0A26" w:rsidP="00F60A12">
            <w:pPr>
              <w:pStyle w:val="ECCTabletext"/>
              <w:jc w:val="left"/>
              <w:rPr>
                <w:sz w:val="16"/>
                <w:szCs w:val="16"/>
              </w:rPr>
            </w:pPr>
            <w:r w:rsidRPr="00CD5E4B">
              <w:rPr>
                <w:sz w:val="16"/>
                <w:szCs w:val="16"/>
              </w:rPr>
              <w:t>Space research</w:t>
            </w:r>
          </w:p>
        </w:tc>
        <w:tc>
          <w:tcPr>
            <w:tcW w:w="750" w:type="pct"/>
          </w:tcPr>
          <w:p w14:paraId="5968856E" w14:textId="77777777" w:rsidR="00DA0A26" w:rsidRPr="00CD5E4B" w:rsidRDefault="00DA0A26" w:rsidP="00F60A12">
            <w:pPr>
              <w:pStyle w:val="ECCTabletext"/>
              <w:jc w:val="left"/>
              <w:rPr>
                <w:sz w:val="16"/>
                <w:szCs w:val="16"/>
              </w:rPr>
            </w:pPr>
          </w:p>
        </w:tc>
        <w:tc>
          <w:tcPr>
            <w:tcW w:w="730" w:type="pct"/>
            <w:vAlign w:val="top"/>
          </w:tcPr>
          <w:p w14:paraId="19D3C586" w14:textId="77777777" w:rsidR="00DA0A26" w:rsidRPr="00CD5E4B" w:rsidRDefault="00DA0A26" w:rsidP="00F60A12">
            <w:pPr>
              <w:pStyle w:val="ECCTabletext"/>
              <w:jc w:val="left"/>
              <w:rPr>
                <w:sz w:val="16"/>
                <w:szCs w:val="16"/>
              </w:rPr>
            </w:pPr>
            <w:r w:rsidRPr="00CD5E4B">
              <w:rPr>
                <w:sz w:val="16"/>
                <w:szCs w:val="16"/>
              </w:rPr>
              <w:t>EESS Satellite payload and platform telemetry</w:t>
            </w:r>
          </w:p>
        </w:tc>
      </w:tr>
      <w:tr w:rsidR="00DF6B6E" w:rsidRPr="00CD5E4B" w14:paraId="4184B185" w14:textId="77777777" w:rsidTr="00AB3330">
        <w:trPr>
          <w:trHeight w:val="265"/>
        </w:trPr>
        <w:tc>
          <w:tcPr>
            <w:tcW w:w="430" w:type="pct"/>
            <w:vMerge/>
          </w:tcPr>
          <w:p w14:paraId="6FE07400" w14:textId="77777777" w:rsidR="00DA0A26" w:rsidRPr="00CD5E4B" w:rsidRDefault="00DA0A26" w:rsidP="00DA0A26">
            <w:pPr>
              <w:pStyle w:val="ECCTabletext"/>
              <w:rPr>
                <w:rStyle w:val="ECCHLgreen"/>
                <w:sz w:val="16"/>
                <w:szCs w:val="16"/>
              </w:rPr>
            </w:pPr>
          </w:p>
        </w:tc>
        <w:tc>
          <w:tcPr>
            <w:tcW w:w="920" w:type="pct"/>
            <w:vMerge/>
          </w:tcPr>
          <w:p w14:paraId="10CF18D1" w14:textId="77777777" w:rsidR="00DA0A26" w:rsidRPr="00CD5E4B" w:rsidRDefault="00DA0A26" w:rsidP="00F60A12">
            <w:pPr>
              <w:pStyle w:val="ECCTabletext"/>
              <w:jc w:val="left"/>
              <w:rPr>
                <w:sz w:val="16"/>
                <w:szCs w:val="16"/>
              </w:rPr>
            </w:pPr>
          </w:p>
        </w:tc>
        <w:tc>
          <w:tcPr>
            <w:tcW w:w="782" w:type="pct"/>
            <w:vAlign w:val="top"/>
          </w:tcPr>
          <w:p w14:paraId="73F7C44B" w14:textId="77777777" w:rsidR="00DA0A26" w:rsidRPr="00CD5E4B" w:rsidRDefault="00DA0A26" w:rsidP="00F60A12">
            <w:pPr>
              <w:pStyle w:val="ECCTabletext"/>
              <w:jc w:val="left"/>
              <w:rPr>
                <w:sz w:val="16"/>
                <w:szCs w:val="16"/>
              </w:rPr>
            </w:pPr>
          </w:p>
        </w:tc>
        <w:tc>
          <w:tcPr>
            <w:tcW w:w="1388" w:type="pct"/>
            <w:vAlign w:val="top"/>
          </w:tcPr>
          <w:p w14:paraId="03325E32" w14:textId="77777777" w:rsidR="00DA0A26" w:rsidRPr="00CD5E4B" w:rsidRDefault="00DA0A26" w:rsidP="00F60A12">
            <w:pPr>
              <w:pStyle w:val="ECCTabletext"/>
              <w:jc w:val="left"/>
              <w:rPr>
                <w:sz w:val="16"/>
                <w:szCs w:val="16"/>
              </w:rPr>
            </w:pPr>
            <w:r w:rsidRPr="00CD5E4B">
              <w:rPr>
                <w:sz w:val="16"/>
                <w:szCs w:val="16"/>
              </w:rPr>
              <w:t>EESS Satellite payload and platform telemetry</w:t>
            </w:r>
          </w:p>
        </w:tc>
        <w:tc>
          <w:tcPr>
            <w:tcW w:w="750" w:type="pct"/>
          </w:tcPr>
          <w:p w14:paraId="3E545BD6" w14:textId="77777777" w:rsidR="00DA0A26" w:rsidRPr="00CD5E4B" w:rsidRDefault="00DA0A26" w:rsidP="00F60A12">
            <w:pPr>
              <w:pStyle w:val="ECCTabletext"/>
              <w:jc w:val="left"/>
              <w:rPr>
                <w:sz w:val="16"/>
                <w:szCs w:val="16"/>
              </w:rPr>
            </w:pPr>
          </w:p>
        </w:tc>
        <w:tc>
          <w:tcPr>
            <w:tcW w:w="730" w:type="pct"/>
          </w:tcPr>
          <w:p w14:paraId="4553F903" w14:textId="77777777" w:rsidR="00DA0A26" w:rsidRPr="00CD5E4B" w:rsidRDefault="00DA0A26" w:rsidP="00F60A12">
            <w:pPr>
              <w:pStyle w:val="ECCTabletext"/>
              <w:jc w:val="left"/>
              <w:rPr>
                <w:sz w:val="16"/>
                <w:szCs w:val="16"/>
              </w:rPr>
            </w:pPr>
          </w:p>
        </w:tc>
      </w:tr>
      <w:tr w:rsidR="00DF6B6E" w:rsidRPr="00CD5E4B" w14:paraId="0C4C9806" w14:textId="77777777" w:rsidTr="00AB3330">
        <w:trPr>
          <w:trHeight w:val="265"/>
        </w:trPr>
        <w:tc>
          <w:tcPr>
            <w:tcW w:w="430" w:type="pct"/>
            <w:vMerge w:val="restart"/>
          </w:tcPr>
          <w:p w14:paraId="1A9B1575" w14:textId="77777777" w:rsidR="00DA0A26" w:rsidRPr="00CD5E4B" w:rsidRDefault="00DA0A26" w:rsidP="002F0670">
            <w:pPr>
              <w:rPr>
                <w:sz w:val="16"/>
                <w:szCs w:val="16"/>
              </w:rPr>
            </w:pPr>
            <w:r w:rsidRPr="00CD5E4B">
              <w:rPr>
                <w:sz w:val="16"/>
                <w:szCs w:val="16"/>
              </w:rPr>
              <w:t>2290-2300 MHz</w:t>
            </w:r>
          </w:p>
        </w:tc>
        <w:tc>
          <w:tcPr>
            <w:tcW w:w="920" w:type="pct"/>
            <w:vMerge w:val="restart"/>
          </w:tcPr>
          <w:p w14:paraId="4A92F0AF" w14:textId="77777777" w:rsidR="00DA0A26" w:rsidRPr="00CD5E4B" w:rsidRDefault="00DA0A26" w:rsidP="00371EBB">
            <w:pPr>
              <w:pStyle w:val="ECCTabletext"/>
              <w:jc w:val="left"/>
              <w:rPr>
                <w:sz w:val="16"/>
                <w:szCs w:val="16"/>
              </w:rPr>
            </w:pPr>
            <w:r w:rsidRPr="00CD5E4B">
              <w:rPr>
                <w:sz w:val="16"/>
                <w:szCs w:val="16"/>
              </w:rPr>
              <w:t>FIXED</w:t>
            </w:r>
          </w:p>
          <w:p w14:paraId="022858D9" w14:textId="77777777" w:rsidR="00DA0A26" w:rsidRPr="00CD5E4B" w:rsidRDefault="00DA0A26" w:rsidP="00371EBB">
            <w:pPr>
              <w:pStyle w:val="ECCTabletext"/>
              <w:jc w:val="left"/>
              <w:rPr>
                <w:sz w:val="16"/>
                <w:szCs w:val="16"/>
              </w:rPr>
            </w:pPr>
            <w:r w:rsidRPr="00CD5E4B">
              <w:rPr>
                <w:sz w:val="16"/>
                <w:szCs w:val="16"/>
              </w:rPr>
              <w:t>MOBILE EXCEPT AERONAUTICAL MOBILE</w:t>
            </w:r>
          </w:p>
          <w:p w14:paraId="60E52631" w14:textId="77777777" w:rsidR="00DA0A26" w:rsidRPr="00CD5E4B" w:rsidRDefault="00DA0A26" w:rsidP="00371EBB">
            <w:pPr>
              <w:pStyle w:val="ECCTabletext"/>
              <w:jc w:val="left"/>
              <w:rPr>
                <w:sz w:val="16"/>
                <w:szCs w:val="16"/>
              </w:rPr>
            </w:pPr>
            <w:r w:rsidRPr="00CD5E4B">
              <w:rPr>
                <w:sz w:val="16"/>
                <w:szCs w:val="16"/>
              </w:rPr>
              <w:t>SPACE RESEARCH (DEEP SPACE) (SPACETO-EARTH)</w:t>
            </w:r>
          </w:p>
        </w:tc>
        <w:tc>
          <w:tcPr>
            <w:tcW w:w="782" w:type="pct"/>
            <w:vAlign w:val="top"/>
          </w:tcPr>
          <w:p w14:paraId="51F709D5" w14:textId="77777777" w:rsidR="00DA0A26" w:rsidRPr="00CD5E4B" w:rsidRDefault="00DA0A26" w:rsidP="00371EBB">
            <w:pPr>
              <w:pStyle w:val="ECCTabletext"/>
              <w:jc w:val="left"/>
              <w:rPr>
                <w:sz w:val="16"/>
                <w:szCs w:val="16"/>
              </w:rPr>
            </w:pPr>
          </w:p>
        </w:tc>
        <w:tc>
          <w:tcPr>
            <w:tcW w:w="1388" w:type="pct"/>
            <w:vAlign w:val="top"/>
          </w:tcPr>
          <w:p w14:paraId="0D410DAB" w14:textId="77777777" w:rsidR="00DA0A26" w:rsidRPr="00CD5E4B" w:rsidRDefault="00DA0A26" w:rsidP="00371EBB">
            <w:pPr>
              <w:pStyle w:val="ECCTabletext"/>
              <w:jc w:val="left"/>
              <w:rPr>
                <w:sz w:val="16"/>
                <w:szCs w:val="16"/>
              </w:rPr>
            </w:pPr>
            <w:r w:rsidRPr="00CD5E4B">
              <w:rPr>
                <w:sz w:val="16"/>
                <w:szCs w:val="16"/>
              </w:rPr>
              <w:t>Land mobile</w:t>
            </w:r>
          </w:p>
        </w:tc>
        <w:tc>
          <w:tcPr>
            <w:tcW w:w="750" w:type="pct"/>
          </w:tcPr>
          <w:p w14:paraId="13B61212" w14:textId="77777777" w:rsidR="00DA0A26" w:rsidRPr="00CD5E4B" w:rsidRDefault="00DA0A26" w:rsidP="00371EBB">
            <w:pPr>
              <w:pStyle w:val="ECCTabletext"/>
              <w:jc w:val="left"/>
              <w:rPr>
                <w:sz w:val="16"/>
                <w:szCs w:val="16"/>
              </w:rPr>
            </w:pPr>
          </w:p>
        </w:tc>
        <w:tc>
          <w:tcPr>
            <w:tcW w:w="730" w:type="pct"/>
            <w:vAlign w:val="top"/>
          </w:tcPr>
          <w:p w14:paraId="4ADFF1D0" w14:textId="77777777" w:rsidR="00DA0A26" w:rsidRPr="00CD5E4B" w:rsidRDefault="00DA0A26" w:rsidP="00371EBB">
            <w:pPr>
              <w:pStyle w:val="ECCTabletext"/>
              <w:jc w:val="left"/>
              <w:rPr>
                <w:sz w:val="16"/>
                <w:szCs w:val="16"/>
              </w:rPr>
            </w:pPr>
            <w:r w:rsidRPr="00CD5E4B">
              <w:rPr>
                <w:sz w:val="16"/>
                <w:szCs w:val="16"/>
              </w:rPr>
              <w:t>Land mobile</w:t>
            </w:r>
          </w:p>
        </w:tc>
      </w:tr>
      <w:tr w:rsidR="00DF6B6E" w:rsidRPr="00CD5E4B" w14:paraId="2D7DA217" w14:textId="77777777" w:rsidTr="00AB3330">
        <w:trPr>
          <w:trHeight w:val="265"/>
        </w:trPr>
        <w:tc>
          <w:tcPr>
            <w:tcW w:w="430" w:type="pct"/>
            <w:vMerge/>
          </w:tcPr>
          <w:p w14:paraId="7170E163" w14:textId="77777777" w:rsidR="00DA0A26" w:rsidRPr="00CD5E4B" w:rsidRDefault="00DA0A26" w:rsidP="00371EBB">
            <w:pPr>
              <w:rPr>
                <w:sz w:val="16"/>
                <w:szCs w:val="16"/>
              </w:rPr>
            </w:pPr>
          </w:p>
        </w:tc>
        <w:tc>
          <w:tcPr>
            <w:tcW w:w="920" w:type="pct"/>
            <w:vMerge/>
          </w:tcPr>
          <w:p w14:paraId="1283908C" w14:textId="77777777" w:rsidR="00DA0A26" w:rsidRPr="00CD5E4B" w:rsidRDefault="00DA0A26" w:rsidP="00371EBB">
            <w:pPr>
              <w:jc w:val="left"/>
              <w:rPr>
                <w:sz w:val="16"/>
                <w:szCs w:val="16"/>
              </w:rPr>
            </w:pPr>
          </w:p>
        </w:tc>
        <w:tc>
          <w:tcPr>
            <w:tcW w:w="782" w:type="pct"/>
            <w:vAlign w:val="top"/>
          </w:tcPr>
          <w:p w14:paraId="5C4D0ED1" w14:textId="77777777" w:rsidR="00DA0A26" w:rsidRPr="00CD5E4B" w:rsidRDefault="00DA0A26" w:rsidP="00371EBB">
            <w:pPr>
              <w:jc w:val="left"/>
              <w:rPr>
                <w:sz w:val="16"/>
                <w:szCs w:val="16"/>
              </w:rPr>
            </w:pPr>
          </w:p>
        </w:tc>
        <w:tc>
          <w:tcPr>
            <w:tcW w:w="1388" w:type="pct"/>
            <w:vAlign w:val="top"/>
          </w:tcPr>
          <w:p w14:paraId="133E5E77" w14:textId="77777777" w:rsidR="00DA0A26" w:rsidRPr="00CD5E4B" w:rsidRDefault="00DA0A26" w:rsidP="00371EBB">
            <w:pPr>
              <w:jc w:val="left"/>
              <w:rPr>
                <w:sz w:val="16"/>
                <w:szCs w:val="16"/>
              </w:rPr>
            </w:pPr>
            <w:r w:rsidRPr="00CD5E4B">
              <w:rPr>
                <w:sz w:val="16"/>
                <w:szCs w:val="16"/>
              </w:rPr>
              <w:t>PMSE</w:t>
            </w:r>
          </w:p>
        </w:tc>
        <w:tc>
          <w:tcPr>
            <w:tcW w:w="750" w:type="pct"/>
          </w:tcPr>
          <w:p w14:paraId="5ABABC58" w14:textId="4EE16DC4" w:rsidR="00DA0A26" w:rsidRPr="00CD5E4B" w:rsidRDefault="00DA0A26" w:rsidP="00371EBB">
            <w:pPr>
              <w:jc w:val="left"/>
              <w:rPr>
                <w:sz w:val="16"/>
                <w:szCs w:val="16"/>
              </w:rPr>
            </w:pPr>
            <w:r w:rsidRPr="00CD5E4B">
              <w:rPr>
                <w:sz w:val="16"/>
                <w:szCs w:val="16"/>
              </w:rPr>
              <w:t>EN 302 064</w:t>
            </w:r>
            <w:r w:rsidR="00DF6B6E" w:rsidRPr="00CD5E4B">
              <w:rPr>
                <w:sz w:val="16"/>
                <w:szCs w:val="16"/>
              </w:rPr>
              <w:t xml:space="preserve"> </w:t>
            </w:r>
            <w:r w:rsidR="00DF6B6E" w:rsidRPr="00CD5E4B">
              <w:rPr>
                <w:sz w:val="16"/>
                <w:szCs w:val="16"/>
              </w:rPr>
              <w:fldChar w:fldCharType="begin" w:fldLock="1"/>
            </w:r>
            <w:r w:rsidR="00DF6B6E" w:rsidRPr="00CD5E4B">
              <w:rPr>
                <w:sz w:val="16"/>
                <w:szCs w:val="16"/>
              </w:rPr>
              <w:instrText xml:space="preserve"> REF _Ref105515390 \r \h </w:instrText>
            </w:r>
            <w:r w:rsidR="00C76A34" w:rsidRPr="00CD5E4B">
              <w:rPr>
                <w:sz w:val="16"/>
                <w:szCs w:val="16"/>
              </w:rPr>
              <w:instrText xml:space="preserve"> \* MERGEFORMAT </w:instrText>
            </w:r>
            <w:r w:rsidR="00DF6B6E" w:rsidRPr="00CD5E4B">
              <w:rPr>
                <w:sz w:val="16"/>
                <w:szCs w:val="16"/>
              </w:rPr>
            </w:r>
            <w:r w:rsidR="00DF6B6E" w:rsidRPr="00CD5E4B">
              <w:rPr>
                <w:sz w:val="16"/>
                <w:szCs w:val="16"/>
              </w:rPr>
              <w:fldChar w:fldCharType="separate"/>
            </w:r>
            <w:r w:rsidR="002816C2" w:rsidRPr="00CD5E4B">
              <w:rPr>
                <w:sz w:val="16"/>
                <w:szCs w:val="16"/>
              </w:rPr>
              <w:t>[34]</w:t>
            </w:r>
            <w:r w:rsidR="00DF6B6E" w:rsidRPr="00CD5E4B">
              <w:rPr>
                <w:sz w:val="16"/>
                <w:szCs w:val="16"/>
              </w:rPr>
              <w:fldChar w:fldCharType="end"/>
            </w:r>
          </w:p>
        </w:tc>
        <w:tc>
          <w:tcPr>
            <w:tcW w:w="730" w:type="pct"/>
            <w:vAlign w:val="top"/>
          </w:tcPr>
          <w:p w14:paraId="48D84FE3" w14:textId="77777777" w:rsidR="00DA0A26" w:rsidRPr="00CD5E4B" w:rsidRDefault="00DA0A26" w:rsidP="00371EBB">
            <w:pPr>
              <w:jc w:val="left"/>
              <w:rPr>
                <w:sz w:val="16"/>
                <w:szCs w:val="16"/>
              </w:rPr>
            </w:pPr>
            <w:r w:rsidRPr="00CD5E4B">
              <w:rPr>
                <w:sz w:val="16"/>
                <w:szCs w:val="16"/>
              </w:rPr>
              <w:t>Portable or mobile wireless video and cordless cameras</w:t>
            </w:r>
          </w:p>
        </w:tc>
      </w:tr>
      <w:tr w:rsidR="00DF6B6E" w:rsidRPr="00CD5E4B" w14:paraId="27CB7995" w14:textId="77777777" w:rsidTr="00AB3330">
        <w:trPr>
          <w:trHeight w:val="265"/>
        </w:trPr>
        <w:tc>
          <w:tcPr>
            <w:tcW w:w="430" w:type="pct"/>
            <w:vMerge/>
          </w:tcPr>
          <w:p w14:paraId="47C0120A" w14:textId="77777777" w:rsidR="00DA0A26" w:rsidRPr="00CD5E4B" w:rsidRDefault="00DA0A26" w:rsidP="00371EBB">
            <w:pPr>
              <w:rPr>
                <w:sz w:val="16"/>
                <w:szCs w:val="16"/>
              </w:rPr>
            </w:pPr>
          </w:p>
        </w:tc>
        <w:tc>
          <w:tcPr>
            <w:tcW w:w="920" w:type="pct"/>
            <w:vMerge/>
          </w:tcPr>
          <w:p w14:paraId="2E80E0A0" w14:textId="77777777" w:rsidR="00DA0A26" w:rsidRPr="00CD5E4B" w:rsidRDefault="00DA0A26" w:rsidP="00371EBB">
            <w:pPr>
              <w:jc w:val="left"/>
              <w:rPr>
                <w:sz w:val="16"/>
                <w:szCs w:val="16"/>
              </w:rPr>
            </w:pPr>
          </w:p>
        </w:tc>
        <w:tc>
          <w:tcPr>
            <w:tcW w:w="782" w:type="pct"/>
            <w:vAlign w:val="top"/>
          </w:tcPr>
          <w:p w14:paraId="21362F8C" w14:textId="77777777" w:rsidR="00DA0A26" w:rsidRPr="00CD5E4B" w:rsidRDefault="00DA0A26" w:rsidP="00371EBB">
            <w:pPr>
              <w:jc w:val="left"/>
              <w:rPr>
                <w:sz w:val="16"/>
                <w:szCs w:val="16"/>
              </w:rPr>
            </w:pPr>
          </w:p>
        </w:tc>
        <w:tc>
          <w:tcPr>
            <w:tcW w:w="1388" w:type="pct"/>
            <w:vAlign w:val="top"/>
          </w:tcPr>
          <w:p w14:paraId="36CAC409" w14:textId="77777777" w:rsidR="00DA0A26" w:rsidRPr="00CD5E4B" w:rsidRDefault="00DA0A26" w:rsidP="00371EBB">
            <w:pPr>
              <w:jc w:val="left"/>
              <w:rPr>
                <w:sz w:val="16"/>
                <w:szCs w:val="16"/>
              </w:rPr>
            </w:pPr>
            <w:r w:rsidRPr="00CD5E4B">
              <w:rPr>
                <w:sz w:val="16"/>
                <w:szCs w:val="16"/>
              </w:rPr>
              <w:t>Space research</w:t>
            </w:r>
          </w:p>
        </w:tc>
        <w:tc>
          <w:tcPr>
            <w:tcW w:w="750" w:type="pct"/>
          </w:tcPr>
          <w:p w14:paraId="1BCF4D43" w14:textId="77777777" w:rsidR="00DA0A26" w:rsidRPr="00CD5E4B" w:rsidRDefault="00DA0A26" w:rsidP="00371EBB">
            <w:pPr>
              <w:jc w:val="left"/>
              <w:rPr>
                <w:sz w:val="16"/>
                <w:szCs w:val="16"/>
              </w:rPr>
            </w:pPr>
          </w:p>
        </w:tc>
        <w:tc>
          <w:tcPr>
            <w:tcW w:w="730" w:type="pct"/>
          </w:tcPr>
          <w:p w14:paraId="7AD3BB75" w14:textId="77777777" w:rsidR="00DA0A26" w:rsidRPr="00CD5E4B" w:rsidRDefault="00DA0A26" w:rsidP="00371EBB">
            <w:pPr>
              <w:jc w:val="left"/>
              <w:rPr>
                <w:sz w:val="16"/>
                <w:szCs w:val="16"/>
              </w:rPr>
            </w:pPr>
            <w:r w:rsidRPr="00CD5E4B">
              <w:rPr>
                <w:sz w:val="16"/>
                <w:szCs w:val="16"/>
              </w:rPr>
              <w:t xml:space="preserve">Satellite payload and platform telemetry for space research (deep space). </w:t>
            </w:r>
            <w:r w:rsidRPr="00CD5E4B">
              <w:rPr>
                <w:sz w:val="16"/>
                <w:szCs w:val="16"/>
              </w:rPr>
              <w:lastRenderedPageBreak/>
              <w:t>Continuum observations, VLBI (used by SRS)</w:t>
            </w:r>
          </w:p>
        </w:tc>
      </w:tr>
      <w:tr w:rsidR="00DA0A26" w:rsidRPr="00CD5E4B" w14:paraId="69E18240" w14:textId="77777777" w:rsidTr="00DD6464">
        <w:trPr>
          <w:trHeight w:val="265"/>
        </w:trPr>
        <w:tc>
          <w:tcPr>
            <w:tcW w:w="5000" w:type="pct"/>
            <w:gridSpan w:val="6"/>
          </w:tcPr>
          <w:p w14:paraId="44040931" w14:textId="5F5C746F" w:rsidR="00DA0A26" w:rsidRPr="001943D9" w:rsidRDefault="007D2F84" w:rsidP="002F0670">
            <w:pPr>
              <w:rPr>
                <w:b/>
                <w:sz w:val="16"/>
              </w:rPr>
            </w:pPr>
            <w:r w:rsidRPr="001943D9">
              <w:rPr>
                <w:b/>
                <w:sz w:val="16"/>
              </w:rPr>
              <w:lastRenderedPageBreak/>
              <w:t>Withi</w:t>
            </w:r>
            <w:r w:rsidR="00DA0A26" w:rsidRPr="001943D9">
              <w:rPr>
                <w:b/>
                <w:sz w:val="16"/>
              </w:rPr>
              <w:t>n 2300-2400 MHz</w:t>
            </w:r>
          </w:p>
        </w:tc>
      </w:tr>
      <w:tr w:rsidR="00DF6B6E" w:rsidRPr="00CD5E4B" w14:paraId="01A3E13C" w14:textId="77777777" w:rsidTr="00AB3330">
        <w:trPr>
          <w:trHeight w:val="265"/>
        </w:trPr>
        <w:tc>
          <w:tcPr>
            <w:tcW w:w="430" w:type="pct"/>
            <w:vMerge w:val="restart"/>
          </w:tcPr>
          <w:p w14:paraId="0B4ECF35" w14:textId="77777777" w:rsidR="00DA0A26" w:rsidRPr="00CD5E4B" w:rsidRDefault="00DA0A26" w:rsidP="002F0670">
            <w:pPr>
              <w:jc w:val="left"/>
              <w:rPr>
                <w:sz w:val="16"/>
                <w:szCs w:val="16"/>
              </w:rPr>
            </w:pPr>
            <w:r w:rsidRPr="00CD5E4B">
              <w:rPr>
                <w:sz w:val="16"/>
                <w:szCs w:val="16"/>
              </w:rPr>
              <w:t>2300-2400 MHz</w:t>
            </w:r>
          </w:p>
        </w:tc>
        <w:tc>
          <w:tcPr>
            <w:tcW w:w="920" w:type="pct"/>
            <w:vMerge w:val="restart"/>
          </w:tcPr>
          <w:p w14:paraId="696FE4B1" w14:textId="77777777" w:rsidR="00DA0A26" w:rsidRPr="00CD5E4B" w:rsidRDefault="00DA0A26" w:rsidP="002F0670">
            <w:pPr>
              <w:jc w:val="left"/>
              <w:rPr>
                <w:sz w:val="16"/>
                <w:szCs w:val="16"/>
              </w:rPr>
            </w:pPr>
            <w:r w:rsidRPr="00CD5E4B">
              <w:rPr>
                <w:sz w:val="16"/>
                <w:szCs w:val="16"/>
              </w:rPr>
              <w:t>FIXED</w:t>
            </w:r>
          </w:p>
          <w:p w14:paraId="04A53C3C" w14:textId="77777777" w:rsidR="00DA0A26" w:rsidRPr="00CD5E4B" w:rsidRDefault="00DA0A26" w:rsidP="002F0670">
            <w:pPr>
              <w:jc w:val="left"/>
              <w:rPr>
                <w:sz w:val="16"/>
                <w:szCs w:val="16"/>
              </w:rPr>
            </w:pPr>
            <w:r w:rsidRPr="00CD5E4B">
              <w:rPr>
                <w:sz w:val="16"/>
                <w:szCs w:val="16"/>
              </w:rPr>
              <w:t>MOBILE 5.384A</w:t>
            </w:r>
          </w:p>
          <w:p w14:paraId="52048CC8" w14:textId="77777777" w:rsidR="00DA0A26" w:rsidRPr="00CD5E4B" w:rsidRDefault="00DA0A26" w:rsidP="002F0670">
            <w:pPr>
              <w:jc w:val="left"/>
              <w:rPr>
                <w:sz w:val="16"/>
                <w:szCs w:val="16"/>
              </w:rPr>
            </w:pPr>
            <w:r w:rsidRPr="00CD5E4B">
              <w:rPr>
                <w:sz w:val="16"/>
                <w:szCs w:val="16"/>
              </w:rPr>
              <w:t>Amateur</w:t>
            </w:r>
          </w:p>
          <w:p w14:paraId="1399BD56" w14:textId="77777777" w:rsidR="00DA0A26" w:rsidRPr="00CD5E4B" w:rsidRDefault="00DA0A26" w:rsidP="002F0670">
            <w:pPr>
              <w:jc w:val="left"/>
              <w:rPr>
                <w:sz w:val="16"/>
                <w:szCs w:val="16"/>
              </w:rPr>
            </w:pPr>
            <w:r w:rsidRPr="00CD5E4B">
              <w:rPr>
                <w:sz w:val="16"/>
                <w:szCs w:val="16"/>
              </w:rPr>
              <w:t>Radiolocation</w:t>
            </w:r>
          </w:p>
          <w:p w14:paraId="0C013635" w14:textId="77777777" w:rsidR="00DA0A26" w:rsidRPr="00CD5E4B" w:rsidRDefault="00DA0A26" w:rsidP="002F0670">
            <w:pPr>
              <w:jc w:val="left"/>
              <w:rPr>
                <w:sz w:val="16"/>
                <w:szCs w:val="16"/>
              </w:rPr>
            </w:pPr>
            <w:r w:rsidRPr="00CD5E4B">
              <w:rPr>
                <w:sz w:val="16"/>
                <w:szCs w:val="16"/>
              </w:rPr>
              <w:t>ECA36</w:t>
            </w:r>
          </w:p>
        </w:tc>
        <w:tc>
          <w:tcPr>
            <w:tcW w:w="782" w:type="pct"/>
            <w:vAlign w:val="top"/>
          </w:tcPr>
          <w:p w14:paraId="258937F1" w14:textId="77777777" w:rsidR="00DA0A26" w:rsidRPr="00CD5E4B" w:rsidRDefault="00DA0A26" w:rsidP="002F0670">
            <w:pPr>
              <w:jc w:val="left"/>
              <w:rPr>
                <w:sz w:val="16"/>
                <w:szCs w:val="16"/>
              </w:rPr>
            </w:pPr>
          </w:p>
        </w:tc>
        <w:tc>
          <w:tcPr>
            <w:tcW w:w="1388" w:type="pct"/>
            <w:vAlign w:val="top"/>
          </w:tcPr>
          <w:p w14:paraId="1C33E43B" w14:textId="77777777" w:rsidR="00DA0A26" w:rsidRPr="00CD5E4B" w:rsidRDefault="00DA0A26" w:rsidP="002F0670">
            <w:pPr>
              <w:jc w:val="left"/>
              <w:rPr>
                <w:sz w:val="16"/>
                <w:szCs w:val="16"/>
              </w:rPr>
            </w:pPr>
            <w:r w:rsidRPr="00CD5E4B">
              <w:rPr>
                <w:sz w:val="16"/>
                <w:szCs w:val="16"/>
              </w:rPr>
              <w:t>Aeronautical military systems</w:t>
            </w:r>
          </w:p>
        </w:tc>
        <w:tc>
          <w:tcPr>
            <w:tcW w:w="750" w:type="pct"/>
            <w:vAlign w:val="top"/>
          </w:tcPr>
          <w:p w14:paraId="0DC77072" w14:textId="77777777" w:rsidR="00DA0A26" w:rsidRPr="00CD5E4B" w:rsidRDefault="00DA0A26" w:rsidP="002F0670">
            <w:pPr>
              <w:jc w:val="left"/>
              <w:rPr>
                <w:sz w:val="16"/>
                <w:szCs w:val="16"/>
              </w:rPr>
            </w:pPr>
          </w:p>
        </w:tc>
        <w:tc>
          <w:tcPr>
            <w:tcW w:w="730" w:type="pct"/>
          </w:tcPr>
          <w:p w14:paraId="3731840E" w14:textId="77777777" w:rsidR="00DA0A26" w:rsidRPr="00CD5E4B" w:rsidRDefault="00DA0A26" w:rsidP="002F0670">
            <w:pPr>
              <w:jc w:val="left"/>
              <w:rPr>
                <w:sz w:val="16"/>
                <w:szCs w:val="16"/>
              </w:rPr>
            </w:pPr>
          </w:p>
        </w:tc>
      </w:tr>
      <w:tr w:rsidR="00DF6B6E" w:rsidRPr="00CD5E4B" w14:paraId="6B4BC69A" w14:textId="77777777" w:rsidTr="00AB3330">
        <w:trPr>
          <w:trHeight w:val="265"/>
        </w:trPr>
        <w:tc>
          <w:tcPr>
            <w:tcW w:w="430" w:type="pct"/>
            <w:vMerge/>
          </w:tcPr>
          <w:p w14:paraId="07046D9A" w14:textId="77777777" w:rsidR="00DA0A26" w:rsidRPr="00CD5E4B" w:rsidRDefault="00DA0A26" w:rsidP="00371EBB">
            <w:pPr>
              <w:jc w:val="left"/>
              <w:rPr>
                <w:sz w:val="16"/>
                <w:szCs w:val="16"/>
              </w:rPr>
            </w:pPr>
          </w:p>
        </w:tc>
        <w:tc>
          <w:tcPr>
            <w:tcW w:w="920" w:type="pct"/>
            <w:vMerge/>
          </w:tcPr>
          <w:p w14:paraId="4FED6644" w14:textId="77777777" w:rsidR="00DA0A26" w:rsidRPr="00CD5E4B" w:rsidRDefault="00DA0A26" w:rsidP="00371EBB">
            <w:pPr>
              <w:jc w:val="left"/>
              <w:rPr>
                <w:sz w:val="16"/>
                <w:szCs w:val="16"/>
              </w:rPr>
            </w:pPr>
          </w:p>
        </w:tc>
        <w:tc>
          <w:tcPr>
            <w:tcW w:w="782" w:type="pct"/>
            <w:vAlign w:val="top"/>
          </w:tcPr>
          <w:p w14:paraId="61792252" w14:textId="0BD2FAD9" w:rsidR="00DA0A26" w:rsidRPr="00CD5E4B" w:rsidRDefault="00DA0A26" w:rsidP="00371EBB">
            <w:pPr>
              <w:jc w:val="left"/>
              <w:rPr>
                <w:sz w:val="16"/>
                <w:szCs w:val="16"/>
              </w:rPr>
            </w:pPr>
            <w:r w:rsidRPr="00CD5E4B">
              <w:rPr>
                <w:sz w:val="16"/>
                <w:szCs w:val="16"/>
              </w:rPr>
              <w:t>ERC/REC 62-02</w:t>
            </w:r>
            <w:r w:rsidR="00DF6B6E" w:rsidRPr="00CD5E4B">
              <w:rPr>
                <w:sz w:val="16"/>
                <w:szCs w:val="16"/>
              </w:rPr>
              <w:t xml:space="preserve"> </w:t>
            </w:r>
            <w:r w:rsidR="00DF6B6E" w:rsidRPr="00CD5E4B">
              <w:rPr>
                <w:sz w:val="16"/>
                <w:szCs w:val="16"/>
              </w:rPr>
              <w:fldChar w:fldCharType="begin" w:fldLock="1"/>
            </w:r>
            <w:r w:rsidR="00DF6B6E" w:rsidRPr="00CD5E4B">
              <w:rPr>
                <w:sz w:val="16"/>
                <w:szCs w:val="16"/>
              </w:rPr>
              <w:instrText xml:space="preserve"> REF _Ref105515412 \r \h </w:instrText>
            </w:r>
            <w:r w:rsidR="00C76A34" w:rsidRPr="00CD5E4B">
              <w:rPr>
                <w:sz w:val="16"/>
                <w:szCs w:val="16"/>
              </w:rPr>
              <w:instrText xml:space="preserve"> \* MERGEFORMAT </w:instrText>
            </w:r>
            <w:r w:rsidR="00DF6B6E" w:rsidRPr="00CD5E4B">
              <w:rPr>
                <w:sz w:val="16"/>
                <w:szCs w:val="16"/>
              </w:rPr>
            </w:r>
            <w:r w:rsidR="00DF6B6E" w:rsidRPr="00CD5E4B">
              <w:rPr>
                <w:sz w:val="16"/>
                <w:szCs w:val="16"/>
              </w:rPr>
              <w:fldChar w:fldCharType="separate"/>
            </w:r>
            <w:r w:rsidR="002816C2" w:rsidRPr="00CD5E4B">
              <w:rPr>
                <w:sz w:val="16"/>
                <w:szCs w:val="16"/>
              </w:rPr>
              <w:t>[36]</w:t>
            </w:r>
            <w:r w:rsidR="00DF6B6E" w:rsidRPr="00CD5E4B">
              <w:rPr>
                <w:sz w:val="16"/>
                <w:szCs w:val="16"/>
              </w:rPr>
              <w:fldChar w:fldCharType="end"/>
            </w:r>
          </w:p>
        </w:tc>
        <w:tc>
          <w:tcPr>
            <w:tcW w:w="1388" w:type="pct"/>
            <w:vAlign w:val="top"/>
          </w:tcPr>
          <w:p w14:paraId="7F267D40" w14:textId="77777777" w:rsidR="00DA0A26" w:rsidRPr="00CD5E4B" w:rsidRDefault="00DA0A26" w:rsidP="00371EBB">
            <w:pPr>
              <w:jc w:val="left"/>
              <w:rPr>
                <w:sz w:val="16"/>
                <w:szCs w:val="16"/>
              </w:rPr>
            </w:pPr>
            <w:r w:rsidRPr="00CD5E4B">
              <w:rPr>
                <w:sz w:val="16"/>
                <w:szCs w:val="16"/>
              </w:rPr>
              <w:t>Aeronautical telemetry</w:t>
            </w:r>
          </w:p>
        </w:tc>
        <w:tc>
          <w:tcPr>
            <w:tcW w:w="750" w:type="pct"/>
            <w:vAlign w:val="top"/>
          </w:tcPr>
          <w:p w14:paraId="029FFBD0" w14:textId="77777777" w:rsidR="00DA0A26" w:rsidRPr="00CD5E4B" w:rsidRDefault="00DA0A26" w:rsidP="00371EBB">
            <w:pPr>
              <w:jc w:val="left"/>
              <w:rPr>
                <w:sz w:val="16"/>
                <w:szCs w:val="16"/>
              </w:rPr>
            </w:pPr>
          </w:p>
        </w:tc>
        <w:tc>
          <w:tcPr>
            <w:tcW w:w="730" w:type="pct"/>
          </w:tcPr>
          <w:p w14:paraId="4E8BFBE8" w14:textId="77777777" w:rsidR="00DA0A26" w:rsidRPr="00CD5E4B" w:rsidRDefault="00DA0A26" w:rsidP="00371EBB">
            <w:pPr>
              <w:jc w:val="left"/>
              <w:rPr>
                <w:sz w:val="16"/>
                <w:szCs w:val="16"/>
              </w:rPr>
            </w:pPr>
            <w:r w:rsidRPr="00CD5E4B">
              <w:rPr>
                <w:sz w:val="16"/>
                <w:szCs w:val="16"/>
              </w:rPr>
              <w:t>Parts of the band are used for aeronautical telemetry on a national basis</w:t>
            </w:r>
          </w:p>
        </w:tc>
      </w:tr>
      <w:tr w:rsidR="00DF6B6E" w:rsidRPr="00CD5E4B" w14:paraId="3A4FC2DF" w14:textId="77777777" w:rsidTr="00AB3330">
        <w:trPr>
          <w:trHeight w:val="265"/>
        </w:trPr>
        <w:tc>
          <w:tcPr>
            <w:tcW w:w="430" w:type="pct"/>
            <w:vMerge/>
          </w:tcPr>
          <w:p w14:paraId="550EF230" w14:textId="77777777" w:rsidR="00DA0A26" w:rsidRPr="00CD5E4B" w:rsidRDefault="00DA0A26" w:rsidP="00371EBB">
            <w:pPr>
              <w:jc w:val="left"/>
              <w:rPr>
                <w:sz w:val="16"/>
                <w:szCs w:val="16"/>
              </w:rPr>
            </w:pPr>
          </w:p>
        </w:tc>
        <w:tc>
          <w:tcPr>
            <w:tcW w:w="920" w:type="pct"/>
            <w:vMerge/>
          </w:tcPr>
          <w:p w14:paraId="396DF92C" w14:textId="77777777" w:rsidR="00DA0A26" w:rsidRPr="00CD5E4B" w:rsidRDefault="00DA0A26" w:rsidP="00371EBB">
            <w:pPr>
              <w:jc w:val="left"/>
              <w:rPr>
                <w:sz w:val="16"/>
                <w:szCs w:val="16"/>
              </w:rPr>
            </w:pPr>
          </w:p>
        </w:tc>
        <w:tc>
          <w:tcPr>
            <w:tcW w:w="782" w:type="pct"/>
            <w:vAlign w:val="top"/>
          </w:tcPr>
          <w:p w14:paraId="4AFCEFBD" w14:textId="77777777" w:rsidR="00DA0A26" w:rsidRPr="00CD5E4B" w:rsidRDefault="00DA0A26" w:rsidP="00371EBB">
            <w:pPr>
              <w:jc w:val="left"/>
              <w:rPr>
                <w:sz w:val="16"/>
                <w:szCs w:val="16"/>
              </w:rPr>
            </w:pPr>
          </w:p>
        </w:tc>
        <w:tc>
          <w:tcPr>
            <w:tcW w:w="1388" w:type="pct"/>
            <w:vAlign w:val="top"/>
          </w:tcPr>
          <w:p w14:paraId="64860EEF" w14:textId="77777777" w:rsidR="00DA0A26" w:rsidRPr="00CD5E4B" w:rsidRDefault="00DA0A26" w:rsidP="00371EBB">
            <w:pPr>
              <w:jc w:val="left"/>
              <w:rPr>
                <w:sz w:val="16"/>
                <w:szCs w:val="16"/>
              </w:rPr>
            </w:pPr>
            <w:r w:rsidRPr="00CD5E4B">
              <w:rPr>
                <w:sz w:val="16"/>
                <w:szCs w:val="16"/>
              </w:rPr>
              <w:t>Amateur</w:t>
            </w:r>
          </w:p>
        </w:tc>
        <w:tc>
          <w:tcPr>
            <w:tcW w:w="750" w:type="pct"/>
            <w:vAlign w:val="top"/>
          </w:tcPr>
          <w:p w14:paraId="05F7C889" w14:textId="43F9D442" w:rsidR="00DA0A26" w:rsidRPr="00CD5E4B" w:rsidRDefault="00DA0A26" w:rsidP="00371EBB">
            <w:pPr>
              <w:jc w:val="left"/>
              <w:rPr>
                <w:sz w:val="16"/>
                <w:szCs w:val="16"/>
              </w:rPr>
            </w:pPr>
            <w:r w:rsidRPr="00CD5E4B">
              <w:rPr>
                <w:sz w:val="16"/>
                <w:szCs w:val="16"/>
              </w:rPr>
              <w:t>EN 301 783</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_Ref105515425 \r \h </w:instrText>
            </w:r>
            <w:r w:rsidR="00C76A3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[37]</w:t>
            </w:r>
            <w:r w:rsidR="00F56EEE" w:rsidRPr="00CD5E4B">
              <w:rPr>
                <w:sz w:val="16"/>
                <w:szCs w:val="16"/>
              </w:rPr>
              <w:fldChar w:fldCharType="end"/>
            </w:r>
          </w:p>
        </w:tc>
        <w:tc>
          <w:tcPr>
            <w:tcW w:w="730" w:type="pct"/>
          </w:tcPr>
          <w:p w14:paraId="0DD4DDDB" w14:textId="77777777" w:rsidR="00DA0A26" w:rsidRPr="00CD5E4B" w:rsidRDefault="00DA0A26" w:rsidP="00371EBB">
            <w:pPr>
              <w:jc w:val="left"/>
              <w:rPr>
                <w:sz w:val="16"/>
                <w:szCs w:val="16"/>
              </w:rPr>
            </w:pPr>
            <w:r w:rsidRPr="00CD5E4B">
              <w:rPr>
                <w:sz w:val="16"/>
                <w:szCs w:val="16"/>
              </w:rPr>
              <w:t>Within the band 2300-2450 MHz</w:t>
            </w:r>
          </w:p>
        </w:tc>
      </w:tr>
      <w:tr w:rsidR="00DF6B6E" w:rsidRPr="00CD5E4B" w14:paraId="0871359B" w14:textId="77777777" w:rsidTr="00AB3330">
        <w:trPr>
          <w:trHeight w:val="265"/>
        </w:trPr>
        <w:tc>
          <w:tcPr>
            <w:tcW w:w="430" w:type="pct"/>
            <w:vMerge/>
          </w:tcPr>
          <w:p w14:paraId="20F3B437" w14:textId="77777777" w:rsidR="00DA0A26" w:rsidRPr="00CD5E4B" w:rsidRDefault="00DA0A26" w:rsidP="00371EBB">
            <w:pPr>
              <w:jc w:val="left"/>
              <w:rPr>
                <w:sz w:val="16"/>
                <w:szCs w:val="16"/>
              </w:rPr>
            </w:pPr>
          </w:p>
        </w:tc>
        <w:tc>
          <w:tcPr>
            <w:tcW w:w="920" w:type="pct"/>
            <w:vMerge/>
          </w:tcPr>
          <w:p w14:paraId="4055553B" w14:textId="77777777" w:rsidR="00DA0A26" w:rsidRPr="00CD5E4B" w:rsidRDefault="00DA0A26" w:rsidP="00371EBB">
            <w:pPr>
              <w:jc w:val="left"/>
              <w:rPr>
                <w:sz w:val="16"/>
                <w:szCs w:val="16"/>
              </w:rPr>
            </w:pPr>
          </w:p>
        </w:tc>
        <w:tc>
          <w:tcPr>
            <w:tcW w:w="782" w:type="pct"/>
            <w:vAlign w:val="top"/>
          </w:tcPr>
          <w:p w14:paraId="24B39B91" w14:textId="77777777" w:rsidR="00DA0A26" w:rsidRPr="00CD5E4B" w:rsidRDefault="00DA0A26" w:rsidP="00371EBB">
            <w:pPr>
              <w:jc w:val="left"/>
              <w:rPr>
                <w:sz w:val="16"/>
                <w:szCs w:val="16"/>
              </w:rPr>
            </w:pPr>
          </w:p>
        </w:tc>
        <w:tc>
          <w:tcPr>
            <w:tcW w:w="1388" w:type="pct"/>
            <w:vAlign w:val="top"/>
          </w:tcPr>
          <w:p w14:paraId="1963C911" w14:textId="77777777" w:rsidR="00DA0A26" w:rsidRPr="00CD5E4B" w:rsidRDefault="00DA0A26" w:rsidP="00371EBB">
            <w:pPr>
              <w:jc w:val="left"/>
              <w:rPr>
                <w:sz w:val="16"/>
                <w:szCs w:val="16"/>
              </w:rPr>
            </w:pPr>
            <w:r w:rsidRPr="00CD5E4B">
              <w:rPr>
                <w:sz w:val="16"/>
                <w:szCs w:val="16"/>
              </w:rPr>
              <w:t>Land military systems</w:t>
            </w:r>
          </w:p>
        </w:tc>
        <w:tc>
          <w:tcPr>
            <w:tcW w:w="750" w:type="pct"/>
            <w:vAlign w:val="top"/>
          </w:tcPr>
          <w:p w14:paraId="24255E47" w14:textId="77777777" w:rsidR="00DA0A26" w:rsidRPr="00CD5E4B" w:rsidRDefault="00DA0A26" w:rsidP="00371EBB">
            <w:pPr>
              <w:jc w:val="left"/>
              <w:rPr>
                <w:sz w:val="16"/>
                <w:szCs w:val="16"/>
              </w:rPr>
            </w:pPr>
          </w:p>
        </w:tc>
        <w:tc>
          <w:tcPr>
            <w:tcW w:w="730" w:type="pct"/>
          </w:tcPr>
          <w:p w14:paraId="489EA01C" w14:textId="77777777" w:rsidR="00DA0A26" w:rsidRPr="00CD5E4B" w:rsidRDefault="00DA0A26" w:rsidP="00371EBB">
            <w:pPr>
              <w:jc w:val="left"/>
              <w:rPr>
                <w:sz w:val="16"/>
                <w:szCs w:val="16"/>
              </w:rPr>
            </w:pPr>
          </w:p>
        </w:tc>
      </w:tr>
      <w:tr w:rsidR="00DF6B6E" w:rsidRPr="00CD5E4B" w14:paraId="5B3E2357" w14:textId="77777777" w:rsidTr="00AB3330">
        <w:trPr>
          <w:trHeight w:val="265"/>
        </w:trPr>
        <w:tc>
          <w:tcPr>
            <w:tcW w:w="430" w:type="pct"/>
            <w:vMerge/>
          </w:tcPr>
          <w:p w14:paraId="7A223034" w14:textId="77777777" w:rsidR="00DA0A26" w:rsidRPr="00CD5E4B" w:rsidRDefault="00DA0A26" w:rsidP="00371EBB">
            <w:pPr>
              <w:jc w:val="left"/>
              <w:rPr>
                <w:sz w:val="16"/>
                <w:szCs w:val="16"/>
              </w:rPr>
            </w:pPr>
          </w:p>
        </w:tc>
        <w:tc>
          <w:tcPr>
            <w:tcW w:w="920" w:type="pct"/>
            <w:vMerge/>
          </w:tcPr>
          <w:p w14:paraId="0CA0443D" w14:textId="77777777" w:rsidR="00DA0A26" w:rsidRPr="00CD5E4B" w:rsidRDefault="00DA0A26" w:rsidP="00371EBB">
            <w:pPr>
              <w:jc w:val="left"/>
              <w:rPr>
                <w:sz w:val="16"/>
                <w:szCs w:val="16"/>
              </w:rPr>
            </w:pPr>
          </w:p>
        </w:tc>
        <w:tc>
          <w:tcPr>
            <w:tcW w:w="782" w:type="pct"/>
            <w:vAlign w:val="top"/>
          </w:tcPr>
          <w:p w14:paraId="7B6689AF" w14:textId="4CF7B9D1" w:rsidR="00DA0A26" w:rsidRPr="00CD5E4B" w:rsidRDefault="00DA0A26" w:rsidP="00371EBB">
            <w:pPr>
              <w:jc w:val="left"/>
              <w:rPr>
                <w:sz w:val="16"/>
                <w:szCs w:val="16"/>
              </w:rPr>
            </w:pPr>
            <w:r w:rsidRPr="00CD5E4B">
              <w:rPr>
                <w:sz w:val="16"/>
                <w:szCs w:val="16"/>
              </w:rPr>
              <w:t>ECC/DEC/(14)02</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_Ref40084231 \r \h </w:instrText>
            </w:r>
            <w:r w:rsidR="00C76A3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[1]</w:t>
            </w:r>
            <w:r w:rsidR="00F56EEE" w:rsidRPr="00CD5E4B">
              <w:rPr>
                <w:sz w:val="16"/>
                <w:szCs w:val="16"/>
              </w:rPr>
              <w:fldChar w:fldCharType="end"/>
            </w:r>
          </w:p>
          <w:p w14:paraId="27BD0140" w14:textId="614E3524" w:rsidR="00DA0A26" w:rsidRPr="00CD5E4B" w:rsidRDefault="00DA0A26" w:rsidP="00371EBB">
            <w:pPr>
              <w:jc w:val="left"/>
              <w:rPr>
                <w:sz w:val="16"/>
                <w:szCs w:val="16"/>
              </w:rPr>
            </w:pPr>
            <w:r w:rsidRPr="00CD5E4B">
              <w:rPr>
                <w:sz w:val="16"/>
                <w:szCs w:val="16"/>
              </w:rPr>
              <w:t>ECC/REC/(14)04</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_Ref105515439 \r \h </w:instrText>
            </w:r>
            <w:r w:rsidR="00C76A3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w:t>
            </w:r>
            <w:r w:rsidR="00F56EEE" w:rsidRPr="00CD5E4B">
              <w:rPr>
                <w:sz w:val="16"/>
                <w:szCs w:val="16"/>
              </w:rPr>
              <w:fldChar w:fldCharType="end"/>
            </w:r>
          </w:p>
        </w:tc>
        <w:tc>
          <w:tcPr>
            <w:tcW w:w="1388" w:type="pct"/>
            <w:vAlign w:val="top"/>
          </w:tcPr>
          <w:p w14:paraId="18E5C5B3" w14:textId="77777777" w:rsidR="00DA0A26" w:rsidRPr="00CD5E4B" w:rsidRDefault="00DA0A26" w:rsidP="00371EBB">
            <w:pPr>
              <w:jc w:val="left"/>
              <w:rPr>
                <w:sz w:val="16"/>
                <w:szCs w:val="16"/>
              </w:rPr>
            </w:pPr>
            <w:r w:rsidRPr="00CD5E4B">
              <w:rPr>
                <w:sz w:val="16"/>
                <w:szCs w:val="16"/>
              </w:rPr>
              <w:t>MFCN</w:t>
            </w:r>
          </w:p>
        </w:tc>
        <w:tc>
          <w:tcPr>
            <w:tcW w:w="750" w:type="pct"/>
            <w:vAlign w:val="top"/>
          </w:tcPr>
          <w:p w14:paraId="41DE2883" w14:textId="579DE8BC" w:rsidR="00DA0A26" w:rsidRPr="00CD5E4B" w:rsidRDefault="00DA0A26" w:rsidP="00371EBB">
            <w:pPr>
              <w:jc w:val="left"/>
              <w:rPr>
                <w:sz w:val="16"/>
                <w:szCs w:val="16"/>
              </w:rPr>
            </w:pPr>
            <w:r w:rsidRPr="00CD5E4B">
              <w:rPr>
                <w:sz w:val="16"/>
                <w:szCs w:val="16"/>
              </w:rPr>
              <w:t>EN 301 908</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_Ref105515451 \r \h </w:instrText>
            </w:r>
            <w:r w:rsidR="00C76A3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[38]</w:t>
            </w:r>
            <w:r w:rsidR="00F56EEE" w:rsidRPr="00CD5E4B">
              <w:rPr>
                <w:sz w:val="16"/>
                <w:szCs w:val="16"/>
              </w:rPr>
              <w:fldChar w:fldCharType="end"/>
            </w:r>
          </w:p>
        </w:tc>
        <w:tc>
          <w:tcPr>
            <w:tcW w:w="730" w:type="pct"/>
          </w:tcPr>
          <w:p w14:paraId="02C5042F" w14:textId="77777777" w:rsidR="00DA0A26" w:rsidRPr="00CD5E4B" w:rsidRDefault="00DA0A26" w:rsidP="00371EBB">
            <w:pPr>
              <w:jc w:val="left"/>
              <w:rPr>
                <w:sz w:val="16"/>
                <w:szCs w:val="16"/>
              </w:rPr>
            </w:pPr>
            <w:r w:rsidRPr="00CD5E4B">
              <w:rPr>
                <w:sz w:val="16"/>
                <w:szCs w:val="16"/>
              </w:rPr>
              <w:t>Shared use of spectrum envisaged</w:t>
            </w:r>
          </w:p>
        </w:tc>
      </w:tr>
      <w:tr w:rsidR="00DF6B6E" w:rsidRPr="00CD5E4B" w14:paraId="3A451A6F" w14:textId="77777777" w:rsidTr="00AB3330">
        <w:trPr>
          <w:trHeight w:val="265"/>
        </w:trPr>
        <w:tc>
          <w:tcPr>
            <w:tcW w:w="430" w:type="pct"/>
            <w:vMerge/>
          </w:tcPr>
          <w:p w14:paraId="79DE9726" w14:textId="77777777" w:rsidR="00DA0A26" w:rsidRPr="00CD5E4B" w:rsidRDefault="00DA0A26" w:rsidP="00371EBB">
            <w:pPr>
              <w:jc w:val="left"/>
              <w:rPr>
                <w:sz w:val="16"/>
                <w:szCs w:val="16"/>
              </w:rPr>
            </w:pPr>
          </w:p>
        </w:tc>
        <w:tc>
          <w:tcPr>
            <w:tcW w:w="920" w:type="pct"/>
            <w:vMerge/>
          </w:tcPr>
          <w:p w14:paraId="6B5975C7" w14:textId="77777777" w:rsidR="00DA0A26" w:rsidRPr="00CD5E4B" w:rsidRDefault="00DA0A26" w:rsidP="00371EBB">
            <w:pPr>
              <w:jc w:val="left"/>
              <w:rPr>
                <w:sz w:val="16"/>
                <w:szCs w:val="16"/>
              </w:rPr>
            </w:pPr>
          </w:p>
        </w:tc>
        <w:tc>
          <w:tcPr>
            <w:tcW w:w="782" w:type="pct"/>
            <w:vAlign w:val="top"/>
          </w:tcPr>
          <w:p w14:paraId="62083F90" w14:textId="77777777" w:rsidR="00DA0A26" w:rsidRPr="00CD5E4B" w:rsidRDefault="00DA0A26" w:rsidP="00371EBB">
            <w:pPr>
              <w:jc w:val="left"/>
              <w:rPr>
                <w:sz w:val="16"/>
                <w:szCs w:val="16"/>
              </w:rPr>
            </w:pPr>
          </w:p>
        </w:tc>
        <w:tc>
          <w:tcPr>
            <w:tcW w:w="1388" w:type="pct"/>
            <w:vAlign w:val="top"/>
          </w:tcPr>
          <w:p w14:paraId="717B6348" w14:textId="0AEEDA8C" w:rsidR="00DA0A26" w:rsidRPr="00CD5E4B" w:rsidRDefault="00DA0A26" w:rsidP="00371EBB">
            <w:pPr>
              <w:jc w:val="left"/>
              <w:rPr>
                <w:sz w:val="16"/>
                <w:szCs w:val="16"/>
              </w:rPr>
            </w:pPr>
            <w:r w:rsidRPr="00CD5E4B">
              <w:rPr>
                <w:sz w:val="16"/>
                <w:szCs w:val="16"/>
              </w:rPr>
              <w:t>ECC/REC/(14)04</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_Ref105515439 \r \h </w:instrText>
            </w:r>
            <w:r w:rsidR="00C76A3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w:t>
            </w:r>
            <w:r w:rsidR="00F56EEE" w:rsidRPr="00CD5E4B">
              <w:rPr>
                <w:sz w:val="16"/>
                <w:szCs w:val="16"/>
              </w:rPr>
              <w:fldChar w:fldCharType="end"/>
            </w:r>
          </w:p>
        </w:tc>
        <w:tc>
          <w:tcPr>
            <w:tcW w:w="750" w:type="pct"/>
            <w:vAlign w:val="top"/>
          </w:tcPr>
          <w:p w14:paraId="259CB78B" w14:textId="77777777" w:rsidR="00DA0A26" w:rsidRPr="00CD5E4B" w:rsidRDefault="00DA0A26" w:rsidP="00371EBB">
            <w:pPr>
              <w:jc w:val="left"/>
              <w:rPr>
                <w:sz w:val="16"/>
                <w:szCs w:val="16"/>
              </w:rPr>
            </w:pPr>
          </w:p>
        </w:tc>
        <w:tc>
          <w:tcPr>
            <w:tcW w:w="730" w:type="pct"/>
          </w:tcPr>
          <w:p w14:paraId="083A290A" w14:textId="77777777" w:rsidR="00DA0A26" w:rsidRPr="00CD5E4B" w:rsidRDefault="00DA0A26" w:rsidP="00371EBB">
            <w:pPr>
              <w:jc w:val="left"/>
              <w:rPr>
                <w:sz w:val="16"/>
                <w:szCs w:val="16"/>
              </w:rPr>
            </w:pPr>
          </w:p>
        </w:tc>
      </w:tr>
      <w:tr w:rsidR="00DF6B6E" w:rsidRPr="00CD5E4B" w14:paraId="1843CC44" w14:textId="77777777" w:rsidTr="00AB3330">
        <w:trPr>
          <w:trHeight w:val="265"/>
        </w:trPr>
        <w:tc>
          <w:tcPr>
            <w:tcW w:w="430" w:type="pct"/>
            <w:vMerge/>
          </w:tcPr>
          <w:p w14:paraId="0813D7D7" w14:textId="77777777" w:rsidR="00DA0A26" w:rsidRPr="00CD5E4B" w:rsidRDefault="00DA0A26" w:rsidP="00371EBB">
            <w:pPr>
              <w:jc w:val="left"/>
              <w:rPr>
                <w:sz w:val="16"/>
                <w:szCs w:val="16"/>
              </w:rPr>
            </w:pPr>
          </w:p>
        </w:tc>
        <w:tc>
          <w:tcPr>
            <w:tcW w:w="920" w:type="pct"/>
            <w:vMerge/>
          </w:tcPr>
          <w:p w14:paraId="7C4BF977" w14:textId="77777777" w:rsidR="00DA0A26" w:rsidRPr="00CD5E4B" w:rsidRDefault="00DA0A26" w:rsidP="00371EBB">
            <w:pPr>
              <w:jc w:val="left"/>
              <w:rPr>
                <w:sz w:val="16"/>
                <w:szCs w:val="16"/>
              </w:rPr>
            </w:pPr>
          </w:p>
        </w:tc>
        <w:tc>
          <w:tcPr>
            <w:tcW w:w="782" w:type="pct"/>
            <w:vAlign w:val="top"/>
          </w:tcPr>
          <w:p w14:paraId="09AE4A70" w14:textId="0BEF4F06" w:rsidR="00DA0A26" w:rsidRPr="00CD5E4B" w:rsidRDefault="00DA0A26" w:rsidP="00371EBB">
            <w:pPr>
              <w:jc w:val="left"/>
              <w:rPr>
                <w:sz w:val="16"/>
                <w:szCs w:val="16"/>
              </w:rPr>
            </w:pPr>
            <w:r w:rsidRPr="00CD5E4B">
              <w:rPr>
                <w:sz w:val="16"/>
                <w:szCs w:val="16"/>
              </w:rPr>
              <w:t>ERC/REC 25-10</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_Ref105515385 \r \h </w:instrText>
            </w:r>
            <w:r w:rsidR="00C76A3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[33]</w:t>
            </w:r>
            <w:r w:rsidR="00F56EEE" w:rsidRPr="00CD5E4B">
              <w:rPr>
                <w:sz w:val="16"/>
                <w:szCs w:val="16"/>
              </w:rPr>
              <w:fldChar w:fldCharType="end"/>
            </w:r>
          </w:p>
        </w:tc>
        <w:tc>
          <w:tcPr>
            <w:tcW w:w="1388" w:type="pct"/>
            <w:vAlign w:val="top"/>
          </w:tcPr>
          <w:p w14:paraId="7E6A5611" w14:textId="77777777" w:rsidR="00DA0A26" w:rsidRPr="00CD5E4B" w:rsidRDefault="00DA0A26" w:rsidP="00371EBB">
            <w:pPr>
              <w:jc w:val="left"/>
              <w:rPr>
                <w:sz w:val="16"/>
                <w:szCs w:val="16"/>
              </w:rPr>
            </w:pPr>
            <w:r w:rsidRPr="00CD5E4B">
              <w:rPr>
                <w:sz w:val="16"/>
                <w:szCs w:val="16"/>
              </w:rPr>
              <w:t xml:space="preserve">PMSE </w:t>
            </w:r>
          </w:p>
        </w:tc>
        <w:tc>
          <w:tcPr>
            <w:tcW w:w="750" w:type="pct"/>
            <w:vAlign w:val="top"/>
          </w:tcPr>
          <w:p w14:paraId="5074D0E5" w14:textId="73F898B0" w:rsidR="00DA0A26" w:rsidRPr="00CD5E4B" w:rsidRDefault="00DA0A26" w:rsidP="00371EBB">
            <w:pPr>
              <w:jc w:val="left"/>
              <w:rPr>
                <w:sz w:val="16"/>
                <w:szCs w:val="16"/>
              </w:rPr>
            </w:pPr>
            <w:r w:rsidRPr="00CD5E4B">
              <w:rPr>
                <w:sz w:val="16"/>
                <w:szCs w:val="16"/>
              </w:rPr>
              <w:t>EN 302 064</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_Ref105515390 \r \h </w:instrText>
            </w:r>
            <w:r w:rsidR="00C76A3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[34]</w:t>
            </w:r>
            <w:r w:rsidR="00F56EEE" w:rsidRPr="00CD5E4B">
              <w:rPr>
                <w:sz w:val="16"/>
                <w:szCs w:val="16"/>
              </w:rPr>
              <w:fldChar w:fldCharType="end"/>
            </w:r>
          </w:p>
        </w:tc>
        <w:tc>
          <w:tcPr>
            <w:tcW w:w="730" w:type="pct"/>
          </w:tcPr>
          <w:p w14:paraId="2C7ED1CF" w14:textId="77777777" w:rsidR="00DA0A26" w:rsidRPr="00CD5E4B" w:rsidRDefault="00DA0A26" w:rsidP="00371EBB">
            <w:pPr>
              <w:jc w:val="left"/>
              <w:rPr>
                <w:sz w:val="16"/>
                <w:szCs w:val="16"/>
              </w:rPr>
            </w:pPr>
            <w:r w:rsidRPr="00CD5E4B">
              <w:rPr>
                <w:sz w:val="16"/>
                <w:szCs w:val="16"/>
              </w:rPr>
              <w:t>Portable or mobile wireless video and cordless cameras</w:t>
            </w:r>
          </w:p>
        </w:tc>
      </w:tr>
      <w:tr w:rsidR="00DF6B6E" w:rsidRPr="00CD5E4B" w14:paraId="2032DAC7" w14:textId="77777777" w:rsidTr="00AB3330">
        <w:trPr>
          <w:trHeight w:val="265"/>
        </w:trPr>
        <w:tc>
          <w:tcPr>
            <w:tcW w:w="430" w:type="pct"/>
            <w:vMerge/>
          </w:tcPr>
          <w:p w14:paraId="7C000CEA" w14:textId="77777777" w:rsidR="00DA0A26" w:rsidRPr="00CD5E4B" w:rsidRDefault="00DA0A26" w:rsidP="00371EBB">
            <w:pPr>
              <w:jc w:val="left"/>
              <w:rPr>
                <w:sz w:val="16"/>
                <w:szCs w:val="16"/>
              </w:rPr>
            </w:pPr>
          </w:p>
        </w:tc>
        <w:tc>
          <w:tcPr>
            <w:tcW w:w="920" w:type="pct"/>
            <w:vMerge/>
          </w:tcPr>
          <w:p w14:paraId="28FC6066" w14:textId="77777777" w:rsidR="00DA0A26" w:rsidRPr="00CD5E4B" w:rsidRDefault="00DA0A26" w:rsidP="00371EBB">
            <w:pPr>
              <w:jc w:val="left"/>
              <w:rPr>
                <w:sz w:val="16"/>
                <w:szCs w:val="16"/>
              </w:rPr>
            </w:pPr>
          </w:p>
        </w:tc>
        <w:tc>
          <w:tcPr>
            <w:tcW w:w="782" w:type="pct"/>
            <w:vAlign w:val="top"/>
          </w:tcPr>
          <w:p w14:paraId="750AF867" w14:textId="77777777" w:rsidR="00DA0A26" w:rsidRPr="00CD5E4B" w:rsidRDefault="00DA0A26" w:rsidP="00371EBB">
            <w:pPr>
              <w:jc w:val="left"/>
              <w:rPr>
                <w:sz w:val="16"/>
                <w:szCs w:val="16"/>
              </w:rPr>
            </w:pPr>
          </w:p>
        </w:tc>
        <w:tc>
          <w:tcPr>
            <w:tcW w:w="1388" w:type="pct"/>
            <w:vAlign w:val="top"/>
          </w:tcPr>
          <w:p w14:paraId="40E86EF8" w14:textId="77777777" w:rsidR="00DA0A26" w:rsidRPr="00CD5E4B" w:rsidRDefault="00DA0A26" w:rsidP="00371EBB">
            <w:pPr>
              <w:jc w:val="left"/>
              <w:rPr>
                <w:sz w:val="16"/>
                <w:szCs w:val="16"/>
              </w:rPr>
            </w:pPr>
            <w:r w:rsidRPr="00CD5E4B">
              <w:rPr>
                <w:sz w:val="16"/>
                <w:szCs w:val="16"/>
              </w:rPr>
              <w:t>Telemetry/Telecommand (military)</w:t>
            </w:r>
          </w:p>
        </w:tc>
        <w:tc>
          <w:tcPr>
            <w:tcW w:w="750" w:type="pct"/>
            <w:vAlign w:val="top"/>
          </w:tcPr>
          <w:p w14:paraId="2FF5FB22" w14:textId="77777777" w:rsidR="00DA0A26" w:rsidRPr="00CD5E4B" w:rsidRDefault="00DA0A26" w:rsidP="00371EBB">
            <w:pPr>
              <w:jc w:val="left"/>
              <w:rPr>
                <w:sz w:val="16"/>
                <w:szCs w:val="16"/>
              </w:rPr>
            </w:pPr>
          </w:p>
        </w:tc>
        <w:tc>
          <w:tcPr>
            <w:tcW w:w="730" w:type="pct"/>
          </w:tcPr>
          <w:p w14:paraId="0AB0156E" w14:textId="77777777" w:rsidR="00DA0A26" w:rsidRPr="00CD5E4B" w:rsidRDefault="00DA0A26" w:rsidP="00371EBB">
            <w:pPr>
              <w:jc w:val="left"/>
              <w:rPr>
                <w:sz w:val="16"/>
                <w:szCs w:val="16"/>
              </w:rPr>
            </w:pPr>
          </w:p>
        </w:tc>
      </w:tr>
      <w:tr w:rsidR="00DA0A26" w:rsidRPr="00CD5E4B" w14:paraId="4721F9B9" w14:textId="77777777" w:rsidTr="00DD6464">
        <w:trPr>
          <w:trHeight w:val="265"/>
        </w:trPr>
        <w:tc>
          <w:tcPr>
            <w:tcW w:w="5000" w:type="pct"/>
            <w:gridSpan w:val="6"/>
          </w:tcPr>
          <w:p w14:paraId="59FFD883" w14:textId="77777777" w:rsidR="00DA0A26" w:rsidRPr="001943D9" w:rsidRDefault="00DA0A26" w:rsidP="002F0670">
            <w:pPr>
              <w:jc w:val="left"/>
              <w:rPr>
                <w:b/>
                <w:sz w:val="16"/>
              </w:rPr>
            </w:pPr>
            <w:r w:rsidRPr="001943D9">
              <w:rPr>
                <w:b/>
                <w:sz w:val="16"/>
              </w:rPr>
              <w:t>Above 2400 MHz</w:t>
            </w:r>
          </w:p>
        </w:tc>
      </w:tr>
      <w:tr w:rsidR="00DF6B6E" w:rsidRPr="00CD5E4B" w14:paraId="61839C99" w14:textId="77777777" w:rsidTr="00AB3330">
        <w:trPr>
          <w:trHeight w:val="265"/>
        </w:trPr>
        <w:tc>
          <w:tcPr>
            <w:tcW w:w="430" w:type="pct"/>
            <w:vMerge w:val="restart"/>
          </w:tcPr>
          <w:p w14:paraId="7D7609C4" w14:textId="77777777" w:rsidR="00DA0A26" w:rsidRPr="00CD5E4B" w:rsidRDefault="00DA0A26" w:rsidP="002F0670">
            <w:pPr>
              <w:jc w:val="left"/>
              <w:rPr>
                <w:sz w:val="16"/>
                <w:szCs w:val="16"/>
              </w:rPr>
            </w:pPr>
            <w:r w:rsidRPr="00CD5E4B">
              <w:rPr>
                <w:sz w:val="16"/>
                <w:szCs w:val="16"/>
              </w:rPr>
              <w:t>2400-2450 MHz</w:t>
            </w:r>
          </w:p>
        </w:tc>
        <w:tc>
          <w:tcPr>
            <w:tcW w:w="920" w:type="pct"/>
            <w:vMerge w:val="restart"/>
          </w:tcPr>
          <w:p w14:paraId="3461A30F" w14:textId="77777777" w:rsidR="00DA0A26" w:rsidRPr="00CD5E4B" w:rsidRDefault="00DA0A26" w:rsidP="002F0670">
            <w:pPr>
              <w:jc w:val="left"/>
              <w:rPr>
                <w:sz w:val="16"/>
              </w:rPr>
            </w:pPr>
            <w:r w:rsidRPr="00CD5E4B">
              <w:rPr>
                <w:sz w:val="16"/>
              </w:rPr>
              <w:t>FIXED</w:t>
            </w:r>
          </w:p>
          <w:p w14:paraId="20B93DDC" w14:textId="77777777" w:rsidR="00DA0A26" w:rsidRPr="00CD5E4B" w:rsidRDefault="00DA0A26" w:rsidP="002F0670">
            <w:pPr>
              <w:jc w:val="left"/>
              <w:rPr>
                <w:sz w:val="16"/>
              </w:rPr>
            </w:pPr>
            <w:r w:rsidRPr="00CD5E4B">
              <w:rPr>
                <w:sz w:val="16"/>
              </w:rPr>
              <w:t>MOBILE</w:t>
            </w:r>
          </w:p>
          <w:p w14:paraId="7D86D85E" w14:textId="77777777" w:rsidR="00DA0A26" w:rsidRPr="00CD5E4B" w:rsidRDefault="00DA0A26" w:rsidP="002F0670">
            <w:pPr>
              <w:jc w:val="left"/>
              <w:rPr>
                <w:sz w:val="16"/>
              </w:rPr>
            </w:pPr>
            <w:r w:rsidRPr="00CD5E4B">
              <w:rPr>
                <w:sz w:val="16"/>
              </w:rPr>
              <w:t>Amateur</w:t>
            </w:r>
          </w:p>
          <w:p w14:paraId="392777DF" w14:textId="77777777" w:rsidR="00DA0A26" w:rsidRPr="00CD5E4B" w:rsidRDefault="00DA0A26" w:rsidP="002F0670">
            <w:pPr>
              <w:jc w:val="left"/>
              <w:rPr>
                <w:sz w:val="16"/>
              </w:rPr>
            </w:pPr>
            <w:r w:rsidRPr="00CD5E4B">
              <w:rPr>
                <w:sz w:val="16"/>
              </w:rPr>
              <w:t>Amateur-Satellite</w:t>
            </w:r>
          </w:p>
          <w:p w14:paraId="3A2E8B3E" w14:textId="77777777" w:rsidR="00DA0A26" w:rsidRPr="00CD5E4B" w:rsidRDefault="00DA0A26" w:rsidP="002F0670">
            <w:pPr>
              <w:jc w:val="left"/>
              <w:rPr>
                <w:sz w:val="16"/>
              </w:rPr>
            </w:pPr>
            <w:r w:rsidRPr="00CD5E4B">
              <w:rPr>
                <w:sz w:val="16"/>
              </w:rPr>
              <w:t>Radiolocation</w:t>
            </w:r>
          </w:p>
          <w:p w14:paraId="26A08C36" w14:textId="77777777" w:rsidR="00DA0A26" w:rsidRPr="00CD5E4B" w:rsidRDefault="00DA0A26" w:rsidP="002F0670">
            <w:pPr>
              <w:jc w:val="left"/>
              <w:rPr>
                <w:sz w:val="16"/>
                <w:szCs w:val="16"/>
              </w:rPr>
            </w:pPr>
            <w:r w:rsidRPr="00CD5E4B">
              <w:rPr>
                <w:sz w:val="16"/>
                <w:szCs w:val="16"/>
              </w:rPr>
              <w:t>5.150</w:t>
            </w:r>
          </w:p>
          <w:p w14:paraId="782FC06A" w14:textId="77777777" w:rsidR="00DA0A26" w:rsidRPr="00CD5E4B" w:rsidRDefault="00DA0A26" w:rsidP="002F0670">
            <w:pPr>
              <w:jc w:val="left"/>
              <w:rPr>
                <w:sz w:val="16"/>
                <w:szCs w:val="16"/>
              </w:rPr>
            </w:pPr>
            <w:r w:rsidRPr="00CD5E4B">
              <w:rPr>
                <w:sz w:val="16"/>
                <w:szCs w:val="16"/>
              </w:rPr>
              <w:t>5.282</w:t>
            </w:r>
          </w:p>
        </w:tc>
        <w:tc>
          <w:tcPr>
            <w:tcW w:w="782" w:type="pct"/>
            <w:vAlign w:val="top"/>
          </w:tcPr>
          <w:p w14:paraId="5AF5A9AD" w14:textId="77777777" w:rsidR="00DA0A26" w:rsidRPr="00CD5E4B" w:rsidRDefault="00DA0A26" w:rsidP="002F0670">
            <w:pPr>
              <w:jc w:val="left"/>
              <w:rPr>
                <w:sz w:val="16"/>
                <w:szCs w:val="16"/>
              </w:rPr>
            </w:pPr>
          </w:p>
        </w:tc>
        <w:tc>
          <w:tcPr>
            <w:tcW w:w="1388" w:type="pct"/>
            <w:vAlign w:val="top"/>
          </w:tcPr>
          <w:p w14:paraId="1D7B45C4" w14:textId="77777777" w:rsidR="00DA0A26" w:rsidRPr="00CD5E4B" w:rsidRDefault="00DA0A26" w:rsidP="002F0670">
            <w:pPr>
              <w:jc w:val="left"/>
              <w:rPr>
                <w:sz w:val="16"/>
                <w:szCs w:val="16"/>
              </w:rPr>
            </w:pPr>
            <w:r w:rsidRPr="00CD5E4B">
              <w:rPr>
                <w:sz w:val="16"/>
                <w:szCs w:val="16"/>
              </w:rPr>
              <w:t>Amateur</w:t>
            </w:r>
          </w:p>
        </w:tc>
        <w:tc>
          <w:tcPr>
            <w:tcW w:w="750" w:type="pct"/>
            <w:vAlign w:val="top"/>
          </w:tcPr>
          <w:p w14:paraId="1D30239B" w14:textId="4D864027" w:rsidR="00DA0A26" w:rsidRPr="00CD5E4B" w:rsidRDefault="00DA0A26" w:rsidP="002F0670">
            <w:pPr>
              <w:jc w:val="left"/>
              <w:rPr>
                <w:sz w:val="16"/>
                <w:szCs w:val="16"/>
              </w:rPr>
            </w:pPr>
            <w:r w:rsidRPr="00CD5E4B">
              <w:rPr>
                <w:sz w:val="16"/>
                <w:szCs w:val="16"/>
              </w:rPr>
              <w:t>EN 301 783</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_Ref105515425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[37]</w:t>
            </w:r>
            <w:r w:rsidR="00F56EEE" w:rsidRPr="00CD5E4B">
              <w:rPr>
                <w:sz w:val="16"/>
                <w:szCs w:val="16"/>
              </w:rPr>
              <w:fldChar w:fldCharType="end"/>
            </w:r>
          </w:p>
        </w:tc>
        <w:tc>
          <w:tcPr>
            <w:tcW w:w="730" w:type="pct"/>
            <w:vAlign w:val="top"/>
          </w:tcPr>
          <w:p w14:paraId="5AD2BC03" w14:textId="77777777" w:rsidR="00DA0A26" w:rsidRPr="00CD5E4B" w:rsidRDefault="00DA0A26" w:rsidP="002F0670">
            <w:pPr>
              <w:jc w:val="left"/>
              <w:rPr>
                <w:sz w:val="16"/>
                <w:szCs w:val="16"/>
              </w:rPr>
            </w:pPr>
            <w:r w:rsidRPr="00CD5E4B">
              <w:rPr>
                <w:sz w:val="16"/>
                <w:szCs w:val="16"/>
              </w:rPr>
              <w:t>Within the band 2300-2450 MHz</w:t>
            </w:r>
          </w:p>
        </w:tc>
      </w:tr>
      <w:tr w:rsidR="00DF6B6E" w:rsidRPr="00CD5E4B" w14:paraId="68ED4429" w14:textId="77777777" w:rsidTr="00AB3330">
        <w:trPr>
          <w:trHeight w:val="265"/>
        </w:trPr>
        <w:tc>
          <w:tcPr>
            <w:tcW w:w="430" w:type="pct"/>
            <w:vMerge/>
          </w:tcPr>
          <w:p w14:paraId="111B8DCD" w14:textId="77777777" w:rsidR="00DA0A26" w:rsidRPr="00CD5E4B" w:rsidRDefault="00DA0A26" w:rsidP="002F0670">
            <w:pPr>
              <w:jc w:val="left"/>
              <w:rPr>
                <w:sz w:val="16"/>
                <w:szCs w:val="16"/>
              </w:rPr>
            </w:pPr>
          </w:p>
        </w:tc>
        <w:tc>
          <w:tcPr>
            <w:tcW w:w="920" w:type="pct"/>
            <w:vMerge/>
          </w:tcPr>
          <w:p w14:paraId="691B9A62" w14:textId="77777777" w:rsidR="00DA0A26" w:rsidRPr="00CD5E4B" w:rsidRDefault="00DA0A26" w:rsidP="002F0670">
            <w:pPr>
              <w:jc w:val="left"/>
              <w:rPr>
                <w:sz w:val="16"/>
                <w:szCs w:val="16"/>
              </w:rPr>
            </w:pPr>
          </w:p>
        </w:tc>
        <w:tc>
          <w:tcPr>
            <w:tcW w:w="782" w:type="pct"/>
            <w:vAlign w:val="top"/>
          </w:tcPr>
          <w:p w14:paraId="62FE822F" w14:textId="77777777" w:rsidR="00DA0A26" w:rsidRPr="00CD5E4B" w:rsidRDefault="00DA0A26" w:rsidP="00BC61F6">
            <w:pPr>
              <w:jc w:val="left"/>
              <w:rPr>
                <w:sz w:val="16"/>
                <w:szCs w:val="16"/>
              </w:rPr>
            </w:pPr>
          </w:p>
        </w:tc>
        <w:tc>
          <w:tcPr>
            <w:tcW w:w="1388" w:type="pct"/>
            <w:vAlign w:val="top"/>
          </w:tcPr>
          <w:p w14:paraId="58D52415" w14:textId="77777777" w:rsidR="00DA0A26" w:rsidRPr="00CD5E4B" w:rsidRDefault="00DA0A26" w:rsidP="00BC61F6">
            <w:pPr>
              <w:jc w:val="left"/>
              <w:rPr>
                <w:sz w:val="16"/>
                <w:szCs w:val="16"/>
              </w:rPr>
            </w:pPr>
            <w:r w:rsidRPr="00CD5E4B">
              <w:rPr>
                <w:sz w:val="16"/>
                <w:szCs w:val="16"/>
              </w:rPr>
              <w:t>Amateur-satellite</w:t>
            </w:r>
          </w:p>
        </w:tc>
        <w:tc>
          <w:tcPr>
            <w:tcW w:w="750" w:type="pct"/>
            <w:vAlign w:val="top"/>
          </w:tcPr>
          <w:p w14:paraId="03D61FC3" w14:textId="77777777" w:rsidR="00DA0A26" w:rsidRPr="00CD5E4B" w:rsidRDefault="00DA0A26" w:rsidP="00BC61F6">
            <w:pPr>
              <w:jc w:val="left"/>
              <w:rPr>
                <w:sz w:val="16"/>
                <w:szCs w:val="16"/>
              </w:rPr>
            </w:pPr>
          </w:p>
        </w:tc>
        <w:tc>
          <w:tcPr>
            <w:tcW w:w="730" w:type="pct"/>
            <w:vAlign w:val="top"/>
          </w:tcPr>
          <w:p w14:paraId="488D1F0E" w14:textId="77777777" w:rsidR="00DA0A26" w:rsidRPr="00CD5E4B" w:rsidRDefault="00DA0A26" w:rsidP="00BC61F6">
            <w:pPr>
              <w:jc w:val="left"/>
              <w:rPr>
                <w:sz w:val="16"/>
                <w:szCs w:val="16"/>
              </w:rPr>
            </w:pPr>
          </w:p>
        </w:tc>
      </w:tr>
      <w:tr w:rsidR="00DF6B6E" w:rsidRPr="00CD5E4B" w14:paraId="50CCEB9B" w14:textId="77777777" w:rsidTr="00AB3330">
        <w:trPr>
          <w:trHeight w:val="265"/>
        </w:trPr>
        <w:tc>
          <w:tcPr>
            <w:tcW w:w="430" w:type="pct"/>
            <w:vMerge/>
          </w:tcPr>
          <w:p w14:paraId="715CBE32" w14:textId="77777777" w:rsidR="00DA0A26" w:rsidRPr="00CD5E4B" w:rsidRDefault="00DA0A26" w:rsidP="002F0670">
            <w:pPr>
              <w:jc w:val="left"/>
              <w:rPr>
                <w:sz w:val="16"/>
                <w:szCs w:val="16"/>
              </w:rPr>
            </w:pPr>
          </w:p>
        </w:tc>
        <w:tc>
          <w:tcPr>
            <w:tcW w:w="920" w:type="pct"/>
            <w:vMerge/>
          </w:tcPr>
          <w:p w14:paraId="0DF9742F" w14:textId="77777777" w:rsidR="00DA0A26" w:rsidRPr="00CD5E4B" w:rsidRDefault="00DA0A26" w:rsidP="002F0670">
            <w:pPr>
              <w:jc w:val="left"/>
              <w:rPr>
                <w:sz w:val="16"/>
                <w:szCs w:val="16"/>
              </w:rPr>
            </w:pPr>
          </w:p>
        </w:tc>
        <w:tc>
          <w:tcPr>
            <w:tcW w:w="782" w:type="pct"/>
            <w:vAlign w:val="top"/>
          </w:tcPr>
          <w:p w14:paraId="35EAF7D5" w14:textId="77777777" w:rsidR="00DA0A26" w:rsidRPr="00CD5E4B" w:rsidRDefault="00DA0A26" w:rsidP="00BC61F6">
            <w:pPr>
              <w:jc w:val="left"/>
              <w:rPr>
                <w:sz w:val="16"/>
                <w:szCs w:val="16"/>
              </w:rPr>
            </w:pPr>
          </w:p>
        </w:tc>
        <w:tc>
          <w:tcPr>
            <w:tcW w:w="1388" w:type="pct"/>
            <w:vAlign w:val="top"/>
          </w:tcPr>
          <w:p w14:paraId="1232682B" w14:textId="77777777" w:rsidR="00DA0A26" w:rsidRPr="00CD5E4B" w:rsidRDefault="00DA0A26" w:rsidP="00BC61F6">
            <w:pPr>
              <w:jc w:val="left"/>
              <w:rPr>
                <w:sz w:val="16"/>
                <w:szCs w:val="16"/>
              </w:rPr>
            </w:pPr>
            <w:r w:rsidRPr="00CD5E4B">
              <w:rPr>
                <w:sz w:val="16"/>
                <w:szCs w:val="16"/>
              </w:rPr>
              <w:t>ISM</w:t>
            </w:r>
          </w:p>
        </w:tc>
        <w:tc>
          <w:tcPr>
            <w:tcW w:w="750" w:type="pct"/>
            <w:vAlign w:val="top"/>
          </w:tcPr>
          <w:p w14:paraId="32D2FF88" w14:textId="77777777" w:rsidR="00DA0A26" w:rsidRPr="00CD5E4B" w:rsidRDefault="00DA0A26" w:rsidP="00BC61F6">
            <w:pPr>
              <w:jc w:val="left"/>
              <w:rPr>
                <w:sz w:val="16"/>
                <w:szCs w:val="16"/>
              </w:rPr>
            </w:pPr>
          </w:p>
        </w:tc>
        <w:tc>
          <w:tcPr>
            <w:tcW w:w="730" w:type="pct"/>
            <w:vAlign w:val="top"/>
          </w:tcPr>
          <w:p w14:paraId="63A1C9F0" w14:textId="77777777" w:rsidR="00DA0A26" w:rsidRPr="00CD5E4B" w:rsidRDefault="00DA0A26" w:rsidP="00BC61F6">
            <w:pPr>
              <w:jc w:val="left"/>
              <w:rPr>
                <w:sz w:val="16"/>
                <w:szCs w:val="16"/>
              </w:rPr>
            </w:pPr>
          </w:p>
        </w:tc>
      </w:tr>
      <w:tr w:rsidR="00DF6B6E" w:rsidRPr="00CD5E4B" w14:paraId="44EC6ED5" w14:textId="77777777" w:rsidTr="00AB3330">
        <w:trPr>
          <w:trHeight w:val="265"/>
        </w:trPr>
        <w:tc>
          <w:tcPr>
            <w:tcW w:w="430" w:type="pct"/>
            <w:vMerge/>
          </w:tcPr>
          <w:p w14:paraId="607776F8" w14:textId="77777777" w:rsidR="00DA0A26" w:rsidRPr="00CD5E4B" w:rsidRDefault="00DA0A26" w:rsidP="002F0670">
            <w:pPr>
              <w:jc w:val="left"/>
              <w:rPr>
                <w:sz w:val="16"/>
                <w:szCs w:val="16"/>
              </w:rPr>
            </w:pPr>
          </w:p>
        </w:tc>
        <w:tc>
          <w:tcPr>
            <w:tcW w:w="920" w:type="pct"/>
            <w:vMerge/>
          </w:tcPr>
          <w:p w14:paraId="621BE3E1" w14:textId="77777777" w:rsidR="00DA0A26" w:rsidRPr="00CD5E4B" w:rsidRDefault="00DA0A26" w:rsidP="002F0670">
            <w:pPr>
              <w:jc w:val="left"/>
              <w:rPr>
                <w:sz w:val="16"/>
                <w:szCs w:val="16"/>
              </w:rPr>
            </w:pPr>
          </w:p>
        </w:tc>
        <w:tc>
          <w:tcPr>
            <w:tcW w:w="782" w:type="pct"/>
            <w:vAlign w:val="top"/>
          </w:tcPr>
          <w:p w14:paraId="63021C22" w14:textId="6C7B7D1F" w:rsidR="00DA0A26" w:rsidRPr="00CD5E4B" w:rsidRDefault="00DA0A26" w:rsidP="00BC61F6">
            <w:pPr>
              <w:jc w:val="left"/>
              <w:rPr>
                <w:sz w:val="16"/>
                <w:szCs w:val="16"/>
              </w:rPr>
            </w:pPr>
            <w:r w:rsidRPr="00CD5E4B">
              <w:rPr>
                <w:sz w:val="16"/>
                <w:szCs w:val="16"/>
              </w:rPr>
              <w:t>ERC/REC 70-03</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_Ref105515507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[39]</w:t>
            </w:r>
            <w:r w:rsidR="00F56EEE" w:rsidRPr="00CD5E4B">
              <w:rPr>
                <w:sz w:val="16"/>
                <w:szCs w:val="16"/>
              </w:rPr>
              <w:fldChar w:fldCharType="end"/>
            </w:r>
          </w:p>
        </w:tc>
        <w:tc>
          <w:tcPr>
            <w:tcW w:w="1388" w:type="pct"/>
            <w:vAlign w:val="top"/>
          </w:tcPr>
          <w:p w14:paraId="62FE25AE" w14:textId="77777777" w:rsidR="00DA0A26" w:rsidRPr="00CD5E4B" w:rsidRDefault="00DA0A26" w:rsidP="00BC61F6">
            <w:pPr>
              <w:jc w:val="left"/>
              <w:rPr>
                <w:sz w:val="16"/>
                <w:szCs w:val="16"/>
              </w:rPr>
            </w:pPr>
            <w:r w:rsidRPr="00CD5E4B">
              <w:rPr>
                <w:sz w:val="16"/>
                <w:szCs w:val="16"/>
              </w:rPr>
              <w:t>Non-specific SRDs</w:t>
            </w:r>
          </w:p>
        </w:tc>
        <w:tc>
          <w:tcPr>
            <w:tcW w:w="750" w:type="pct"/>
            <w:vAlign w:val="top"/>
          </w:tcPr>
          <w:p w14:paraId="4AF8828A" w14:textId="28DF4D04" w:rsidR="00DA0A26" w:rsidRPr="00CD5E4B" w:rsidRDefault="00DA0A26" w:rsidP="00BC61F6">
            <w:pPr>
              <w:jc w:val="left"/>
              <w:rPr>
                <w:sz w:val="16"/>
                <w:szCs w:val="16"/>
              </w:rPr>
            </w:pPr>
            <w:r w:rsidRPr="00CD5E4B">
              <w:rPr>
                <w:sz w:val="16"/>
                <w:szCs w:val="16"/>
              </w:rPr>
              <w:t>EN 300 440</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_Ref105515512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[40]</w:t>
            </w:r>
            <w:r w:rsidR="00F56EEE" w:rsidRPr="00CD5E4B">
              <w:rPr>
                <w:sz w:val="16"/>
                <w:szCs w:val="16"/>
              </w:rPr>
              <w:fldChar w:fldCharType="end"/>
            </w:r>
          </w:p>
        </w:tc>
        <w:tc>
          <w:tcPr>
            <w:tcW w:w="730" w:type="pct"/>
            <w:vAlign w:val="top"/>
          </w:tcPr>
          <w:p w14:paraId="3AB4CB6A" w14:textId="77777777" w:rsidR="00DA0A26" w:rsidRPr="00CD5E4B" w:rsidRDefault="00DA0A26" w:rsidP="00BC61F6">
            <w:pPr>
              <w:jc w:val="left"/>
              <w:rPr>
                <w:sz w:val="16"/>
                <w:szCs w:val="16"/>
              </w:rPr>
            </w:pPr>
            <w:r w:rsidRPr="00CD5E4B">
              <w:rPr>
                <w:sz w:val="16"/>
                <w:szCs w:val="16"/>
              </w:rPr>
              <w:t>Within the band 2400.0-2483.5 MHz</w:t>
            </w:r>
          </w:p>
        </w:tc>
      </w:tr>
      <w:tr w:rsidR="00DF6B6E" w:rsidRPr="00CD5E4B" w14:paraId="71ACF48C" w14:textId="77777777" w:rsidTr="00AB3330">
        <w:trPr>
          <w:trHeight w:val="265"/>
        </w:trPr>
        <w:tc>
          <w:tcPr>
            <w:tcW w:w="430" w:type="pct"/>
            <w:vMerge/>
          </w:tcPr>
          <w:p w14:paraId="3D64CC9A" w14:textId="77777777" w:rsidR="00DA0A26" w:rsidRPr="00CD5E4B" w:rsidRDefault="00DA0A26" w:rsidP="002F0670">
            <w:pPr>
              <w:jc w:val="left"/>
              <w:rPr>
                <w:sz w:val="16"/>
                <w:szCs w:val="16"/>
              </w:rPr>
            </w:pPr>
          </w:p>
        </w:tc>
        <w:tc>
          <w:tcPr>
            <w:tcW w:w="920" w:type="pct"/>
            <w:vMerge/>
          </w:tcPr>
          <w:p w14:paraId="5F0A0703" w14:textId="77777777" w:rsidR="00DA0A26" w:rsidRPr="00CD5E4B" w:rsidRDefault="00DA0A26" w:rsidP="002F0670">
            <w:pPr>
              <w:jc w:val="left"/>
              <w:rPr>
                <w:sz w:val="16"/>
                <w:szCs w:val="16"/>
              </w:rPr>
            </w:pPr>
          </w:p>
        </w:tc>
        <w:tc>
          <w:tcPr>
            <w:tcW w:w="782" w:type="pct"/>
            <w:vAlign w:val="top"/>
          </w:tcPr>
          <w:p w14:paraId="1EBBDA7B" w14:textId="514B0CAC" w:rsidR="00DA0A26" w:rsidRPr="00CD5E4B" w:rsidRDefault="00DA0A26" w:rsidP="00BC61F6">
            <w:pPr>
              <w:jc w:val="left"/>
              <w:rPr>
                <w:sz w:val="16"/>
                <w:szCs w:val="16"/>
              </w:rPr>
            </w:pPr>
            <w:r w:rsidRPr="00CD5E4B">
              <w:rPr>
                <w:sz w:val="16"/>
                <w:szCs w:val="16"/>
              </w:rPr>
              <w:t xml:space="preserve">ERC/REC 25-10 </w:t>
            </w:r>
            <w:r w:rsidR="00F56EEE" w:rsidRPr="00CD5E4B">
              <w:rPr>
                <w:sz w:val="16"/>
                <w:szCs w:val="16"/>
              </w:rPr>
              <w:fldChar w:fldCharType="begin" w:fldLock="1"/>
            </w:r>
            <w:r w:rsidR="00F56EEE" w:rsidRPr="00CD5E4B">
              <w:rPr>
                <w:sz w:val="16"/>
                <w:szCs w:val="16"/>
              </w:rPr>
              <w:instrText xml:space="preserve"> REF _Ref105515385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[33]</w:t>
            </w:r>
            <w:r w:rsidR="00F56EEE" w:rsidRPr="00CD5E4B">
              <w:rPr>
                <w:sz w:val="16"/>
                <w:szCs w:val="16"/>
              </w:rPr>
              <w:fldChar w:fldCharType="end"/>
            </w:r>
          </w:p>
        </w:tc>
        <w:tc>
          <w:tcPr>
            <w:tcW w:w="1388" w:type="pct"/>
            <w:vAlign w:val="top"/>
          </w:tcPr>
          <w:p w14:paraId="27B952BD" w14:textId="77777777" w:rsidR="00DA0A26" w:rsidRPr="00CD5E4B" w:rsidRDefault="00DA0A26" w:rsidP="00BC61F6">
            <w:pPr>
              <w:jc w:val="left"/>
              <w:rPr>
                <w:sz w:val="16"/>
                <w:szCs w:val="16"/>
              </w:rPr>
            </w:pPr>
            <w:r w:rsidRPr="00CD5E4B">
              <w:rPr>
                <w:sz w:val="16"/>
                <w:szCs w:val="16"/>
              </w:rPr>
              <w:t>PMSE</w:t>
            </w:r>
          </w:p>
        </w:tc>
        <w:tc>
          <w:tcPr>
            <w:tcW w:w="750" w:type="pct"/>
            <w:vAlign w:val="top"/>
          </w:tcPr>
          <w:p w14:paraId="0BA7DD07" w14:textId="63CF2C24" w:rsidR="00DA0A26" w:rsidRPr="00CD5E4B" w:rsidRDefault="00DA0A26" w:rsidP="00BC61F6">
            <w:pPr>
              <w:jc w:val="left"/>
              <w:rPr>
                <w:sz w:val="16"/>
                <w:szCs w:val="16"/>
              </w:rPr>
            </w:pPr>
            <w:r w:rsidRPr="00CD5E4B">
              <w:rPr>
                <w:sz w:val="16"/>
                <w:szCs w:val="16"/>
              </w:rPr>
              <w:t>EN 302 064</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_Ref105515390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[34]</w:t>
            </w:r>
            <w:r w:rsidR="00F56EEE" w:rsidRPr="00CD5E4B">
              <w:rPr>
                <w:sz w:val="16"/>
                <w:szCs w:val="16"/>
              </w:rPr>
              <w:fldChar w:fldCharType="end"/>
            </w:r>
          </w:p>
        </w:tc>
        <w:tc>
          <w:tcPr>
            <w:tcW w:w="730" w:type="pct"/>
            <w:vAlign w:val="top"/>
          </w:tcPr>
          <w:p w14:paraId="41D70A25" w14:textId="77777777" w:rsidR="00DA0A26" w:rsidRPr="00CD5E4B" w:rsidRDefault="00DA0A26" w:rsidP="00BC61F6">
            <w:pPr>
              <w:jc w:val="left"/>
              <w:rPr>
                <w:sz w:val="16"/>
                <w:szCs w:val="16"/>
              </w:rPr>
            </w:pPr>
            <w:r w:rsidRPr="00CD5E4B">
              <w:rPr>
                <w:sz w:val="16"/>
                <w:szCs w:val="16"/>
              </w:rPr>
              <w:t>Portable or mobile wireless video and cordless cameras</w:t>
            </w:r>
          </w:p>
        </w:tc>
      </w:tr>
      <w:tr w:rsidR="00DF6B6E" w:rsidRPr="00CD5E4B" w14:paraId="77AABFF0" w14:textId="77777777" w:rsidTr="00AB3330">
        <w:trPr>
          <w:trHeight w:val="265"/>
        </w:trPr>
        <w:tc>
          <w:tcPr>
            <w:tcW w:w="430" w:type="pct"/>
            <w:vMerge/>
          </w:tcPr>
          <w:p w14:paraId="132E872A" w14:textId="77777777" w:rsidR="00DA0A26" w:rsidRPr="00CD5E4B" w:rsidRDefault="00DA0A26" w:rsidP="00F60A12">
            <w:pPr>
              <w:rPr>
                <w:sz w:val="16"/>
                <w:szCs w:val="16"/>
              </w:rPr>
            </w:pPr>
          </w:p>
        </w:tc>
        <w:tc>
          <w:tcPr>
            <w:tcW w:w="920" w:type="pct"/>
            <w:vMerge/>
          </w:tcPr>
          <w:p w14:paraId="7B0403BC" w14:textId="77777777" w:rsidR="00DA0A26" w:rsidRPr="00CD5E4B" w:rsidRDefault="00DA0A26" w:rsidP="00F60A12">
            <w:pPr>
              <w:rPr>
                <w:sz w:val="16"/>
                <w:szCs w:val="16"/>
              </w:rPr>
            </w:pPr>
          </w:p>
        </w:tc>
        <w:tc>
          <w:tcPr>
            <w:tcW w:w="782" w:type="pct"/>
            <w:vAlign w:val="top"/>
          </w:tcPr>
          <w:p w14:paraId="64104D50" w14:textId="4E9113DB" w:rsidR="00DA0A26" w:rsidRPr="00CD5E4B" w:rsidRDefault="00DA0A26" w:rsidP="00BC61F6">
            <w:pPr>
              <w:jc w:val="left"/>
              <w:rPr>
                <w:sz w:val="16"/>
                <w:szCs w:val="16"/>
              </w:rPr>
            </w:pPr>
            <w:r w:rsidRPr="00CD5E4B">
              <w:rPr>
                <w:sz w:val="16"/>
                <w:szCs w:val="16"/>
              </w:rPr>
              <w:t xml:space="preserve">ERC/REC 70-03 </w:t>
            </w:r>
            <w:r w:rsidR="00F56EEE" w:rsidRPr="00CD5E4B">
              <w:rPr>
                <w:sz w:val="16"/>
                <w:szCs w:val="16"/>
              </w:rPr>
              <w:fldChar w:fldCharType="begin" w:fldLock="1"/>
            </w:r>
            <w:r w:rsidR="00F56EEE" w:rsidRPr="00CD5E4B">
              <w:rPr>
                <w:sz w:val="16"/>
                <w:szCs w:val="16"/>
              </w:rPr>
              <w:instrText xml:space="preserve"> REF _Ref105515507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[39]</w:t>
            </w:r>
            <w:r w:rsidR="00F56EEE" w:rsidRPr="00CD5E4B">
              <w:rPr>
                <w:sz w:val="16"/>
                <w:szCs w:val="16"/>
              </w:rPr>
              <w:fldChar w:fldCharType="end"/>
            </w:r>
          </w:p>
        </w:tc>
        <w:tc>
          <w:tcPr>
            <w:tcW w:w="1388" w:type="pct"/>
            <w:vAlign w:val="top"/>
          </w:tcPr>
          <w:p w14:paraId="6072E661" w14:textId="77777777" w:rsidR="00DA0A26" w:rsidRPr="00CD5E4B" w:rsidRDefault="00DA0A26" w:rsidP="00BC61F6">
            <w:pPr>
              <w:jc w:val="left"/>
              <w:rPr>
                <w:sz w:val="16"/>
                <w:szCs w:val="16"/>
              </w:rPr>
            </w:pPr>
            <w:r w:rsidRPr="00CD5E4B">
              <w:rPr>
                <w:sz w:val="16"/>
                <w:szCs w:val="16"/>
              </w:rPr>
              <w:t>RFID</w:t>
            </w:r>
          </w:p>
        </w:tc>
        <w:tc>
          <w:tcPr>
            <w:tcW w:w="750" w:type="pct"/>
            <w:vAlign w:val="top"/>
          </w:tcPr>
          <w:p w14:paraId="32FCFBCB" w14:textId="3C8AE7A1" w:rsidR="00DA0A26" w:rsidRPr="00CD5E4B" w:rsidRDefault="00DA0A26" w:rsidP="00BC61F6">
            <w:pPr>
              <w:jc w:val="left"/>
              <w:rPr>
                <w:sz w:val="16"/>
                <w:szCs w:val="16"/>
              </w:rPr>
            </w:pPr>
            <w:r w:rsidRPr="00CD5E4B">
              <w:rPr>
                <w:sz w:val="16"/>
                <w:szCs w:val="16"/>
              </w:rPr>
              <w:t>EN 300 440</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_Ref105515512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[40]</w:t>
            </w:r>
            <w:r w:rsidR="00F56EEE" w:rsidRPr="00CD5E4B">
              <w:rPr>
                <w:sz w:val="16"/>
                <w:szCs w:val="16"/>
              </w:rPr>
              <w:fldChar w:fldCharType="end"/>
            </w:r>
          </w:p>
        </w:tc>
        <w:tc>
          <w:tcPr>
            <w:tcW w:w="730" w:type="pct"/>
            <w:vAlign w:val="top"/>
          </w:tcPr>
          <w:p w14:paraId="2E546B72" w14:textId="77777777" w:rsidR="00DA0A26" w:rsidRPr="00CD5E4B" w:rsidRDefault="00DA0A26" w:rsidP="00BC61F6">
            <w:pPr>
              <w:jc w:val="left"/>
              <w:rPr>
                <w:sz w:val="16"/>
                <w:szCs w:val="16"/>
              </w:rPr>
            </w:pPr>
            <w:r w:rsidRPr="00CD5E4B">
              <w:rPr>
                <w:sz w:val="16"/>
                <w:szCs w:val="16"/>
              </w:rPr>
              <w:t>Within the band 2446-2454 MHz</w:t>
            </w:r>
          </w:p>
        </w:tc>
      </w:tr>
      <w:tr w:rsidR="00DF6B6E" w:rsidRPr="00CD5E4B" w14:paraId="386E3DB4" w14:textId="77777777" w:rsidTr="00AB3330">
        <w:trPr>
          <w:trHeight w:val="265"/>
        </w:trPr>
        <w:tc>
          <w:tcPr>
            <w:tcW w:w="430" w:type="pct"/>
            <w:vMerge/>
          </w:tcPr>
          <w:p w14:paraId="6C925DFC" w14:textId="77777777" w:rsidR="00DA0A26" w:rsidRPr="00CD5E4B" w:rsidRDefault="00DA0A26" w:rsidP="00371EBB">
            <w:pPr>
              <w:rPr>
                <w:sz w:val="16"/>
                <w:szCs w:val="16"/>
              </w:rPr>
            </w:pPr>
          </w:p>
        </w:tc>
        <w:tc>
          <w:tcPr>
            <w:tcW w:w="920" w:type="pct"/>
            <w:vMerge/>
          </w:tcPr>
          <w:p w14:paraId="462C79DE" w14:textId="77777777" w:rsidR="00DA0A26" w:rsidRPr="00CD5E4B" w:rsidRDefault="00DA0A26" w:rsidP="00371EBB">
            <w:pPr>
              <w:rPr>
                <w:sz w:val="16"/>
                <w:szCs w:val="16"/>
              </w:rPr>
            </w:pPr>
          </w:p>
        </w:tc>
        <w:tc>
          <w:tcPr>
            <w:tcW w:w="782" w:type="pct"/>
            <w:vAlign w:val="top"/>
          </w:tcPr>
          <w:p w14:paraId="334C1417" w14:textId="62334537" w:rsidR="00DA0A26" w:rsidRPr="00CD5E4B" w:rsidRDefault="00DA0A26" w:rsidP="00BC61F6">
            <w:pPr>
              <w:jc w:val="left"/>
              <w:rPr>
                <w:sz w:val="16"/>
                <w:szCs w:val="16"/>
              </w:rPr>
            </w:pPr>
            <w:r w:rsidRPr="00CD5E4B">
              <w:rPr>
                <w:sz w:val="16"/>
                <w:szCs w:val="16"/>
              </w:rPr>
              <w:t>ERC/REC 70-03</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_Ref105515507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[39]</w:t>
            </w:r>
            <w:r w:rsidR="00F56EEE" w:rsidRPr="00CD5E4B">
              <w:rPr>
                <w:sz w:val="16"/>
                <w:szCs w:val="16"/>
              </w:rPr>
              <w:fldChar w:fldCharType="end"/>
            </w:r>
          </w:p>
        </w:tc>
        <w:tc>
          <w:tcPr>
            <w:tcW w:w="1388" w:type="pct"/>
            <w:vAlign w:val="top"/>
          </w:tcPr>
          <w:p w14:paraId="08AB730D" w14:textId="77777777" w:rsidR="00DA0A26" w:rsidRPr="00CD5E4B" w:rsidRDefault="00DA0A26" w:rsidP="00BC61F6">
            <w:pPr>
              <w:jc w:val="left"/>
              <w:rPr>
                <w:sz w:val="16"/>
                <w:szCs w:val="16"/>
              </w:rPr>
            </w:pPr>
            <w:r w:rsidRPr="00CD5E4B">
              <w:rPr>
                <w:sz w:val="16"/>
                <w:szCs w:val="16"/>
              </w:rPr>
              <w:t>Radiodetermination applications</w:t>
            </w:r>
          </w:p>
        </w:tc>
        <w:tc>
          <w:tcPr>
            <w:tcW w:w="750" w:type="pct"/>
            <w:vAlign w:val="top"/>
          </w:tcPr>
          <w:p w14:paraId="34697225" w14:textId="02523363" w:rsidR="00DA0A26" w:rsidRPr="00CD5E4B" w:rsidRDefault="00DA0A26" w:rsidP="00BC61F6">
            <w:pPr>
              <w:jc w:val="left"/>
              <w:rPr>
                <w:sz w:val="16"/>
                <w:szCs w:val="16"/>
              </w:rPr>
            </w:pPr>
            <w:r w:rsidRPr="00CD5E4B">
              <w:rPr>
                <w:sz w:val="16"/>
                <w:szCs w:val="16"/>
              </w:rPr>
              <w:t>EN 300 440</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_Ref105515512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[40]</w:t>
            </w:r>
            <w:r w:rsidR="00F56EEE" w:rsidRPr="00CD5E4B">
              <w:rPr>
                <w:sz w:val="16"/>
                <w:szCs w:val="16"/>
              </w:rPr>
              <w:fldChar w:fldCharType="end"/>
            </w:r>
          </w:p>
        </w:tc>
        <w:tc>
          <w:tcPr>
            <w:tcW w:w="730" w:type="pct"/>
            <w:vAlign w:val="top"/>
          </w:tcPr>
          <w:p w14:paraId="4C4CC6AA" w14:textId="77777777" w:rsidR="00DA0A26" w:rsidRPr="00CD5E4B" w:rsidRDefault="00DA0A26" w:rsidP="00BC61F6">
            <w:pPr>
              <w:jc w:val="left"/>
              <w:rPr>
                <w:sz w:val="16"/>
                <w:szCs w:val="16"/>
              </w:rPr>
            </w:pPr>
            <w:r w:rsidRPr="00CD5E4B">
              <w:rPr>
                <w:sz w:val="16"/>
                <w:szCs w:val="16"/>
              </w:rPr>
              <w:t>Within the band 2400.0-2483.5 MHz</w:t>
            </w:r>
          </w:p>
        </w:tc>
      </w:tr>
      <w:tr w:rsidR="00DF6B6E" w:rsidRPr="00CD5E4B" w14:paraId="162B7D54" w14:textId="77777777" w:rsidTr="00AB3330">
        <w:trPr>
          <w:trHeight w:val="265"/>
        </w:trPr>
        <w:tc>
          <w:tcPr>
            <w:tcW w:w="430" w:type="pct"/>
            <w:vMerge/>
          </w:tcPr>
          <w:p w14:paraId="7841E2FA" w14:textId="77777777" w:rsidR="00DA0A26" w:rsidRPr="00CD5E4B" w:rsidRDefault="00DA0A26" w:rsidP="00F60A12">
            <w:pPr>
              <w:rPr>
                <w:sz w:val="16"/>
                <w:szCs w:val="16"/>
              </w:rPr>
            </w:pPr>
          </w:p>
        </w:tc>
        <w:tc>
          <w:tcPr>
            <w:tcW w:w="920" w:type="pct"/>
            <w:vMerge/>
          </w:tcPr>
          <w:p w14:paraId="12AD80B1" w14:textId="77777777" w:rsidR="00DA0A26" w:rsidRPr="00CD5E4B" w:rsidRDefault="00DA0A26" w:rsidP="00F60A12">
            <w:pPr>
              <w:rPr>
                <w:sz w:val="16"/>
                <w:szCs w:val="16"/>
              </w:rPr>
            </w:pPr>
          </w:p>
        </w:tc>
        <w:tc>
          <w:tcPr>
            <w:tcW w:w="782" w:type="pct"/>
            <w:vAlign w:val="top"/>
          </w:tcPr>
          <w:p w14:paraId="252EC11F" w14:textId="1A9FA57A" w:rsidR="00DA0A26" w:rsidRPr="00CD5E4B" w:rsidRDefault="00DA0A26" w:rsidP="00BC61F6">
            <w:pPr>
              <w:jc w:val="left"/>
              <w:rPr>
                <w:sz w:val="16"/>
                <w:szCs w:val="16"/>
              </w:rPr>
            </w:pPr>
            <w:r w:rsidRPr="00CD5E4B">
              <w:rPr>
                <w:sz w:val="16"/>
                <w:szCs w:val="16"/>
              </w:rPr>
              <w:t>ERC/REC 70-03</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_Ref105515507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[39]</w:t>
            </w:r>
            <w:r w:rsidR="00F56EEE" w:rsidRPr="00CD5E4B">
              <w:rPr>
                <w:sz w:val="16"/>
                <w:szCs w:val="16"/>
              </w:rPr>
              <w:fldChar w:fldCharType="end"/>
            </w:r>
          </w:p>
        </w:tc>
        <w:tc>
          <w:tcPr>
            <w:tcW w:w="1388" w:type="pct"/>
            <w:vAlign w:val="top"/>
          </w:tcPr>
          <w:p w14:paraId="0DB38C4B" w14:textId="77777777" w:rsidR="00DA0A26" w:rsidRPr="00CD5E4B" w:rsidRDefault="00DA0A26" w:rsidP="00BC61F6">
            <w:pPr>
              <w:jc w:val="left"/>
              <w:rPr>
                <w:sz w:val="16"/>
                <w:szCs w:val="16"/>
              </w:rPr>
            </w:pPr>
            <w:r w:rsidRPr="00CD5E4B">
              <w:rPr>
                <w:sz w:val="16"/>
                <w:szCs w:val="16"/>
              </w:rPr>
              <w:t>Wideband data transmission systems</w:t>
            </w:r>
          </w:p>
        </w:tc>
        <w:tc>
          <w:tcPr>
            <w:tcW w:w="750" w:type="pct"/>
            <w:vAlign w:val="top"/>
          </w:tcPr>
          <w:p w14:paraId="3C19DE68" w14:textId="6F3C8FBE" w:rsidR="00DA0A26" w:rsidRPr="00CD5E4B" w:rsidRDefault="00DA0A26" w:rsidP="00BC61F6">
            <w:pPr>
              <w:jc w:val="left"/>
              <w:rPr>
                <w:sz w:val="16"/>
                <w:szCs w:val="16"/>
              </w:rPr>
            </w:pPr>
            <w:r w:rsidRPr="00CD5E4B">
              <w:rPr>
                <w:sz w:val="16"/>
                <w:szCs w:val="16"/>
              </w:rPr>
              <w:t>EN 300 328</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_Ref105515570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[41]</w:t>
            </w:r>
            <w:r w:rsidR="00F56EEE" w:rsidRPr="00CD5E4B">
              <w:rPr>
                <w:sz w:val="16"/>
                <w:szCs w:val="16"/>
              </w:rPr>
              <w:fldChar w:fldCharType="end"/>
            </w:r>
          </w:p>
        </w:tc>
        <w:tc>
          <w:tcPr>
            <w:tcW w:w="730" w:type="pct"/>
            <w:vAlign w:val="top"/>
          </w:tcPr>
          <w:p w14:paraId="4776085C" w14:textId="77777777" w:rsidR="00DA0A26" w:rsidRPr="00CD5E4B" w:rsidRDefault="00DA0A26" w:rsidP="00BC61F6">
            <w:pPr>
              <w:jc w:val="left"/>
              <w:rPr>
                <w:sz w:val="16"/>
                <w:szCs w:val="16"/>
              </w:rPr>
            </w:pPr>
            <w:r w:rsidRPr="00CD5E4B">
              <w:rPr>
                <w:sz w:val="16"/>
                <w:szCs w:val="16"/>
              </w:rPr>
              <w:t>Within the band 2400.0-2483.5 MHz</w:t>
            </w:r>
          </w:p>
        </w:tc>
      </w:tr>
      <w:tr w:rsidR="00DF6B6E" w:rsidRPr="00CD5E4B" w14:paraId="26927BAB" w14:textId="77777777" w:rsidTr="00AB3330">
        <w:trPr>
          <w:trHeight w:val="265"/>
        </w:trPr>
        <w:tc>
          <w:tcPr>
            <w:tcW w:w="430" w:type="pct"/>
            <w:vMerge w:val="restart"/>
          </w:tcPr>
          <w:p w14:paraId="1D73B312" w14:textId="77777777" w:rsidR="00DA0A26" w:rsidRPr="00CD5E4B" w:rsidRDefault="00DA0A26" w:rsidP="00BC61F6">
            <w:pPr>
              <w:jc w:val="left"/>
              <w:rPr>
                <w:sz w:val="16"/>
                <w:szCs w:val="16"/>
              </w:rPr>
            </w:pPr>
            <w:r w:rsidRPr="00CD5E4B">
              <w:rPr>
                <w:sz w:val="16"/>
                <w:szCs w:val="16"/>
              </w:rPr>
              <w:t>2450-2483.5 MHz</w:t>
            </w:r>
          </w:p>
        </w:tc>
        <w:tc>
          <w:tcPr>
            <w:tcW w:w="920" w:type="pct"/>
            <w:vMerge w:val="restart"/>
          </w:tcPr>
          <w:p w14:paraId="7AA96BD0" w14:textId="77777777" w:rsidR="00DA0A26" w:rsidRPr="00CD5E4B" w:rsidRDefault="00DA0A26" w:rsidP="00BC61F6">
            <w:pPr>
              <w:jc w:val="left"/>
              <w:rPr>
                <w:sz w:val="16"/>
                <w:szCs w:val="16"/>
              </w:rPr>
            </w:pPr>
            <w:r w:rsidRPr="00CD5E4B">
              <w:rPr>
                <w:sz w:val="16"/>
                <w:szCs w:val="16"/>
              </w:rPr>
              <w:t>FIXED</w:t>
            </w:r>
          </w:p>
          <w:p w14:paraId="509A0632" w14:textId="77777777" w:rsidR="00DA0A26" w:rsidRPr="00CD5E4B" w:rsidRDefault="00DA0A26" w:rsidP="00BC61F6">
            <w:pPr>
              <w:jc w:val="left"/>
              <w:rPr>
                <w:sz w:val="16"/>
                <w:szCs w:val="16"/>
              </w:rPr>
            </w:pPr>
            <w:r w:rsidRPr="00CD5E4B">
              <w:rPr>
                <w:sz w:val="16"/>
                <w:szCs w:val="16"/>
              </w:rPr>
              <w:lastRenderedPageBreak/>
              <w:t>MOBILE</w:t>
            </w:r>
          </w:p>
          <w:p w14:paraId="3FEC7AEA" w14:textId="77777777" w:rsidR="00DA0A26" w:rsidRPr="00CD5E4B" w:rsidRDefault="00DA0A26" w:rsidP="00BC61F6">
            <w:pPr>
              <w:jc w:val="left"/>
              <w:rPr>
                <w:sz w:val="16"/>
                <w:szCs w:val="16"/>
              </w:rPr>
            </w:pPr>
            <w:r w:rsidRPr="00CD5E4B">
              <w:rPr>
                <w:sz w:val="16"/>
                <w:szCs w:val="16"/>
              </w:rPr>
              <w:t>5.150</w:t>
            </w:r>
          </w:p>
        </w:tc>
        <w:tc>
          <w:tcPr>
            <w:tcW w:w="782" w:type="pct"/>
            <w:vAlign w:val="top"/>
          </w:tcPr>
          <w:p w14:paraId="6E34392C" w14:textId="77777777" w:rsidR="00DA0A26" w:rsidRPr="00CD5E4B" w:rsidRDefault="00DA0A26" w:rsidP="00BC61F6">
            <w:pPr>
              <w:jc w:val="left"/>
              <w:rPr>
                <w:sz w:val="16"/>
                <w:szCs w:val="16"/>
              </w:rPr>
            </w:pPr>
          </w:p>
        </w:tc>
        <w:tc>
          <w:tcPr>
            <w:tcW w:w="1388" w:type="pct"/>
            <w:vAlign w:val="top"/>
          </w:tcPr>
          <w:p w14:paraId="648248D7" w14:textId="77777777" w:rsidR="00DA0A26" w:rsidRPr="00CD5E4B" w:rsidRDefault="00DA0A26" w:rsidP="00BC61F6">
            <w:pPr>
              <w:jc w:val="left"/>
              <w:rPr>
                <w:sz w:val="16"/>
                <w:szCs w:val="16"/>
              </w:rPr>
            </w:pPr>
            <w:r w:rsidRPr="00CD5E4B">
              <w:rPr>
                <w:sz w:val="16"/>
                <w:szCs w:val="16"/>
              </w:rPr>
              <w:t>ISM</w:t>
            </w:r>
          </w:p>
        </w:tc>
        <w:tc>
          <w:tcPr>
            <w:tcW w:w="750" w:type="pct"/>
            <w:vAlign w:val="top"/>
          </w:tcPr>
          <w:p w14:paraId="753143AF" w14:textId="77777777" w:rsidR="00DA0A26" w:rsidRPr="00CD5E4B" w:rsidRDefault="00DA0A26" w:rsidP="00BC61F6">
            <w:pPr>
              <w:jc w:val="left"/>
              <w:rPr>
                <w:sz w:val="16"/>
                <w:szCs w:val="16"/>
              </w:rPr>
            </w:pPr>
          </w:p>
        </w:tc>
        <w:tc>
          <w:tcPr>
            <w:tcW w:w="730" w:type="pct"/>
            <w:vAlign w:val="top"/>
          </w:tcPr>
          <w:p w14:paraId="7DFE79C5" w14:textId="77777777" w:rsidR="00DA0A26" w:rsidRPr="00CD5E4B" w:rsidRDefault="00DA0A26" w:rsidP="00BC61F6">
            <w:pPr>
              <w:jc w:val="left"/>
              <w:rPr>
                <w:sz w:val="16"/>
                <w:szCs w:val="16"/>
              </w:rPr>
            </w:pPr>
          </w:p>
        </w:tc>
      </w:tr>
      <w:tr w:rsidR="00DF6B6E" w:rsidRPr="00CD5E4B" w14:paraId="2727E5CD" w14:textId="77777777" w:rsidTr="00AB3330">
        <w:trPr>
          <w:trHeight w:val="265"/>
        </w:trPr>
        <w:tc>
          <w:tcPr>
            <w:tcW w:w="430" w:type="pct"/>
            <w:vMerge/>
          </w:tcPr>
          <w:p w14:paraId="5C9F27C3" w14:textId="77777777" w:rsidR="00DA0A26" w:rsidRPr="00CD5E4B" w:rsidRDefault="00DA0A26" w:rsidP="00371EBB">
            <w:pPr>
              <w:jc w:val="left"/>
              <w:rPr>
                <w:sz w:val="16"/>
                <w:szCs w:val="16"/>
              </w:rPr>
            </w:pPr>
          </w:p>
        </w:tc>
        <w:tc>
          <w:tcPr>
            <w:tcW w:w="920" w:type="pct"/>
            <w:vMerge/>
          </w:tcPr>
          <w:p w14:paraId="60C5391B" w14:textId="77777777" w:rsidR="00DA0A26" w:rsidRPr="00CD5E4B" w:rsidRDefault="00DA0A26" w:rsidP="00371EBB">
            <w:pPr>
              <w:jc w:val="left"/>
              <w:rPr>
                <w:sz w:val="16"/>
                <w:szCs w:val="16"/>
              </w:rPr>
            </w:pPr>
          </w:p>
        </w:tc>
        <w:tc>
          <w:tcPr>
            <w:tcW w:w="782" w:type="pct"/>
            <w:vAlign w:val="top"/>
          </w:tcPr>
          <w:p w14:paraId="092CB5C6" w14:textId="5C58D48B" w:rsidR="00DA0A26" w:rsidRPr="00CD5E4B" w:rsidRDefault="00DA0A26" w:rsidP="00371EBB">
            <w:pPr>
              <w:jc w:val="left"/>
              <w:rPr>
                <w:sz w:val="16"/>
                <w:szCs w:val="16"/>
              </w:rPr>
            </w:pPr>
            <w:r w:rsidRPr="00CD5E4B">
              <w:rPr>
                <w:sz w:val="16"/>
                <w:szCs w:val="16"/>
              </w:rPr>
              <w:t>ERC/REC 70-03</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_Ref105515507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[39]</w:t>
            </w:r>
            <w:r w:rsidR="00F56EEE" w:rsidRPr="00CD5E4B">
              <w:rPr>
                <w:sz w:val="16"/>
                <w:szCs w:val="16"/>
              </w:rPr>
              <w:fldChar w:fldCharType="end"/>
            </w:r>
          </w:p>
        </w:tc>
        <w:tc>
          <w:tcPr>
            <w:tcW w:w="1388" w:type="pct"/>
            <w:vAlign w:val="top"/>
          </w:tcPr>
          <w:p w14:paraId="1346352A" w14:textId="77777777" w:rsidR="00DA0A26" w:rsidRPr="00CD5E4B" w:rsidRDefault="00DA0A26" w:rsidP="00371EBB">
            <w:pPr>
              <w:jc w:val="left"/>
              <w:rPr>
                <w:sz w:val="16"/>
                <w:szCs w:val="16"/>
              </w:rPr>
            </w:pPr>
            <w:r w:rsidRPr="00CD5E4B">
              <w:rPr>
                <w:sz w:val="16"/>
                <w:szCs w:val="16"/>
              </w:rPr>
              <w:t>Non-specific SRDs</w:t>
            </w:r>
          </w:p>
        </w:tc>
        <w:tc>
          <w:tcPr>
            <w:tcW w:w="750" w:type="pct"/>
            <w:vAlign w:val="top"/>
          </w:tcPr>
          <w:p w14:paraId="077243A2" w14:textId="39AB7C06" w:rsidR="00DA0A26" w:rsidRPr="00CD5E4B" w:rsidRDefault="00DA0A26" w:rsidP="00371EBB">
            <w:pPr>
              <w:jc w:val="left"/>
              <w:rPr>
                <w:sz w:val="16"/>
                <w:szCs w:val="16"/>
              </w:rPr>
            </w:pPr>
            <w:r w:rsidRPr="00CD5E4B">
              <w:rPr>
                <w:sz w:val="16"/>
                <w:szCs w:val="16"/>
              </w:rPr>
              <w:t>EN 300 440</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_Ref105515512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[40]</w:t>
            </w:r>
            <w:r w:rsidR="00F56EEE" w:rsidRPr="00CD5E4B">
              <w:rPr>
                <w:sz w:val="16"/>
                <w:szCs w:val="16"/>
              </w:rPr>
              <w:fldChar w:fldCharType="end"/>
            </w:r>
          </w:p>
        </w:tc>
        <w:tc>
          <w:tcPr>
            <w:tcW w:w="730" w:type="pct"/>
            <w:vAlign w:val="top"/>
          </w:tcPr>
          <w:p w14:paraId="45995A3E" w14:textId="77777777" w:rsidR="00DA0A26" w:rsidRPr="00CD5E4B" w:rsidRDefault="00DA0A26" w:rsidP="00371EBB">
            <w:pPr>
              <w:jc w:val="left"/>
              <w:rPr>
                <w:sz w:val="16"/>
                <w:szCs w:val="16"/>
              </w:rPr>
            </w:pPr>
            <w:r w:rsidRPr="00CD5E4B">
              <w:rPr>
                <w:sz w:val="16"/>
                <w:szCs w:val="16"/>
              </w:rPr>
              <w:t>Within the band 2400.0-2483.5 MHz</w:t>
            </w:r>
          </w:p>
        </w:tc>
      </w:tr>
      <w:tr w:rsidR="00DF6B6E" w:rsidRPr="00CD5E4B" w14:paraId="4A57A6A4" w14:textId="77777777" w:rsidTr="00AB3330">
        <w:trPr>
          <w:trHeight w:val="265"/>
        </w:trPr>
        <w:tc>
          <w:tcPr>
            <w:tcW w:w="430" w:type="pct"/>
            <w:vMerge/>
          </w:tcPr>
          <w:p w14:paraId="40A7A4D1" w14:textId="77777777" w:rsidR="00DA0A26" w:rsidRPr="00CD5E4B" w:rsidRDefault="00DA0A26" w:rsidP="00371EBB">
            <w:pPr>
              <w:jc w:val="left"/>
              <w:rPr>
                <w:sz w:val="16"/>
                <w:szCs w:val="16"/>
              </w:rPr>
            </w:pPr>
          </w:p>
        </w:tc>
        <w:tc>
          <w:tcPr>
            <w:tcW w:w="920" w:type="pct"/>
            <w:vMerge/>
          </w:tcPr>
          <w:p w14:paraId="7A6ABA5E" w14:textId="77777777" w:rsidR="00DA0A26" w:rsidRPr="00CD5E4B" w:rsidRDefault="00DA0A26" w:rsidP="00371EBB">
            <w:pPr>
              <w:jc w:val="left"/>
              <w:rPr>
                <w:sz w:val="16"/>
                <w:szCs w:val="16"/>
              </w:rPr>
            </w:pPr>
          </w:p>
        </w:tc>
        <w:tc>
          <w:tcPr>
            <w:tcW w:w="782" w:type="pct"/>
            <w:vAlign w:val="top"/>
          </w:tcPr>
          <w:p w14:paraId="6B7C9D2F" w14:textId="5EE7F70F" w:rsidR="00DA0A26" w:rsidRPr="00CD5E4B" w:rsidRDefault="00DA0A26" w:rsidP="00371EBB">
            <w:pPr>
              <w:jc w:val="left"/>
              <w:rPr>
                <w:sz w:val="16"/>
                <w:szCs w:val="16"/>
              </w:rPr>
            </w:pPr>
            <w:r w:rsidRPr="00CD5E4B">
              <w:rPr>
                <w:sz w:val="16"/>
                <w:szCs w:val="16"/>
              </w:rPr>
              <w:t>ERC/REC 25-10</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_Ref105515385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[33]</w:t>
            </w:r>
            <w:r w:rsidR="00F56EEE" w:rsidRPr="00CD5E4B">
              <w:rPr>
                <w:sz w:val="16"/>
                <w:szCs w:val="16"/>
              </w:rPr>
              <w:fldChar w:fldCharType="end"/>
            </w:r>
          </w:p>
        </w:tc>
        <w:tc>
          <w:tcPr>
            <w:tcW w:w="1388" w:type="pct"/>
            <w:vAlign w:val="top"/>
          </w:tcPr>
          <w:p w14:paraId="26A709CA" w14:textId="77777777" w:rsidR="00DA0A26" w:rsidRPr="00CD5E4B" w:rsidRDefault="00DA0A26" w:rsidP="00371EBB">
            <w:pPr>
              <w:jc w:val="left"/>
              <w:rPr>
                <w:sz w:val="16"/>
                <w:szCs w:val="16"/>
              </w:rPr>
            </w:pPr>
            <w:r w:rsidRPr="00CD5E4B">
              <w:rPr>
                <w:sz w:val="16"/>
                <w:szCs w:val="16"/>
              </w:rPr>
              <w:t>PMSE</w:t>
            </w:r>
          </w:p>
        </w:tc>
        <w:tc>
          <w:tcPr>
            <w:tcW w:w="750" w:type="pct"/>
            <w:vAlign w:val="top"/>
          </w:tcPr>
          <w:p w14:paraId="712F4BA5" w14:textId="3B6A07B2" w:rsidR="00DA0A26" w:rsidRPr="00CD5E4B" w:rsidRDefault="00DA0A26" w:rsidP="00371EBB">
            <w:pPr>
              <w:jc w:val="left"/>
              <w:rPr>
                <w:sz w:val="16"/>
                <w:szCs w:val="16"/>
              </w:rPr>
            </w:pPr>
            <w:r w:rsidRPr="00CD5E4B">
              <w:rPr>
                <w:sz w:val="16"/>
                <w:szCs w:val="16"/>
              </w:rPr>
              <w:t>EN 302 064</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_Ref105515390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[34]</w:t>
            </w:r>
            <w:r w:rsidR="00F56EEE" w:rsidRPr="00CD5E4B">
              <w:rPr>
                <w:sz w:val="16"/>
                <w:szCs w:val="16"/>
              </w:rPr>
              <w:fldChar w:fldCharType="end"/>
            </w:r>
          </w:p>
        </w:tc>
        <w:tc>
          <w:tcPr>
            <w:tcW w:w="730" w:type="pct"/>
            <w:vAlign w:val="top"/>
          </w:tcPr>
          <w:p w14:paraId="3E75DACC" w14:textId="77777777" w:rsidR="00DA0A26" w:rsidRPr="00CD5E4B" w:rsidRDefault="00DA0A26" w:rsidP="00371EBB">
            <w:pPr>
              <w:jc w:val="left"/>
              <w:rPr>
                <w:sz w:val="16"/>
                <w:szCs w:val="16"/>
              </w:rPr>
            </w:pPr>
            <w:r w:rsidRPr="00CD5E4B">
              <w:rPr>
                <w:sz w:val="16"/>
                <w:szCs w:val="16"/>
              </w:rPr>
              <w:t>Portable or mobile wireless video and cordless cameras</w:t>
            </w:r>
          </w:p>
        </w:tc>
      </w:tr>
      <w:tr w:rsidR="00DF6B6E" w:rsidRPr="00CD5E4B" w14:paraId="64787A6B" w14:textId="77777777" w:rsidTr="00AB3330">
        <w:trPr>
          <w:trHeight w:val="265"/>
        </w:trPr>
        <w:tc>
          <w:tcPr>
            <w:tcW w:w="430" w:type="pct"/>
            <w:vMerge/>
          </w:tcPr>
          <w:p w14:paraId="1FA0B5F3" w14:textId="77777777" w:rsidR="00DA0A26" w:rsidRPr="00CD5E4B" w:rsidRDefault="00DA0A26" w:rsidP="00371EBB">
            <w:pPr>
              <w:jc w:val="left"/>
              <w:rPr>
                <w:sz w:val="16"/>
                <w:szCs w:val="16"/>
              </w:rPr>
            </w:pPr>
          </w:p>
        </w:tc>
        <w:tc>
          <w:tcPr>
            <w:tcW w:w="920" w:type="pct"/>
            <w:vMerge/>
          </w:tcPr>
          <w:p w14:paraId="7370F2FB" w14:textId="77777777" w:rsidR="00DA0A26" w:rsidRPr="00CD5E4B" w:rsidRDefault="00DA0A26" w:rsidP="00371EBB">
            <w:pPr>
              <w:jc w:val="left"/>
              <w:rPr>
                <w:sz w:val="16"/>
                <w:szCs w:val="16"/>
              </w:rPr>
            </w:pPr>
          </w:p>
        </w:tc>
        <w:tc>
          <w:tcPr>
            <w:tcW w:w="782" w:type="pct"/>
            <w:vAlign w:val="top"/>
          </w:tcPr>
          <w:p w14:paraId="4F2680DE" w14:textId="7DE126FD" w:rsidR="00DA0A26" w:rsidRPr="00CD5E4B" w:rsidRDefault="00DA0A26" w:rsidP="00371EBB">
            <w:pPr>
              <w:jc w:val="left"/>
              <w:rPr>
                <w:sz w:val="16"/>
                <w:szCs w:val="16"/>
              </w:rPr>
            </w:pPr>
            <w:r w:rsidRPr="00CD5E4B">
              <w:rPr>
                <w:sz w:val="16"/>
                <w:szCs w:val="16"/>
              </w:rPr>
              <w:t>ERC/REC 70-03</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_Ref105515507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[39]</w:t>
            </w:r>
            <w:r w:rsidR="00F56EEE" w:rsidRPr="00CD5E4B">
              <w:rPr>
                <w:sz w:val="16"/>
                <w:szCs w:val="16"/>
              </w:rPr>
              <w:fldChar w:fldCharType="end"/>
            </w:r>
          </w:p>
        </w:tc>
        <w:tc>
          <w:tcPr>
            <w:tcW w:w="1388" w:type="pct"/>
            <w:vAlign w:val="top"/>
          </w:tcPr>
          <w:p w14:paraId="132A9DE4" w14:textId="77777777" w:rsidR="00DA0A26" w:rsidRPr="00CD5E4B" w:rsidRDefault="00DA0A26" w:rsidP="00371EBB">
            <w:pPr>
              <w:jc w:val="left"/>
              <w:rPr>
                <w:sz w:val="16"/>
                <w:szCs w:val="16"/>
              </w:rPr>
            </w:pPr>
            <w:r w:rsidRPr="00CD5E4B">
              <w:rPr>
                <w:sz w:val="16"/>
                <w:szCs w:val="16"/>
              </w:rPr>
              <w:t>RFID</w:t>
            </w:r>
          </w:p>
        </w:tc>
        <w:tc>
          <w:tcPr>
            <w:tcW w:w="750" w:type="pct"/>
            <w:vAlign w:val="top"/>
          </w:tcPr>
          <w:p w14:paraId="64F7F41D" w14:textId="71A89EBB" w:rsidR="00DA0A26" w:rsidRPr="00CD5E4B" w:rsidRDefault="00DA0A26" w:rsidP="00371EBB">
            <w:pPr>
              <w:jc w:val="left"/>
              <w:rPr>
                <w:sz w:val="16"/>
                <w:szCs w:val="16"/>
              </w:rPr>
            </w:pPr>
            <w:r w:rsidRPr="00CD5E4B">
              <w:rPr>
                <w:sz w:val="16"/>
                <w:szCs w:val="16"/>
              </w:rPr>
              <w:t>EN 300 440</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_Ref105515512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[40]</w:t>
            </w:r>
            <w:r w:rsidR="00F56EEE" w:rsidRPr="00CD5E4B">
              <w:rPr>
                <w:sz w:val="16"/>
                <w:szCs w:val="16"/>
              </w:rPr>
              <w:fldChar w:fldCharType="end"/>
            </w:r>
          </w:p>
        </w:tc>
        <w:tc>
          <w:tcPr>
            <w:tcW w:w="730" w:type="pct"/>
            <w:vAlign w:val="top"/>
          </w:tcPr>
          <w:p w14:paraId="175CF6E5" w14:textId="77777777" w:rsidR="00DA0A26" w:rsidRPr="00CD5E4B" w:rsidRDefault="00DA0A26" w:rsidP="00371EBB">
            <w:pPr>
              <w:jc w:val="left"/>
              <w:rPr>
                <w:sz w:val="16"/>
                <w:szCs w:val="16"/>
              </w:rPr>
            </w:pPr>
            <w:r w:rsidRPr="00CD5E4B">
              <w:rPr>
                <w:sz w:val="16"/>
                <w:szCs w:val="16"/>
              </w:rPr>
              <w:t>Within the band 2446-2454 MHz</w:t>
            </w:r>
          </w:p>
        </w:tc>
      </w:tr>
      <w:tr w:rsidR="00DF6B6E" w:rsidRPr="00CD5E4B" w14:paraId="7670B9AA" w14:textId="77777777" w:rsidTr="00AB3330">
        <w:trPr>
          <w:trHeight w:val="265"/>
        </w:trPr>
        <w:tc>
          <w:tcPr>
            <w:tcW w:w="430" w:type="pct"/>
            <w:vMerge/>
          </w:tcPr>
          <w:p w14:paraId="7CFD42CB" w14:textId="77777777" w:rsidR="00DA0A26" w:rsidRPr="00CD5E4B" w:rsidRDefault="00DA0A26" w:rsidP="00371EBB">
            <w:pPr>
              <w:jc w:val="left"/>
              <w:rPr>
                <w:sz w:val="16"/>
                <w:szCs w:val="16"/>
              </w:rPr>
            </w:pPr>
          </w:p>
        </w:tc>
        <w:tc>
          <w:tcPr>
            <w:tcW w:w="920" w:type="pct"/>
            <w:vMerge/>
          </w:tcPr>
          <w:p w14:paraId="1AF8637A" w14:textId="77777777" w:rsidR="00DA0A26" w:rsidRPr="00CD5E4B" w:rsidRDefault="00DA0A26" w:rsidP="00371EBB">
            <w:pPr>
              <w:jc w:val="left"/>
              <w:rPr>
                <w:sz w:val="16"/>
                <w:szCs w:val="16"/>
              </w:rPr>
            </w:pPr>
          </w:p>
        </w:tc>
        <w:tc>
          <w:tcPr>
            <w:tcW w:w="782" w:type="pct"/>
            <w:vAlign w:val="top"/>
          </w:tcPr>
          <w:p w14:paraId="460D115E" w14:textId="2AC4F99A" w:rsidR="00DA0A26" w:rsidRPr="00CD5E4B" w:rsidRDefault="00DA0A26" w:rsidP="00371EBB">
            <w:pPr>
              <w:jc w:val="left"/>
              <w:rPr>
                <w:sz w:val="16"/>
                <w:szCs w:val="16"/>
              </w:rPr>
            </w:pPr>
            <w:r w:rsidRPr="00CD5E4B">
              <w:rPr>
                <w:sz w:val="16"/>
                <w:szCs w:val="16"/>
              </w:rPr>
              <w:t>ERC/REC 70-03</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_Ref105515507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[39]</w:t>
            </w:r>
            <w:r w:rsidR="00F56EEE" w:rsidRPr="00CD5E4B">
              <w:rPr>
                <w:sz w:val="16"/>
                <w:szCs w:val="16"/>
              </w:rPr>
              <w:fldChar w:fldCharType="end"/>
            </w:r>
          </w:p>
        </w:tc>
        <w:tc>
          <w:tcPr>
            <w:tcW w:w="1388" w:type="pct"/>
            <w:vAlign w:val="top"/>
          </w:tcPr>
          <w:p w14:paraId="7E601903" w14:textId="77777777" w:rsidR="00DA0A26" w:rsidRPr="00CD5E4B" w:rsidRDefault="00DA0A26" w:rsidP="00371EBB">
            <w:pPr>
              <w:jc w:val="left"/>
              <w:rPr>
                <w:sz w:val="16"/>
                <w:szCs w:val="16"/>
              </w:rPr>
            </w:pPr>
            <w:r w:rsidRPr="00CD5E4B">
              <w:rPr>
                <w:sz w:val="16"/>
                <w:szCs w:val="16"/>
              </w:rPr>
              <w:t>Radiodetermination applications</w:t>
            </w:r>
          </w:p>
        </w:tc>
        <w:tc>
          <w:tcPr>
            <w:tcW w:w="750" w:type="pct"/>
            <w:vAlign w:val="top"/>
          </w:tcPr>
          <w:p w14:paraId="47AC8E70" w14:textId="0F4DBF76" w:rsidR="00DA0A26" w:rsidRPr="00CD5E4B" w:rsidRDefault="00DA0A26" w:rsidP="00371EBB">
            <w:pPr>
              <w:jc w:val="left"/>
              <w:rPr>
                <w:sz w:val="16"/>
                <w:szCs w:val="16"/>
              </w:rPr>
            </w:pPr>
            <w:r w:rsidRPr="00CD5E4B">
              <w:rPr>
                <w:sz w:val="16"/>
                <w:szCs w:val="16"/>
              </w:rPr>
              <w:t>EN 300 440</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_Ref105515512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[40]</w:t>
            </w:r>
            <w:r w:rsidR="00F56EEE" w:rsidRPr="00CD5E4B">
              <w:rPr>
                <w:sz w:val="16"/>
                <w:szCs w:val="16"/>
              </w:rPr>
              <w:fldChar w:fldCharType="end"/>
            </w:r>
          </w:p>
        </w:tc>
        <w:tc>
          <w:tcPr>
            <w:tcW w:w="730" w:type="pct"/>
            <w:vAlign w:val="top"/>
          </w:tcPr>
          <w:p w14:paraId="41E12C63" w14:textId="77777777" w:rsidR="00DA0A26" w:rsidRPr="00CD5E4B" w:rsidRDefault="00DA0A26" w:rsidP="00371EBB">
            <w:pPr>
              <w:jc w:val="left"/>
              <w:rPr>
                <w:sz w:val="16"/>
                <w:szCs w:val="16"/>
              </w:rPr>
            </w:pPr>
            <w:r w:rsidRPr="00CD5E4B">
              <w:rPr>
                <w:sz w:val="16"/>
                <w:szCs w:val="16"/>
              </w:rPr>
              <w:t>Within the band 2400.0-2483.5 MHz</w:t>
            </w:r>
          </w:p>
        </w:tc>
      </w:tr>
      <w:tr w:rsidR="00DF6B6E" w:rsidRPr="00CD5E4B" w14:paraId="41ED10FC" w14:textId="77777777" w:rsidTr="00AB3330">
        <w:trPr>
          <w:trHeight w:val="265"/>
        </w:trPr>
        <w:tc>
          <w:tcPr>
            <w:tcW w:w="430" w:type="pct"/>
            <w:vMerge/>
          </w:tcPr>
          <w:p w14:paraId="5D8F9795" w14:textId="77777777" w:rsidR="00DA0A26" w:rsidRPr="00CD5E4B" w:rsidRDefault="00DA0A26" w:rsidP="00371EBB">
            <w:pPr>
              <w:jc w:val="left"/>
              <w:rPr>
                <w:sz w:val="16"/>
                <w:szCs w:val="16"/>
              </w:rPr>
            </w:pPr>
          </w:p>
        </w:tc>
        <w:tc>
          <w:tcPr>
            <w:tcW w:w="920" w:type="pct"/>
            <w:vMerge/>
          </w:tcPr>
          <w:p w14:paraId="68B70D76" w14:textId="77777777" w:rsidR="00DA0A26" w:rsidRPr="00CD5E4B" w:rsidRDefault="00DA0A26" w:rsidP="00371EBB">
            <w:pPr>
              <w:jc w:val="left"/>
              <w:rPr>
                <w:sz w:val="16"/>
                <w:szCs w:val="16"/>
              </w:rPr>
            </w:pPr>
          </w:p>
        </w:tc>
        <w:tc>
          <w:tcPr>
            <w:tcW w:w="782" w:type="pct"/>
            <w:vAlign w:val="top"/>
          </w:tcPr>
          <w:p w14:paraId="518C5C01" w14:textId="61AF5ECC" w:rsidR="00DA0A26" w:rsidRPr="00CD5E4B" w:rsidRDefault="00DA0A26" w:rsidP="00371EBB">
            <w:pPr>
              <w:jc w:val="left"/>
              <w:rPr>
                <w:sz w:val="16"/>
                <w:szCs w:val="16"/>
              </w:rPr>
            </w:pPr>
            <w:r w:rsidRPr="00CD5E4B">
              <w:rPr>
                <w:sz w:val="16"/>
                <w:szCs w:val="16"/>
              </w:rPr>
              <w:t>ERC/REC 70-03</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_Ref105515507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[39]</w:t>
            </w:r>
            <w:r w:rsidR="00F56EEE" w:rsidRPr="00CD5E4B">
              <w:rPr>
                <w:sz w:val="16"/>
                <w:szCs w:val="16"/>
              </w:rPr>
              <w:fldChar w:fldCharType="end"/>
            </w:r>
          </w:p>
        </w:tc>
        <w:tc>
          <w:tcPr>
            <w:tcW w:w="1388" w:type="pct"/>
            <w:vAlign w:val="top"/>
          </w:tcPr>
          <w:p w14:paraId="10B28109" w14:textId="77777777" w:rsidR="00DA0A26" w:rsidRPr="00CD5E4B" w:rsidRDefault="00DA0A26" w:rsidP="00371EBB">
            <w:pPr>
              <w:jc w:val="left"/>
              <w:rPr>
                <w:sz w:val="16"/>
                <w:szCs w:val="16"/>
              </w:rPr>
            </w:pPr>
            <w:r w:rsidRPr="00CD5E4B">
              <w:rPr>
                <w:sz w:val="16"/>
                <w:szCs w:val="16"/>
              </w:rPr>
              <w:t>Wideband data transmission systems</w:t>
            </w:r>
          </w:p>
        </w:tc>
        <w:tc>
          <w:tcPr>
            <w:tcW w:w="750" w:type="pct"/>
            <w:vAlign w:val="top"/>
          </w:tcPr>
          <w:p w14:paraId="2B0CF49D" w14:textId="396E6342" w:rsidR="00DA0A26" w:rsidRPr="00CD5E4B" w:rsidRDefault="00DA0A26" w:rsidP="00371EBB">
            <w:pPr>
              <w:jc w:val="left"/>
              <w:rPr>
                <w:sz w:val="16"/>
                <w:szCs w:val="16"/>
              </w:rPr>
            </w:pPr>
            <w:r w:rsidRPr="00CD5E4B">
              <w:rPr>
                <w:sz w:val="16"/>
                <w:szCs w:val="16"/>
              </w:rPr>
              <w:t>EN 300 328</w:t>
            </w:r>
            <w:r w:rsidR="00F56EEE" w:rsidRPr="00CD5E4B">
              <w:rPr>
                <w:sz w:val="16"/>
                <w:szCs w:val="16"/>
              </w:rPr>
              <w:t xml:space="preserve"> </w:t>
            </w:r>
            <w:r w:rsidR="00F56EEE" w:rsidRPr="00CD5E4B">
              <w:rPr>
                <w:sz w:val="16"/>
                <w:szCs w:val="16"/>
              </w:rPr>
              <w:fldChar w:fldCharType="begin" w:fldLock="1"/>
            </w:r>
            <w:r w:rsidR="00F56EEE" w:rsidRPr="00CD5E4B">
              <w:rPr>
                <w:sz w:val="16"/>
                <w:szCs w:val="16"/>
              </w:rPr>
              <w:instrText xml:space="preserve"> REF _Ref105515570 \r \h </w:instrText>
            </w:r>
            <w:r w:rsidR="00DD6464" w:rsidRPr="00CD5E4B">
              <w:rPr>
                <w:sz w:val="16"/>
                <w:szCs w:val="16"/>
              </w:rPr>
              <w:instrText xml:space="preserve"> \* MERGEFORMAT </w:instrText>
            </w:r>
            <w:r w:rsidR="00F56EEE" w:rsidRPr="00CD5E4B">
              <w:rPr>
                <w:sz w:val="16"/>
                <w:szCs w:val="16"/>
              </w:rPr>
            </w:r>
            <w:r w:rsidR="00F56EEE" w:rsidRPr="00CD5E4B">
              <w:rPr>
                <w:sz w:val="16"/>
                <w:szCs w:val="16"/>
              </w:rPr>
              <w:fldChar w:fldCharType="separate"/>
            </w:r>
            <w:r w:rsidR="002816C2" w:rsidRPr="00CD5E4B">
              <w:rPr>
                <w:sz w:val="16"/>
                <w:szCs w:val="16"/>
              </w:rPr>
              <w:t>[41]</w:t>
            </w:r>
            <w:r w:rsidR="00F56EEE" w:rsidRPr="00CD5E4B">
              <w:rPr>
                <w:sz w:val="16"/>
                <w:szCs w:val="16"/>
              </w:rPr>
              <w:fldChar w:fldCharType="end"/>
            </w:r>
          </w:p>
        </w:tc>
        <w:tc>
          <w:tcPr>
            <w:tcW w:w="730" w:type="pct"/>
            <w:vAlign w:val="top"/>
          </w:tcPr>
          <w:p w14:paraId="2B10E34F" w14:textId="77777777" w:rsidR="00DA0A26" w:rsidRPr="00CD5E4B" w:rsidRDefault="00DA0A26" w:rsidP="00371EBB">
            <w:pPr>
              <w:jc w:val="left"/>
              <w:rPr>
                <w:sz w:val="16"/>
                <w:szCs w:val="16"/>
              </w:rPr>
            </w:pPr>
            <w:r w:rsidRPr="00CD5E4B">
              <w:rPr>
                <w:sz w:val="16"/>
                <w:szCs w:val="16"/>
              </w:rPr>
              <w:t>Within the band 2400-2483.5 MHz</w:t>
            </w:r>
          </w:p>
        </w:tc>
      </w:tr>
    </w:tbl>
    <w:p w14:paraId="3EB171BB" w14:textId="0A101A1A" w:rsidR="00D5030B" w:rsidRPr="00CD5E4B" w:rsidRDefault="00D5030B" w:rsidP="00D5030B">
      <w:pPr>
        <w:pStyle w:val="ECCAnnexheading2"/>
        <w:rPr>
          <w:lang w:val="en-GB"/>
        </w:rPr>
      </w:pPr>
      <w:r w:rsidRPr="00CD5E4B">
        <w:rPr>
          <w:lang w:val="en-GB"/>
        </w:rPr>
        <w:t>E</w:t>
      </w:r>
      <w:r w:rsidRPr="00CD5E4B">
        <w:rPr>
          <w:rStyle w:val="ECCParagraph"/>
        </w:rPr>
        <w:t>x</w:t>
      </w:r>
      <w:r w:rsidRPr="00CD5E4B">
        <w:rPr>
          <w:lang w:val="en-GB"/>
        </w:rPr>
        <w:t xml:space="preserve">isting mobile </w:t>
      </w:r>
      <w:r w:rsidR="003F323E" w:rsidRPr="00CD5E4B">
        <w:rPr>
          <w:lang w:val="en-GB"/>
        </w:rPr>
        <w:t xml:space="preserve">licences </w:t>
      </w:r>
      <w:r w:rsidRPr="00CD5E4B">
        <w:rPr>
          <w:lang w:val="en-GB"/>
        </w:rPr>
        <w:t>in Europe</w:t>
      </w:r>
    </w:p>
    <w:p w14:paraId="3864F923" w14:textId="3A98464E" w:rsidR="00D5030B" w:rsidRPr="00CD5E4B" w:rsidRDefault="00772608" w:rsidP="00FE2B72">
      <w:r w:rsidRPr="00CD5E4B">
        <w:t>E</w:t>
      </w:r>
      <w:r w:rsidR="00D5030B" w:rsidRPr="00CD5E4B">
        <w:t xml:space="preserve">xisting cellular </w:t>
      </w:r>
      <w:r w:rsidR="003F323E" w:rsidRPr="00CD5E4B">
        <w:t xml:space="preserve">licences </w:t>
      </w:r>
      <w:r w:rsidR="00D5030B" w:rsidRPr="00CD5E4B">
        <w:t>in the 2300-2400 MHz band in Europe</w:t>
      </w:r>
      <w:r w:rsidRPr="00CD5E4B">
        <w:t xml:space="preserve"> are shown in </w:t>
      </w:r>
      <w:r w:rsidRPr="00CD5E4B">
        <w:fldChar w:fldCharType="begin" w:fldLock="1"/>
      </w:r>
      <w:r w:rsidRPr="00CD5E4B">
        <w:instrText xml:space="preserve"> REF _Ref102541367 \h </w:instrText>
      </w:r>
      <w:r w:rsidR="003E731A" w:rsidRPr="00CD5E4B">
        <w:instrText xml:space="preserve"> \* MERGEFORMAT </w:instrText>
      </w:r>
      <w:r w:rsidRPr="00CD5E4B">
        <w:fldChar w:fldCharType="separate"/>
      </w:r>
      <w:r w:rsidR="002816C2" w:rsidRPr="00CD5E4B">
        <w:t>Table 15</w:t>
      </w:r>
      <w:r w:rsidRPr="00CD5E4B">
        <w:fldChar w:fldCharType="end"/>
      </w:r>
      <w:r w:rsidR="00D5030B" w:rsidRPr="00CD5E4B">
        <w:t xml:space="preserve">. </w:t>
      </w:r>
    </w:p>
    <w:p w14:paraId="38FCE24C" w14:textId="627CA707" w:rsidR="00D5030B" w:rsidRPr="00CD5E4B" w:rsidRDefault="00D5030B" w:rsidP="7C865FD0">
      <w:pPr>
        <w:pStyle w:val="Caption"/>
        <w:keepNext/>
        <w:rPr>
          <w:lang w:val="en-GB"/>
        </w:rPr>
      </w:pPr>
      <w:bookmarkStart w:id="1012" w:name="_Ref102541367"/>
      <w:r w:rsidRPr="00CD5E4B">
        <w:rPr>
          <w:lang w:val="en-GB"/>
        </w:rPr>
        <w:lastRenderedPageBreak/>
        <w:t xml:space="preserve">Table </w:t>
      </w:r>
      <w:r w:rsidR="00A43540" w:rsidRPr="00CD5E4B">
        <w:rPr>
          <w:lang w:val="en-GB"/>
        </w:rPr>
        <w:fldChar w:fldCharType="begin"/>
      </w:r>
      <w:r w:rsidR="00A43540" w:rsidRPr="00CD5E4B">
        <w:rPr>
          <w:lang w:val="en-GB"/>
        </w:rPr>
        <w:instrText xml:space="preserve"> SEQ Table \* ARABIC </w:instrText>
      </w:r>
      <w:r w:rsidR="00A43540" w:rsidRPr="00CD5E4B">
        <w:rPr>
          <w:lang w:val="en-GB"/>
        </w:rPr>
        <w:fldChar w:fldCharType="separate"/>
      </w:r>
      <w:r w:rsidR="001F0975">
        <w:rPr>
          <w:noProof/>
          <w:lang w:val="en-GB"/>
        </w:rPr>
        <w:t>15</w:t>
      </w:r>
      <w:r w:rsidR="00A43540" w:rsidRPr="00CD5E4B">
        <w:rPr>
          <w:lang w:val="en-GB"/>
        </w:rPr>
        <w:fldChar w:fldCharType="end"/>
      </w:r>
      <w:bookmarkEnd w:id="1012"/>
      <w:r w:rsidRPr="00CD5E4B">
        <w:rPr>
          <w:lang w:val="en-GB"/>
        </w:rPr>
        <w:t xml:space="preserve">: Existing </w:t>
      </w:r>
      <w:r w:rsidR="003F323E" w:rsidRPr="00CD5E4B">
        <w:rPr>
          <w:lang w:val="en-GB"/>
        </w:rPr>
        <w:t xml:space="preserve">licences </w:t>
      </w:r>
      <w:r w:rsidRPr="00CD5E4B">
        <w:rPr>
          <w:lang w:val="en-GB"/>
        </w:rPr>
        <w:t>for the 2300-2400 MHz band in Europe, from reference ECO Report 03</w:t>
      </w:r>
      <w:r w:rsidR="00EE6014" w:rsidRPr="00CD5E4B">
        <w:rPr>
          <w:lang w:val="en-GB"/>
        </w:rPr>
        <w:t xml:space="preserve"> </w:t>
      </w:r>
      <w:r w:rsidR="00EE6014" w:rsidRPr="00CD5E4B">
        <w:rPr>
          <w:lang w:val="en-GB"/>
        </w:rPr>
        <w:fldChar w:fldCharType="begin" w:fldLock="1"/>
      </w:r>
      <w:r w:rsidR="00EE6014" w:rsidRPr="00CD5E4B">
        <w:rPr>
          <w:lang w:val="en-GB"/>
        </w:rPr>
        <w:instrText xml:space="preserve"> REF _Ref103590822 \r \h </w:instrText>
      </w:r>
      <w:r w:rsidR="004C13AC" w:rsidRPr="00CD5E4B">
        <w:rPr>
          <w:lang w:val="en-GB"/>
        </w:rPr>
        <w:instrText xml:space="preserve"> \* MERGEFORMAT </w:instrText>
      </w:r>
      <w:r w:rsidR="00EE6014" w:rsidRPr="00CD5E4B">
        <w:rPr>
          <w:lang w:val="en-GB"/>
        </w:rPr>
      </w:r>
      <w:r w:rsidR="00EE6014" w:rsidRPr="00CD5E4B">
        <w:rPr>
          <w:lang w:val="en-GB"/>
        </w:rPr>
        <w:fldChar w:fldCharType="separate"/>
      </w:r>
      <w:r w:rsidR="002816C2" w:rsidRPr="00CD5E4B">
        <w:rPr>
          <w:lang w:val="en-GB"/>
        </w:rPr>
        <w:t>[30]</w:t>
      </w:r>
      <w:r w:rsidR="00EE6014" w:rsidRPr="00CD5E4B">
        <w:rPr>
          <w:lang w:val="en-GB"/>
        </w:rPr>
        <w:fldChar w:fldCharType="end"/>
      </w:r>
      <w:r w:rsidRPr="00CD5E4B">
        <w:rPr>
          <w:lang w:val="en-GB"/>
        </w:rPr>
        <w:t>,</w:t>
      </w:r>
      <w:r w:rsidR="00CC4124" w:rsidRPr="00CD5E4B">
        <w:rPr>
          <w:lang w:val="en-GB"/>
        </w:rPr>
        <w:t xml:space="preserve"> </w:t>
      </w:r>
      <w:hyperlink r:id="rId21" w:history="1">
        <w:r w:rsidR="00B27DC5" w:rsidRPr="00CD5E4B">
          <w:rPr>
            <w:rStyle w:val="Hyperlink"/>
            <w:lang w:val="en-GB"/>
          </w:rPr>
          <w:t>https://efis.cept.org/views2/report03.jsp</w:t>
        </w:r>
      </w:hyperlink>
      <w:r w:rsidRPr="00CD5E4B">
        <w:rPr>
          <w:lang w:val="en-GB"/>
        </w:rPr>
        <w:t xml:space="preserve">, </w:t>
      </w:r>
      <w:r w:rsidR="00915A63" w:rsidRPr="00CD5E4B">
        <w:rPr>
          <w:lang w:val="en-GB"/>
        </w:rPr>
        <w:t xml:space="preserve">May </w:t>
      </w:r>
      <w:r w:rsidRPr="00CD5E4B">
        <w:rPr>
          <w:lang w:val="en-GB"/>
        </w:rPr>
        <w:t>202</w:t>
      </w:r>
      <w:r w:rsidR="00915A63" w:rsidRPr="00CD5E4B">
        <w:rPr>
          <w:lang w:val="en-GB"/>
        </w:rPr>
        <w:t>2</w:t>
      </w:r>
    </w:p>
    <w:tbl>
      <w:tblPr>
        <w:tblStyle w:val="ECCTable-redheader"/>
        <w:tblW w:w="5076" w:type="pct"/>
        <w:tblInd w:w="0" w:type="dxa"/>
        <w:tblLook w:val="04A0" w:firstRow="1" w:lastRow="0" w:firstColumn="1" w:lastColumn="0" w:noHBand="0" w:noVBand="1"/>
      </w:tblPr>
      <w:tblGrid>
        <w:gridCol w:w="1228"/>
        <w:gridCol w:w="1228"/>
        <w:gridCol w:w="1305"/>
        <w:gridCol w:w="1472"/>
        <w:gridCol w:w="835"/>
        <w:gridCol w:w="828"/>
        <w:gridCol w:w="1740"/>
        <w:gridCol w:w="1139"/>
      </w:tblGrid>
      <w:tr w:rsidR="00555245" w:rsidRPr="00CD5E4B" w14:paraId="26EF8F89" w14:textId="77777777" w:rsidTr="00555245">
        <w:trPr>
          <w:cnfStyle w:val="100000000000" w:firstRow="1" w:lastRow="0" w:firstColumn="0" w:lastColumn="0" w:oddVBand="0" w:evenVBand="0" w:oddHBand="0" w:evenHBand="0" w:firstRowFirstColumn="0" w:firstRowLastColumn="0" w:lastRowFirstColumn="0" w:lastRowLastColumn="0"/>
          <w:trHeight w:val="530"/>
        </w:trPr>
        <w:tc>
          <w:tcPr>
            <w:tcW w:w="628" w:type="pct"/>
            <w:hideMark/>
          </w:tcPr>
          <w:p w14:paraId="58823CEC" w14:textId="77777777" w:rsidR="00555245" w:rsidRPr="00CD5E4B" w:rsidRDefault="00555245" w:rsidP="00EE37BA">
            <w:pPr>
              <w:pStyle w:val="ECCTableHeaderwhitefont"/>
              <w:keepNext/>
              <w:keepLines/>
            </w:pPr>
            <w:bookmarkStart w:id="1013" w:name="RANGE!A1:K15"/>
            <w:r w:rsidRPr="00CD5E4B">
              <w:t>Frequency Table</w:t>
            </w:r>
            <w:bookmarkEnd w:id="1013"/>
          </w:p>
        </w:tc>
        <w:tc>
          <w:tcPr>
            <w:tcW w:w="628" w:type="pct"/>
            <w:hideMark/>
          </w:tcPr>
          <w:p w14:paraId="1768163C" w14:textId="2BF7D941" w:rsidR="00555245" w:rsidRPr="00CD5E4B" w:rsidRDefault="00555245" w:rsidP="00EE37BA">
            <w:pPr>
              <w:pStyle w:val="ECCTableHeaderwhitefont"/>
              <w:keepNext/>
              <w:keepLines/>
            </w:pPr>
            <w:r w:rsidRPr="00CD5E4B">
              <w:t xml:space="preserve">Frequency band </w:t>
            </w:r>
          </w:p>
        </w:tc>
        <w:tc>
          <w:tcPr>
            <w:tcW w:w="668" w:type="pct"/>
            <w:hideMark/>
          </w:tcPr>
          <w:p w14:paraId="4D4CE111" w14:textId="77777777" w:rsidR="00555245" w:rsidRPr="00CD5E4B" w:rsidRDefault="00555245" w:rsidP="00EE37BA">
            <w:pPr>
              <w:pStyle w:val="ECCTableHeaderwhitefont"/>
              <w:keepNext/>
              <w:keepLines/>
            </w:pPr>
            <w:r w:rsidRPr="00CD5E4B">
              <w:t>Application</w:t>
            </w:r>
          </w:p>
        </w:tc>
        <w:tc>
          <w:tcPr>
            <w:tcW w:w="612" w:type="pct"/>
            <w:hideMark/>
          </w:tcPr>
          <w:p w14:paraId="196327F6" w14:textId="77777777" w:rsidR="00555245" w:rsidRPr="00CD5E4B" w:rsidRDefault="00555245" w:rsidP="00EE37BA">
            <w:pPr>
              <w:pStyle w:val="ECCTableHeaderwhitefont"/>
              <w:keepNext/>
              <w:keepLines/>
            </w:pPr>
            <w:r w:rsidRPr="00CD5E4B">
              <w:t>Licence holder</w:t>
            </w:r>
          </w:p>
        </w:tc>
        <w:tc>
          <w:tcPr>
            <w:tcW w:w="514" w:type="pct"/>
            <w:hideMark/>
          </w:tcPr>
          <w:p w14:paraId="0C00D998" w14:textId="77777777" w:rsidR="00555245" w:rsidRPr="00CD5E4B" w:rsidRDefault="00555245" w:rsidP="00EE37BA">
            <w:pPr>
              <w:pStyle w:val="ECCTableHeaderwhitefont"/>
              <w:keepNext/>
              <w:keepLines/>
            </w:pPr>
            <w:r w:rsidRPr="00CD5E4B">
              <w:t>Start date</w:t>
            </w:r>
          </w:p>
        </w:tc>
        <w:tc>
          <w:tcPr>
            <w:tcW w:w="424" w:type="pct"/>
            <w:hideMark/>
          </w:tcPr>
          <w:p w14:paraId="17A84BCD" w14:textId="77777777" w:rsidR="00555245" w:rsidRPr="00CD5E4B" w:rsidRDefault="00555245" w:rsidP="00EE37BA">
            <w:pPr>
              <w:pStyle w:val="ECCTableHeaderwhitefont"/>
              <w:keepNext/>
              <w:keepLines/>
            </w:pPr>
            <w:r w:rsidRPr="00CD5E4B">
              <w:t>Expiry date</w:t>
            </w:r>
          </w:p>
        </w:tc>
        <w:tc>
          <w:tcPr>
            <w:tcW w:w="890" w:type="pct"/>
            <w:hideMark/>
          </w:tcPr>
          <w:p w14:paraId="2E70B810" w14:textId="77777777" w:rsidR="00555245" w:rsidRPr="00CD5E4B" w:rsidRDefault="00555245" w:rsidP="00EE37BA">
            <w:pPr>
              <w:pStyle w:val="ECCTableHeaderwhitefont"/>
              <w:keepNext/>
              <w:keepLines/>
            </w:pPr>
            <w:r w:rsidRPr="00CD5E4B">
              <w:t>Location Information</w:t>
            </w:r>
          </w:p>
        </w:tc>
        <w:tc>
          <w:tcPr>
            <w:tcW w:w="637" w:type="pct"/>
            <w:hideMark/>
          </w:tcPr>
          <w:p w14:paraId="35520751" w14:textId="77777777" w:rsidR="00555245" w:rsidRPr="00CD5E4B" w:rsidRDefault="00555245" w:rsidP="00EE37BA">
            <w:pPr>
              <w:pStyle w:val="ECCTableHeaderwhitefont"/>
              <w:keepNext/>
              <w:keepLines/>
            </w:pPr>
            <w:r w:rsidRPr="00CD5E4B">
              <w:t>Spectrum Trading</w:t>
            </w:r>
          </w:p>
        </w:tc>
      </w:tr>
      <w:tr w:rsidR="00555245" w:rsidRPr="00CD5E4B" w14:paraId="120F7453" w14:textId="77777777" w:rsidTr="00555245">
        <w:trPr>
          <w:trHeight w:val="260"/>
        </w:trPr>
        <w:tc>
          <w:tcPr>
            <w:tcW w:w="628" w:type="pct"/>
            <w:hideMark/>
          </w:tcPr>
          <w:p w14:paraId="4F623DD4" w14:textId="77777777" w:rsidR="00555245" w:rsidRPr="00CD5E4B" w:rsidRDefault="00555245" w:rsidP="00EE37BA">
            <w:pPr>
              <w:pStyle w:val="ECCTabletext"/>
              <w:keepNext/>
              <w:keepLines/>
            </w:pPr>
            <w:r w:rsidRPr="00CD5E4B">
              <w:t>Denmark</w:t>
            </w:r>
          </w:p>
        </w:tc>
        <w:tc>
          <w:tcPr>
            <w:tcW w:w="628" w:type="pct"/>
            <w:hideMark/>
          </w:tcPr>
          <w:p w14:paraId="06EADDAA" w14:textId="32439B69" w:rsidR="00555245" w:rsidRPr="00CD5E4B" w:rsidRDefault="00555245" w:rsidP="001943D9">
            <w:pPr>
              <w:pStyle w:val="ECCTabletext"/>
              <w:keepNext/>
              <w:keepLines/>
              <w:jc w:val="left"/>
            </w:pPr>
            <w:r w:rsidRPr="00CD5E4B">
              <w:t>2300</w:t>
            </w:r>
            <w:r>
              <w:t>-</w:t>
            </w:r>
            <w:r w:rsidRPr="00CD5E4B">
              <w:t>2360 MHz</w:t>
            </w:r>
          </w:p>
        </w:tc>
        <w:tc>
          <w:tcPr>
            <w:tcW w:w="668" w:type="pct"/>
            <w:hideMark/>
          </w:tcPr>
          <w:p w14:paraId="57278501" w14:textId="77777777" w:rsidR="00555245" w:rsidRPr="00CD5E4B" w:rsidRDefault="00555245" w:rsidP="00EE37BA">
            <w:pPr>
              <w:pStyle w:val="ECCTabletext"/>
              <w:keepNext/>
              <w:keepLines/>
            </w:pPr>
            <w:r w:rsidRPr="00CD5E4B">
              <w:t>TRA-ECS</w:t>
            </w:r>
          </w:p>
        </w:tc>
        <w:tc>
          <w:tcPr>
            <w:tcW w:w="612" w:type="pct"/>
            <w:hideMark/>
          </w:tcPr>
          <w:p w14:paraId="222665E2" w14:textId="77777777" w:rsidR="00555245" w:rsidRPr="00CD5E4B" w:rsidRDefault="00555245" w:rsidP="004110FC">
            <w:pPr>
              <w:pStyle w:val="ECCTabletext"/>
              <w:keepNext/>
              <w:keepLines/>
              <w:jc w:val="left"/>
            </w:pPr>
            <w:r w:rsidRPr="00CD5E4B">
              <w:t>TDC Netco A/S</w:t>
            </w:r>
          </w:p>
        </w:tc>
        <w:tc>
          <w:tcPr>
            <w:tcW w:w="514" w:type="pct"/>
            <w:hideMark/>
          </w:tcPr>
          <w:p w14:paraId="361F65DF" w14:textId="77777777" w:rsidR="00555245" w:rsidRPr="00CD5E4B" w:rsidRDefault="00555245" w:rsidP="004110FC">
            <w:pPr>
              <w:pStyle w:val="ECCTabletext"/>
              <w:keepNext/>
              <w:keepLines/>
              <w:jc w:val="left"/>
            </w:pPr>
            <w:r w:rsidRPr="00CD5E4B">
              <w:t>2019-04-26</w:t>
            </w:r>
          </w:p>
        </w:tc>
        <w:tc>
          <w:tcPr>
            <w:tcW w:w="424" w:type="pct"/>
            <w:hideMark/>
          </w:tcPr>
          <w:p w14:paraId="6D93DC86" w14:textId="77777777" w:rsidR="00555245" w:rsidRPr="00CD5E4B" w:rsidRDefault="00555245" w:rsidP="00EE37BA">
            <w:pPr>
              <w:pStyle w:val="ECCTabletext"/>
              <w:keepNext/>
              <w:keepLines/>
            </w:pPr>
            <w:r w:rsidRPr="00CD5E4B">
              <w:t>2041-12-31</w:t>
            </w:r>
          </w:p>
        </w:tc>
        <w:tc>
          <w:tcPr>
            <w:tcW w:w="890" w:type="pct"/>
            <w:hideMark/>
          </w:tcPr>
          <w:p w14:paraId="5C7FE994" w14:textId="77777777" w:rsidR="00555245" w:rsidRPr="00CD5E4B" w:rsidRDefault="00555245" w:rsidP="00EE37BA">
            <w:pPr>
              <w:pStyle w:val="ECCTabletext"/>
              <w:keepNext/>
              <w:keepLines/>
            </w:pPr>
            <w:r w:rsidRPr="00CD5E4B">
              <w:t>100 Landsdaekkende</w:t>
            </w:r>
          </w:p>
        </w:tc>
        <w:tc>
          <w:tcPr>
            <w:tcW w:w="637" w:type="pct"/>
            <w:hideMark/>
          </w:tcPr>
          <w:p w14:paraId="3230B7FF" w14:textId="77777777" w:rsidR="00555245" w:rsidRPr="00CD5E4B" w:rsidRDefault="00555245" w:rsidP="00EE37BA">
            <w:pPr>
              <w:keepNext/>
              <w:keepLines/>
              <w:jc w:val="left"/>
            </w:pPr>
            <w:r w:rsidRPr="00CD5E4B">
              <w:t>Yes</w:t>
            </w:r>
          </w:p>
        </w:tc>
      </w:tr>
      <w:tr w:rsidR="00555245" w:rsidRPr="00CD5E4B" w14:paraId="5D20322A" w14:textId="77777777" w:rsidTr="00555245">
        <w:trPr>
          <w:trHeight w:val="260"/>
        </w:trPr>
        <w:tc>
          <w:tcPr>
            <w:tcW w:w="628" w:type="pct"/>
            <w:hideMark/>
          </w:tcPr>
          <w:p w14:paraId="49C002F3" w14:textId="77777777" w:rsidR="00555245" w:rsidRPr="00CD5E4B" w:rsidRDefault="00555245" w:rsidP="00EE37BA">
            <w:pPr>
              <w:pStyle w:val="ECCTabletext"/>
              <w:keepNext/>
              <w:keepLines/>
            </w:pPr>
            <w:r w:rsidRPr="00CD5E4B">
              <w:t>Estonia</w:t>
            </w:r>
          </w:p>
        </w:tc>
        <w:tc>
          <w:tcPr>
            <w:tcW w:w="628" w:type="pct"/>
            <w:hideMark/>
          </w:tcPr>
          <w:p w14:paraId="663DEDDB" w14:textId="66ADE26F" w:rsidR="00555245" w:rsidRPr="00CD5E4B" w:rsidRDefault="00555245" w:rsidP="001943D9">
            <w:pPr>
              <w:pStyle w:val="ECCTabletext"/>
              <w:keepNext/>
              <w:keepLines/>
              <w:jc w:val="left"/>
            </w:pPr>
            <w:r w:rsidRPr="00CD5E4B">
              <w:t>2300</w:t>
            </w:r>
            <w:r>
              <w:t>-</w:t>
            </w:r>
            <w:r w:rsidRPr="00CD5E4B">
              <w:t>2330 MHz</w:t>
            </w:r>
          </w:p>
        </w:tc>
        <w:tc>
          <w:tcPr>
            <w:tcW w:w="668" w:type="pct"/>
            <w:hideMark/>
          </w:tcPr>
          <w:p w14:paraId="15CF7628" w14:textId="77777777" w:rsidR="00555245" w:rsidRPr="00CD5E4B" w:rsidRDefault="00555245" w:rsidP="00EE37BA">
            <w:pPr>
              <w:pStyle w:val="ECCTabletext"/>
              <w:keepNext/>
              <w:keepLines/>
            </w:pPr>
            <w:r w:rsidRPr="00CD5E4B">
              <w:t>MFCN</w:t>
            </w:r>
          </w:p>
        </w:tc>
        <w:tc>
          <w:tcPr>
            <w:tcW w:w="612" w:type="pct"/>
            <w:hideMark/>
          </w:tcPr>
          <w:p w14:paraId="52F4A62F" w14:textId="77777777" w:rsidR="00555245" w:rsidRPr="00CD5E4B" w:rsidRDefault="00555245" w:rsidP="004110FC">
            <w:pPr>
              <w:pStyle w:val="ECCTabletext"/>
              <w:keepNext/>
              <w:keepLines/>
              <w:jc w:val="left"/>
            </w:pPr>
            <w:r w:rsidRPr="00CD5E4B">
              <w:t>Tele 2 Eesti AS</w:t>
            </w:r>
          </w:p>
        </w:tc>
        <w:tc>
          <w:tcPr>
            <w:tcW w:w="514" w:type="pct"/>
            <w:hideMark/>
          </w:tcPr>
          <w:p w14:paraId="0E98481F" w14:textId="77777777" w:rsidR="00555245" w:rsidRPr="00CD5E4B" w:rsidRDefault="00555245" w:rsidP="004110FC">
            <w:pPr>
              <w:pStyle w:val="ECCTabletext"/>
              <w:keepNext/>
              <w:keepLines/>
              <w:jc w:val="left"/>
            </w:pPr>
            <w:r w:rsidRPr="00CD5E4B">
              <w:t>2016-04-01</w:t>
            </w:r>
          </w:p>
        </w:tc>
        <w:tc>
          <w:tcPr>
            <w:tcW w:w="424" w:type="pct"/>
            <w:hideMark/>
          </w:tcPr>
          <w:p w14:paraId="03138816" w14:textId="77777777" w:rsidR="00555245" w:rsidRPr="00CD5E4B" w:rsidRDefault="00555245" w:rsidP="00EE37BA">
            <w:pPr>
              <w:pStyle w:val="ECCTabletext"/>
              <w:keepNext/>
              <w:keepLines/>
            </w:pPr>
            <w:r w:rsidRPr="00CD5E4B">
              <w:t>2030-01-27</w:t>
            </w:r>
          </w:p>
        </w:tc>
        <w:tc>
          <w:tcPr>
            <w:tcW w:w="890" w:type="pct"/>
            <w:hideMark/>
          </w:tcPr>
          <w:p w14:paraId="1F5857A9" w14:textId="77777777" w:rsidR="00555245" w:rsidRPr="00CD5E4B" w:rsidRDefault="00555245" w:rsidP="00EE37BA">
            <w:pPr>
              <w:pStyle w:val="ECCTabletext"/>
              <w:keepNext/>
              <w:keepLines/>
            </w:pPr>
            <w:r w:rsidRPr="00CD5E4B">
              <w:t>National coverage</w:t>
            </w:r>
          </w:p>
        </w:tc>
        <w:tc>
          <w:tcPr>
            <w:tcW w:w="637" w:type="pct"/>
            <w:hideMark/>
          </w:tcPr>
          <w:p w14:paraId="1B27B38F" w14:textId="77777777" w:rsidR="00555245" w:rsidRPr="00CD5E4B" w:rsidRDefault="00555245" w:rsidP="00EE37BA">
            <w:pPr>
              <w:keepNext/>
              <w:keepLines/>
              <w:jc w:val="left"/>
            </w:pPr>
            <w:r w:rsidRPr="00CD5E4B">
              <w:t>No</w:t>
            </w:r>
          </w:p>
        </w:tc>
      </w:tr>
      <w:tr w:rsidR="00555245" w:rsidRPr="00CD5E4B" w14:paraId="6C69B863" w14:textId="77777777" w:rsidTr="00555245">
        <w:trPr>
          <w:trHeight w:val="260"/>
        </w:trPr>
        <w:tc>
          <w:tcPr>
            <w:tcW w:w="628" w:type="pct"/>
            <w:hideMark/>
          </w:tcPr>
          <w:p w14:paraId="37315E75" w14:textId="77777777" w:rsidR="00555245" w:rsidRPr="00CD5E4B" w:rsidRDefault="00555245" w:rsidP="00EE37BA">
            <w:pPr>
              <w:pStyle w:val="ECCTabletext"/>
              <w:keepNext/>
              <w:keepLines/>
            </w:pPr>
            <w:r w:rsidRPr="00CD5E4B">
              <w:t>Estonia</w:t>
            </w:r>
          </w:p>
        </w:tc>
        <w:tc>
          <w:tcPr>
            <w:tcW w:w="628" w:type="pct"/>
            <w:hideMark/>
          </w:tcPr>
          <w:p w14:paraId="7C01893D" w14:textId="37D4AD9E" w:rsidR="00555245" w:rsidRPr="00CD5E4B" w:rsidRDefault="00555245" w:rsidP="001943D9">
            <w:pPr>
              <w:pStyle w:val="ECCTabletext"/>
              <w:keepNext/>
              <w:keepLines/>
              <w:jc w:val="left"/>
            </w:pPr>
            <w:r w:rsidRPr="00CD5E4B">
              <w:t>2330</w:t>
            </w:r>
            <w:r>
              <w:t>-</w:t>
            </w:r>
            <w:r w:rsidRPr="00CD5E4B">
              <w:t>2360 MHz</w:t>
            </w:r>
          </w:p>
        </w:tc>
        <w:tc>
          <w:tcPr>
            <w:tcW w:w="668" w:type="pct"/>
            <w:hideMark/>
          </w:tcPr>
          <w:p w14:paraId="71A688CD" w14:textId="77777777" w:rsidR="00555245" w:rsidRPr="00CD5E4B" w:rsidRDefault="00555245" w:rsidP="00EE37BA">
            <w:pPr>
              <w:pStyle w:val="ECCTabletext"/>
              <w:keepNext/>
              <w:keepLines/>
            </w:pPr>
            <w:r w:rsidRPr="00CD5E4B">
              <w:t>MFCN</w:t>
            </w:r>
          </w:p>
        </w:tc>
        <w:tc>
          <w:tcPr>
            <w:tcW w:w="612" w:type="pct"/>
            <w:hideMark/>
          </w:tcPr>
          <w:p w14:paraId="1CDB277F" w14:textId="77777777" w:rsidR="00555245" w:rsidRPr="00CD5E4B" w:rsidRDefault="00555245" w:rsidP="004110FC">
            <w:pPr>
              <w:pStyle w:val="ECCTabletext"/>
              <w:keepNext/>
              <w:keepLines/>
              <w:jc w:val="left"/>
            </w:pPr>
            <w:r w:rsidRPr="00CD5E4B">
              <w:t>Tele2 Eesti AS</w:t>
            </w:r>
          </w:p>
        </w:tc>
        <w:tc>
          <w:tcPr>
            <w:tcW w:w="514" w:type="pct"/>
            <w:hideMark/>
          </w:tcPr>
          <w:p w14:paraId="1E86F2E7" w14:textId="77777777" w:rsidR="00555245" w:rsidRPr="00CD5E4B" w:rsidRDefault="00555245" w:rsidP="004110FC">
            <w:pPr>
              <w:pStyle w:val="ECCTabletext"/>
              <w:keepNext/>
              <w:keepLines/>
              <w:jc w:val="left"/>
            </w:pPr>
            <w:r w:rsidRPr="00CD5E4B">
              <w:t>2006-05-19</w:t>
            </w:r>
          </w:p>
        </w:tc>
        <w:tc>
          <w:tcPr>
            <w:tcW w:w="424" w:type="pct"/>
            <w:hideMark/>
          </w:tcPr>
          <w:p w14:paraId="3A215180" w14:textId="77777777" w:rsidR="00555245" w:rsidRPr="00CD5E4B" w:rsidRDefault="00555245" w:rsidP="00EE37BA">
            <w:pPr>
              <w:pStyle w:val="ECCTabletext"/>
              <w:keepNext/>
              <w:keepLines/>
            </w:pPr>
            <w:r w:rsidRPr="00CD5E4B">
              <w:t>2030-05-19</w:t>
            </w:r>
          </w:p>
        </w:tc>
        <w:tc>
          <w:tcPr>
            <w:tcW w:w="890" w:type="pct"/>
            <w:hideMark/>
          </w:tcPr>
          <w:p w14:paraId="2B405D37" w14:textId="77777777" w:rsidR="00555245" w:rsidRPr="00CD5E4B" w:rsidRDefault="00555245" w:rsidP="00EE37BA">
            <w:pPr>
              <w:pStyle w:val="ECCTabletext"/>
              <w:keepNext/>
              <w:keepLines/>
            </w:pPr>
            <w:r w:rsidRPr="00CD5E4B">
              <w:t>National coverage</w:t>
            </w:r>
          </w:p>
        </w:tc>
        <w:tc>
          <w:tcPr>
            <w:tcW w:w="637" w:type="pct"/>
            <w:hideMark/>
          </w:tcPr>
          <w:p w14:paraId="5F44C5EB" w14:textId="77777777" w:rsidR="00555245" w:rsidRPr="00CD5E4B" w:rsidRDefault="00555245" w:rsidP="00EE37BA">
            <w:pPr>
              <w:keepNext/>
              <w:keepLines/>
              <w:jc w:val="left"/>
            </w:pPr>
            <w:r w:rsidRPr="00CD5E4B">
              <w:t>No</w:t>
            </w:r>
          </w:p>
        </w:tc>
      </w:tr>
      <w:tr w:rsidR="00555245" w:rsidRPr="00CD5E4B" w14:paraId="4589C6D5" w14:textId="77777777" w:rsidTr="00555245">
        <w:trPr>
          <w:trHeight w:val="390"/>
        </w:trPr>
        <w:tc>
          <w:tcPr>
            <w:tcW w:w="628" w:type="pct"/>
            <w:hideMark/>
          </w:tcPr>
          <w:p w14:paraId="2ED39D03" w14:textId="77777777" w:rsidR="00555245" w:rsidRPr="00CD5E4B" w:rsidRDefault="00555245" w:rsidP="00EE37BA">
            <w:pPr>
              <w:pStyle w:val="ECCTabletext"/>
              <w:keepNext/>
              <w:keepLines/>
            </w:pPr>
            <w:r w:rsidRPr="00CD5E4B">
              <w:t>Georgia</w:t>
            </w:r>
          </w:p>
        </w:tc>
        <w:tc>
          <w:tcPr>
            <w:tcW w:w="628" w:type="pct"/>
            <w:hideMark/>
          </w:tcPr>
          <w:p w14:paraId="073B3710" w14:textId="75155273" w:rsidR="00555245" w:rsidRPr="00CD5E4B" w:rsidRDefault="00555245" w:rsidP="001943D9">
            <w:pPr>
              <w:pStyle w:val="ECCTabletext"/>
              <w:keepNext/>
              <w:keepLines/>
              <w:jc w:val="left"/>
            </w:pPr>
            <w:r w:rsidRPr="00CD5E4B">
              <w:t>2300</w:t>
            </w:r>
            <w:r>
              <w:t>-</w:t>
            </w:r>
            <w:r w:rsidRPr="00CD5E4B">
              <w:t>2350 MHz</w:t>
            </w:r>
          </w:p>
        </w:tc>
        <w:tc>
          <w:tcPr>
            <w:tcW w:w="668" w:type="pct"/>
            <w:hideMark/>
          </w:tcPr>
          <w:p w14:paraId="1B1B4FCA" w14:textId="77777777" w:rsidR="00555245" w:rsidRPr="00CD5E4B" w:rsidRDefault="00555245" w:rsidP="00EE37BA">
            <w:pPr>
              <w:pStyle w:val="ECCTabletext"/>
              <w:keepNext/>
              <w:keepLines/>
            </w:pPr>
            <w:r w:rsidRPr="00CD5E4B">
              <w:t>MFCN</w:t>
            </w:r>
          </w:p>
        </w:tc>
        <w:tc>
          <w:tcPr>
            <w:tcW w:w="612" w:type="pct"/>
            <w:hideMark/>
          </w:tcPr>
          <w:p w14:paraId="01D0C5B7" w14:textId="77777777" w:rsidR="00555245" w:rsidRPr="00CD5E4B" w:rsidRDefault="00555245" w:rsidP="004110FC">
            <w:pPr>
              <w:pStyle w:val="ECCTabletext"/>
              <w:keepNext/>
              <w:keepLines/>
              <w:jc w:val="left"/>
            </w:pPr>
            <w:r w:rsidRPr="00CD5E4B">
              <w:t>Silknet LLC</w:t>
            </w:r>
          </w:p>
        </w:tc>
        <w:tc>
          <w:tcPr>
            <w:tcW w:w="514" w:type="pct"/>
            <w:hideMark/>
          </w:tcPr>
          <w:p w14:paraId="413D9BFA" w14:textId="77777777" w:rsidR="00555245" w:rsidRPr="00CD5E4B" w:rsidRDefault="00555245" w:rsidP="004110FC">
            <w:pPr>
              <w:pStyle w:val="ECCTabletext"/>
              <w:keepNext/>
              <w:keepLines/>
              <w:jc w:val="left"/>
            </w:pPr>
            <w:r w:rsidRPr="00CD5E4B">
              <w:t>2016-05-05</w:t>
            </w:r>
          </w:p>
        </w:tc>
        <w:tc>
          <w:tcPr>
            <w:tcW w:w="424" w:type="pct"/>
            <w:hideMark/>
          </w:tcPr>
          <w:p w14:paraId="73959CE3" w14:textId="77777777" w:rsidR="00555245" w:rsidRPr="00CD5E4B" w:rsidRDefault="00555245" w:rsidP="00EE37BA">
            <w:pPr>
              <w:pStyle w:val="ECCTabletext"/>
              <w:keepNext/>
              <w:keepLines/>
            </w:pPr>
            <w:r w:rsidRPr="00CD5E4B">
              <w:t>2026-05-05</w:t>
            </w:r>
          </w:p>
        </w:tc>
        <w:tc>
          <w:tcPr>
            <w:tcW w:w="890" w:type="pct"/>
            <w:hideMark/>
          </w:tcPr>
          <w:p w14:paraId="4DB0A3DB" w14:textId="77777777" w:rsidR="00555245" w:rsidRPr="00CD5E4B" w:rsidRDefault="00555245" w:rsidP="00EE37BA">
            <w:pPr>
              <w:pStyle w:val="ECCTabletext"/>
              <w:keepNext/>
              <w:keepLines/>
            </w:pPr>
            <w:r w:rsidRPr="00CD5E4B">
              <w:t xml:space="preserve">Tbilisi </w:t>
            </w:r>
          </w:p>
        </w:tc>
        <w:tc>
          <w:tcPr>
            <w:tcW w:w="637" w:type="pct"/>
            <w:hideMark/>
          </w:tcPr>
          <w:p w14:paraId="0C8AD7E9" w14:textId="77777777" w:rsidR="00555245" w:rsidRPr="00CD5E4B" w:rsidRDefault="00555245" w:rsidP="00EE37BA">
            <w:pPr>
              <w:keepNext/>
              <w:keepLines/>
              <w:jc w:val="left"/>
            </w:pPr>
            <w:r w:rsidRPr="00CD5E4B">
              <w:t>Yes</w:t>
            </w:r>
          </w:p>
        </w:tc>
      </w:tr>
      <w:tr w:rsidR="00555245" w:rsidRPr="00CD5E4B" w14:paraId="35F545AD" w14:textId="77777777" w:rsidTr="00555245">
        <w:trPr>
          <w:trHeight w:val="535"/>
        </w:trPr>
        <w:tc>
          <w:tcPr>
            <w:tcW w:w="628" w:type="pct"/>
            <w:hideMark/>
          </w:tcPr>
          <w:p w14:paraId="519DB444" w14:textId="77777777" w:rsidR="00555245" w:rsidRPr="00CD5E4B" w:rsidRDefault="00555245" w:rsidP="00EE37BA">
            <w:pPr>
              <w:pStyle w:val="ECCTabletext"/>
              <w:keepNext/>
              <w:keepLines/>
            </w:pPr>
            <w:r w:rsidRPr="00CD5E4B">
              <w:t>Georgia</w:t>
            </w:r>
          </w:p>
        </w:tc>
        <w:tc>
          <w:tcPr>
            <w:tcW w:w="628" w:type="pct"/>
            <w:hideMark/>
          </w:tcPr>
          <w:p w14:paraId="2A197B35" w14:textId="4E08EDA1" w:rsidR="00555245" w:rsidRPr="00CD5E4B" w:rsidRDefault="00555245" w:rsidP="001943D9">
            <w:pPr>
              <w:pStyle w:val="ECCTabletext"/>
              <w:keepNext/>
              <w:keepLines/>
              <w:jc w:val="left"/>
            </w:pPr>
            <w:r w:rsidRPr="00CD5E4B">
              <w:t>2300</w:t>
            </w:r>
            <w:r>
              <w:t>-</w:t>
            </w:r>
            <w:r w:rsidRPr="00CD5E4B">
              <w:t>2350 MHz</w:t>
            </w:r>
          </w:p>
        </w:tc>
        <w:tc>
          <w:tcPr>
            <w:tcW w:w="668" w:type="pct"/>
            <w:hideMark/>
          </w:tcPr>
          <w:p w14:paraId="2799DE89" w14:textId="77777777" w:rsidR="00555245" w:rsidRPr="00CD5E4B" w:rsidRDefault="00555245" w:rsidP="00EE37BA">
            <w:pPr>
              <w:pStyle w:val="ECCTabletext"/>
              <w:keepNext/>
              <w:keepLines/>
            </w:pPr>
            <w:r w:rsidRPr="00CD5E4B">
              <w:t>MFCN</w:t>
            </w:r>
          </w:p>
        </w:tc>
        <w:tc>
          <w:tcPr>
            <w:tcW w:w="612" w:type="pct"/>
            <w:hideMark/>
          </w:tcPr>
          <w:p w14:paraId="54FAEE95" w14:textId="77777777" w:rsidR="00555245" w:rsidRPr="00CD5E4B" w:rsidRDefault="00555245" w:rsidP="004110FC">
            <w:pPr>
              <w:pStyle w:val="ECCTabletext"/>
              <w:keepNext/>
              <w:keepLines/>
              <w:jc w:val="left"/>
            </w:pPr>
            <w:r w:rsidRPr="00CD5E4B">
              <w:t>Silknet LLC</w:t>
            </w:r>
          </w:p>
        </w:tc>
        <w:tc>
          <w:tcPr>
            <w:tcW w:w="514" w:type="pct"/>
            <w:hideMark/>
          </w:tcPr>
          <w:p w14:paraId="399FA88A" w14:textId="77777777" w:rsidR="00555245" w:rsidRPr="00CD5E4B" w:rsidRDefault="00555245" w:rsidP="004110FC">
            <w:pPr>
              <w:pStyle w:val="ECCTabletext"/>
              <w:keepNext/>
              <w:keepLines/>
              <w:jc w:val="left"/>
            </w:pPr>
            <w:r w:rsidRPr="00CD5E4B">
              <w:t>2017-01-18</w:t>
            </w:r>
          </w:p>
        </w:tc>
        <w:tc>
          <w:tcPr>
            <w:tcW w:w="424" w:type="pct"/>
            <w:hideMark/>
          </w:tcPr>
          <w:p w14:paraId="3D118AE1" w14:textId="77777777" w:rsidR="00555245" w:rsidRPr="00CD5E4B" w:rsidRDefault="00555245" w:rsidP="00EE37BA">
            <w:pPr>
              <w:pStyle w:val="ECCTabletext"/>
              <w:keepNext/>
              <w:keepLines/>
            </w:pPr>
            <w:r w:rsidRPr="00CD5E4B">
              <w:t>2027-01-18</w:t>
            </w:r>
          </w:p>
        </w:tc>
        <w:tc>
          <w:tcPr>
            <w:tcW w:w="890" w:type="pct"/>
            <w:hideMark/>
          </w:tcPr>
          <w:p w14:paraId="65099DEC" w14:textId="77777777" w:rsidR="00555245" w:rsidRPr="00CD5E4B" w:rsidRDefault="00555245" w:rsidP="00EE37BA">
            <w:pPr>
              <w:pStyle w:val="ECCTabletext"/>
              <w:keepNext/>
              <w:keepLines/>
            </w:pPr>
            <w:r w:rsidRPr="00CD5E4B">
              <w:t>National coverage</w:t>
            </w:r>
          </w:p>
        </w:tc>
        <w:tc>
          <w:tcPr>
            <w:tcW w:w="637" w:type="pct"/>
            <w:hideMark/>
          </w:tcPr>
          <w:p w14:paraId="3CFC4BD0" w14:textId="77777777" w:rsidR="00555245" w:rsidRPr="00CD5E4B" w:rsidRDefault="00555245" w:rsidP="00EE37BA">
            <w:pPr>
              <w:pStyle w:val="ECCTabletext"/>
              <w:keepNext/>
              <w:keepLines/>
            </w:pPr>
            <w:r w:rsidRPr="00CD5E4B">
              <w:t>Yes</w:t>
            </w:r>
          </w:p>
        </w:tc>
      </w:tr>
      <w:tr w:rsidR="00555245" w:rsidRPr="00CD5E4B" w14:paraId="2A2D7F7C" w14:textId="77777777" w:rsidTr="00555245">
        <w:trPr>
          <w:trHeight w:val="260"/>
        </w:trPr>
        <w:tc>
          <w:tcPr>
            <w:tcW w:w="628" w:type="pct"/>
            <w:hideMark/>
          </w:tcPr>
          <w:p w14:paraId="1D7ED2E5" w14:textId="77777777" w:rsidR="00555245" w:rsidRPr="00CD5E4B" w:rsidRDefault="00555245" w:rsidP="00EE37BA">
            <w:pPr>
              <w:pStyle w:val="ECCTabletext"/>
              <w:keepNext/>
              <w:keepLines/>
            </w:pPr>
            <w:r w:rsidRPr="00CD5E4B">
              <w:t>Latvia</w:t>
            </w:r>
          </w:p>
        </w:tc>
        <w:tc>
          <w:tcPr>
            <w:tcW w:w="628" w:type="pct"/>
            <w:hideMark/>
          </w:tcPr>
          <w:p w14:paraId="256D54E3" w14:textId="223ADF3A" w:rsidR="00555245" w:rsidRPr="00CD5E4B" w:rsidRDefault="00555245" w:rsidP="001943D9">
            <w:pPr>
              <w:pStyle w:val="ECCTabletext"/>
              <w:keepNext/>
              <w:keepLines/>
              <w:jc w:val="left"/>
            </w:pPr>
            <w:r w:rsidRPr="00CD5E4B">
              <w:t>2300</w:t>
            </w:r>
            <w:r>
              <w:t>-</w:t>
            </w:r>
            <w:r w:rsidRPr="00CD5E4B">
              <w:t>2330 MHz</w:t>
            </w:r>
          </w:p>
        </w:tc>
        <w:tc>
          <w:tcPr>
            <w:tcW w:w="668" w:type="pct"/>
            <w:hideMark/>
          </w:tcPr>
          <w:p w14:paraId="3524E510" w14:textId="77777777" w:rsidR="00555245" w:rsidRPr="00CD5E4B" w:rsidRDefault="00555245" w:rsidP="00EE37BA">
            <w:pPr>
              <w:pStyle w:val="ECCTabletext"/>
              <w:keepNext/>
              <w:keepLines/>
            </w:pPr>
            <w:r w:rsidRPr="00CD5E4B">
              <w:t>IMT</w:t>
            </w:r>
          </w:p>
        </w:tc>
        <w:tc>
          <w:tcPr>
            <w:tcW w:w="612" w:type="pct"/>
            <w:hideMark/>
          </w:tcPr>
          <w:p w14:paraId="63745DC5" w14:textId="77777777" w:rsidR="00555245" w:rsidRPr="00CD5E4B" w:rsidRDefault="00555245" w:rsidP="004110FC">
            <w:pPr>
              <w:pStyle w:val="ECCTabletext"/>
              <w:keepNext/>
              <w:keepLines/>
              <w:jc w:val="left"/>
            </w:pPr>
            <w:r w:rsidRPr="00CD5E4B">
              <w:t xml:space="preserve">Latvijas Mobilais Telefons </w:t>
            </w:r>
          </w:p>
        </w:tc>
        <w:tc>
          <w:tcPr>
            <w:tcW w:w="514" w:type="pct"/>
            <w:hideMark/>
          </w:tcPr>
          <w:p w14:paraId="023E28EF" w14:textId="77777777" w:rsidR="00555245" w:rsidRPr="00CD5E4B" w:rsidRDefault="00555245" w:rsidP="004110FC">
            <w:pPr>
              <w:pStyle w:val="ECCTabletext"/>
              <w:keepNext/>
              <w:keepLines/>
              <w:jc w:val="left"/>
            </w:pPr>
            <w:r w:rsidRPr="00CD5E4B">
              <w:t>2012-12-06</w:t>
            </w:r>
          </w:p>
        </w:tc>
        <w:tc>
          <w:tcPr>
            <w:tcW w:w="424" w:type="pct"/>
            <w:hideMark/>
          </w:tcPr>
          <w:p w14:paraId="25B50E8D" w14:textId="77777777" w:rsidR="00555245" w:rsidRPr="00CD5E4B" w:rsidRDefault="00555245" w:rsidP="00EE37BA">
            <w:pPr>
              <w:pStyle w:val="ECCTabletext"/>
              <w:keepNext/>
              <w:keepLines/>
            </w:pPr>
            <w:r w:rsidRPr="00CD5E4B">
              <w:t>2027-12-05</w:t>
            </w:r>
          </w:p>
        </w:tc>
        <w:tc>
          <w:tcPr>
            <w:tcW w:w="890" w:type="pct"/>
            <w:hideMark/>
          </w:tcPr>
          <w:p w14:paraId="2DFBF3C5" w14:textId="77777777" w:rsidR="00555245" w:rsidRPr="00CD5E4B" w:rsidRDefault="00555245" w:rsidP="00EE37BA">
            <w:pPr>
              <w:pStyle w:val="ECCTabletext"/>
              <w:keepNext/>
              <w:keepLines/>
            </w:pPr>
            <w:r w:rsidRPr="00CD5E4B">
              <w:t>National coverage</w:t>
            </w:r>
          </w:p>
        </w:tc>
        <w:tc>
          <w:tcPr>
            <w:tcW w:w="637" w:type="pct"/>
            <w:hideMark/>
          </w:tcPr>
          <w:p w14:paraId="35C38E0E" w14:textId="77777777" w:rsidR="00555245" w:rsidRPr="00CD5E4B" w:rsidRDefault="00555245" w:rsidP="00EE37BA">
            <w:pPr>
              <w:pStyle w:val="ECCTabletext"/>
              <w:keepNext/>
              <w:keepLines/>
            </w:pPr>
            <w:r w:rsidRPr="00CD5E4B">
              <w:t>Yes</w:t>
            </w:r>
          </w:p>
        </w:tc>
      </w:tr>
      <w:tr w:rsidR="00555245" w:rsidRPr="00CD5E4B" w14:paraId="5207EC79" w14:textId="77777777" w:rsidTr="00555245">
        <w:trPr>
          <w:trHeight w:val="260"/>
        </w:trPr>
        <w:tc>
          <w:tcPr>
            <w:tcW w:w="628" w:type="pct"/>
            <w:hideMark/>
          </w:tcPr>
          <w:p w14:paraId="2E808E11" w14:textId="77777777" w:rsidR="00555245" w:rsidRPr="00CD5E4B" w:rsidRDefault="00555245" w:rsidP="00EE37BA">
            <w:pPr>
              <w:pStyle w:val="ECCTabletext"/>
              <w:keepNext/>
              <w:keepLines/>
            </w:pPr>
            <w:r w:rsidRPr="00CD5E4B">
              <w:t>Latvia</w:t>
            </w:r>
          </w:p>
        </w:tc>
        <w:tc>
          <w:tcPr>
            <w:tcW w:w="628" w:type="pct"/>
            <w:hideMark/>
          </w:tcPr>
          <w:p w14:paraId="14D6E9BC" w14:textId="47927362" w:rsidR="00555245" w:rsidRPr="00CD5E4B" w:rsidRDefault="00555245" w:rsidP="001943D9">
            <w:pPr>
              <w:pStyle w:val="ECCTabletext"/>
              <w:keepNext/>
              <w:keepLines/>
              <w:jc w:val="left"/>
            </w:pPr>
            <w:r w:rsidRPr="00CD5E4B">
              <w:t>2330</w:t>
            </w:r>
            <w:r>
              <w:t>-</w:t>
            </w:r>
            <w:r w:rsidRPr="00CD5E4B">
              <w:t>2360 MHz</w:t>
            </w:r>
          </w:p>
        </w:tc>
        <w:tc>
          <w:tcPr>
            <w:tcW w:w="668" w:type="pct"/>
            <w:hideMark/>
          </w:tcPr>
          <w:p w14:paraId="6A8E72B1" w14:textId="77777777" w:rsidR="00555245" w:rsidRPr="00CD5E4B" w:rsidRDefault="00555245" w:rsidP="00EE37BA">
            <w:pPr>
              <w:pStyle w:val="ECCTabletext"/>
              <w:keepNext/>
              <w:keepLines/>
            </w:pPr>
            <w:r w:rsidRPr="00CD5E4B">
              <w:t>IMT</w:t>
            </w:r>
          </w:p>
        </w:tc>
        <w:tc>
          <w:tcPr>
            <w:tcW w:w="612" w:type="pct"/>
            <w:hideMark/>
          </w:tcPr>
          <w:p w14:paraId="75D2D633" w14:textId="77777777" w:rsidR="00555245" w:rsidRPr="00CD5E4B" w:rsidRDefault="00555245" w:rsidP="004110FC">
            <w:pPr>
              <w:pStyle w:val="ECCTabletext"/>
              <w:keepNext/>
              <w:keepLines/>
              <w:jc w:val="left"/>
            </w:pPr>
            <w:r w:rsidRPr="00CD5E4B">
              <w:t>Bite Latvija</w:t>
            </w:r>
          </w:p>
        </w:tc>
        <w:tc>
          <w:tcPr>
            <w:tcW w:w="514" w:type="pct"/>
            <w:hideMark/>
          </w:tcPr>
          <w:p w14:paraId="347063EE" w14:textId="77777777" w:rsidR="00555245" w:rsidRPr="00CD5E4B" w:rsidRDefault="00555245" w:rsidP="004110FC">
            <w:pPr>
              <w:pStyle w:val="ECCTabletext"/>
              <w:keepNext/>
              <w:keepLines/>
              <w:jc w:val="left"/>
            </w:pPr>
            <w:r w:rsidRPr="00CD5E4B">
              <w:t>2012-12-06</w:t>
            </w:r>
          </w:p>
        </w:tc>
        <w:tc>
          <w:tcPr>
            <w:tcW w:w="424" w:type="pct"/>
            <w:hideMark/>
          </w:tcPr>
          <w:p w14:paraId="56B66F9C" w14:textId="77777777" w:rsidR="00555245" w:rsidRPr="00CD5E4B" w:rsidRDefault="00555245" w:rsidP="00EE37BA">
            <w:pPr>
              <w:pStyle w:val="ECCTabletext"/>
              <w:keepNext/>
              <w:keepLines/>
            </w:pPr>
            <w:r w:rsidRPr="00CD5E4B">
              <w:t>2027-12-05</w:t>
            </w:r>
          </w:p>
        </w:tc>
        <w:tc>
          <w:tcPr>
            <w:tcW w:w="890" w:type="pct"/>
            <w:hideMark/>
          </w:tcPr>
          <w:p w14:paraId="2FE49ED2" w14:textId="77777777" w:rsidR="00555245" w:rsidRPr="00CD5E4B" w:rsidRDefault="00555245" w:rsidP="00EE37BA">
            <w:pPr>
              <w:pStyle w:val="ECCTabletext"/>
              <w:keepNext/>
              <w:keepLines/>
            </w:pPr>
            <w:r w:rsidRPr="00CD5E4B">
              <w:t>National coverage</w:t>
            </w:r>
          </w:p>
        </w:tc>
        <w:tc>
          <w:tcPr>
            <w:tcW w:w="637" w:type="pct"/>
            <w:hideMark/>
          </w:tcPr>
          <w:p w14:paraId="70ADAE62" w14:textId="77777777" w:rsidR="00555245" w:rsidRPr="00CD5E4B" w:rsidRDefault="00555245" w:rsidP="00EE37BA">
            <w:pPr>
              <w:pStyle w:val="ECCTabletext"/>
              <w:keepNext/>
              <w:keepLines/>
            </w:pPr>
            <w:r w:rsidRPr="00CD5E4B">
              <w:t>Yes</w:t>
            </w:r>
          </w:p>
        </w:tc>
      </w:tr>
      <w:tr w:rsidR="00555245" w:rsidRPr="00CD5E4B" w14:paraId="447388D8" w14:textId="77777777" w:rsidTr="00555245">
        <w:trPr>
          <w:trHeight w:val="390"/>
        </w:trPr>
        <w:tc>
          <w:tcPr>
            <w:tcW w:w="628" w:type="pct"/>
            <w:hideMark/>
          </w:tcPr>
          <w:p w14:paraId="1507B600" w14:textId="77777777" w:rsidR="00555245" w:rsidRPr="00CD5E4B" w:rsidRDefault="00555245" w:rsidP="00EE37BA">
            <w:pPr>
              <w:pStyle w:val="ECCTabletext"/>
              <w:keepNext/>
              <w:keepLines/>
            </w:pPr>
            <w:r w:rsidRPr="00CD5E4B">
              <w:t>Lithuania</w:t>
            </w:r>
          </w:p>
        </w:tc>
        <w:tc>
          <w:tcPr>
            <w:tcW w:w="628" w:type="pct"/>
            <w:hideMark/>
          </w:tcPr>
          <w:p w14:paraId="63DDE1E2" w14:textId="58616319" w:rsidR="00555245" w:rsidRPr="00CD5E4B" w:rsidRDefault="00555245" w:rsidP="001943D9">
            <w:pPr>
              <w:pStyle w:val="ECCTabletext"/>
              <w:keepNext/>
              <w:keepLines/>
              <w:jc w:val="left"/>
            </w:pPr>
            <w:r w:rsidRPr="00CD5E4B">
              <w:t>2310</w:t>
            </w:r>
            <w:r>
              <w:t>-</w:t>
            </w:r>
            <w:r w:rsidRPr="00CD5E4B">
              <w:t>2390 MHz</w:t>
            </w:r>
          </w:p>
        </w:tc>
        <w:tc>
          <w:tcPr>
            <w:tcW w:w="668" w:type="pct"/>
            <w:hideMark/>
          </w:tcPr>
          <w:p w14:paraId="04E7ADB9" w14:textId="77777777" w:rsidR="00555245" w:rsidRPr="00CD5E4B" w:rsidRDefault="00555245" w:rsidP="00EE37BA">
            <w:pPr>
              <w:pStyle w:val="ECCTabletext"/>
              <w:keepNext/>
              <w:keepLines/>
            </w:pPr>
            <w:r w:rsidRPr="00CD5E4B">
              <w:t>TRA-ECS</w:t>
            </w:r>
          </w:p>
        </w:tc>
        <w:tc>
          <w:tcPr>
            <w:tcW w:w="612" w:type="pct"/>
            <w:hideMark/>
          </w:tcPr>
          <w:p w14:paraId="47003F64" w14:textId="77777777" w:rsidR="00555245" w:rsidRPr="00CD5E4B" w:rsidRDefault="00555245" w:rsidP="004110FC">
            <w:pPr>
              <w:pStyle w:val="ECCTabletext"/>
              <w:keepNext/>
              <w:keepLines/>
              <w:jc w:val="left"/>
            </w:pPr>
            <w:r w:rsidRPr="00CD5E4B">
              <w:t>AB Lietuvos radijo ir televizijos centras</w:t>
            </w:r>
          </w:p>
        </w:tc>
        <w:tc>
          <w:tcPr>
            <w:tcW w:w="514" w:type="pct"/>
            <w:hideMark/>
          </w:tcPr>
          <w:p w14:paraId="6F8CA71B" w14:textId="77777777" w:rsidR="00555245" w:rsidRPr="00CD5E4B" w:rsidRDefault="00555245" w:rsidP="004110FC">
            <w:pPr>
              <w:pStyle w:val="ECCTabletext"/>
              <w:keepNext/>
              <w:keepLines/>
              <w:jc w:val="left"/>
            </w:pPr>
            <w:r w:rsidRPr="00CD5E4B">
              <w:t>2014-07-24</w:t>
            </w:r>
          </w:p>
        </w:tc>
        <w:tc>
          <w:tcPr>
            <w:tcW w:w="424" w:type="pct"/>
            <w:hideMark/>
          </w:tcPr>
          <w:p w14:paraId="01F3B777" w14:textId="77777777" w:rsidR="00555245" w:rsidRPr="00CD5E4B" w:rsidRDefault="00555245" w:rsidP="00EE37BA">
            <w:pPr>
              <w:pStyle w:val="ECCTabletext"/>
              <w:keepNext/>
              <w:keepLines/>
            </w:pPr>
            <w:r w:rsidRPr="00CD5E4B">
              <w:t>2029-07-25</w:t>
            </w:r>
          </w:p>
        </w:tc>
        <w:tc>
          <w:tcPr>
            <w:tcW w:w="890" w:type="pct"/>
            <w:hideMark/>
          </w:tcPr>
          <w:p w14:paraId="7DD1FF0F" w14:textId="77777777" w:rsidR="00555245" w:rsidRPr="00CD5E4B" w:rsidRDefault="00555245" w:rsidP="00EE37BA">
            <w:pPr>
              <w:pStyle w:val="ECCTabletext"/>
              <w:keepNext/>
              <w:keepLines/>
            </w:pPr>
            <w:r w:rsidRPr="00CD5E4B">
              <w:t>National coverage</w:t>
            </w:r>
          </w:p>
        </w:tc>
        <w:tc>
          <w:tcPr>
            <w:tcW w:w="637" w:type="pct"/>
            <w:hideMark/>
          </w:tcPr>
          <w:p w14:paraId="7C32D071" w14:textId="77777777" w:rsidR="00555245" w:rsidRPr="00CD5E4B" w:rsidRDefault="00555245" w:rsidP="00EE37BA">
            <w:pPr>
              <w:pStyle w:val="ECCTabletext"/>
              <w:keepNext/>
              <w:keepLines/>
            </w:pPr>
            <w:r w:rsidRPr="00CD5E4B">
              <w:t>Yes</w:t>
            </w:r>
          </w:p>
        </w:tc>
      </w:tr>
      <w:tr w:rsidR="00555245" w:rsidRPr="00CD5E4B" w14:paraId="381B280F" w14:textId="77777777" w:rsidTr="00555245">
        <w:trPr>
          <w:trHeight w:val="390"/>
        </w:trPr>
        <w:tc>
          <w:tcPr>
            <w:tcW w:w="628" w:type="pct"/>
            <w:hideMark/>
          </w:tcPr>
          <w:p w14:paraId="1F55A1CF" w14:textId="77777777" w:rsidR="00555245" w:rsidRPr="00CD5E4B" w:rsidRDefault="00555245" w:rsidP="00EE37BA">
            <w:pPr>
              <w:pStyle w:val="ECCTabletext"/>
              <w:keepNext/>
              <w:keepLines/>
            </w:pPr>
            <w:r w:rsidRPr="00CD5E4B">
              <w:t>Norway</w:t>
            </w:r>
          </w:p>
        </w:tc>
        <w:tc>
          <w:tcPr>
            <w:tcW w:w="628" w:type="pct"/>
            <w:hideMark/>
          </w:tcPr>
          <w:p w14:paraId="332D45C9" w14:textId="2B239086" w:rsidR="00555245" w:rsidRPr="00CD5E4B" w:rsidRDefault="00555245" w:rsidP="001943D9">
            <w:pPr>
              <w:pStyle w:val="ECCTabletext"/>
              <w:keepNext/>
              <w:keepLines/>
              <w:jc w:val="left"/>
            </w:pPr>
            <w:r w:rsidRPr="00CD5E4B">
              <w:t>2300</w:t>
            </w:r>
            <w:r>
              <w:t>-</w:t>
            </w:r>
            <w:r w:rsidRPr="00CD5E4B">
              <w:t>2320 MHz</w:t>
            </w:r>
          </w:p>
        </w:tc>
        <w:tc>
          <w:tcPr>
            <w:tcW w:w="668" w:type="pct"/>
            <w:hideMark/>
          </w:tcPr>
          <w:p w14:paraId="6F2A5932" w14:textId="77777777" w:rsidR="00555245" w:rsidRPr="00CD5E4B" w:rsidRDefault="00555245" w:rsidP="00EE37BA">
            <w:pPr>
              <w:pStyle w:val="ECCTabletext"/>
              <w:keepNext/>
              <w:keepLines/>
            </w:pPr>
            <w:r w:rsidRPr="00CD5E4B">
              <w:t>BWA</w:t>
            </w:r>
          </w:p>
        </w:tc>
        <w:tc>
          <w:tcPr>
            <w:tcW w:w="612" w:type="pct"/>
            <w:hideMark/>
          </w:tcPr>
          <w:p w14:paraId="46ACCB93" w14:textId="77777777" w:rsidR="00555245" w:rsidRPr="00CD5E4B" w:rsidRDefault="00555245" w:rsidP="004110FC">
            <w:pPr>
              <w:pStyle w:val="ECCTabletext"/>
              <w:keepNext/>
              <w:keepLines/>
              <w:jc w:val="left"/>
            </w:pPr>
            <w:r w:rsidRPr="00CD5E4B">
              <w:t>Neptune Energy Norge AS</w:t>
            </w:r>
          </w:p>
        </w:tc>
        <w:tc>
          <w:tcPr>
            <w:tcW w:w="514" w:type="pct"/>
            <w:hideMark/>
          </w:tcPr>
          <w:p w14:paraId="6E0A9C58" w14:textId="77777777" w:rsidR="00555245" w:rsidRPr="00CD5E4B" w:rsidRDefault="00555245" w:rsidP="004110FC">
            <w:pPr>
              <w:pStyle w:val="ECCTabletext"/>
              <w:keepNext/>
              <w:keepLines/>
              <w:jc w:val="left"/>
            </w:pPr>
            <w:r w:rsidRPr="00CD5E4B">
              <w:t>2009-10-01</w:t>
            </w:r>
          </w:p>
        </w:tc>
        <w:tc>
          <w:tcPr>
            <w:tcW w:w="424" w:type="pct"/>
            <w:hideMark/>
          </w:tcPr>
          <w:p w14:paraId="281CC2EC" w14:textId="77777777" w:rsidR="00555245" w:rsidRPr="00CD5E4B" w:rsidRDefault="00555245" w:rsidP="00EE37BA">
            <w:pPr>
              <w:pStyle w:val="ECCTabletext"/>
              <w:keepNext/>
              <w:keepLines/>
            </w:pPr>
            <w:r w:rsidRPr="00CD5E4B">
              <w:t>2021-12-31</w:t>
            </w:r>
          </w:p>
        </w:tc>
        <w:tc>
          <w:tcPr>
            <w:tcW w:w="890" w:type="pct"/>
            <w:hideMark/>
          </w:tcPr>
          <w:p w14:paraId="726EA163" w14:textId="77777777" w:rsidR="00555245" w:rsidRPr="00CD5E4B" w:rsidRDefault="00555245" w:rsidP="00EE37BA">
            <w:pPr>
              <w:pStyle w:val="ECCTabletext"/>
              <w:keepNext/>
              <w:keepLines/>
            </w:pPr>
            <w:r w:rsidRPr="00CD5E4B">
              <w:t>gjøa-feltet</w:t>
            </w:r>
          </w:p>
        </w:tc>
        <w:tc>
          <w:tcPr>
            <w:tcW w:w="637" w:type="pct"/>
            <w:hideMark/>
          </w:tcPr>
          <w:p w14:paraId="19324203" w14:textId="77777777" w:rsidR="00555245" w:rsidRPr="00CD5E4B" w:rsidRDefault="00555245" w:rsidP="00EE37BA">
            <w:pPr>
              <w:pStyle w:val="ECCTabletext"/>
              <w:keepNext/>
              <w:keepLines/>
            </w:pPr>
            <w:r w:rsidRPr="00CD5E4B">
              <w:t>Yes</w:t>
            </w:r>
          </w:p>
        </w:tc>
      </w:tr>
      <w:tr w:rsidR="00555245" w:rsidRPr="00CD5E4B" w14:paraId="553648CC" w14:textId="77777777" w:rsidTr="00555245">
        <w:trPr>
          <w:trHeight w:val="270"/>
        </w:trPr>
        <w:tc>
          <w:tcPr>
            <w:tcW w:w="628" w:type="pct"/>
            <w:hideMark/>
          </w:tcPr>
          <w:p w14:paraId="354F822E" w14:textId="77777777" w:rsidR="00555245" w:rsidRPr="00CD5E4B" w:rsidRDefault="00555245" w:rsidP="00EE37BA">
            <w:pPr>
              <w:pStyle w:val="ECCTabletext"/>
              <w:keepNext/>
              <w:keepLines/>
            </w:pPr>
            <w:r w:rsidRPr="00CD5E4B">
              <w:t>United Kingdom</w:t>
            </w:r>
          </w:p>
        </w:tc>
        <w:tc>
          <w:tcPr>
            <w:tcW w:w="628" w:type="pct"/>
            <w:hideMark/>
          </w:tcPr>
          <w:p w14:paraId="4641EE5C" w14:textId="70FC7B9E" w:rsidR="00555245" w:rsidRPr="00CD5E4B" w:rsidRDefault="00555245" w:rsidP="001943D9">
            <w:pPr>
              <w:pStyle w:val="ECCTabletext"/>
              <w:keepNext/>
              <w:keepLines/>
              <w:jc w:val="left"/>
            </w:pPr>
            <w:r w:rsidRPr="00CD5E4B">
              <w:t>2350 - 2390 MHz</w:t>
            </w:r>
          </w:p>
        </w:tc>
        <w:tc>
          <w:tcPr>
            <w:tcW w:w="668" w:type="pct"/>
            <w:hideMark/>
          </w:tcPr>
          <w:p w14:paraId="50EB8B73" w14:textId="77777777" w:rsidR="00555245" w:rsidRPr="00CD5E4B" w:rsidRDefault="00555245" w:rsidP="00EE37BA">
            <w:pPr>
              <w:pStyle w:val="ECCTabletext"/>
              <w:keepNext/>
              <w:keepLines/>
            </w:pPr>
            <w:r w:rsidRPr="00CD5E4B">
              <w:t>TRA-ECS</w:t>
            </w:r>
          </w:p>
        </w:tc>
        <w:tc>
          <w:tcPr>
            <w:tcW w:w="612" w:type="pct"/>
            <w:hideMark/>
          </w:tcPr>
          <w:p w14:paraId="7751A2C6" w14:textId="0273F87B" w:rsidR="00555245" w:rsidRPr="00CD5E4B" w:rsidRDefault="00555245" w:rsidP="004110FC">
            <w:pPr>
              <w:pStyle w:val="ECCTabletext"/>
              <w:keepNext/>
              <w:keepLines/>
              <w:jc w:val="left"/>
            </w:pPr>
            <w:r w:rsidRPr="00CD5E4B">
              <w:t xml:space="preserve">TELEFONICA UK LIMITED </w:t>
            </w:r>
          </w:p>
        </w:tc>
        <w:tc>
          <w:tcPr>
            <w:tcW w:w="514" w:type="pct"/>
            <w:hideMark/>
          </w:tcPr>
          <w:p w14:paraId="11DE8AA1" w14:textId="77777777" w:rsidR="00555245" w:rsidRPr="00CD5E4B" w:rsidRDefault="00555245" w:rsidP="004110FC">
            <w:pPr>
              <w:pStyle w:val="ECCTabletext"/>
              <w:keepNext/>
              <w:keepLines/>
              <w:jc w:val="left"/>
            </w:pPr>
            <w:r w:rsidRPr="00CD5E4B">
              <w:t>2018-04-05</w:t>
            </w:r>
          </w:p>
        </w:tc>
        <w:tc>
          <w:tcPr>
            <w:tcW w:w="424" w:type="pct"/>
            <w:hideMark/>
          </w:tcPr>
          <w:p w14:paraId="21791057" w14:textId="77777777" w:rsidR="00555245" w:rsidRPr="00CD5E4B" w:rsidRDefault="00555245" w:rsidP="00EE37BA">
            <w:pPr>
              <w:pStyle w:val="ECCTabletext"/>
              <w:keepNext/>
              <w:keepLines/>
            </w:pPr>
            <w:r w:rsidRPr="00CD5E4B">
              <w:t>2100-01-01</w:t>
            </w:r>
          </w:p>
        </w:tc>
        <w:tc>
          <w:tcPr>
            <w:tcW w:w="890" w:type="pct"/>
            <w:hideMark/>
          </w:tcPr>
          <w:p w14:paraId="3C74A8E1" w14:textId="77777777" w:rsidR="00555245" w:rsidRPr="00CD5E4B" w:rsidRDefault="00555245" w:rsidP="00EE37BA">
            <w:pPr>
              <w:pStyle w:val="ECCTabletext"/>
              <w:keepNext/>
              <w:keepLines/>
            </w:pPr>
            <w:r w:rsidRPr="00CD5E4B">
              <w:t>National coverage</w:t>
            </w:r>
          </w:p>
        </w:tc>
        <w:tc>
          <w:tcPr>
            <w:tcW w:w="637" w:type="pct"/>
            <w:hideMark/>
          </w:tcPr>
          <w:p w14:paraId="627FA052" w14:textId="77777777" w:rsidR="00555245" w:rsidRPr="00CD5E4B" w:rsidRDefault="00555245" w:rsidP="00EE37BA">
            <w:pPr>
              <w:pStyle w:val="ECCTabletext"/>
              <w:keepNext/>
              <w:keepLines/>
            </w:pPr>
            <w:r w:rsidRPr="00CD5E4B">
              <w:t>Yes</w:t>
            </w:r>
          </w:p>
        </w:tc>
      </w:tr>
      <w:tr w:rsidR="00555245" w:rsidRPr="00CD5E4B" w14:paraId="7C7B9D8A" w14:textId="77777777" w:rsidTr="00555245">
        <w:trPr>
          <w:trHeight w:val="270"/>
        </w:trPr>
        <w:tc>
          <w:tcPr>
            <w:tcW w:w="628" w:type="pct"/>
          </w:tcPr>
          <w:p w14:paraId="34FD566D" w14:textId="14C742AD" w:rsidR="00555245" w:rsidRPr="00CD5E4B" w:rsidRDefault="00555245" w:rsidP="00EE37BA">
            <w:pPr>
              <w:pStyle w:val="ECCTabletext"/>
              <w:keepNext/>
              <w:keepLines/>
            </w:pPr>
            <w:r w:rsidRPr="00CD5E4B">
              <w:t>Sweden</w:t>
            </w:r>
          </w:p>
        </w:tc>
        <w:tc>
          <w:tcPr>
            <w:tcW w:w="628" w:type="pct"/>
          </w:tcPr>
          <w:p w14:paraId="75E959A7" w14:textId="23DEDAAF" w:rsidR="00555245" w:rsidRPr="00CD5E4B" w:rsidRDefault="00555245" w:rsidP="001943D9">
            <w:pPr>
              <w:pStyle w:val="ECCTabletext"/>
              <w:keepNext/>
              <w:keepLines/>
              <w:jc w:val="left"/>
            </w:pPr>
            <w:r w:rsidRPr="00CD5E4B">
              <w:t>2300 - 2380 MHz</w:t>
            </w:r>
          </w:p>
        </w:tc>
        <w:tc>
          <w:tcPr>
            <w:tcW w:w="668" w:type="pct"/>
          </w:tcPr>
          <w:p w14:paraId="5DD9F6D3" w14:textId="7F9FBB44" w:rsidR="00555245" w:rsidRPr="00CD5E4B" w:rsidRDefault="00555245" w:rsidP="00EE37BA">
            <w:pPr>
              <w:pStyle w:val="ECCTabletext"/>
              <w:keepNext/>
              <w:keepLines/>
            </w:pPr>
            <w:r w:rsidRPr="00CD5E4B">
              <w:t>MFCN</w:t>
            </w:r>
          </w:p>
        </w:tc>
        <w:tc>
          <w:tcPr>
            <w:tcW w:w="612" w:type="pct"/>
          </w:tcPr>
          <w:p w14:paraId="0DDEE901" w14:textId="379DE7AB" w:rsidR="00555245" w:rsidRPr="00CD5E4B" w:rsidRDefault="00555245" w:rsidP="004110FC">
            <w:pPr>
              <w:pStyle w:val="ECCTabletext"/>
              <w:keepNext/>
              <w:keepLines/>
              <w:jc w:val="left"/>
            </w:pPr>
            <w:r w:rsidRPr="00CD5E4B">
              <w:t>Teracom AB</w:t>
            </w:r>
          </w:p>
        </w:tc>
        <w:tc>
          <w:tcPr>
            <w:tcW w:w="514" w:type="pct"/>
          </w:tcPr>
          <w:p w14:paraId="3B9D7181" w14:textId="646C4D1D" w:rsidR="00555245" w:rsidRPr="00CD5E4B" w:rsidRDefault="00555245" w:rsidP="004110FC">
            <w:pPr>
              <w:pStyle w:val="ECCTabletext"/>
              <w:keepNext/>
              <w:keepLines/>
              <w:jc w:val="left"/>
            </w:pPr>
            <w:r w:rsidRPr="00CD5E4B">
              <w:t>2021-01-20</w:t>
            </w:r>
          </w:p>
        </w:tc>
        <w:tc>
          <w:tcPr>
            <w:tcW w:w="424" w:type="pct"/>
          </w:tcPr>
          <w:p w14:paraId="221826CD" w14:textId="05DC77B0" w:rsidR="00555245" w:rsidRPr="00CD5E4B" w:rsidRDefault="00555245" w:rsidP="00EE37BA">
            <w:pPr>
              <w:pStyle w:val="ECCTabletext"/>
              <w:keepNext/>
              <w:keepLines/>
            </w:pPr>
            <w:r w:rsidRPr="00CD5E4B">
              <w:t>2045-12-31</w:t>
            </w:r>
          </w:p>
        </w:tc>
        <w:tc>
          <w:tcPr>
            <w:tcW w:w="890" w:type="pct"/>
          </w:tcPr>
          <w:p w14:paraId="13953E26" w14:textId="4B4BD94E" w:rsidR="00555245" w:rsidRPr="00CD5E4B" w:rsidRDefault="00555245" w:rsidP="00EE37BA">
            <w:pPr>
              <w:pStyle w:val="ECCTabletext"/>
              <w:keepNext/>
              <w:keepLines/>
            </w:pPr>
            <w:r w:rsidRPr="00CD5E4B">
              <w:t>National coverage</w:t>
            </w:r>
          </w:p>
        </w:tc>
        <w:tc>
          <w:tcPr>
            <w:tcW w:w="637" w:type="pct"/>
          </w:tcPr>
          <w:p w14:paraId="5F7DE9B5" w14:textId="4A921B8E" w:rsidR="00555245" w:rsidRPr="00CD5E4B" w:rsidRDefault="00555245" w:rsidP="00EE37BA">
            <w:pPr>
              <w:pStyle w:val="ECCTabletext"/>
              <w:keepNext/>
              <w:keepLines/>
            </w:pPr>
            <w:r w:rsidRPr="00CD5E4B">
              <w:t>Yes</w:t>
            </w:r>
          </w:p>
        </w:tc>
      </w:tr>
      <w:tr w:rsidR="00555245" w:rsidRPr="00CD5E4B" w14:paraId="56FAA9C5" w14:textId="77777777" w:rsidTr="00555245">
        <w:trPr>
          <w:trHeight w:val="270"/>
        </w:trPr>
        <w:tc>
          <w:tcPr>
            <w:tcW w:w="628" w:type="pct"/>
          </w:tcPr>
          <w:p w14:paraId="3439C5CB" w14:textId="30D10183" w:rsidR="00555245" w:rsidRPr="00CD5E4B" w:rsidRDefault="00555245" w:rsidP="00EE37BA">
            <w:pPr>
              <w:pStyle w:val="ECCTabletext"/>
              <w:keepNext/>
              <w:keepLines/>
            </w:pPr>
            <w:r w:rsidRPr="00CD5E4B">
              <w:t>Slovenia</w:t>
            </w:r>
          </w:p>
        </w:tc>
        <w:tc>
          <w:tcPr>
            <w:tcW w:w="628" w:type="pct"/>
          </w:tcPr>
          <w:p w14:paraId="2765D071" w14:textId="6B312539" w:rsidR="00555245" w:rsidRPr="00CD5E4B" w:rsidRDefault="00555245" w:rsidP="001943D9">
            <w:pPr>
              <w:pStyle w:val="ECCTabletext"/>
              <w:keepNext/>
              <w:keepLines/>
              <w:jc w:val="left"/>
            </w:pPr>
            <w:r w:rsidRPr="00CD5E4B">
              <w:t>2320 - 2390 MHz</w:t>
            </w:r>
          </w:p>
        </w:tc>
        <w:tc>
          <w:tcPr>
            <w:tcW w:w="668" w:type="pct"/>
          </w:tcPr>
          <w:p w14:paraId="2992DB9D" w14:textId="52366BE1" w:rsidR="00555245" w:rsidRPr="00CD5E4B" w:rsidRDefault="00555245" w:rsidP="00EE37BA">
            <w:pPr>
              <w:pStyle w:val="ECCTabletext"/>
              <w:keepNext/>
              <w:keepLines/>
            </w:pPr>
            <w:r w:rsidRPr="00CD5E4B">
              <w:t>MFCN</w:t>
            </w:r>
          </w:p>
        </w:tc>
        <w:tc>
          <w:tcPr>
            <w:tcW w:w="612" w:type="pct"/>
          </w:tcPr>
          <w:p w14:paraId="01FFEBE8" w14:textId="37BC3724" w:rsidR="00555245" w:rsidRPr="00CD5E4B" w:rsidRDefault="00555245" w:rsidP="004110FC">
            <w:pPr>
              <w:pStyle w:val="ECCTabletext"/>
              <w:keepNext/>
              <w:keepLines/>
              <w:jc w:val="left"/>
            </w:pPr>
            <w:r w:rsidRPr="00CD5E4B">
              <w:t>Two operators</w:t>
            </w:r>
          </w:p>
        </w:tc>
        <w:tc>
          <w:tcPr>
            <w:tcW w:w="514" w:type="pct"/>
          </w:tcPr>
          <w:p w14:paraId="5209DCE6" w14:textId="2A883889" w:rsidR="00555245" w:rsidRPr="00CD5E4B" w:rsidRDefault="00555245" w:rsidP="004110FC">
            <w:pPr>
              <w:pStyle w:val="ECCTabletext"/>
              <w:keepNext/>
              <w:keepLines/>
              <w:jc w:val="left"/>
            </w:pPr>
            <w:r w:rsidRPr="00CD5E4B">
              <w:t>2022-01-01</w:t>
            </w:r>
          </w:p>
        </w:tc>
        <w:tc>
          <w:tcPr>
            <w:tcW w:w="424" w:type="pct"/>
          </w:tcPr>
          <w:p w14:paraId="5F6C578B" w14:textId="0FE7745D" w:rsidR="00555245" w:rsidRPr="00CD5E4B" w:rsidRDefault="00555245" w:rsidP="00EE37BA">
            <w:pPr>
              <w:pStyle w:val="ECCTabletext"/>
              <w:keepNext/>
              <w:keepLines/>
            </w:pPr>
            <w:r w:rsidRPr="00CD5E4B">
              <w:t>2037-01-01</w:t>
            </w:r>
          </w:p>
        </w:tc>
        <w:tc>
          <w:tcPr>
            <w:tcW w:w="890" w:type="pct"/>
          </w:tcPr>
          <w:p w14:paraId="5A67673B" w14:textId="5FC75A6D" w:rsidR="00555245" w:rsidRPr="00CD5E4B" w:rsidRDefault="00555245" w:rsidP="00EE37BA">
            <w:pPr>
              <w:pStyle w:val="ECCTabletext"/>
              <w:keepNext/>
              <w:keepLines/>
            </w:pPr>
            <w:r w:rsidRPr="00CD5E4B">
              <w:t>National coverage</w:t>
            </w:r>
          </w:p>
        </w:tc>
        <w:tc>
          <w:tcPr>
            <w:tcW w:w="637" w:type="pct"/>
          </w:tcPr>
          <w:p w14:paraId="4BF02650" w14:textId="7F8F8B89" w:rsidR="00555245" w:rsidRPr="00CD5E4B" w:rsidRDefault="00555245" w:rsidP="00EE37BA">
            <w:pPr>
              <w:pStyle w:val="ECCTabletext"/>
              <w:keepNext/>
              <w:keepLines/>
            </w:pPr>
            <w:r w:rsidRPr="00CD5E4B">
              <w:t>Yes</w:t>
            </w:r>
          </w:p>
        </w:tc>
      </w:tr>
    </w:tbl>
    <w:p w14:paraId="1F4F9EFB" w14:textId="3D344A15" w:rsidR="005F32E3" w:rsidRPr="00CD5E4B" w:rsidRDefault="00AD1E05" w:rsidP="00836A47">
      <w:pPr>
        <w:pStyle w:val="ECCAnnexheading1"/>
        <w:outlineLvl w:val="0"/>
        <w:rPr>
          <w:lang w:val="en-GB"/>
        </w:rPr>
      </w:pPr>
      <w:bookmarkStart w:id="1014" w:name="_Toc87970195"/>
      <w:bookmarkStart w:id="1015" w:name="_Toc88226275"/>
      <w:bookmarkStart w:id="1016" w:name="_Toc87970201"/>
      <w:bookmarkStart w:id="1017" w:name="_Toc88226281"/>
      <w:bookmarkStart w:id="1018" w:name="_Toc87970209"/>
      <w:bookmarkStart w:id="1019" w:name="_Toc88226289"/>
      <w:bookmarkStart w:id="1020" w:name="_Toc87970227"/>
      <w:bookmarkStart w:id="1021" w:name="_Toc88226307"/>
      <w:bookmarkStart w:id="1022" w:name="_Toc87970252"/>
      <w:bookmarkStart w:id="1023" w:name="_Toc88226332"/>
      <w:bookmarkStart w:id="1024" w:name="_Toc89782464"/>
      <w:bookmarkStart w:id="1025" w:name="_Toc92869041"/>
      <w:bookmarkStart w:id="1026" w:name="_Toc87970253"/>
      <w:bookmarkStart w:id="1027" w:name="_Toc88226333"/>
      <w:bookmarkStart w:id="1028" w:name="_Toc89782465"/>
      <w:bookmarkStart w:id="1029" w:name="_Toc92869042"/>
      <w:bookmarkStart w:id="1030" w:name="_Toc98513060"/>
      <w:bookmarkStart w:id="1031" w:name="_Toc98834879"/>
      <w:bookmarkStart w:id="1032" w:name="_Toc99981232"/>
      <w:bookmarkStart w:id="1033" w:name="_Toc99982507"/>
      <w:bookmarkStart w:id="1034" w:name="_Toc100045065"/>
      <w:bookmarkStart w:id="1035" w:name="_Toc100047322"/>
      <w:bookmarkStart w:id="1036" w:name="_Toc100231172"/>
      <w:bookmarkStart w:id="1037" w:name="_Toc100238104"/>
      <w:bookmarkStart w:id="1038" w:name="_Toc101857809"/>
      <w:bookmarkStart w:id="1039" w:name="_Toc101857952"/>
      <w:bookmarkStart w:id="1040" w:name="_Toc102548933"/>
      <w:bookmarkStart w:id="1041" w:name="_Toc102570483"/>
      <w:bookmarkStart w:id="1042" w:name="_Toc102740345"/>
      <w:bookmarkStart w:id="1043" w:name="_Ref81231583"/>
      <w:bookmarkStart w:id="1044" w:name="_Toc88226335"/>
      <w:bookmarkStart w:id="1045" w:name="_Toc98834881"/>
      <w:bookmarkStart w:id="1046" w:name="_Toc100238106"/>
      <w:bookmarkStart w:id="1047" w:name="_Toc116384054"/>
      <w:bookmarkStart w:id="1048" w:name="_Toc107576579"/>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r w:rsidRPr="00CD5E4B">
        <w:rPr>
          <w:lang w:val="en-GB"/>
        </w:rPr>
        <w:lastRenderedPageBreak/>
        <w:t xml:space="preserve">In-band and adjacent band coexistence analysis </w:t>
      </w:r>
      <w:r w:rsidR="0070552F" w:rsidRPr="00CD5E4B">
        <w:rPr>
          <w:lang w:val="en-GB"/>
        </w:rPr>
        <w:t>Study</w:t>
      </w:r>
      <w:r w:rsidRPr="00CD5E4B">
        <w:rPr>
          <w:lang w:val="en-GB"/>
        </w:rPr>
        <w:t xml:space="preserve"> #1</w:t>
      </w:r>
      <w:bookmarkEnd w:id="1043"/>
      <w:bookmarkEnd w:id="1044"/>
      <w:bookmarkEnd w:id="1045"/>
      <w:bookmarkEnd w:id="1046"/>
      <w:bookmarkEnd w:id="1047"/>
      <w:bookmarkEnd w:id="1048"/>
    </w:p>
    <w:p w14:paraId="4C92B802" w14:textId="16723A12" w:rsidR="00627AA5" w:rsidRPr="00CD5E4B" w:rsidRDefault="009F17A1" w:rsidP="00CE2A82">
      <w:pPr>
        <w:pStyle w:val="ECCAnnexheading2"/>
        <w:rPr>
          <w:lang w:val="en-GB"/>
        </w:rPr>
      </w:pPr>
      <w:bookmarkStart w:id="1049" w:name="_Ref103199679"/>
      <w:r w:rsidRPr="00CD5E4B">
        <w:rPr>
          <w:lang w:val="en-GB"/>
        </w:rPr>
        <w:t>Adjacent band blocking of NR AAS in the 2.3 GHz band with Wi-Fi operating in the 2.4 GHz band</w:t>
      </w:r>
      <w:bookmarkEnd w:id="1049"/>
      <w:r w:rsidRPr="00CD5E4B" w:rsidDel="009F17A1">
        <w:rPr>
          <w:lang w:val="en-GB"/>
        </w:rPr>
        <w:t xml:space="preserve"> </w:t>
      </w:r>
    </w:p>
    <w:p w14:paraId="1BEB2E9A" w14:textId="77777777" w:rsidR="00006DA5" w:rsidRPr="00CD5E4B" w:rsidRDefault="00006DA5" w:rsidP="00245597">
      <w:pPr>
        <w:pStyle w:val="ECCAnnexheading3"/>
        <w:rPr>
          <w:lang w:val="en-GB"/>
        </w:rPr>
      </w:pPr>
      <w:r w:rsidRPr="00CD5E4B">
        <w:rPr>
          <w:lang w:val="en-GB"/>
        </w:rPr>
        <w:t>Introduction</w:t>
      </w:r>
    </w:p>
    <w:p w14:paraId="2661DFC8" w14:textId="0DF848C7" w:rsidR="005A70FE" w:rsidRPr="00CD5E4B" w:rsidRDefault="005A70FE" w:rsidP="005A70FE">
      <w:r w:rsidRPr="00CD5E4B">
        <w:t xml:space="preserve">In this </w:t>
      </w:r>
      <w:r w:rsidR="00817906" w:rsidRPr="00CD5E4B">
        <w:t>Annex</w:t>
      </w:r>
      <w:r w:rsidR="00A36B51" w:rsidRPr="00CD5E4B">
        <w:t xml:space="preserve">, </w:t>
      </w:r>
      <w:r w:rsidR="00E35BA7" w:rsidRPr="00CD5E4B">
        <w:t>compatibility</w:t>
      </w:r>
      <w:r w:rsidRPr="00CD5E4B">
        <w:t xml:space="preserve"> </w:t>
      </w:r>
      <w:r w:rsidR="00E35BA7" w:rsidRPr="00CD5E4B">
        <w:t xml:space="preserve">studies between </w:t>
      </w:r>
      <w:r w:rsidRPr="00CD5E4B">
        <w:t>AAS</w:t>
      </w:r>
      <w:r w:rsidR="00E35BA7" w:rsidRPr="00CD5E4B">
        <w:t xml:space="preserve"> 5G NR BSs</w:t>
      </w:r>
      <w:r w:rsidRPr="00CD5E4B">
        <w:t xml:space="preserve"> </w:t>
      </w:r>
      <w:r w:rsidR="00E35BA7" w:rsidRPr="00CD5E4B">
        <w:t xml:space="preserve">operating below </w:t>
      </w:r>
      <w:r w:rsidRPr="00CD5E4B">
        <w:t>2</w:t>
      </w:r>
      <w:r w:rsidR="00E35BA7" w:rsidRPr="00CD5E4B">
        <w:t>400</w:t>
      </w:r>
      <w:r w:rsidRPr="00CD5E4B">
        <w:t xml:space="preserve"> </w:t>
      </w:r>
      <w:r w:rsidR="00E35BA7" w:rsidRPr="00CD5E4B">
        <w:t>M</w:t>
      </w:r>
      <w:r w:rsidRPr="00CD5E4B">
        <w:t xml:space="preserve">Hz </w:t>
      </w:r>
      <w:r w:rsidR="00E35BA7" w:rsidRPr="00CD5E4B">
        <w:t xml:space="preserve">and </w:t>
      </w:r>
      <w:r w:rsidRPr="00CD5E4B">
        <w:t xml:space="preserve">Wi-Fi operating </w:t>
      </w:r>
      <w:r w:rsidR="00E35BA7" w:rsidRPr="00CD5E4B">
        <w:t>above 2400 MHz</w:t>
      </w:r>
      <w:r w:rsidR="00593C07" w:rsidRPr="00CD5E4B">
        <w:t xml:space="preserve"> are </w:t>
      </w:r>
      <w:r w:rsidR="00E70B79" w:rsidRPr="00CD5E4B">
        <w:t>provided</w:t>
      </w:r>
      <w:r w:rsidRPr="00CD5E4B">
        <w:t>.</w:t>
      </w:r>
    </w:p>
    <w:p w14:paraId="13D2B188" w14:textId="4A626855" w:rsidR="005A70FE" w:rsidRPr="00CD5E4B" w:rsidRDefault="005A70FE" w:rsidP="005A70FE">
      <w:r w:rsidRPr="00CD5E4B">
        <w:t xml:space="preserve">ECC Report 172 </w:t>
      </w:r>
      <w:r w:rsidR="005C3D84" w:rsidRPr="00CD5E4B">
        <w:fldChar w:fldCharType="begin" w:fldLock="1"/>
      </w:r>
      <w:r w:rsidR="005C3D84" w:rsidRPr="00CD5E4B">
        <w:instrText xml:space="preserve"> REF _Ref40084256 \n \h </w:instrText>
      </w:r>
      <w:r w:rsidR="004C13AC" w:rsidRPr="00CD5E4B">
        <w:instrText xml:space="preserve"> \* MERGEFORMAT </w:instrText>
      </w:r>
      <w:r w:rsidR="005C3D84" w:rsidRPr="00CD5E4B">
        <w:fldChar w:fldCharType="separate"/>
      </w:r>
      <w:r w:rsidR="002816C2" w:rsidRPr="00CD5E4B">
        <w:t>[4]</w:t>
      </w:r>
      <w:r w:rsidR="005C3D84" w:rsidRPr="00CD5E4B">
        <w:fldChar w:fldCharType="end"/>
      </w:r>
      <w:r w:rsidRPr="00CD5E4B">
        <w:t xml:space="preserve"> contains compatibility studies between LTE operating in the 23</w:t>
      </w:r>
      <w:r w:rsidR="00E35BA7" w:rsidRPr="00CD5E4B">
        <w:t>00-2400</w:t>
      </w:r>
      <w:r w:rsidRPr="00CD5E4B">
        <w:t xml:space="preserve"> </w:t>
      </w:r>
      <w:r w:rsidR="00E70B79" w:rsidRPr="00CD5E4B">
        <w:t xml:space="preserve">MHz </w:t>
      </w:r>
      <w:r w:rsidRPr="00CD5E4B">
        <w:t xml:space="preserve">band and Wi-Fi </w:t>
      </w:r>
      <w:r w:rsidR="00FE3055" w:rsidRPr="00CD5E4B">
        <w:t xml:space="preserve">operating </w:t>
      </w:r>
      <w:r w:rsidR="00E35BA7" w:rsidRPr="00CD5E4B">
        <w:t xml:space="preserve">above </w:t>
      </w:r>
      <w:r w:rsidRPr="00CD5E4B">
        <w:t>24</w:t>
      </w:r>
      <w:r w:rsidR="00E35BA7" w:rsidRPr="00CD5E4B">
        <w:t>00</w:t>
      </w:r>
      <w:r w:rsidRPr="00CD5E4B">
        <w:t xml:space="preserve"> </w:t>
      </w:r>
      <w:r w:rsidR="00E35BA7" w:rsidRPr="00CD5E4B">
        <w:t>M</w:t>
      </w:r>
      <w:r w:rsidRPr="00CD5E4B">
        <w:t xml:space="preserve">Hz. </w:t>
      </w:r>
    </w:p>
    <w:p w14:paraId="2CAD3DC1" w14:textId="68F4CB75" w:rsidR="005A70FE" w:rsidRPr="00CD5E4B" w:rsidRDefault="005A70FE" w:rsidP="0037080E">
      <w:r w:rsidRPr="00CD5E4B">
        <w:t xml:space="preserve">Only </w:t>
      </w:r>
      <w:r w:rsidR="005C3D84" w:rsidRPr="00CD5E4B">
        <w:t>one</w:t>
      </w:r>
      <w:r w:rsidRPr="00CD5E4B">
        <w:t xml:space="preserve"> parameter </w:t>
      </w:r>
      <w:r w:rsidR="00E70B79" w:rsidRPr="00CD5E4B">
        <w:t xml:space="preserve">has </w:t>
      </w:r>
      <w:r w:rsidRPr="00CD5E4B">
        <w:t xml:space="preserve">been </w:t>
      </w:r>
      <w:r w:rsidR="005C3D84" w:rsidRPr="00CD5E4B">
        <w:t xml:space="preserve">added </w:t>
      </w:r>
      <w:r w:rsidRPr="00CD5E4B">
        <w:t>to th</w:t>
      </w:r>
      <w:r w:rsidR="00E35BA7" w:rsidRPr="00CD5E4B">
        <w:t>ese</w:t>
      </w:r>
      <w:r w:rsidRPr="00CD5E4B">
        <w:t xml:space="preserve"> </w:t>
      </w:r>
      <w:r w:rsidR="005C3D84" w:rsidRPr="00CD5E4B">
        <w:t xml:space="preserve">AAS </w:t>
      </w:r>
      <w:r w:rsidRPr="00CD5E4B">
        <w:t>5G NR new simulations</w:t>
      </w:r>
      <w:r w:rsidR="005C3D84" w:rsidRPr="00CD5E4B">
        <w:t xml:space="preserve"> compared to the parameters defined in ECC Report 172</w:t>
      </w:r>
      <w:r w:rsidR="000E2322" w:rsidRPr="00CD5E4B">
        <w:t>:</w:t>
      </w:r>
      <w:r w:rsidR="005C3D84" w:rsidRPr="00CD5E4B">
        <w:t xml:space="preserve"> </w:t>
      </w:r>
      <w:r w:rsidR="000E2322" w:rsidRPr="00CD5E4B">
        <w:t>t</w:t>
      </w:r>
      <w:r w:rsidRPr="00CD5E4B">
        <w:t xml:space="preserve">he </w:t>
      </w:r>
      <w:r w:rsidR="00067A6C" w:rsidRPr="00CD5E4B">
        <w:t>RLAN</w:t>
      </w:r>
      <w:r w:rsidRPr="00CD5E4B">
        <w:t xml:space="preserve"> </w:t>
      </w:r>
      <w:r w:rsidR="00A36B51" w:rsidRPr="00CD5E4B">
        <w:t xml:space="preserve">compatibility </w:t>
      </w:r>
      <w:r w:rsidRPr="00CD5E4B">
        <w:t xml:space="preserve">level </w:t>
      </w:r>
      <w:r w:rsidR="00A90003" w:rsidRPr="00CD5E4B">
        <w:t>of</w:t>
      </w:r>
      <w:r w:rsidRPr="00CD5E4B">
        <w:t xml:space="preserve"> -81</w:t>
      </w:r>
      <w:r w:rsidR="007F0ACF" w:rsidRPr="00CD5E4B">
        <w:t xml:space="preserve"> </w:t>
      </w:r>
      <w:r w:rsidRPr="00CD5E4B">
        <w:t>dBm/</w:t>
      </w:r>
      <w:r w:rsidR="00FE3055" w:rsidRPr="00CD5E4B">
        <w:t>(</w:t>
      </w:r>
      <w:r w:rsidRPr="00CD5E4B">
        <w:t>10</w:t>
      </w:r>
      <w:r w:rsidR="007F0ACF" w:rsidRPr="00CD5E4B">
        <w:t xml:space="preserve"> </w:t>
      </w:r>
      <w:r w:rsidRPr="00CD5E4B">
        <w:t>MHz</w:t>
      </w:r>
      <w:r w:rsidR="00FE3055" w:rsidRPr="00CD5E4B">
        <w:t>)</w:t>
      </w:r>
      <w:r w:rsidRPr="00CD5E4B">
        <w:t xml:space="preserve">. </w:t>
      </w:r>
      <w:r w:rsidR="00A36B51" w:rsidRPr="00CD5E4B">
        <w:t>A</w:t>
      </w:r>
      <w:r w:rsidRPr="00CD5E4B">
        <w:t xml:space="preserve"> public </w:t>
      </w:r>
      <w:r w:rsidR="00A36B51" w:rsidRPr="00CD5E4B">
        <w:t>document provides explanation</w:t>
      </w:r>
      <w:r w:rsidRPr="00CD5E4B">
        <w:t>s about this</w:t>
      </w:r>
      <w:r w:rsidR="00A36B51" w:rsidRPr="00CD5E4B">
        <w:t xml:space="preserve"> additional</w:t>
      </w:r>
      <w:r w:rsidRPr="00CD5E4B">
        <w:t xml:space="preserve"> </w:t>
      </w:r>
      <w:r w:rsidR="00A36B51" w:rsidRPr="00CD5E4B">
        <w:t xml:space="preserve">compatibility </w:t>
      </w:r>
      <w:r w:rsidRPr="00CD5E4B">
        <w:t xml:space="preserve">level </w:t>
      </w:r>
      <w:r w:rsidR="007346CF" w:rsidRPr="00CD5E4B">
        <w:fldChar w:fldCharType="begin" w:fldLock="1"/>
      </w:r>
      <w:r w:rsidR="007346CF" w:rsidRPr="00CD5E4B">
        <w:instrText xml:space="preserve"> REF _Ref106010402 \r \h </w:instrText>
      </w:r>
      <w:r w:rsidR="004C13AC" w:rsidRPr="00CD5E4B">
        <w:instrText xml:space="preserve"> \* MERGEFORMAT </w:instrText>
      </w:r>
      <w:r w:rsidR="007346CF" w:rsidRPr="00CD5E4B">
        <w:fldChar w:fldCharType="separate"/>
      </w:r>
      <w:r w:rsidR="002816C2" w:rsidRPr="00CD5E4B">
        <w:t>[42]</w:t>
      </w:r>
      <w:r w:rsidR="007346CF" w:rsidRPr="00CD5E4B">
        <w:fldChar w:fldCharType="end"/>
      </w:r>
      <w:r w:rsidR="007346CF" w:rsidRPr="00CD5E4B">
        <w:t>.</w:t>
      </w:r>
      <w:r w:rsidRPr="00CD5E4B">
        <w:t xml:space="preserve"> In ECC</w:t>
      </w:r>
      <w:r w:rsidR="00D5205F" w:rsidRPr="00CD5E4B">
        <w:t xml:space="preserve"> </w:t>
      </w:r>
      <w:r w:rsidRPr="00CD5E4B">
        <w:t>Rep</w:t>
      </w:r>
      <w:r w:rsidR="00D5205F" w:rsidRPr="00CD5E4B">
        <w:t xml:space="preserve">ort </w:t>
      </w:r>
      <w:r w:rsidRPr="00CD5E4B">
        <w:t xml:space="preserve">172, the </w:t>
      </w:r>
      <w:r w:rsidR="004C5DDF" w:rsidRPr="00CD5E4B">
        <w:t xml:space="preserve">factor </w:t>
      </w:r>
      <w:r w:rsidRPr="00CD5E4B">
        <w:t>I/N was defined as an objective</w:t>
      </w:r>
      <w:r w:rsidR="00E35BA7" w:rsidRPr="00CD5E4B">
        <w:t>, thus</w:t>
      </w:r>
      <w:r w:rsidRPr="00CD5E4B">
        <w:t xml:space="preserve"> </w:t>
      </w:r>
      <w:r w:rsidR="00E35BA7" w:rsidRPr="00CD5E4B">
        <w:t>the compatibility level</w:t>
      </w:r>
      <w:r w:rsidRPr="00CD5E4B">
        <w:t xml:space="preserve"> was defined at -92</w:t>
      </w:r>
      <w:r w:rsidR="00426A19" w:rsidRPr="00CD5E4B">
        <w:t xml:space="preserve"> </w:t>
      </w:r>
      <w:r w:rsidRPr="00CD5E4B">
        <w:t xml:space="preserve">dBm. </w:t>
      </w:r>
      <w:r w:rsidR="00A36B51" w:rsidRPr="00CD5E4B">
        <w:t>Thus, t</w:t>
      </w:r>
      <w:r w:rsidR="00E35BA7" w:rsidRPr="00CD5E4B">
        <w:t>his</w:t>
      </w:r>
      <w:r w:rsidR="005C3D84" w:rsidRPr="00CD5E4B">
        <w:t xml:space="preserve"> study </w:t>
      </w:r>
      <w:r w:rsidR="00E35BA7" w:rsidRPr="00CD5E4B">
        <w:t>looks</w:t>
      </w:r>
      <w:r w:rsidR="005C3D84" w:rsidRPr="00CD5E4B">
        <w:t xml:space="preserve"> at the two </w:t>
      </w:r>
      <w:r w:rsidR="00E35BA7" w:rsidRPr="00CD5E4B">
        <w:t xml:space="preserve">compatibility </w:t>
      </w:r>
      <w:r w:rsidR="005C3D84" w:rsidRPr="00CD5E4B">
        <w:t>levels, -81</w:t>
      </w:r>
      <w:r w:rsidR="00F419E0" w:rsidRPr="00CD5E4B">
        <w:t xml:space="preserve"> </w:t>
      </w:r>
      <w:r w:rsidR="005C3D84" w:rsidRPr="00CD5E4B">
        <w:t>dBm and -92</w:t>
      </w:r>
      <w:r w:rsidR="00F419E0" w:rsidRPr="00CD5E4B">
        <w:t xml:space="preserve"> </w:t>
      </w:r>
      <w:r w:rsidR="005C3D84" w:rsidRPr="00CD5E4B">
        <w:t>dBm.</w:t>
      </w:r>
    </w:p>
    <w:p w14:paraId="40F3C782" w14:textId="64A77FD8" w:rsidR="005A70FE" w:rsidRPr="00CD5E4B" w:rsidRDefault="00E35BA7">
      <w:r w:rsidRPr="00CD5E4B">
        <w:t xml:space="preserve">Another </w:t>
      </w:r>
      <w:r w:rsidR="005A70FE" w:rsidRPr="00CD5E4B">
        <w:t xml:space="preserve">parameter </w:t>
      </w:r>
      <w:r w:rsidR="007A318E" w:rsidRPr="00CD5E4B">
        <w:t xml:space="preserve">that is </w:t>
      </w:r>
      <w:r w:rsidR="005A70FE" w:rsidRPr="00CD5E4B">
        <w:t xml:space="preserve">not </w:t>
      </w:r>
      <w:r w:rsidRPr="00CD5E4B">
        <w:t xml:space="preserve">well </w:t>
      </w:r>
      <w:r w:rsidR="005A70FE" w:rsidRPr="00CD5E4B">
        <w:t xml:space="preserve">defined </w:t>
      </w:r>
      <w:r w:rsidRPr="00CD5E4B">
        <w:t>(</w:t>
      </w:r>
      <w:r w:rsidR="005A70FE" w:rsidRPr="00CD5E4B">
        <w:t>but used</w:t>
      </w:r>
      <w:r w:rsidRPr="00CD5E4B">
        <w:t>)</w:t>
      </w:r>
      <w:r w:rsidR="005A70FE" w:rsidRPr="00CD5E4B">
        <w:t xml:space="preserve"> in </w:t>
      </w:r>
      <w:r w:rsidR="00043786" w:rsidRPr="00CD5E4B">
        <w:t>ECC Report 172</w:t>
      </w:r>
      <w:r w:rsidRPr="00CD5E4B">
        <w:t xml:space="preserve"> is </w:t>
      </w:r>
      <w:r w:rsidR="00A36B51" w:rsidRPr="00CD5E4B">
        <w:t>i</w:t>
      </w:r>
      <w:r w:rsidR="005A70FE" w:rsidRPr="00CD5E4B">
        <w:t>ndoor penetration loss. In t</w:t>
      </w:r>
      <w:r w:rsidRPr="00CD5E4B">
        <w:t>his</w:t>
      </w:r>
      <w:r w:rsidR="005A70FE" w:rsidRPr="00CD5E4B">
        <w:t xml:space="preserve"> study, the indoor loss </w:t>
      </w:r>
      <w:r w:rsidR="00DB645B" w:rsidRPr="00CD5E4B">
        <w:t xml:space="preserve">is assumed to be </w:t>
      </w:r>
      <w:r w:rsidR="005A70FE" w:rsidRPr="00CD5E4B">
        <w:t>18</w:t>
      </w:r>
      <w:r w:rsidR="00426A19" w:rsidRPr="00CD5E4B">
        <w:t xml:space="preserve"> </w:t>
      </w:r>
      <w:r w:rsidR="005A70FE" w:rsidRPr="00CD5E4B">
        <w:t>dB.</w:t>
      </w:r>
    </w:p>
    <w:p w14:paraId="06CC5EBC" w14:textId="08E07DB4" w:rsidR="00E35BA7" w:rsidRPr="00CD5E4B" w:rsidRDefault="00A36B51" w:rsidP="005A70FE">
      <w:r w:rsidRPr="00CD5E4B">
        <w:t>This study</w:t>
      </w:r>
      <w:r w:rsidR="005A70FE" w:rsidRPr="00CD5E4B">
        <w:t xml:space="preserve"> look</w:t>
      </w:r>
      <w:r w:rsidRPr="00CD5E4B">
        <w:t>s</w:t>
      </w:r>
      <w:r w:rsidR="005A70FE" w:rsidRPr="00CD5E4B">
        <w:t xml:space="preserve"> at the </w:t>
      </w:r>
      <w:r w:rsidR="00067A6C" w:rsidRPr="00CD5E4B">
        <w:t>RLAN</w:t>
      </w:r>
      <w:r w:rsidR="005A70FE" w:rsidRPr="00CD5E4B">
        <w:t xml:space="preserve"> b</w:t>
      </w:r>
      <w:r w:rsidR="00D32EE2" w:rsidRPr="00CD5E4B">
        <w:t>l</w:t>
      </w:r>
      <w:r w:rsidR="005A70FE" w:rsidRPr="00CD5E4B">
        <w:t>ocking.</w:t>
      </w:r>
    </w:p>
    <w:p w14:paraId="35BE5257" w14:textId="017C28C5" w:rsidR="005A70FE" w:rsidRPr="00CD5E4B" w:rsidRDefault="00A36B51" w:rsidP="005A70FE">
      <w:r w:rsidRPr="00CD5E4B">
        <w:t xml:space="preserve">This study looks at </w:t>
      </w:r>
      <w:r w:rsidR="005A70FE" w:rsidRPr="00CD5E4B">
        <w:t>simulation</w:t>
      </w:r>
      <w:r w:rsidRPr="00CD5E4B">
        <w:t>s</w:t>
      </w:r>
      <w:r w:rsidR="005A70FE" w:rsidRPr="00CD5E4B">
        <w:t xml:space="preserve"> based on worst case</w:t>
      </w:r>
      <w:r w:rsidR="003556D5" w:rsidRPr="00CD5E4B">
        <w:t xml:space="preserve"> assumptions</w:t>
      </w:r>
      <w:r w:rsidR="005A70FE" w:rsidRPr="00CD5E4B">
        <w:t>.</w:t>
      </w:r>
    </w:p>
    <w:p w14:paraId="6169977D" w14:textId="27431C03" w:rsidR="005A70FE" w:rsidRPr="00CD5E4B" w:rsidRDefault="005A70FE" w:rsidP="005A70FE">
      <w:r w:rsidRPr="00CD5E4B">
        <w:t xml:space="preserve">All the simulations have been done </w:t>
      </w:r>
      <w:r w:rsidR="00D32EE2" w:rsidRPr="00CD5E4B">
        <w:t>using</w:t>
      </w:r>
      <w:r w:rsidRPr="00CD5E4B">
        <w:t xml:space="preserve"> SEAMCAT. </w:t>
      </w:r>
    </w:p>
    <w:p w14:paraId="2AE585FB" w14:textId="77777777" w:rsidR="005A70FE" w:rsidRPr="00CD5E4B" w:rsidRDefault="005A70FE" w:rsidP="00245597">
      <w:pPr>
        <w:pStyle w:val="ECCAnnexheading3"/>
        <w:rPr>
          <w:lang w:val="en-GB"/>
        </w:rPr>
      </w:pPr>
      <w:r w:rsidRPr="00CD5E4B">
        <w:rPr>
          <w:lang w:val="en-GB"/>
        </w:rPr>
        <w:t>Simulation parameters</w:t>
      </w:r>
    </w:p>
    <w:p w14:paraId="4251B36B" w14:textId="0767E311" w:rsidR="005A70FE" w:rsidRPr="00CD5E4B" w:rsidRDefault="00A36B51" w:rsidP="005A70FE">
      <w:r w:rsidRPr="00CD5E4B">
        <w:t>This study</w:t>
      </w:r>
      <w:r w:rsidR="005A70FE" w:rsidRPr="00CD5E4B">
        <w:t xml:space="preserve"> focus</w:t>
      </w:r>
      <w:r w:rsidR="0037080E" w:rsidRPr="00CD5E4B">
        <w:t>es</w:t>
      </w:r>
      <w:r w:rsidR="005A70FE" w:rsidRPr="00CD5E4B">
        <w:t xml:space="preserve"> on the indoor case only. </w:t>
      </w:r>
      <w:r w:rsidR="00357798" w:rsidRPr="00CD5E4B">
        <w:t>The following two tables</w:t>
      </w:r>
      <w:r w:rsidR="004E458E" w:rsidRPr="00CD5E4B">
        <w:t xml:space="preserve"> </w:t>
      </w:r>
      <w:r w:rsidR="005A70FE" w:rsidRPr="00CD5E4B">
        <w:t>summari</w:t>
      </w:r>
      <w:r w:rsidR="00F82239" w:rsidRPr="00CD5E4B">
        <w:t>s</w:t>
      </w:r>
      <w:r w:rsidR="005A70FE" w:rsidRPr="00CD5E4B">
        <w:t>e the parameters used in this simulation for Wi-Fi receivers and AAS 5G NR BSs, respectively.</w:t>
      </w:r>
    </w:p>
    <w:p w14:paraId="535CE36A" w14:textId="5942FFA8" w:rsidR="005A70FE" w:rsidRPr="00CD5E4B" w:rsidRDefault="00067A6C" w:rsidP="00710B02">
      <w:pPr>
        <w:pStyle w:val="ECCAnnexheading3"/>
        <w:keepNext/>
        <w:keepLines/>
        <w:rPr>
          <w:lang w:val="en-GB"/>
        </w:rPr>
      </w:pPr>
      <w:r w:rsidRPr="00CD5E4B">
        <w:rPr>
          <w:lang w:val="en-GB"/>
        </w:rPr>
        <w:lastRenderedPageBreak/>
        <w:t>RLAN</w:t>
      </w:r>
      <w:r w:rsidR="005A70FE" w:rsidRPr="00CD5E4B">
        <w:rPr>
          <w:lang w:val="en-GB"/>
        </w:rPr>
        <w:t xml:space="preserve"> Parameters</w:t>
      </w:r>
    </w:p>
    <w:p w14:paraId="7F1F5876" w14:textId="075C787E" w:rsidR="0092563E" w:rsidRPr="00CD5E4B" w:rsidRDefault="0092563E" w:rsidP="00CD2290">
      <w:pPr>
        <w:pStyle w:val="Caption"/>
        <w:keepNext/>
        <w:rPr>
          <w:lang w:val="en-GB"/>
        </w:rPr>
      </w:pPr>
      <w:r w:rsidRPr="00CD5E4B">
        <w:rPr>
          <w:lang w:val="en-GB"/>
        </w:rPr>
        <w:t xml:space="preserve">Table </w:t>
      </w:r>
      <w:r w:rsidR="00880928" w:rsidRPr="00CD5E4B">
        <w:rPr>
          <w:lang w:val="en-GB"/>
        </w:rPr>
        <w:fldChar w:fldCharType="begin"/>
      </w:r>
      <w:r w:rsidR="00880928" w:rsidRPr="00CD5E4B">
        <w:rPr>
          <w:lang w:val="en-GB"/>
        </w:rPr>
        <w:instrText xml:space="preserve"> SEQ Table \* ARABIC </w:instrText>
      </w:r>
      <w:r w:rsidR="00880928" w:rsidRPr="00CD5E4B">
        <w:rPr>
          <w:lang w:val="en-GB"/>
        </w:rPr>
        <w:fldChar w:fldCharType="separate"/>
      </w:r>
      <w:r w:rsidR="001F0975">
        <w:rPr>
          <w:noProof/>
          <w:lang w:val="en-GB"/>
        </w:rPr>
        <w:t>16</w:t>
      </w:r>
      <w:r w:rsidR="00880928" w:rsidRPr="00CD5E4B">
        <w:rPr>
          <w:lang w:val="en-GB"/>
        </w:rPr>
        <w:fldChar w:fldCharType="end"/>
      </w:r>
      <w:r w:rsidR="00665A59" w:rsidRPr="00CD5E4B">
        <w:rPr>
          <w:lang w:val="en-GB"/>
        </w:rPr>
        <w:t>:</w:t>
      </w:r>
      <w:r w:rsidR="00460868" w:rsidRPr="00CD5E4B">
        <w:rPr>
          <w:lang w:val="en-GB"/>
        </w:rPr>
        <w:t xml:space="preserve"> Parameters of WLAN 802.11n AP system operating in the band 2400-2483.5 MHz</w:t>
      </w:r>
      <w:r w:rsidR="00AF4C1E" w:rsidRPr="00CD5E4B">
        <w:rPr>
          <w:lang w:val="en-GB"/>
        </w:rPr>
        <w:t xml:space="preserve"> </w:t>
      </w:r>
      <w:r w:rsidR="00AF4C1E" w:rsidRPr="00CD5E4B">
        <w:rPr>
          <w:lang w:val="en-GB"/>
        </w:rPr>
        <w:fldChar w:fldCharType="begin" w:fldLock="1"/>
      </w:r>
      <w:r w:rsidR="00AF4C1E" w:rsidRPr="00CD5E4B">
        <w:rPr>
          <w:lang w:val="en-GB"/>
        </w:rPr>
        <w:instrText xml:space="preserve"> REF _Ref106010712 \r \h </w:instrText>
      </w:r>
      <w:r w:rsidR="004C13AC" w:rsidRPr="00CD5E4B">
        <w:rPr>
          <w:lang w:val="en-GB"/>
        </w:rPr>
        <w:instrText xml:space="preserve"> \* MERGEFORMAT </w:instrText>
      </w:r>
      <w:r w:rsidR="00AF4C1E" w:rsidRPr="00CD5E4B">
        <w:rPr>
          <w:lang w:val="en-GB"/>
        </w:rPr>
      </w:r>
      <w:r w:rsidR="00AF4C1E" w:rsidRPr="00CD5E4B">
        <w:rPr>
          <w:lang w:val="en-GB"/>
        </w:rPr>
        <w:fldChar w:fldCharType="separate"/>
      </w:r>
      <w:r w:rsidR="002816C2" w:rsidRPr="00CD5E4B">
        <w:rPr>
          <w:lang w:val="en-GB"/>
        </w:rPr>
        <w:t>[43]</w:t>
      </w:r>
      <w:r w:rsidR="00AF4C1E" w:rsidRPr="00CD5E4B">
        <w:rPr>
          <w:lang w:val="en-GB"/>
        </w:rPr>
        <w:fldChar w:fldCharType="end"/>
      </w:r>
    </w:p>
    <w:tbl>
      <w:tblPr>
        <w:tblStyle w:val="ECCTable-redheader"/>
        <w:tblW w:w="9619" w:type="dxa"/>
        <w:tblInd w:w="0" w:type="dxa"/>
        <w:tblLayout w:type="fixed"/>
        <w:tblLook w:val="04A0" w:firstRow="1" w:lastRow="0" w:firstColumn="1" w:lastColumn="0" w:noHBand="0" w:noVBand="1"/>
      </w:tblPr>
      <w:tblGrid>
        <w:gridCol w:w="2689"/>
        <w:gridCol w:w="1842"/>
        <w:gridCol w:w="5088"/>
      </w:tblGrid>
      <w:tr w:rsidR="005A70FE" w:rsidRPr="00CD5E4B" w14:paraId="5E88AE0B" w14:textId="77777777" w:rsidTr="00357798">
        <w:trPr>
          <w:cnfStyle w:val="100000000000" w:firstRow="1" w:lastRow="0" w:firstColumn="0" w:lastColumn="0" w:oddVBand="0" w:evenVBand="0" w:oddHBand="0" w:evenHBand="0" w:firstRowFirstColumn="0" w:firstRowLastColumn="0" w:lastRowFirstColumn="0" w:lastRowLastColumn="0"/>
        </w:trPr>
        <w:tc>
          <w:tcPr>
            <w:tcW w:w="2689" w:type="dxa"/>
          </w:tcPr>
          <w:p w14:paraId="218BAB20" w14:textId="77777777" w:rsidR="005A70FE" w:rsidRPr="00CD5E4B" w:rsidRDefault="005A70FE" w:rsidP="00A83B72">
            <w:pPr>
              <w:pStyle w:val="ECCTableHeaderwhitefont"/>
              <w:keepNext/>
              <w:keepLines/>
            </w:pPr>
            <w:r w:rsidRPr="00CD5E4B">
              <w:t>Victim WLAN receiver</w:t>
            </w:r>
          </w:p>
        </w:tc>
        <w:tc>
          <w:tcPr>
            <w:tcW w:w="1842" w:type="dxa"/>
          </w:tcPr>
          <w:p w14:paraId="0630AB4B" w14:textId="77777777" w:rsidR="005A70FE" w:rsidRPr="00CD5E4B" w:rsidRDefault="005A70FE" w:rsidP="00A83B72">
            <w:pPr>
              <w:pStyle w:val="ECCTableHeaderwhitefont"/>
              <w:keepNext/>
              <w:keepLines/>
            </w:pPr>
          </w:p>
        </w:tc>
        <w:tc>
          <w:tcPr>
            <w:tcW w:w="5088" w:type="dxa"/>
            <w:hideMark/>
          </w:tcPr>
          <w:p w14:paraId="1428065C" w14:textId="77777777" w:rsidR="005A70FE" w:rsidRPr="00CD5E4B" w:rsidRDefault="005A70FE" w:rsidP="00A83B72">
            <w:pPr>
              <w:pStyle w:val="ECCTableHeaderwhitefont"/>
              <w:keepNext/>
              <w:keepLines/>
            </w:pPr>
            <w:r w:rsidRPr="00CD5E4B">
              <w:t>Comment</w:t>
            </w:r>
          </w:p>
        </w:tc>
      </w:tr>
      <w:tr w:rsidR="005A70FE" w:rsidRPr="00CD5E4B" w14:paraId="40CDB3F8" w14:textId="77777777" w:rsidTr="00357798">
        <w:tc>
          <w:tcPr>
            <w:tcW w:w="2689" w:type="dxa"/>
          </w:tcPr>
          <w:p w14:paraId="3C89C5CC" w14:textId="77777777" w:rsidR="005A70FE" w:rsidRPr="00CD5E4B" w:rsidRDefault="005A70FE" w:rsidP="00A83B72">
            <w:pPr>
              <w:keepNext/>
              <w:keepLines/>
              <w:jc w:val="left"/>
            </w:pPr>
            <w:r w:rsidRPr="00CD5E4B">
              <w:t xml:space="preserve">AP antenna height </w:t>
            </w:r>
          </w:p>
        </w:tc>
        <w:tc>
          <w:tcPr>
            <w:tcW w:w="1842" w:type="dxa"/>
          </w:tcPr>
          <w:p w14:paraId="0C75E8DF" w14:textId="0B3036E9" w:rsidR="005A70FE" w:rsidRPr="00CD5E4B" w:rsidRDefault="005A70FE" w:rsidP="00A83B72">
            <w:pPr>
              <w:keepNext/>
              <w:keepLines/>
              <w:jc w:val="left"/>
            </w:pPr>
            <w:r w:rsidRPr="00CD5E4B">
              <w:t>1.5</w:t>
            </w:r>
            <w:r w:rsidR="00F90CAC" w:rsidRPr="00CD5E4B">
              <w:t xml:space="preserve"> </w:t>
            </w:r>
            <w:r w:rsidRPr="00CD5E4B">
              <w:t>m to 28.5</w:t>
            </w:r>
            <w:r w:rsidR="00F90CAC" w:rsidRPr="00CD5E4B">
              <w:t xml:space="preserve"> </w:t>
            </w:r>
            <w:r w:rsidRPr="00CD5E4B">
              <w:t>m</w:t>
            </w:r>
          </w:p>
        </w:tc>
        <w:tc>
          <w:tcPr>
            <w:tcW w:w="5088" w:type="dxa"/>
          </w:tcPr>
          <w:p w14:paraId="22736A9C" w14:textId="1C182C9C" w:rsidR="005A70FE" w:rsidRPr="00CD5E4B" w:rsidRDefault="005A70FE" w:rsidP="00A83B72">
            <w:pPr>
              <w:keepNext/>
              <w:keepLines/>
              <w:jc w:val="left"/>
            </w:pPr>
            <w:r w:rsidRPr="00CD5E4B">
              <w:t xml:space="preserve">Note: Based on </w:t>
            </w:r>
            <w:r w:rsidR="00043786" w:rsidRPr="00CD5E4B">
              <w:t xml:space="preserve">ECC Report </w:t>
            </w:r>
            <w:r w:rsidRPr="00CD5E4B">
              <w:t xml:space="preserve">302 </w:t>
            </w:r>
            <w:r w:rsidR="00572883" w:rsidRPr="00CD5E4B">
              <w:t xml:space="preserve">Table </w:t>
            </w:r>
            <w:r w:rsidRPr="00CD5E4B">
              <w:t>10</w:t>
            </w:r>
            <w:r w:rsidR="00725FC8" w:rsidRPr="00CD5E4B">
              <w:t xml:space="preserve"> </w:t>
            </w:r>
            <w:r w:rsidR="00725FC8" w:rsidRPr="00CD5E4B">
              <w:fldChar w:fldCharType="begin" w:fldLock="1"/>
            </w:r>
            <w:r w:rsidR="00725FC8" w:rsidRPr="00CD5E4B">
              <w:instrText xml:space="preserve"> REF _Ref106010910 \r \h </w:instrText>
            </w:r>
            <w:r w:rsidR="004C13AC" w:rsidRPr="00CD5E4B">
              <w:instrText xml:space="preserve"> \* MERGEFORMAT </w:instrText>
            </w:r>
            <w:r w:rsidR="00725FC8" w:rsidRPr="00CD5E4B">
              <w:fldChar w:fldCharType="separate"/>
            </w:r>
            <w:r w:rsidR="002816C2" w:rsidRPr="00CD5E4B">
              <w:t>[28]</w:t>
            </w:r>
            <w:r w:rsidR="00725FC8" w:rsidRPr="00CD5E4B">
              <w:fldChar w:fldCharType="end"/>
            </w:r>
            <w:r w:rsidR="00BD1973" w:rsidRPr="00CD5E4B">
              <w:t xml:space="preserve"> </w:t>
            </w:r>
            <w:r w:rsidRPr="00CD5E4B">
              <w:t>(see more explanations below)</w:t>
            </w:r>
          </w:p>
        </w:tc>
      </w:tr>
      <w:tr w:rsidR="005A70FE" w:rsidRPr="00CD5E4B" w14:paraId="75640294" w14:textId="77777777" w:rsidTr="00357798">
        <w:tc>
          <w:tcPr>
            <w:tcW w:w="2689" w:type="dxa"/>
          </w:tcPr>
          <w:p w14:paraId="2E7E0E02" w14:textId="77777777" w:rsidR="005A70FE" w:rsidRPr="00CD5E4B" w:rsidRDefault="005A70FE" w:rsidP="00A83B72">
            <w:pPr>
              <w:keepNext/>
              <w:keepLines/>
              <w:jc w:val="left"/>
            </w:pPr>
            <w:r w:rsidRPr="00CD5E4B">
              <w:t>Propagation model</w:t>
            </w:r>
          </w:p>
        </w:tc>
        <w:tc>
          <w:tcPr>
            <w:tcW w:w="1842" w:type="dxa"/>
          </w:tcPr>
          <w:p w14:paraId="34EC1F32" w14:textId="667416F7" w:rsidR="005A70FE" w:rsidRPr="00CD5E4B" w:rsidRDefault="005A70FE" w:rsidP="00A83B72">
            <w:pPr>
              <w:keepNext/>
              <w:keepLines/>
              <w:jc w:val="left"/>
            </w:pPr>
            <w:r w:rsidRPr="00CD5E4B">
              <w:t xml:space="preserve">ITU-R P.525 </w:t>
            </w:r>
            <w:r w:rsidR="00AF4C1E" w:rsidRPr="00CD5E4B">
              <w:fldChar w:fldCharType="begin" w:fldLock="1"/>
            </w:r>
            <w:r w:rsidR="00AF4C1E" w:rsidRPr="00CD5E4B">
              <w:instrText xml:space="preserve"> REF _Ref106010779 \r \h </w:instrText>
            </w:r>
            <w:r w:rsidR="004C13AC" w:rsidRPr="00CD5E4B">
              <w:instrText xml:space="preserve"> \* MERGEFORMAT </w:instrText>
            </w:r>
            <w:r w:rsidR="00AF4C1E" w:rsidRPr="00CD5E4B">
              <w:fldChar w:fldCharType="separate"/>
            </w:r>
            <w:r w:rsidR="002816C2" w:rsidRPr="00CD5E4B">
              <w:t>[44]</w:t>
            </w:r>
            <w:r w:rsidR="00AF4C1E" w:rsidRPr="00CD5E4B">
              <w:fldChar w:fldCharType="end"/>
            </w:r>
            <w:r w:rsidR="00AF4C1E" w:rsidRPr="00CD5E4B">
              <w:t xml:space="preserve"> </w:t>
            </w:r>
            <w:r w:rsidRPr="00CD5E4B">
              <w:t>(Free space)</w:t>
            </w:r>
            <w:r w:rsidR="00AF4C1E" w:rsidRPr="00CD5E4B">
              <w:t xml:space="preserve"> </w:t>
            </w:r>
          </w:p>
        </w:tc>
        <w:tc>
          <w:tcPr>
            <w:tcW w:w="5088" w:type="dxa"/>
          </w:tcPr>
          <w:p w14:paraId="61758B0B" w14:textId="77777777" w:rsidR="005A70FE" w:rsidRPr="00CD5E4B" w:rsidRDefault="005A70FE" w:rsidP="00A83B72">
            <w:pPr>
              <w:keepNext/>
              <w:keepLines/>
              <w:jc w:val="left"/>
            </w:pPr>
          </w:p>
        </w:tc>
      </w:tr>
      <w:tr w:rsidR="005A70FE" w:rsidRPr="00CD5E4B" w14:paraId="53A985DC" w14:textId="77777777" w:rsidTr="00357798">
        <w:tc>
          <w:tcPr>
            <w:tcW w:w="2689" w:type="dxa"/>
          </w:tcPr>
          <w:p w14:paraId="18C3E2F3" w14:textId="77777777" w:rsidR="005A70FE" w:rsidRPr="00CD5E4B" w:rsidRDefault="005A70FE" w:rsidP="00A83B72">
            <w:pPr>
              <w:keepNext/>
              <w:keepLines/>
              <w:jc w:val="left"/>
            </w:pPr>
            <w:r w:rsidRPr="00CD5E4B">
              <w:t xml:space="preserve">Wall penetration loss </w:t>
            </w:r>
          </w:p>
        </w:tc>
        <w:tc>
          <w:tcPr>
            <w:tcW w:w="1842" w:type="dxa"/>
          </w:tcPr>
          <w:p w14:paraId="2DE64F6F" w14:textId="77777777" w:rsidR="005A70FE" w:rsidRPr="00CD5E4B" w:rsidRDefault="005A70FE" w:rsidP="00A83B72">
            <w:pPr>
              <w:keepNext/>
              <w:keepLines/>
              <w:jc w:val="left"/>
            </w:pPr>
            <w:r w:rsidRPr="00CD5E4B">
              <w:t>18 dB</w:t>
            </w:r>
          </w:p>
        </w:tc>
        <w:tc>
          <w:tcPr>
            <w:tcW w:w="5088" w:type="dxa"/>
          </w:tcPr>
          <w:p w14:paraId="77820FEA" w14:textId="77777777" w:rsidR="005A70FE" w:rsidRPr="00CD5E4B" w:rsidRDefault="005A70FE" w:rsidP="00A83B72">
            <w:pPr>
              <w:keepNext/>
              <w:keepLines/>
              <w:jc w:val="left"/>
            </w:pPr>
            <w:r w:rsidRPr="00CD5E4B">
              <w:t xml:space="preserve"> </w:t>
            </w:r>
          </w:p>
        </w:tc>
      </w:tr>
      <w:tr w:rsidR="005A70FE" w:rsidRPr="00CD5E4B" w14:paraId="68C9CB1A" w14:textId="77777777" w:rsidTr="00357798">
        <w:tc>
          <w:tcPr>
            <w:tcW w:w="2689" w:type="dxa"/>
          </w:tcPr>
          <w:p w14:paraId="29811A85" w14:textId="77777777" w:rsidR="005A70FE" w:rsidRPr="00CD5E4B" w:rsidRDefault="005A70FE" w:rsidP="00A83B72">
            <w:pPr>
              <w:keepNext/>
              <w:keepLines/>
              <w:jc w:val="left"/>
            </w:pPr>
            <w:r w:rsidRPr="00CD5E4B">
              <w:t>I/N objective</w:t>
            </w:r>
          </w:p>
        </w:tc>
        <w:tc>
          <w:tcPr>
            <w:tcW w:w="1842" w:type="dxa"/>
          </w:tcPr>
          <w:p w14:paraId="58E332BD" w14:textId="77777777" w:rsidR="005A70FE" w:rsidRPr="00CD5E4B" w:rsidRDefault="005A70FE" w:rsidP="00A83B72">
            <w:pPr>
              <w:keepNext/>
              <w:keepLines/>
              <w:jc w:val="left"/>
            </w:pPr>
            <w:r w:rsidRPr="00CD5E4B">
              <w:t>0 dB</w:t>
            </w:r>
          </w:p>
        </w:tc>
        <w:tc>
          <w:tcPr>
            <w:tcW w:w="5088" w:type="dxa"/>
          </w:tcPr>
          <w:p w14:paraId="1F1E4F02" w14:textId="77777777" w:rsidR="005A70FE" w:rsidRPr="00CD5E4B" w:rsidRDefault="005A70FE" w:rsidP="00A83B72">
            <w:pPr>
              <w:keepNext/>
              <w:keepLines/>
              <w:jc w:val="left"/>
            </w:pPr>
          </w:p>
        </w:tc>
      </w:tr>
      <w:tr w:rsidR="005A70FE" w:rsidRPr="00CD5E4B" w14:paraId="7705E6DC" w14:textId="77777777" w:rsidTr="00357798">
        <w:tc>
          <w:tcPr>
            <w:tcW w:w="2689" w:type="dxa"/>
          </w:tcPr>
          <w:p w14:paraId="20819A4F" w14:textId="77777777" w:rsidR="005A70FE" w:rsidRPr="00CD5E4B" w:rsidRDefault="005A70FE" w:rsidP="00A83B72">
            <w:pPr>
              <w:keepNext/>
              <w:keepLines/>
              <w:jc w:val="left"/>
            </w:pPr>
            <w:r w:rsidRPr="00CD5E4B">
              <w:t xml:space="preserve">Receiver bandwidth </w:t>
            </w:r>
          </w:p>
        </w:tc>
        <w:tc>
          <w:tcPr>
            <w:tcW w:w="1842" w:type="dxa"/>
          </w:tcPr>
          <w:p w14:paraId="270997D3" w14:textId="77777777" w:rsidR="005A70FE" w:rsidRPr="00CD5E4B" w:rsidRDefault="005A70FE" w:rsidP="00A83B72">
            <w:pPr>
              <w:keepNext/>
              <w:keepLines/>
              <w:jc w:val="left"/>
            </w:pPr>
            <w:r w:rsidRPr="00CD5E4B">
              <w:t>16.25 MHz</w:t>
            </w:r>
          </w:p>
        </w:tc>
        <w:tc>
          <w:tcPr>
            <w:tcW w:w="5088" w:type="dxa"/>
          </w:tcPr>
          <w:p w14:paraId="36124C4D" w14:textId="77777777" w:rsidR="005A70FE" w:rsidRPr="00CD5E4B" w:rsidRDefault="005A70FE" w:rsidP="00A83B72">
            <w:pPr>
              <w:keepNext/>
              <w:keepLines/>
              <w:jc w:val="left"/>
            </w:pPr>
          </w:p>
        </w:tc>
      </w:tr>
      <w:tr w:rsidR="005A70FE" w:rsidRPr="00CD5E4B" w14:paraId="67351B86" w14:textId="77777777" w:rsidTr="00357798">
        <w:tc>
          <w:tcPr>
            <w:tcW w:w="2689" w:type="dxa"/>
          </w:tcPr>
          <w:p w14:paraId="38766B4D" w14:textId="77777777" w:rsidR="005A70FE" w:rsidRPr="00CD5E4B" w:rsidRDefault="005A70FE" w:rsidP="00A83B72">
            <w:pPr>
              <w:keepNext/>
              <w:keepLines/>
              <w:jc w:val="left"/>
            </w:pPr>
            <w:r w:rsidRPr="00CD5E4B">
              <w:t>Receiver noise figure (NF)</w:t>
            </w:r>
          </w:p>
        </w:tc>
        <w:tc>
          <w:tcPr>
            <w:tcW w:w="1842" w:type="dxa"/>
          </w:tcPr>
          <w:p w14:paraId="31FF39AC" w14:textId="77777777" w:rsidR="005A70FE" w:rsidRPr="00CD5E4B" w:rsidRDefault="005A70FE" w:rsidP="00A83B72">
            <w:pPr>
              <w:keepNext/>
              <w:keepLines/>
              <w:jc w:val="left"/>
            </w:pPr>
            <w:r w:rsidRPr="00CD5E4B">
              <w:t>10 dB</w:t>
            </w:r>
          </w:p>
        </w:tc>
        <w:tc>
          <w:tcPr>
            <w:tcW w:w="5088" w:type="dxa"/>
          </w:tcPr>
          <w:p w14:paraId="27544704" w14:textId="77777777" w:rsidR="005A70FE" w:rsidRPr="00CD5E4B" w:rsidRDefault="005A70FE" w:rsidP="00A83B72">
            <w:pPr>
              <w:keepNext/>
              <w:keepLines/>
              <w:jc w:val="left"/>
            </w:pPr>
          </w:p>
        </w:tc>
      </w:tr>
      <w:tr w:rsidR="005A70FE" w:rsidRPr="00CD5E4B" w14:paraId="4238DB96" w14:textId="77777777" w:rsidTr="00357798">
        <w:tc>
          <w:tcPr>
            <w:tcW w:w="2689" w:type="dxa"/>
          </w:tcPr>
          <w:p w14:paraId="7B6DD0EC" w14:textId="77777777" w:rsidR="005A70FE" w:rsidRPr="00CD5E4B" w:rsidRDefault="005A70FE" w:rsidP="00A83B72">
            <w:pPr>
              <w:keepNext/>
              <w:keepLines/>
              <w:jc w:val="left"/>
            </w:pPr>
            <w:r w:rsidRPr="00CD5E4B">
              <w:t xml:space="preserve">Receiver thermal noise (No) </w:t>
            </w:r>
          </w:p>
        </w:tc>
        <w:tc>
          <w:tcPr>
            <w:tcW w:w="1842" w:type="dxa"/>
          </w:tcPr>
          <w:p w14:paraId="3EF4E77E" w14:textId="77777777" w:rsidR="005A70FE" w:rsidRPr="00CD5E4B" w:rsidRDefault="005A70FE" w:rsidP="00A83B72">
            <w:pPr>
              <w:keepNext/>
              <w:keepLines/>
              <w:jc w:val="left"/>
            </w:pPr>
            <w:r w:rsidRPr="00CD5E4B">
              <w:t>-102.07 dBm</w:t>
            </w:r>
          </w:p>
        </w:tc>
        <w:tc>
          <w:tcPr>
            <w:tcW w:w="5088" w:type="dxa"/>
          </w:tcPr>
          <w:p w14:paraId="5461AD0E" w14:textId="77777777" w:rsidR="005A70FE" w:rsidRPr="00CD5E4B" w:rsidRDefault="005A70FE" w:rsidP="00A83B72">
            <w:pPr>
              <w:keepNext/>
              <w:keepLines/>
              <w:jc w:val="left"/>
            </w:pPr>
          </w:p>
        </w:tc>
      </w:tr>
      <w:tr w:rsidR="005A70FE" w:rsidRPr="00CD5E4B" w14:paraId="7D4F8EC2" w14:textId="77777777" w:rsidTr="00357798">
        <w:tc>
          <w:tcPr>
            <w:tcW w:w="2689" w:type="dxa"/>
          </w:tcPr>
          <w:p w14:paraId="1A4CD9BE" w14:textId="77777777" w:rsidR="005A70FE" w:rsidRPr="00CD5E4B" w:rsidRDefault="005A70FE" w:rsidP="00A83B72">
            <w:pPr>
              <w:keepNext/>
              <w:keepLines/>
              <w:jc w:val="left"/>
            </w:pPr>
            <w:r w:rsidRPr="00CD5E4B">
              <w:t>Noise floor N = No + NF</w:t>
            </w:r>
          </w:p>
        </w:tc>
        <w:tc>
          <w:tcPr>
            <w:tcW w:w="1842" w:type="dxa"/>
          </w:tcPr>
          <w:p w14:paraId="114A161C" w14:textId="77777777" w:rsidR="005A70FE" w:rsidRPr="00CD5E4B" w:rsidRDefault="005A70FE" w:rsidP="00A83B72">
            <w:pPr>
              <w:keepNext/>
              <w:keepLines/>
              <w:jc w:val="left"/>
            </w:pPr>
            <w:r w:rsidRPr="00CD5E4B">
              <w:t>-92.07 dBm</w:t>
            </w:r>
          </w:p>
          <w:p w14:paraId="623ED99B" w14:textId="77777777" w:rsidR="005A70FE" w:rsidRPr="00CD5E4B" w:rsidRDefault="005A70FE" w:rsidP="00A83B72">
            <w:pPr>
              <w:keepNext/>
              <w:keepLines/>
              <w:jc w:val="left"/>
            </w:pPr>
            <w:r w:rsidRPr="00CD5E4B">
              <w:t>or</w:t>
            </w:r>
          </w:p>
          <w:p w14:paraId="202EFA4F" w14:textId="7E9FBD3A" w:rsidR="005A70FE" w:rsidRPr="00CD5E4B" w:rsidRDefault="005A70FE" w:rsidP="00A83B72">
            <w:pPr>
              <w:keepNext/>
              <w:keepLines/>
              <w:jc w:val="left"/>
            </w:pPr>
            <w:r w:rsidRPr="00CD5E4B">
              <w:t>-81</w:t>
            </w:r>
            <w:r w:rsidR="00426A19" w:rsidRPr="00CD5E4B">
              <w:t xml:space="preserve"> </w:t>
            </w:r>
            <w:r w:rsidRPr="00CD5E4B">
              <w:t>dBm</w:t>
            </w:r>
          </w:p>
        </w:tc>
        <w:tc>
          <w:tcPr>
            <w:tcW w:w="5088" w:type="dxa"/>
          </w:tcPr>
          <w:p w14:paraId="7C0F9838" w14:textId="457B089B" w:rsidR="005A70FE" w:rsidRPr="00CD5E4B" w:rsidRDefault="005A70FE" w:rsidP="00A83B72">
            <w:pPr>
              <w:keepNext/>
              <w:keepLines/>
              <w:jc w:val="left"/>
            </w:pPr>
            <w:r w:rsidRPr="00CD5E4B">
              <w:t>Other sources define another limits which are about -80.3</w:t>
            </w:r>
            <w:r w:rsidR="00426A19" w:rsidRPr="00CD5E4B">
              <w:t xml:space="preserve"> </w:t>
            </w:r>
            <w:r w:rsidRPr="00CD5E4B">
              <w:t>dBm or 81.5</w:t>
            </w:r>
            <w:r w:rsidR="00426A19" w:rsidRPr="00CD5E4B">
              <w:t xml:space="preserve"> </w:t>
            </w:r>
            <w:r w:rsidRPr="00CD5E4B">
              <w:t>dBm</w:t>
            </w:r>
            <w:r w:rsidR="00B4148C">
              <w:t xml:space="preserve"> (s</w:t>
            </w:r>
            <w:r w:rsidRPr="00CD5E4B">
              <w:t>ee</w:t>
            </w:r>
            <w:r w:rsidR="00517B86" w:rsidRPr="00CD5E4B">
              <w:t xml:space="preserve"> </w:t>
            </w:r>
            <w:r w:rsidR="00517B86" w:rsidRPr="00CD5E4B">
              <w:fldChar w:fldCharType="begin" w:fldLock="1"/>
            </w:r>
            <w:r w:rsidR="00517B86" w:rsidRPr="00CD5E4B">
              <w:instrText xml:space="preserve"> REF _Ref106010402 \r \h </w:instrText>
            </w:r>
            <w:r w:rsidR="004C13AC" w:rsidRPr="00CD5E4B">
              <w:instrText xml:space="preserve"> \* MERGEFORMAT </w:instrText>
            </w:r>
            <w:r w:rsidR="00517B86" w:rsidRPr="00CD5E4B">
              <w:fldChar w:fldCharType="separate"/>
            </w:r>
            <w:r w:rsidR="002816C2" w:rsidRPr="00CD5E4B">
              <w:t>[42]</w:t>
            </w:r>
            <w:r w:rsidR="00517B86" w:rsidRPr="00CD5E4B">
              <w:fldChar w:fldCharType="end"/>
            </w:r>
            <w:r w:rsidR="00B4148C">
              <w:t>)</w:t>
            </w:r>
          </w:p>
        </w:tc>
      </w:tr>
      <w:tr w:rsidR="005A70FE" w:rsidRPr="00CD5E4B" w14:paraId="0D021D1D" w14:textId="77777777" w:rsidTr="00357798">
        <w:tc>
          <w:tcPr>
            <w:tcW w:w="2689" w:type="dxa"/>
          </w:tcPr>
          <w:p w14:paraId="7024A754" w14:textId="77777777" w:rsidR="005A70FE" w:rsidRPr="00CD5E4B" w:rsidRDefault="005A70FE" w:rsidP="00A83B72">
            <w:pPr>
              <w:keepNext/>
              <w:keepLines/>
              <w:jc w:val="left"/>
            </w:pPr>
            <w:r w:rsidRPr="00CD5E4B">
              <w:t xml:space="preserve">Centre frequency </w:t>
            </w:r>
          </w:p>
        </w:tc>
        <w:tc>
          <w:tcPr>
            <w:tcW w:w="1842" w:type="dxa"/>
          </w:tcPr>
          <w:p w14:paraId="49342F49" w14:textId="77777777" w:rsidR="005A70FE" w:rsidRPr="00CD5E4B" w:rsidRDefault="005A70FE" w:rsidP="00A83B72">
            <w:pPr>
              <w:keepNext/>
              <w:keepLines/>
              <w:jc w:val="left"/>
            </w:pPr>
            <w:r w:rsidRPr="00CD5E4B">
              <w:t>2412 MHz</w:t>
            </w:r>
          </w:p>
        </w:tc>
        <w:tc>
          <w:tcPr>
            <w:tcW w:w="5088" w:type="dxa"/>
          </w:tcPr>
          <w:p w14:paraId="7206E167" w14:textId="77777777" w:rsidR="005A70FE" w:rsidRPr="00CD5E4B" w:rsidRDefault="005A70FE" w:rsidP="00A83B72">
            <w:pPr>
              <w:keepNext/>
              <w:keepLines/>
              <w:jc w:val="left"/>
            </w:pPr>
            <w:r w:rsidRPr="00CD5E4B">
              <w:t xml:space="preserve">First Wi-Fi channel </w:t>
            </w:r>
          </w:p>
        </w:tc>
      </w:tr>
      <w:tr w:rsidR="005A70FE" w:rsidRPr="00CD5E4B" w14:paraId="0E609021" w14:textId="77777777" w:rsidTr="00357798">
        <w:tc>
          <w:tcPr>
            <w:tcW w:w="2689" w:type="dxa"/>
          </w:tcPr>
          <w:p w14:paraId="25239C35" w14:textId="77777777" w:rsidR="005A70FE" w:rsidRPr="00CD5E4B" w:rsidRDefault="005A70FE" w:rsidP="00A83B72">
            <w:pPr>
              <w:keepNext/>
              <w:keepLines/>
              <w:jc w:val="left"/>
            </w:pPr>
            <w:r w:rsidRPr="00CD5E4B">
              <w:t xml:space="preserve">WLAN TX power </w:t>
            </w:r>
          </w:p>
        </w:tc>
        <w:tc>
          <w:tcPr>
            <w:tcW w:w="1842" w:type="dxa"/>
          </w:tcPr>
          <w:p w14:paraId="622C5958" w14:textId="77777777" w:rsidR="005A70FE" w:rsidRPr="00CD5E4B" w:rsidRDefault="005A70FE" w:rsidP="00A83B72">
            <w:pPr>
              <w:keepNext/>
              <w:keepLines/>
              <w:jc w:val="left"/>
            </w:pPr>
            <w:r w:rsidRPr="00CD5E4B">
              <w:t>20 dBm</w:t>
            </w:r>
          </w:p>
        </w:tc>
        <w:tc>
          <w:tcPr>
            <w:tcW w:w="5088" w:type="dxa"/>
          </w:tcPr>
          <w:p w14:paraId="5A6C78BB" w14:textId="4EDB788A" w:rsidR="005A70FE" w:rsidRPr="00CD5E4B" w:rsidRDefault="005A70FE" w:rsidP="00A83B72">
            <w:pPr>
              <w:keepNext/>
              <w:keepLines/>
              <w:jc w:val="left"/>
            </w:pPr>
            <w:r w:rsidRPr="00CD5E4B">
              <w:t xml:space="preserve">ECC </w:t>
            </w:r>
            <w:r w:rsidR="00043786" w:rsidRPr="00CD5E4B">
              <w:t>R</w:t>
            </w:r>
            <w:r w:rsidRPr="00CD5E4B">
              <w:t>eport 172</w:t>
            </w:r>
            <w:r w:rsidR="00517B86" w:rsidRPr="00CD5E4B">
              <w:t xml:space="preserve"> </w:t>
            </w:r>
            <w:r w:rsidR="00517B86" w:rsidRPr="00CD5E4B">
              <w:fldChar w:fldCharType="begin" w:fldLock="1"/>
            </w:r>
            <w:r w:rsidR="00517B86" w:rsidRPr="00CD5E4B">
              <w:instrText xml:space="preserve"> REF _Ref40084256 \r \h </w:instrText>
            </w:r>
            <w:r w:rsidR="004C13AC" w:rsidRPr="00CD5E4B">
              <w:instrText xml:space="preserve"> \* MERGEFORMAT </w:instrText>
            </w:r>
            <w:r w:rsidR="00517B86" w:rsidRPr="00CD5E4B">
              <w:fldChar w:fldCharType="separate"/>
            </w:r>
            <w:r w:rsidR="002816C2" w:rsidRPr="00CD5E4B">
              <w:t>[4]</w:t>
            </w:r>
            <w:r w:rsidR="00517B86" w:rsidRPr="00CD5E4B">
              <w:fldChar w:fldCharType="end"/>
            </w:r>
          </w:p>
        </w:tc>
      </w:tr>
      <w:tr w:rsidR="005A70FE" w:rsidRPr="00CD5E4B" w14:paraId="03382C46" w14:textId="77777777" w:rsidTr="00357798">
        <w:tc>
          <w:tcPr>
            <w:tcW w:w="2689" w:type="dxa"/>
          </w:tcPr>
          <w:p w14:paraId="2985EE93" w14:textId="77777777" w:rsidR="005A70FE" w:rsidRPr="00CD5E4B" w:rsidRDefault="005A70FE" w:rsidP="00A83B72">
            <w:pPr>
              <w:keepNext/>
              <w:keepLines/>
              <w:jc w:val="left"/>
            </w:pPr>
            <w:r w:rsidRPr="00CD5E4B">
              <w:t xml:space="preserve">Antenna gain </w:t>
            </w:r>
          </w:p>
        </w:tc>
        <w:tc>
          <w:tcPr>
            <w:tcW w:w="1842" w:type="dxa"/>
          </w:tcPr>
          <w:p w14:paraId="121E33CE" w14:textId="77777777" w:rsidR="005A70FE" w:rsidRPr="00CD5E4B" w:rsidRDefault="005A70FE" w:rsidP="00A83B72">
            <w:pPr>
              <w:keepNext/>
              <w:keepLines/>
              <w:jc w:val="left"/>
            </w:pPr>
            <w:r w:rsidRPr="00CD5E4B">
              <w:t>2 dB</w:t>
            </w:r>
          </w:p>
        </w:tc>
        <w:tc>
          <w:tcPr>
            <w:tcW w:w="5088" w:type="dxa"/>
          </w:tcPr>
          <w:p w14:paraId="2BB6145E" w14:textId="77777777" w:rsidR="005A70FE" w:rsidRPr="00CD5E4B" w:rsidRDefault="005A70FE" w:rsidP="00A83B72">
            <w:pPr>
              <w:keepNext/>
              <w:keepLines/>
              <w:jc w:val="left"/>
            </w:pPr>
          </w:p>
        </w:tc>
      </w:tr>
      <w:tr w:rsidR="005A70FE" w:rsidRPr="00CD5E4B" w14:paraId="6CFD5C89" w14:textId="77777777" w:rsidTr="00357798">
        <w:tc>
          <w:tcPr>
            <w:tcW w:w="2689" w:type="dxa"/>
          </w:tcPr>
          <w:p w14:paraId="1D072FE8" w14:textId="77777777" w:rsidR="005A70FE" w:rsidRPr="00CD5E4B" w:rsidRDefault="005A70FE" w:rsidP="00A83B72">
            <w:pPr>
              <w:keepNext/>
              <w:keepLines/>
              <w:jc w:val="left"/>
            </w:pPr>
            <w:r w:rsidRPr="00CD5E4B">
              <w:t xml:space="preserve">Layout </w:t>
            </w:r>
          </w:p>
        </w:tc>
        <w:tc>
          <w:tcPr>
            <w:tcW w:w="1842" w:type="dxa"/>
          </w:tcPr>
          <w:p w14:paraId="37C58CC9" w14:textId="36C114C7" w:rsidR="005A70FE" w:rsidRPr="00CD5E4B" w:rsidRDefault="005A70FE" w:rsidP="00A83B72">
            <w:pPr>
              <w:keepNext/>
              <w:keepLines/>
              <w:jc w:val="left"/>
            </w:pPr>
            <w:r w:rsidRPr="00CD5E4B">
              <w:t>Generic layout with 2 km radius</w:t>
            </w:r>
          </w:p>
        </w:tc>
        <w:tc>
          <w:tcPr>
            <w:tcW w:w="5088" w:type="dxa"/>
          </w:tcPr>
          <w:p w14:paraId="30B6B9A9" w14:textId="77777777" w:rsidR="005A70FE" w:rsidRPr="00CD5E4B" w:rsidRDefault="005A70FE" w:rsidP="00A83B72">
            <w:pPr>
              <w:keepNext/>
              <w:keepLines/>
              <w:jc w:val="left"/>
            </w:pPr>
            <w:r w:rsidRPr="00CD5E4B">
              <w:t>ECC Report 172</w:t>
            </w:r>
          </w:p>
        </w:tc>
      </w:tr>
    </w:tbl>
    <w:p w14:paraId="4ED3F34C" w14:textId="7A56ACDD" w:rsidR="005A70FE" w:rsidRPr="00CD5E4B" w:rsidRDefault="00067A6C" w:rsidP="00245597">
      <w:pPr>
        <w:pStyle w:val="ECCAnnexheading3"/>
        <w:rPr>
          <w:lang w:val="en-GB"/>
        </w:rPr>
      </w:pPr>
      <w:r w:rsidRPr="00CD5E4B">
        <w:rPr>
          <w:lang w:val="en-GB"/>
        </w:rPr>
        <w:t>RLAN</w:t>
      </w:r>
      <w:r w:rsidR="005A70FE" w:rsidRPr="00CD5E4B">
        <w:rPr>
          <w:lang w:val="en-GB"/>
        </w:rPr>
        <w:t xml:space="preserve"> antenna height</w:t>
      </w:r>
    </w:p>
    <w:p w14:paraId="38B0F71B" w14:textId="70A359E1" w:rsidR="005A70FE" w:rsidRPr="00CD5E4B" w:rsidRDefault="005A70FE" w:rsidP="005A70FE">
      <w:r w:rsidRPr="00CD5E4B">
        <w:t xml:space="preserve">When the </w:t>
      </w:r>
      <w:r w:rsidR="00043786" w:rsidRPr="00CD5E4B">
        <w:t>ECC Report 172</w:t>
      </w:r>
      <w:r w:rsidR="00A36B51" w:rsidRPr="00CD5E4B">
        <w:t xml:space="preserve"> </w:t>
      </w:r>
      <w:r w:rsidR="00A36B51" w:rsidRPr="00CD5E4B">
        <w:fldChar w:fldCharType="begin" w:fldLock="1"/>
      </w:r>
      <w:r w:rsidR="00A36B51" w:rsidRPr="00CD5E4B">
        <w:instrText xml:space="preserve"> REF _Ref40084256 \n \h </w:instrText>
      </w:r>
      <w:r w:rsidR="004C13AC" w:rsidRPr="00CD5E4B">
        <w:instrText xml:space="preserve"> \* MERGEFORMAT </w:instrText>
      </w:r>
      <w:r w:rsidR="00A36B51" w:rsidRPr="00CD5E4B">
        <w:fldChar w:fldCharType="separate"/>
      </w:r>
      <w:r w:rsidR="002816C2" w:rsidRPr="00CD5E4B">
        <w:t>[4]</w:t>
      </w:r>
      <w:r w:rsidR="00A36B51" w:rsidRPr="00CD5E4B">
        <w:fldChar w:fldCharType="end"/>
      </w:r>
      <w:r w:rsidRPr="00CD5E4B">
        <w:t xml:space="preserve"> was drafted, the compatibility studies took into account </w:t>
      </w:r>
      <w:r w:rsidR="001035B8" w:rsidRPr="00CD5E4B">
        <w:t xml:space="preserve">only two </w:t>
      </w:r>
      <w:r w:rsidR="00067A6C" w:rsidRPr="00CD5E4B">
        <w:t>RLAN</w:t>
      </w:r>
      <w:r w:rsidRPr="00CD5E4B">
        <w:t xml:space="preserve"> antenna heights, 1.5 m </w:t>
      </w:r>
      <w:r w:rsidR="001035B8" w:rsidRPr="00CD5E4B">
        <w:t xml:space="preserve">or </w:t>
      </w:r>
      <w:r w:rsidRPr="00CD5E4B">
        <w:t xml:space="preserve">10 m. </w:t>
      </w:r>
      <w:r w:rsidR="003B71A8" w:rsidRPr="00CD5E4B">
        <w:t xml:space="preserve">These </w:t>
      </w:r>
      <w:r w:rsidRPr="00CD5E4B">
        <w:t xml:space="preserve">two heights were </w:t>
      </w:r>
      <w:r w:rsidR="001035B8" w:rsidRPr="00CD5E4B">
        <w:t>not realistic RLAN deployment</w:t>
      </w:r>
      <w:r w:rsidR="003B71A8" w:rsidRPr="00CD5E4B">
        <w:t>s</w:t>
      </w:r>
      <w:r w:rsidRPr="00CD5E4B">
        <w:t>.</w:t>
      </w:r>
    </w:p>
    <w:p w14:paraId="6118BA11" w14:textId="09C798D3" w:rsidR="005A70FE" w:rsidRPr="00CD5E4B" w:rsidRDefault="003B71A8" w:rsidP="005A70FE">
      <w:r w:rsidRPr="00CD5E4B">
        <w:t xml:space="preserve">However, </w:t>
      </w:r>
      <w:r w:rsidR="005A70FE" w:rsidRPr="00CD5E4B">
        <w:t xml:space="preserve">today </w:t>
      </w:r>
      <w:r w:rsidR="00315959" w:rsidRPr="00CD5E4B">
        <w:t xml:space="preserve">there </w:t>
      </w:r>
      <w:r w:rsidRPr="00CD5E4B">
        <w:t xml:space="preserve">is greater </w:t>
      </w:r>
      <w:r w:rsidR="005A70FE" w:rsidRPr="00CD5E4B">
        <w:t xml:space="preserve">precision on the height of </w:t>
      </w:r>
      <w:r w:rsidR="00067A6C" w:rsidRPr="00CD5E4B">
        <w:t>RLAN</w:t>
      </w:r>
      <w:r w:rsidR="005A70FE" w:rsidRPr="00CD5E4B">
        <w:t xml:space="preserve"> antennas, as described in ECC</w:t>
      </w:r>
      <w:r w:rsidR="00D5205F" w:rsidRPr="00CD5E4B">
        <w:t xml:space="preserve"> </w:t>
      </w:r>
      <w:r w:rsidR="005A70FE" w:rsidRPr="00CD5E4B">
        <w:t>Rep</w:t>
      </w:r>
      <w:r w:rsidR="00D5205F" w:rsidRPr="00CD5E4B">
        <w:t xml:space="preserve">ort </w:t>
      </w:r>
      <w:r w:rsidR="005A70FE" w:rsidRPr="00CD5E4B">
        <w:t>302</w:t>
      </w:r>
      <w:r w:rsidR="00A36B51" w:rsidRPr="00CD5E4B">
        <w:t xml:space="preserve"> </w:t>
      </w:r>
      <w:r w:rsidR="00A36B51" w:rsidRPr="00CD5E4B">
        <w:fldChar w:fldCharType="begin" w:fldLock="1"/>
      </w:r>
      <w:r w:rsidR="00A36B51" w:rsidRPr="00CD5E4B">
        <w:instrText xml:space="preserve"> REF _Ref103199299 \n \h </w:instrText>
      </w:r>
      <w:r w:rsidR="004C13AC" w:rsidRPr="00CD5E4B">
        <w:instrText xml:space="preserve"> \* MERGEFORMAT </w:instrText>
      </w:r>
      <w:r w:rsidR="00A36B51" w:rsidRPr="00CD5E4B">
        <w:fldChar w:fldCharType="separate"/>
      </w:r>
      <w:r w:rsidR="002816C2" w:rsidRPr="00CD5E4B">
        <w:t>[28]</w:t>
      </w:r>
      <w:r w:rsidR="00A36B51" w:rsidRPr="00CD5E4B">
        <w:fldChar w:fldCharType="end"/>
      </w:r>
      <w:r w:rsidR="005A70FE" w:rsidRPr="00CD5E4B">
        <w:t>.</w:t>
      </w:r>
    </w:p>
    <w:p w14:paraId="7E2EEFFB" w14:textId="534C1533" w:rsidR="005A70FE" w:rsidRPr="00CD5E4B" w:rsidRDefault="001035B8" w:rsidP="005A70FE">
      <w:r w:rsidRPr="00CD5E4B">
        <w:t xml:space="preserve">In this compatibility study, cases which were taken into account are, "Urban Indoor - Public" and </w:t>
      </w:r>
      <w:r w:rsidR="0037080E" w:rsidRPr="00CD5E4B">
        <w:t>"</w:t>
      </w:r>
      <w:r w:rsidRPr="00CD5E4B">
        <w:t xml:space="preserve">Suburban indoor - Public", as defined in </w:t>
      </w:r>
      <w:r w:rsidRPr="00CD5E4B">
        <w:fldChar w:fldCharType="begin" w:fldLock="1"/>
      </w:r>
      <w:r w:rsidRPr="00CD5E4B">
        <w:instrText xml:space="preserve"> REF _Ref103204406 \h </w:instrText>
      </w:r>
      <w:r w:rsidR="004C13AC" w:rsidRPr="00CD5E4B">
        <w:instrText xml:space="preserve"> \* MERGEFORMAT </w:instrText>
      </w:r>
      <w:r w:rsidRPr="00CD5E4B">
        <w:fldChar w:fldCharType="separate"/>
      </w:r>
      <w:r w:rsidR="002816C2" w:rsidRPr="00CD5E4B">
        <w:t>Table 17</w:t>
      </w:r>
      <w:r w:rsidRPr="00CD5E4B">
        <w:fldChar w:fldCharType="end"/>
      </w:r>
      <w:r w:rsidR="005A70FE" w:rsidRPr="00CD5E4B">
        <w:t>.</w:t>
      </w:r>
    </w:p>
    <w:p w14:paraId="1750B053" w14:textId="1CB72EFA" w:rsidR="00F35DCF" w:rsidRPr="00CD5E4B" w:rsidRDefault="00F35DCF" w:rsidP="003F323E">
      <w:pPr>
        <w:pStyle w:val="Caption"/>
        <w:keepNext/>
        <w:rPr>
          <w:lang w:val="en-GB"/>
        </w:rPr>
      </w:pPr>
      <w:bookmarkStart w:id="1050" w:name="_Ref103204406"/>
      <w:r w:rsidRPr="00CD5E4B">
        <w:rPr>
          <w:lang w:val="en-GB"/>
        </w:rPr>
        <w:lastRenderedPageBreak/>
        <w:t xml:space="preserve">Table </w:t>
      </w:r>
      <w:r w:rsidR="00880928" w:rsidRPr="00CD5E4B">
        <w:rPr>
          <w:lang w:val="en-GB"/>
        </w:rPr>
        <w:fldChar w:fldCharType="begin"/>
      </w:r>
      <w:r w:rsidR="00880928" w:rsidRPr="00CD5E4B">
        <w:rPr>
          <w:lang w:val="en-GB"/>
        </w:rPr>
        <w:instrText xml:space="preserve"> SEQ Table \* ARABIC </w:instrText>
      </w:r>
      <w:r w:rsidR="00880928" w:rsidRPr="00CD5E4B">
        <w:rPr>
          <w:lang w:val="en-GB"/>
        </w:rPr>
        <w:fldChar w:fldCharType="separate"/>
      </w:r>
      <w:r w:rsidR="001F0975">
        <w:rPr>
          <w:noProof/>
          <w:lang w:val="en-GB"/>
        </w:rPr>
        <w:t>17</w:t>
      </w:r>
      <w:r w:rsidR="00880928" w:rsidRPr="00CD5E4B">
        <w:rPr>
          <w:lang w:val="en-GB"/>
        </w:rPr>
        <w:fldChar w:fldCharType="end"/>
      </w:r>
      <w:bookmarkEnd w:id="1050"/>
      <w:r w:rsidR="00043786" w:rsidRPr="00CD5E4B">
        <w:rPr>
          <w:lang w:val="en-GB"/>
        </w:rPr>
        <w:t>:</w:t>
      </w:r>
      <w:r w:rsidRPr="00CD5E4B">
        <w:rPr>
          <w:lang w:val="en-GB"/>
        </w:rPr>
        <w:t xml:space="preserve"> From </w:t>
      </w:r>
      <w:r w:rsidR="00043786" w:rsidRPr="00CD5E4B">
        <w:rPr>
          <w:lang w:val="en-GB"/>
        </w:rPr>
        <w:t>ECC Report</w:t>
      </w:r>
      <w:r w:rsidR="00D66D8A" w:rsidRPr="00CD5E4B">
        <w:rPr>
          <w:lang w:val="en-GB"/>
        </w:rPr>
        <w:t xml:space="preserve"> </w:t>
      </w:r>
      <w:r w:rsidRPr="00CD5E4B">
        <w:rPr>
          <w:lang w:val="en-GB"/>
        </w:rPr>
        <w:t>302</w:t>
      </w:r>
      <w:r w:rsidR="001035B8" w:rsidRPr="00CD5E4B">
        <w:rPr>
          <w:lang w:val="en-GB"/>
        </w:rPr>
        <w:t xml:space="preserve"> </w:t>
      </w:r>
      <w:r w:rsidR="00725FC8" w:rsidRPr="00CD5E4B">
        <w:rPr>
          <w:lang w:val="en-GB"/>
        </w:rPr>
        <w:fldChar w:fldCharType="begin" w:fldLock="1"/>
      </w:r>
      <w:r w:rsidR="00725FC8" w:rsidRPr="00CD5E4B">
        <w:rPr>
          <w:lang w:val="en-GB"/>
        </w:rPr>
        <w:instrText xml:space="preserve"> REF _Ref106010910 \r \h </w:instrText>
      </w:r>
      <w:r w:rsidR="004C13AC" w:rsidRPr="00CD5E4B">
        <w:rPr>
          <w:lang w:val="en-GB"/>
        </w:rPr>
        <w:instrText xml:space="preserve"> \* MERGEFORMAT </w:instrText>
      </w:r>
      <w:r w:rsidR="00725FC8" w:rsidRPr="00CD5E4B">
        <w:rPr>
          <w:lang w:val="en-GB"/>
        </w:rPr>
      </w:r>
      <w:r w:rsidR="00725FC8" w:rsidRPr="00CD5E4B">
        <w:rPr>
          <w:lang w:val="en-GB"/>
        </w:rPr>
        <w:fldChar w:fldCharType="separate"/>
      </w:r>
      <w:r w:rsidR="002816C2" w:rsidRPr="00CD5E4B">
        <w:rPr>
          <w:lang w:val="en-GB"/>
        </w:rPr>
        <w:t>[28]</w:t>
      </w:r>
      <w:r w:rsidR="00725FC8" w:rsidRPr="00CD5E4B">
        <w:rPr>
          <w:lang w:val="en-GB"/>
        </w:rPr>
        <w:fldChar w:fldCharType="end"/>
      </w:r>
      <w:r w:rsidRPr="00CD5E4B">
        <w:rPr>
          <w:lang w:val="en-GB"/>
        </w:rPr>
        <w:t xml:space="preserve"> =&gt; </w:t>
      </w:r>
      <w:r w:rsidR="003F5BE0" w:rsidRPr="00CD5E4B">
        <w:rPr>
          <w:lang w:val="en-GB"/>
        </w:rPr>
        <w:t>RLAN</w:t>
      </w:r>
      <w:r w:rsidRPr="00CD5E4B">
        <w:rPr>
          <w:lang w:val="en-GB"/>
        </w:rPr>
        <w:t xml:space="preserve"> source height distribution”</w:t>
      </w:r>
    </w:p>
    <w:tbl>
      <w:tblPr>
        <w:tblStyle w:val="ECCTable-redheader"/>
        <w:tblW w:w="9848" w:type="dxa"/>
        <w:tblInd w:w="0" w:type="dxa"/>
        <w:tblLayout w:type="fixed"/>
        <w:tblLook w:val="04A0" w:firstRow="1" w:lastRow="0" w:firstColumn="1" w:lastColumn="0" w:noHBand="0" w:noVBand="1"/>
      </w:tblPr>
      <w:tblGrid>
        <w:gridCol w:w="676"/>
        <w:gridCol w:w="737"/>
        <w:gridCol w:w="822"/>
        <w:gridCol w:w="851"/>
        <w:gridCol w:w="850"/>
        <w:gridCol w:w="851"/>
        <w:gridCol w:w="850"/>
        <w:gridCol w:w="851"/>
        <w:gridCol w:w="850"/>
        <w:gridCol w:w="821"/>
        <w:gridCol w:w="880"/>
        <w:gridCol w:w="809"/>
      </w:tblGrid>
      <w:tr w:rsidR="00CD5E4B" w:rsidRPr="00CD5E4B" w14:paraId="1DA9F250" w14:textId="77777777" w:rsidTr="00395E3B">
        <w:trPr>
          <w:cnfStyle w:val="100000000000" w:firstRow="1" w:lastRow="0" w:firstColumn="0" w:lastColumn="0" w:oddVBand="0" w:evenVBand="0" w:oddHBand="0" w:evenHBand="0" w:firstRowFirstColumn="0" w:firstRowLastColumn="0" w:lastRowFirstColumn="0" w:lastRowLastColumn="0"/>
          <w:trHeight w:val="224"/>
        </w:trPr>
        <w:tc>
          <w:tcPr>
            <w:tcW w:w="0" w:type="dxa"/>
            <w:tcBorders>
              <w:bottom w:val="single" w:sz="4" w:space="0" w:color="FFFFFF" w:themeColor="background1"/>
            </w:tcBorders>
            <w:noWrap/>
            <w:hideMark/>
          </w:tcPr>
          <w:p w14:paraId="59EDC872" w14:textId="77777777" w:rsidR="00560909" w:rsidRPr="00CD5E4B" w:rsidRDefault="00560909" w:rsidP="00EE37BA">
            <w:pPr>
              <w:pStyle w:val="ECCTableHeaderwhitefont"/>
              <w:keepNext/>
              <w:keepLines/>
              <w:rPr>
                <w:sz w:val="16"/>
                <w:szCs w:val="16"/>
              </w:rPr>
            </w:pPr>
          </w:p>
        </w:tc>
        <w:tc>
          <w:tcPr>
            <w:tcW w:w="0" w:type="dxa"/>
            <w:tcBorders>
              <w:bottom w:val="single" w:sz="4" w:space="0" w:color="FFFFFF" w:themeColor="background1"/>
            </w:tcBorders>
            <w:noWrap/>
            <w:hideMark/>
          </w:tcPr>
          <w:p w14:paraId="122F98C1" w14:textId="77777777" w:rsidR="00560909" w:rsidRPr="00CD5E4B" w:rsidRDefault="00560909" w:rsidP="00EE37BA">
            <w:pPr>
              <w:pStyle w:val="ECCTableHeaderwhitefont"/>
              <w:keepNext/>
              <w:keepLines/>
              <w:rPr>
                <w:sz w:val="16"/>
                <w:szCs w:val="16"/>
              </w:rPr>
            </w:pPr>
          </w:p>
        </w:tc>
        <w:tc>
          <w:tcPr>
            <w:tcW w:w="0" w:type="dxa"/>
            <w:gridSpan w:val="3"/>
            <w:tcBorders>
              <w:bottom w:val="single" w:sz="4" w:space="0" w:color="FFFFFF" w:themeColor="background1"/>
            </w:tcBorders>
            <w:noWrap/>
            <w:hideMark/>
          </w:tcPr>
          <w:p w14:paraId="4703E7B3" w14:textId="77777777" w:rsidR="00560909" w:rsidRPr="00CD5E4B" w:rsidRDefault="00560909" w:rsidP="00EE37BA">
            <w:pPr>
              <w:pStyle w:val="ECCTableHeaderwhitefont"/>
              <w:keepNext/>
              <w:keepLines/>
              <w:rPr>
                <w:sz w:val="16"/>
                <w:szCs w:val="16"/>
              </w:rPr>
            </w:pPr>
            <w:r w:rsidRPr="00CD5E4B">
              <w:rPr>
                <w:sz w:val="16"/>
                <w:szCs w:val="16"/>
              </w:rPr>
              <w:t>Urban indoor</w:t>
            </w:r>
          </w:p>
        </w:tc>
        <w:tc>
          <w:tcPr>
            <w:tcW w:w="0" w:type="dxa"/>
            <w:gridSpan w:val="3"/>
            <w:tcBorders>
              <w:bottom w:val="single" w:sz="4" w:space="0" w:color="FFFFFF" w:themeColor="background1"/>
            </w:tcBorders>
            <w:noWrap/>
            <w:hideMark/>
          </w:tcPr>
          <w:p w14:paraId="7BDC91B8" w14:textId="77777777" w:rsidR="00560909" w:rsidRPr="00CD5E4B" w:rsidRDefault="00560909" w:rsidP="00EE37BA">
            <w:pPr>
              <w:pStyle w:val="ECCTableHeaderwhitefont"/>
              <w:keepNext/>
              <w:keepLines/>
              <w:rPr>
                <w:sz w:val="16"/>
                <w:szCs w:val="16"/>
              </w:rPr>
            </w:pPr>
            <w:r w:rsidRPr="00CD5E4B">
              <w:rPr>
                <w:sz w:val="16"/>
                <w:szCs w:val="16"/>
              </w:rPr>
              <w:t>Suburban indoor</w:t>
            </w:r>
          </w:p>
        </w:tc>
        <w:tc>
          <w:tcPr>
            <w:tcW w:w="0" w:type="dxa"/>
            <w:gridSpan w:val="3"/>
            <w:tcBorders>
              <w:bottom w:val="single" w:sz="4" w:space="0" w:color="FFFFFF" w:themeColor="background1"/>
            </w:tcBorders>
            <w:noWrap/>
            <w:hideMark/>
          </w:tcPr>
          <w:p w14:paraId="57CF3BED" w14:textId="77777777" w:rsidR="00560909" w:rsidRPr="00CD5E4B" w:rsidRDefault="00560909" w:rsidP="00EE37BA">
            <w:pPr>
              <w:pStyle w:val="ECCTableHeaderwhitefont"/>
              <w:keepNext/>
              <w:keepLines/>
              <w:rPr>
                <w:sz w:val="16"/>
                <w:szCs w:val="16"/>
              </w:rPr>
            </w:pPr>
            <w:r w:rsidRPr="00CD5E4B">
              <w:rPr>
                <w:sz w:val="16"/>
                <w:szCs w:val="16"/>
              </w:rPr>
              <w:t>Rural indoor</w:t>
            </w:r>
          </w:p>
        </w:tc>
        <w:tc>
          <w:tcPr>
            <w:tcW w:w="0" w:type="dxa"/>
            <w:vMerge w:val="restart"/>
            <w:tcBorders>
              <w:bottom w:val="single" w:sz="4" w:space="0" w:color="FFFFFF" w:themeColor="background1"/>
            </w:tcBorders>
            <w:noWrap/>
            <w:hideMark/>
          </w:tcPr>
          <w:p w14:paraId="443AC525" w14:textId="77777777" w:rsidR="00560909" w:rsidRPr="00CD5E4B" w:rsidRDefault="00560909" w:rsidP="00EE37BA">
            <w:pPr>
              <w:pStyle w:val="ECCTableHeaderwhitefont"/>
              <w:keepNext/>
              <w:keepLines/>
              <w:rPr>
                <w:sz w:val="16"/>
                <w:szCs w:val="16"/>
              </w:rPr>
            </w:pPr>
            <w:r w:rsidRPr="00CD5E4B">
              <w:rPr>
                <w:sz w:val="16"/>
                <w:szCs w:val="16"/>
              </w:rPr>
              <w:t>Out-door</w:t>
            </w:r>
          </w:p>
        </w:tc>
      </w:tr>
      <w:tr w:rsidR="00CD5E4B" w:rsidRPr="00CD5E4B" w14:paraId="278EC56F" w14:textId="77777777" w:rsidTr="00395E3B">
        <w:trPr>
          <w:trHeight w:val="288"/>
        </w:trPr>
        <w:tc>
          <w:tcPr>
            <w:tcW w:w="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noWrap/>
            <w:hideMark/>
          </w:tcPr>
          <w:p w14:paraId="1BC1A0AF" w14:textId="7D4B4095" w:rsidR="00560909" w:rsidRPr="00CD5E4B" w:rsidRDefault="00560909" w:rsidP="00EE37BA">
            <w:pPr>
              <w:keepNext/>
              <w:keepLines/>
              <w:rPr>
                <w:b/>
                <w:bCs/>
                <w:color w:val="FFFFFF" w:themeColor="background1"/>
                <w:sz w:val="16"/>
                <w:szCs w:val="16"/>
              </w:rPr>
            </w:pPr>
            <w:r w:rsidRPr="00CD5E4B">
              <w:rPr>
                <w:b/>
                <w:bCs/>
                <w:color w:val="FFFFFF" w:themeColor="background1"/>
                <w:sz w:val="16"/>
                <w:szCs w:val="16"/>
              </w:rPr>
              <w:t>Buil-ding Story</w:t>
            </w:r>
          </w:p>
        </w:tc>
        <w:tc>
          <w:tcPr>
            <w:tcW w:w="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noWrap/>
            <w:hideMark/>
          </w:tcPr>
          <w:p w14:paraId="6E3E2733" w14:textId="77777777" w:rsidR="00560909" w:rsidRPr="00CD5E4B" w:rsidRDefault="00560909" w:rsidP="00EE37BA">
            <w:pPr>
              <w:keepNext/>
              <w:keepLines/>
              <w:rPr>
                <w:b/>
                <w:bCs/>
                <w:color w:val="FFFFFF" w:themeColor="background1"/>
                <w:sz w:val="16"/>
                <w:szCs w:val="16"/>
              </w:rPr>
            </w:pPr>
            <w:r w:rsidRPr="00CD5E4B">
              <w:rPr>
                <w:b/>
                <w:bCs/>
                <w:color w:val="FFFFFF" w:themeColor="background1"/>
                <w:sz w:val="16"/>
                <w:szCs w:val="16"/>
              </w:rPr>
              <w:t>Height (m)</w:t>
            </w:r>
          </w:p>
        </w:tc>
        <w:tc>
          <w:tcPr>
            <w:tcW w:w="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noWrap/>
            <w:hideMark/>
          </w:tcPr>
          <w:p w14:paraId="6172B042" w14:textId="77777777" w:rsidR="00560909" w:rsidRPr="00CD5E4B" w:rsidRDefault="00560909" w:rsidP="00EE37BA">
            <w:pPr>
              <w:keepNext/>
              <w:keepLines/>
              <w:rPr>
                <w:b/>
                <w:bCs/>
                <w:color w:val="FFFFFF" w:themeColor="background1"/>
                <w:sz w:val="16"/>
                <w:szCs w:val="16"/>
              </w:rPr>
            </w:pPr>
            <w:r w:rsidRPr="00CD5E4B">
              <w:rPr>
                <w:b/>
                <w:bCs/>
                <w:color w:val="FFFFFF" w:themeColor="background1"/>
                <w:sz w:val="16"/>
                <w:szCs w:val="16"/>
              </w:rPr>
              <w:t>Corp</w:t>
            </w:r>
          </w:p>
        </w:tc>
        <w:tc>
          <w:tcPr>
            <w:tcW w:w="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noWrap/>
            <w:hideMark/>
          </w:tcPr>
          <w:p w14:paraId="07E0C100" w14:textId="77777777" w:rsidR="00560909" w:rsidRPr="00CD5E4B" w:rsidRDefault="00560909" w:rsidP="00EE37BA">
            <w:pPr>
              <w:keepNext/>
              <w:keepLines/>
              <w:rPr>
                <w:b/>
                <w:bCs/>
                <w:color w:val="FFFFFF" w:themeColor="background1"/>
                <w:sz w:val="16"/>
                <w:szCs w:val="16"/>
              </w:rPr>
            </w:pPr>
            <w:r w:rsidRPr="00CD5E4B">
              <w:rPr>
                <w:b/>
                <w:bCs/>
                <w:color w:val="FFFFFF" w:themeColor="background1"/>
                <w:sz w:val="16"/>
                <w:szCs w:val="16"/>
              </w:rPr>
              <w:t>Public</w:t>
            </w:r>
          </w:p>
        </w:tc>
        <w:tc>
          <w:tcPr>
            <w:tcW w:w="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noWrap/>
            <w:hideMark/>
          </w:tcPr>
          <w:p w14:paraId="5458DB7D" w14:textId="77777777" w:rsidR="00560909" w:rsidRPr="00CD5E4B" w:rsidRDefault="00560909" w:rsidP="00EE37BA">
            <w:pPr>
              <w:keepNext/>
              <w:keepLines/>
              <w:rPr>
                <w:b/>
                <w:bCs/>
                <w:color w:val="FFFFFF" w:themeColor="background1"/>
                <w:sz w:val="16"/>
                <w:szCs w:val="16"/>
              </w:rPr>
            </w:pPr>
            <w:r w:rsidRPr="00CD5E4B">
              <w:rPr>
                <w:b/>
                <w:bCs/>
                <w:color w:val="FFFFFF" w:themeColor="background1"/>
                <w:sz w:val="16"/>
                <w:szCs w:val="16"/>
              </w:rPr>
              <w:t>Home</w:t>
            </w:r>
          </w:p>
        </w:tc>
        <w:tc>
          <w:tcPr>
            <w:tcW w:w="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noWrap/>
            <w:hideMark/>
          </w:tcPr>
          <w:p w14:paraId="6FE936FB" w14:textId="77777777" w:rsidR="00560909" w:rsidRPr="00CD5E4B" w:rsidRDefault="00560909" w:rsidP="00EE37BA">
            <w:pPr>
              <w:keepNext/>
              <w:keepLines/>
              <w:rPr>
                <w:b/>
                <w:bCs/>
                <w:color w:val="FFFFFF" w:themeColor="background1"/>
                <w:sz w:val="16"/>
                <w:szCs w:val="16"/>
              </w:rPr>
            </w:pPr>
            <w:r w:rsidRPr="00CD5E4B">
              <w:rPr>
                <w:b/>
                <w:bCs/>
                <w:color w:val="FFFFFF" w:themeColor="background1"/>
                <w:sz w:val="16"/>
                <w:szCs w:val="16"/>
              </w:rPr>
              <w:t>Corp</w:t>
            </w:r>
          </w:p>
        </w:tc>
        <w:tc>
          <w:tcPr>
            <w:tcW w:w="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noWrap/>
            <w:hideMark/>
          </w:tcPr>
          <w:p w14:paraId="60EF1C97" w14:textId="77777777" w:rsidR="00560909" w:rsidRPr="00CD5E4B" w:rsidRDefault="00560909" w:rsidP="00EE37BA">
            <w:pPr>
              <w:keepNext/>
              <w:keepLines/>
              <w:rPr>
                <w:b/>
                <w:bCs/>
                <w:color w:val="FFFFFF" w:themeColor="background1"/>
                <w:sz w:val="16"/>
                <w:szCs w:val="16"/>
              </w:rPr>
            </w:pPr>
            <w:r w:rsidRPr="00CD5E4B">
              <w:rPr>
                <w:b/>
                <w:bCs/>
                <w:color w:val="FFFFFF" w:themeColor="background1"/>
                <w:sz w:val="16"/>
                <w:szCs w:val="16"/>
              </w:rPr>
              <w:t>Public</w:t>
            </w:r>
          </w:p>
        </w:tc>
        <w:tc>
          <w:tcPr>
            <w:tcW w:w="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noWrap/>
            <w:hideMark/>
          </w:tcPr>
          <w:p w14:paraId="5028ABCA" w14:textId="77777777" w:rsidR="00560909" w:rsidRPr="00CD5E4B" w:rsidRDefault="00560909" w:rsidP="00EE37BA">
            <w:pPr>
              <w:keepNext/>
              <w:keepLines/>
              <w:rPr>
                <w:b/>
                <w:bCs/>
                <w:color w:val="FFFFFF" w:themeColor="background1"/>
                <w:sz w:val="16"/>
                <w:szCs w:val="16"/>
              </w:rPr>
            </w:pPr>
            <w:r w:rsidRPr="00CD5E4B">
              <w:rPr>
                <w:b/>
                <w:bCs/>
                <w:color w:val="FFFFFF" w:themeColor="background1"/>
                <w:sz w:val="16"/>
                <w:szCs w:val="16"/>
              </w:rPr>
              <w:t>Home</w:t>
            </w:r>
          </w:p>
        </w:tc>
        <w:tc>
          <w:tcPr>
            <w:tcW w:w="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noWrap/>
            <w:hideMark/>
          </w:tcPr>
          <w:p w14:paraId="4353438B" w14:textId="77777777" w:rsidR="00560909" w:rsidRPr="00CD5E4B" w:rsidRDefault="00560909" w:rsidP="00EE37BA">
            <w:pPr>
              <w:keepNext/>
              <w:keepLines/>
              <w:rPr>
                <w:b/>
                <w:bCs/>
                <w:color w:val="FFFFFF" w:themeColor="background1"/>
                <w:sz w:val="16"/>
                <w:szCs w:val="16"/>
              </w:rPr>
            </w:pPr>
            <w:r w:rsidRPr="00CD5E4B">
              <w:rPr>
                <w:b/>
                <w:bCs/>
                <w:color w:val="FFFFFF" w:themeColor="background1"/>
                <w:sz w:val="16"/>
                <w:szCs w:val="16"/>
              </w:rPr>
              <w:t>Corp</w:t>
            </w:r>
          </w:p>
        </w:tc>
        <w:tc>
          <w:tcPr>
            <w:tcW w:w="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noWrap/>
            <w:hideMark/>
          </w:tcPr>
          <w:p w14:paraId="6C52F932" w14:textId="77777777" w:rsidR="00560909" w:rsidRPr="00CD5E4B" w:rsidRDefault="00560909" w:rsidP="00EE37BA">
            <w:pPr>
              <w:keepNext/>
              <w:keepLines/>
              <w:rPr>
                <w:b/>
                <w:bCs/>
                <w:color w:val="FFFFFF" w:themeColor="background1"/>
                <w:sz w:val="16"/>
                <w:szCs w:val="16"/>
              </w:rPr>
            </w:pPr>
            <w:r w:rsidRPr="00CD5E4B">
              <w:rPr>
                <w:b/>
                <w:bCs/>
                <w:color w:val="FFFFFF" w:themeColor="background1"/>
                <w:sz w:val="16"/>
                <w:szCs w:val="16"/>
              </w:rPr>
              <w:t>Public</w:t>
            </w:r>
          </w:p>
        </w:tc>
        <w:tc>
          <w:tcPr>
            <w:tcW w:w="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noWrap/>
            <w:hideMark/>
          </w:tcPr>
          <w:p w14:paraId="462EDADD" w14:textId="77777777" w:rsidR="00560909" w:rsidRPr="00CD5E4B" w:rsidRDefault="00560909" w:rsidP="00EE37BA">
            <w:pPr>
              <w:keepNext/>
              <w:keepLines/>
              <w:rPr>
                <w:b/>
                <w:bCs/>
                <w:color w:val="FFFFFF" w:themeColor="background1"/>
                <w:sz w:val="16"/>
                <w:szCs w:val="16"/>
              </w:rPr>
            </w:pPr>
            <w:r w:rsidRPr="00CD5E4B">
              <w:rPr>
                <w:b/>
                <w:bCs/>
                <w:color w:val="FFFFFF" w:themeColor="background1"/>
                <w:sz w:val="16"/>
                <w:szCs w:val="16"/>
              </w:rPr>
              <w:t>Home</w:t>
            </w:r>
          </w:p>
        </w:tc>
        <w:tc>
          <w:tcPr>
            <w:tcW w:w="0" w:type="dxa"/>
            <w:vMerge/>
            <w:tcBorders>
              <w:left w:val="single" w:sz="4" w:space="0" w:color="FFFFFF" w:themeColor="background1"/>
              <w:bottom w:val="single" w:sz="4" w:space="0" w:color="FFFFFF" w:themeColor="background1"/>
            </w:tcBorders>
            <w:shd w:val="clear" w:color="auto" w:fill="D2232A"/>
            <w:noWrap/>
            <w:hideMark/>
          </w:tcPr>
          <w:p w14:paraId="0E8F391D" w14:textId="77777777" w:rsidR="00560909" w:rsidRPr="00CD5E4B" w:rsidRDefault="00560909" w:rsidP="00EE37BA">
            <w:pPr>
              <w:keepNext/>
              <w:keepLines/>
              <w:rPr>
                <w:b/>
                <w:bCs/>
                <w:color w:val="FFFFFF" w:themeColor="background1"/>
                <w:sz w:val="16"/>
                <w:szCs w:val="16"/>
              </w:rPr>
            </w:pPr>
          </w:p>
        </w:tc>
      </w:tr>
      <w:tr w:rsidR="005A70FE" w:rsidRPr="00CD5E4B" w14:paraId="7FAAD460" w14:textId="77777777" w:rsidTr="004F177D">
        <w:trPr>
          <w:trHeight w:val="288"/>
        </w:trPr>
        <w:tc>
          <w:tcPr>
            <w:tcW w:w="676" w:type="dxa"/>
            <w:tcBorders>
              <w:top w:val="single" w:sz="4" w:space="0" w:color="FFFFFF" w:themeColor="background1"/>
            </w:tcBorders>
            <w:noWrap/>
            <w:hideMark/>
          </w:tcPr>
          <w:p w14:paraId="2B38FA22" w14:textId="77777777" w:rsidR="005A70FE" w:rsidRPr="00CD5E4B" w:rsidRDefault="005A70FE" w:rsidP="00EE37BA">
            <w:pPr>
              <w:keepNext/>
              <w:keepLines/>
              <w:rPr>
                <w:sz w:val="16"/>
                <w:szCs w:val="16"/>
              </w:rPr>
            </w:pPr>
            <w:r w:rsidRPr="00CD5E4B">
              <w:rPr>
                <w:sz w:val="16"/>
                <w:szCs w:val="16"/>
              </w:rPr>
              <w:t>1</w:t>
            </w:r>
          </w:p>
        </w:tc>
        <w:tc>
          <w:tcPr>
            <w:tcW w:w="737" w:type="dxa"/>
            <w:tcBorders>
              <w:top w:val="single" w:sz="4" w:space="0" w:color="FFFFFF" w:themeColor="background1"/>
            </w:tcBorders>
            <w:noWrap/>
            <w:hideMark/>
          </w:tcPr>
          <w:p w14:paraId="43E0B6C7" w14:textId="77777777" w:rsidR="005A70FE" w:rsidRPr="00CD5E4B" w:rsidRDefault="005A70FE" w:rsidP="00EE37BA">
            <w:pPr>
              <w:keepNext/>
              <w:keepLines/>
              <w:rPr>
                <w:sz w:val="16"/>
                <w:szCs w:val="16"/>
              </w:rPr>
            </w:pPr>
            <w:r w:rsidRPr="00CD5E4B">
              <w:rPr>
                <w:sz w:val="16"/>
                <w:szCs w:val="16"/>
              </w:rPr>
              <w:t>1.5</w:t>
            </w:r>
          </w:p>
        </w:tc>
        <w:tc>
          <w:tcPr>
            <w:tcW w:w="822" w:type="dxa"/>
            <w:tcBorders>
              <w:top w:val="single" w:sz="4" w:space="0" w:color="FFFFFF" w:themeColor="background1"/>
            </w:tcBorders>
            <w:noWrap/>
            <w:hideMark/>
          </w:tcPr>
          <w:p w14:paraId="1ED0D4A0" w14:textId="77777777" w:rsidR="005A70FE" w:rsidRPr="00CD5E4B" w:rsidRDefault="005A70FE" w:rsidP="00EE37BA">
            <w:pPr>
              <w:keepNext/>
              <w:keepLines/>
              <w:rPr>
                <w:sz w:val="16"/>
                <w:szCs w:val="16"/>
              </w:rPr>
            </w:pPr>
            <w:r w:rsidRPr="00CD5E4B">
              <w:rPr>
                <w:sz w:val="16"/>
                <w:szCs w:val="16"/>
              </w:rPr>
              <w:t>82.35%</w:t>
            </w:r>
          </w:p>
        </w:tc>
        <w:tc>
          <w:tcPr>
            <w:tcW w:w="851" w:type="dxa"/>
            <w:tcBorders>
              <w:top w:val="single" w:sz="4" w:space="0" w:color="FFFFFF" w:themeColor="background1"/>
            </w:tcBorders>
            <w:noWrap/>
            <w:hideMark/>
          </w:tcPr>
          <w:p w14:paraId="4C79B9EB" w14:textId="77777777" w:rsidR="005A70FE" w:rsidRPr="00CD5E4B" w:rsidRDefault="005A70FE" w:rsidP="00EE37BA">
            <w:pPr>
              <w:keepNext/>
              <w:keepLines/>
              <w:rPr>
                <w:sz w:val="16"/>
                <w:szCs w:val="16"/>
              </w:rPr>
            </w:pPr>
            <w:r w:rsidRPr="00CD5E4B">
              <w:rPr>
                <w:sz w:val="16"/>
                <w:szCs w:val="16"/>
              </w:rPr>
              <w:t>82.35%</w:t>
            </w:r>
          </w:p>
        </w:tc>
        <w:tc>
          <w:tcPr>
            <w:tcW w:w="850" w:type="dxa"/>
            <w:tcBorders>
              <w:top w:val="single" w:sz="4" w:space="0" w:color="FFFFFF" w:themeColor="background1"/>
            </w:tcBorders>
            <w:noWrap/>
            <w:hideMark/>
          </w:tcPr>
          <w:p w14:paraId="74DE4442" w14:textId="77777777" w:rsidR="005A70FE" w:rsidRPr="00CD5E4B" w:rsidRDefault="005A70FE" w:rsidP="00EE37BA">
            <w:pPr>
              <w:keepNext/>
              <w:keepLines/>
              <w:rPr>
                <w:sz w:val="16"/>
                <w:szCs w:val="16"/>
              </w:rPr>
            </w:pPr>
            <w:r w:rsidRPr="00CD5E4B">
              <w:rPr>
                <w:sz w:val="16"/>
                <w:szCs w:val="16"/>
              </w:rPr>
              <w:t>77.85%</w:t>
            </w:r>
          </w:p>
        </w:tc>
        <w:tc>
          <w:tcPr>
            <w:tcW w:w="851" w:type="dxa"/>
            <w:tcBorders>
              <w:top w:val="single" w:sz="4" w:space="0" w:color="FFFFFF" w:themeColor="background1"/>
            </w:tcBorders>
            <w:noWrap/>
            <w:hideMark/>
          </w:tcPr>
          <w:p w14:paraId="0DED9AA8" w14:textId="77777777" w:rsidR="005A70FE" w:rsidRPr="00CD5E4B" w:rsidRDefault="005A70FE" w:rsidP="00EE37BA">
            <w:pPr>
              <w:keepNext/>
              <w:keepLines/>
              <w:rPr>
                <w:sz w:val="16"/>
                <w:szCs w:val="16"/>
              </w:rPr>
            </w:pPr>
            <w:r w:rsidRPr="00CD5E4B">
              <w:rPr>
                <w:sz w:val="16"/>
                <w:szCs w:val="16"/>
              </w:rPr>
              <w:t>82.35%</w:t>
            </w:r>
          </w:p>
        </w:tc>
        <w:tc>
          <w:tcPr>
            <w:tcW w:w="850" w:type="dxa"/>
            <w:tcBorders>
              <w:top w:val="single" w:sz="4" w:space="0" w:color="FFFFFF" w:themeColor="background1"/>
            </w:tcBorders>
            <w:noWrap/>
            <w:hideMark/>
          </w:tcPr>
          <w:p w14:paraId="6F52CA1D" w14:textId="77777777" w:rsidR="005A70FE" w:rsidRPr="00CD5E4B" w:rsidRDefault="005A70FE" w:rsidP="00EE37BA">
            <w:pPr>
              <w:keepNext/>
              <w:keepLines/>
              <w:rPr>
                <w:sz w:val="16"/>
                <w:szCs w:val="16"/>
              </w:rPr>
            </w:pPr>
            <w:r w:rsidRPr="00CD5E4B">
              <w:rPr>
                <w:sz w:val="16"/>
                <w:szCs w:val="16"/>
              </w:rPr>
              <w:t>82.35%</w:t>
            </w:r>
          </w:p>
        </w:tc>
        <w:tc>
          <w:tcPr>
            <w:tcW w:w="851" w:type="dxa"/>
            <w:tcBorders>
              <w:top w:val="single" w:sz="4" w:space="0" w:color="FFFFFF" w:themeColor="background1"/>
            </w:tcBorders>
            <w:noWrap/>
            <w:hideMark/>
          </w:tcPr>
          <w:p w14:paraId="5620A562" w14:textId="77777777" w:rsidR="005A70FE" w:rsidRPr="00CD5E4B" w:rsidRDefault="005A70FE" w:rsidP="00EE37BA">
            <w:pPr>
              <w:keepNext/>
              <w:keepLines/>
              <w:rPr>
                <w:sz w:val="16"/>
                <w:szCs w:val="16"/>
              </w:rPr>
            </w:pPr>
            <w:r w:rsidRPr="00CD5E4B">
              <w:rPr>
                <w:sz w:val="16"/>
                <w:szCs w:val="16"/>
              </w:rPr>
              <w:t>77.92%</w:t>
            </w:r>
          </w:p>
        </w:tc>
        <w:tc>
          <w:tcPr>
            <w:tcW w:w="850" w:type="dxa"/>
            <w:tcBorders>
              <w:top w:val="single" w:sz="4" w:space="0" w:color="FFFFFF" w:themeColor="background1"/>
            </w:tcBorders>
            <w:noWrap/>
            <w:hideMark/>
          </w:tcPr>
          <w:p w14:paraId="3D757B57" w14:textId="77777777" w:rsidR="005A70FE" w:rsidRPr="00CD5E4B" w:rsidRDefault="005A70FE" w:rsidP="00EE37BA">
            <w:pPr>
              <w:keepNext/>
              <w:keepLines/>
              <w:rPr>
                <w:sz w:val="16"/>
                <w:szCs w:val="16"/>
              </w:rPr>
            </w:pPr>
            <w:r w:rsidRPr="00CD5E4B">
              <w:rPr>
                <w:sz w:val="16"/>
                <w:szCs w:val="16"/>
              </w:rPr>
              <w:t>84.17%</w:t>
            </w:r>
          </w:p>
        </w:tc>
        <w:tc>
          <w:tcPr>
            <w:tcW w:w="821" w:type="dxa"/>
            <w:tcBorders>
              <w:top w:val="single" w:sz="4" w:space="0" w:color="FFFFFF" w:themeColor="background1"/>
            </w:tcBorders>
            <w:noWrap/>
            <w:hideMark/>
          </w:tcPr>
          <w:p w14:paraId="5F09912B" w14:textId="77777777" w:rsidR="005A70FE" w:rsidRPr="00CD5E4B" w:rsidRDefault="005A70FE" w:rsidP="00EE37BA">
            <w:pPr>
              <w:keepNext/>
              <w:keepLines/>
              <w:rPr>
                <w:sz w:val="16"/>
                <w:szCs w:val="16"/>
              </w:rPr>
            </w:pPr>
            <w:r w:rsidRPr="00CD5E4B">
              <w:rPr>
                <w:sz w:val="16"/>
                <w:szCs w:val="16"/>
              </w:rPr>
              <w:t>84.17%</w:t>
            </w:r>
          </w:p>
        </w:tc>
        <w:tc>
          <w:tcPr>
            <w:tcW w:w="880" w:type="dxa"/>
            <w:tcBorders>
              <w:top w:val="single" w:sz="4" w:space="0" w:color="FFFFFF" w:themeColor="background1"/>
            </w:tcBorders>
            <w:noWrap/>
            <w:hideMark/>
          </w:tcPr>
          <w:p w14:paraId="0D13134A" w14:textId="77777777" w:rsidR="005A70FE" w:rsidRPr="00CD5E4B" w:rsidRDefault="005A70FE" w:rsidP="00EE37BA">
            <w:pPr>
              <w:keepNext/>
              <w:keepLines/>
              <w:rPr>
                <w:sz w:val="16"/>
                <w:szCs w:val="16"/>
              </w:rPr>
            </w:pPr>
            <w:r w:rsidRPr="00CD5E4B">
              <w:rPr>
                <w:sz w:val="16"/>
                <w:szCs w:val="16"/>
              </w:rPr>
              <w:t>84.17%</w:t>
            </w:r>
          </w:p>
        </w:tc>
        <w:tc>
          <w:tcPr>
            <w:tcW w:w="809" w:type="dxa"/>
            <w:tcBorders>
              <w:top w:val="single" w:sz="4" w:space="0" w:color="FFFFFF" w:themeColor="background1"/>
            </w:tcBorders>
            <w:noWrap/>
            <w:hideMark/>
          </w:tcPr>
          <w:p w14:paraId="2FD7AA3E" w14:textId="77777777" w:rsidR="005A70FE" w:rsidRPr="00CD5E4B" w:rsidRDefault="005A70FE" w:rsidP="00EE37BA">
            <w:pPr>
              <w:keepNext/>
              <w:keepLines/>
              <w:rPr>
                <w:sz w:val="16"/>
                <w:szCs w:val="16"/>
              </w:rPr>
            </w:pPr>
            <w:r w:rsidRPr="00CD5E4B">
              <w:rPr>
                <w:sz w:val="16"/>
                <w:szCs w:val="16"/>
              </w:rPr>
              <w:t>95.00%</w:t>
            </w:r>
          </w:p>
        </w:tc>
      </w:tr>
      <w:tr w:rsidR="005A70FE" w:rsidRPr="00CD5E4B" w14:paraId="69E5B266" w14:textId="77777777" w:rsidTr="004F177D">
        <w:trPr>
          <w:trHeight w:val="288"/>
        </w:trPr>
        <w:tc>
          <w:tcPr>
            <w:tcW w:w="676" w:type="dxa"/>
            <w:noWrap/>
            <w:hideMark/>
          </w:tcPr>
          <w:p w14:paraId="57A26E7E" w14:textId="77777777" w:rsidR="005A70FE" w:rsidRPr="00CD5E4B" w:rsidRDefault="005A70FE" w:rsidP="00EE37BA">
            <w:pPr>
              <w:keepNext/>
              <w:keepLines/>
              <w:rPr>
                <w:sz w:val="16"/>
                <w:szCs w:val="16"/>
              </w:rPr>
            </w:pPr>
            <w:r w:rsidRPr="00CD5E4B">
              <w:rPr>
                <w:sz w:val="16"/>
                <w:szCs w:val="16"/>
              </w:rPr>
              <w:t>2</w:t>
            </w:r>
          </w:p>
        </w:tc>
        <w:tc>
          <w:tcPr>
            <w:tcW w:w="737" w:type="dxa"/>
            <w:noWrap/>
            <w:hideMark/>
          </w:tcPr>
          <w:p w14:paraId="0D75CF4A" w14:textId="77777777" w:rsidR="005A70FE" w:rsidRPr="00CD5E4B" w:rsidRDefault="005A70FE" w:rsidP="00EE37BA">
            <w:pPr>
              <w:keepNext/>
              <w:keepLines/>
              <w:rPr>
                <w:sz w:val="16"/>
                <w:szCs w:val="16"/>
              </w:rPr>
            </w:pPr>
            <w:r w:rsidRPr="00CD5E4B">
              <w:rPr>
                <w:sz w:val="16"/>
                <w:szCs w:val="16"/>
              </w:rPr>
              <w:t>4.5</w:t>
            </w:r>
          </w:p>
        </w:tc>
        <w:tc>
          <w:tcPr>
            <w:tcW w:w="822" w:type="dxa"/>
            <w:noWrap/>
            <w:hideMark/>
          </w:tcPr>
          <w:p w14:paraId="7B9DF27E" w14:textId="77777777" w:rsidR="005A70FE" w:rsidRPr="00CD5E4B" w:rsidRDefault="005A70FE" w:rsidP="00EE37BA">
            <w:pPr>
              <w:keepNext/>
              <w:keepLines/>
              <w:rPr>
                <w:sz w:val="16"/>
                <w:szCs w:val="16"/>
              </w:rPr>
            </w:pPr>
            <w:r w:rsidRPr="00CD5E4B">
              <w:rPr>
                <w:sz w:val="16"/>
                <w:szCs w:val="16"/>
              </w:rPr>
              <w:t>13.35%</w:t>
            </w:r>
          </w:p>
        </w:tc>
        <w:tc>
          <w:tcPr>
            <w:tcW w:w="851" w:type="dxa"/>
            <w:noWrap/>
            <w:hideMark/>
          </w:tcPr>
          <w:p w14:paraId="756CB6D8" w14:textId="77777777" w:rsidR="005A70FE" w:rsidRPr="00CD5E4B" w:rsidRDefault="005A70FE" w:rsidP="00EE37BA">
            <w:pPr>
              <w:keepNext/>
              <w:keepLines/>
              <w:rPr>
                <w:sz w:val="16"/>
                <w:szCs w:val="16"/>
              </w:rPr>
            </w:pPr>
            <w:r w:rsidRPr="00CD5E4B">
              <w:rPr>
                <w:sz w:val="16"/>
                <w:szCs w:val="16"/>
              </w:rPr>
              <w:t>13.35%</w:t>
            </w:r>
          </w:p>
        </w:tc>
        <w:tc>
          <w:tcPr>
            <w:tcW w:w="850" w:type="dxa"/>
            <w:noWrap/>
            <w:hideMark/>
          </w:tcPr>
          <w:p w14:paraId="66AF6C09" w14:textId="77777777" w:rsidR="005A70FE" w:rsidRPr="00CD5E4B" w:rsidRDefault="005A70FE" w:rsidP="00EE37BA">
            <w:pPr>
              <w:keepNext/>
              <w:keepLines/>
              <w:rPr>
                <w:sz w:val="16"/>
                <w:szCs w:val="16"/>
              </w:rPr>
            </w:pPr>
            <w:r w:rsidRPr="00CD5E4B">
              <w:rPr>
                <w:sz w:val="16"/>
                <w:szCs w:val="16"/>
              </w:rPr>
              <w:t>17.85%</w:t>
            </w:r>
          </w:p>
        </w:tc>
        <w:tc>
          <w:tcPr>
            <w:tcW w:w="851" w:type="dxa"/>
            <w:noWrap/>
            <w:hideMark/>
          </w:tcPr>
          <w:p w14:paraId="72D080F0" w14:textId="77777777" w:rsidR="005A70FE" w:rsidRPr="00CD5E4B" w:rsidRDefault="005A70FE" w:rsidP="00EE37BA">
            <w:pPr>
              <w:keepNext/>
              <w:keepLines/>
              <w:rPr>
                <w:sz w:val="16"/>
                <w:szCs w:val="16"/>
              </w:rPr>
            </w:pPr>
            <w:r w:rsidRPr="00CD5E4B">
              <w:rPr>
                <w:sz w:val="16"/>
                <w:szCs w:val="16"/>
              </w:rPr>
              <w:t>13.35%</w:t>
            </w:r>
          </w:p>
        </w:tc>
        <w:tc>
          <w:tcPr>
            <w:tcW w:w="850" w:type="dxa"/>
            <w:noWrap/>
            <w:hideMark/>
          </w:tcPr>
          <w:p w14:paraId="43EF7810" w14:textId="77777777" w:rsidR="005A70FE" w:rsidRPr="00CD5E4B" w:rsidRDefault="005A70FE" w:rsidP="00EE37BA">
            <w:pPr>
              <w:keepNext/>
              <w:keepLines/>
              <w:rPr>
                <w:sz w:val="16"/>
                <w:szCs w:val="16"/>
              </w:rPr>
            </w:pPr>
            <w:r w:rsidRPr="00CD5E4B">
              <w:rPr>
                <w:sz w:val="16"/>
                <w:szCs w:val="16"/>
              </w:rPr>
              <w:t>13.35%</w:t>
            </w:r>
          </w:p>
        </w:tc>
        <w:tc>
          <w:tcPr>
            <w:tcW w:w="851" w:type="dxa"/>
            <w:noWrap/>
            <w:hideMark/>
          </w:tcPr>
          <w:p w14:paraId="54DDE7D6" w14:textId="77777777" w:rsidR="005A70FE" w:rsidRPr="00CD5E4B" w:rsidRDefault="005A70FE" w:rsidP="00EE37BA">
            <w:pPr>
              <w:keepNext/>
              <w:keepLines/>
              <w:rPr>
                <w:sz w:val="16"/>
                <w:szCs w:val="16"/>
              </w:rPr>
            </w:pPr>
            <w:r w:rsidRPr="00CD5E4B">
              <w:rPr>
                <w:sz w:val="16"/>
                <w:szCs w:val="16"/>
              </w:rPr>
              <w:t>17.92%</w:t>
            </w:r>
          </w:p>
        </w:tc>
        <w:tc>
          <w:tcPr>
            <w:tcW w:w="850" w:type="dxa"/>
            <w:noWrap/>
            <w:hideMark/>
          </w:tcPr>
          <w:p w14:paraId="6013D767" w14:textId="77777777" w:rsidR="005A70FE" w:rsidRPr="00CD5E4B" w:rsidRDefault="005A70FE" w:rsidP="00EE37BA">
            <w:pPr>
              <w:keepNext/>
              <w:keepLines/>
              <w:rPr>
                <w:sz w:val="16"/>
                <w:szCs w:val="16"/>
              </w:rPr>
            </w:pPr>
            <w:r w:rsidRPr="00CD5E4B">
              <w:rPr>
                <w:sz w:val="16"/>
                <w:szCs w:val="16"/>
              </w:rPr>
              <w:t>14.17%</w:t>
            </w:r>
          </w:p>
        </w:tc>
        <w:tc>
          <w:tcPr>
            <w:tcW w:w="821" w:type="dxa"/>
            <w:noWrap/>
            <w:hideMark/>
          </w:tcPr>
          <w:p w14:paraId="743B8260" w14:textId="77777777" w:rsidR="005A70FE" w:rsidRPr="00CD5E4B" w:rsidRDefault="005A70FE" w:rsidP="00EE37BA">
            <w:pPr>
              <w:keepNext/>
              <w:keepLines/>
              <w:rPr>
                <w:sz w:val="16"/>
                <w:szCs w:val="16"/>
              </w:rPr>
            </w:pPr>
            <w:r w:rsidRPr="00CD5E4B">
              <w:rPr>
                <w:sz w:val="16"/>
                <w:szCs w:val="16"/>
              </w:rPr>
              <w:t>14.17%</w:t>
            </w:r>
          </w:p>
        </w:tc>
        <w:tc>
          <w:tcPr>
            <w:tcW w:w="880" w:type="dxa"/>
            <w:noWrap/>
            <w:hideMark/>
          </w:tcPr>
          <w:p w14:paraId="2A0595A9" w14:textId="77777777" w:rsidR="005A70FE" w:rsidRPr="00CD5E4B" w:rsidRDefault="005A70FE" w:rsidP="00EE37BA">
            <w:pPr>
              <w:keepNext/>
              <w:keepLines/>
              <w:rPr>
                <w:sz w:val="16"/>
                <w:szCs w:val="16"/>
              </w:rPr>
            </w:pPr>
            <w:r w:rsidRPr="00CD5E4B">
              <w:rPr>
                <w:sz w:val="16"/>
                <w:szCs w:val="16"/>
              </w:rPr>
              <w:t>14.17%</w:t>
            </w:r>
          </w:p>
        </w:tc>
        <w:tc>
          <w:tcPr>
            <w:tcW w:w="809" w:type="dxa"/>
            <w:noWrap/>
            <w:hideMark/>
          </w:tcPr>
          <w:p w14:paraId="334B46BE" w14:textId="77777777" w:rsidR="005A70FE" w:rsidRPr="00CD5E4B" w:rsidRDefault="005A70FE" w:rsidP="00EE37BA">
            <w:pPr>
              <w:keepNext/>
              <w:keepLines/>
              <w:rPr>
                <w:sz w:val="16"/>
                <w:szCs w:val="16"/>
              </w:rPr>
            </w:pPr>
            <w:r w:rsidRPr="00CD5E4B">
              <w:rPr>
                <w:sz w:val="16"/>
                <w:szCs w:val="16"/>
              </w:rPr>
              <w:t>2.00%</w:t>
            </w:r>
          </w:p>
        </w:tc>
      </w:tr>
      <w:tr w:rsidR="005A70FE" w:rsidRPr="00CD5E4B" w14:paraId="77882DC8" w14:textId="77777777" w:rsidTr="004F177D">
        <w:trPr>
          <w:trHeight w:val="288"/>
        </w:trPr>
        <w:tc>
          <w:tcPr>
            <w:tcW w:w="676" w:type="dxa"/>
            <w:noWrap/>
            <w:hideMark/>
          </w:tcPr>
          <w:p w14:paraId="2BF9E8EB" w14:textId="77777777" w:rsidR="005A70FE" w:rsidRPr="00CD5E4B" w:rsidRDefault="005A70FE" w:rsidP="00EE37BA">
            <w:pPr>
              <w:keepNext/>
              <w:keepLines/>
              <w:rPr>
                <w:sz w:val="16"/>
                <w:szCs w:val="16"/>
              </w:rPr>
            </w:pPr>
            <w:r w:rsidRPr="00CD5E4B">
              <w:rPr>
                <w:sz w:val="16"/>
                <w:szCs w:val="16"/>
              </w:rPr>
              <w:t>3</w:t>
            </w:r>
          </w:p>
        </w:tc>
        <w:tc>
          <w:tcPr>
            <w:tcW w:w="737" w:type="dxa"/>
            <w:noWrap/>
            <w:hideMark/>
          </w:tcPr>
          <w:p w14:paraId="2D694E7F" w14:textId="77777777" w:rsidR="005A70FE" w:rsidRPr="00CD5E4B" w:rsidRDefault="005A70FE" w:rsidP="00EE37BA">
            <w:pPr>
              <w:keepNext/>
              <w:keepLines/>
              <w:rPr>
                <w:sz w:val="16"/>
                <w:szCs w:val="16"/>
              </w:rPr>
            </w:pPr>
            <w:r w:rsidRPr="00CD5E4B">
              <w:rPr>
                <w:sz w:val="16"/>
                <w:szCs w:val="16"/>
              </w:rPr>
              <w:t>7.5</w:t>
            </w:r>
          </w:p>
        </w:tc>
        <w:tc>
          <w:tcPr>
            <w:tcW w:w="822" w:type="dxa"/>
            <w:noWrap/>
            <w:hideMark/>
          </w:tcPr>
          <w:p w14:paraId="3BF530C8" w14:textId="77777777" w:rsidR="005A70FE" w:rsidRPr="00CD5E4B" w:rsidRDefault="005A70FE" w:rsidP="00EE37BA">
            <w:pPr>
              <w:keepNext/>
              <w:keepLines/>
              <w:rPr>
                <w:sz w:val="16"/>
                <w:szCs w:val="16"/>
              </w:rPr>
            </w:pPr>
            <w:r w:rsidRPr="00CD5E4B">
              <w:rPr>
                <w:sz w:val="16"/>
                <w:szCs w:val="16"/>
              </w:rPr>
              <w:t>2.85%</w:t>
            </w:r>
          </w:p>
        </w:tc>
        <w:tc>
          <w:tcPr>
            <w:tcW w:w="851" w:type="dxa"/>
            <w:noWrap/>
            <w:hideMark/>
          </w:tcPr>
          <w:p w14:paraId="485D4FE8" w14:textId="77777777" w:rsidR="005A70FE" w:rsidRPr="00CD5E4B" w:rsidRDefault="005A70FE" w:rsidP="00EE37BA">
            <w:pPr>
              <w:keepNext/>
              <w:keepLines/>
              <w:rPr>
                <w:sz w:val="16"/>
                <w:szCs w:val="16"/>
              </w:rPr>
            </w:pPr>
            <w:r w:rsidRPr="00CD5E4B">
              <w:rPr>
                <w:sz w:val="16"/>
                <w:szCs w:val="16"/>
              </w:rPr>
              <w:t>2.85%</w:t>
            </w:r>
          </w:p>
        </w:tc>
        <w:tc>
          <w:tcPr>
            <w:tcW w:w="850" w:type="dxa"/>
            <w:noWrap/>
            <w:hideMark/>
          </w:tcPr>
          <w:p w14:paraId="3ECF5CA9" w14:textId="77777777" w:rsidR="005A70FE" w:rsidRPr="00CD5E4B" w:rsidRDefault="005A70FE" w:rsidP="00EE37BA">
            <w:pPr>
              <w:keepNext/>
              <w:keepLines/>
              <w:rPr>
                <w:sz w:val="16"/>
                <w:szCs w:val="16"/>
              </w:rPr>
            </w:pPr>
            <w:r w:rsidRPr="00CD5E4B">
              <w:rPr>
                <w:sz w:val="16"/>
                <w:szCs w:val="16"/>
              </w:rPr>
              <w:t>2.85%</w:t>
            </w:r>
          </w:p>
        </w:tc>
        <w:tc>
          <w:tcPr>
            <w:tcW w:w="851" w:type="dxa"/>
            <w:noWrap/>
            <w:hideMark/>
          </w:tcPr>
          <w:p w14:paraId="34229005" w14:textId="77777777" w:rsidR="005A70FE" w:rsidRPr="00CD5E4B" w:rsidRDefault="005A70FE" w:rsidP="00EE37BA">
            <w:pPr>
              <w:keepNext/>
              <w:keepLines/>
              <w:rPr>
                <w:sz w:val="16"/>
                <w:szCs w:val="16"/>
              </w:rPr>
            </w:pPr>
            <w:r w:rsidRPr="00CD5E4B">
              <w:rPr>
                <w:sz w:val="16"/>
                <w:szCs w:val="16"/>
              </w:rPr>
              <w:t>2.85%</w:t>
            </w:r>
          </w:p>
        </w:tc>
        <w:tc>
          <w:tcPr>
            <w:tcW w:w="850" w:type="dxa"/>
            <w:noWrap/>
            <w:hideMark/>
          </w:tcPr>
          <w:p w14:paraId="2CFBD461" w14:textId="77777777" w:rsidR="005A70FE" w:rsidRPr="00CD5E4B" w:rsidRDefault="005A70FE" w:rsidP="00EE37BA">
            <w:pPr>
              <w:keepNext/>
              <w:keepLines/>
              <w:rPr>
                <w:sz w:val="16"/>
                <w:szCs w:val="16"/>
              </w:rPr>
            </w:pPr>
            <w:r w:rsidRPr="00CD5E4B">
              <w:rPr>
                <w:sz w:val="16"/>
                <w:szCs w:val="16"/>
              </w:rPr>
              <w:t>2.85%</w:t>
            </w:r>
          </w:p>
        </w:tc>
        <w:tc>
          <w:tcPr>
            <w:tcW w:w="851" w:type="dxa"/>
            <w:noWrap/>
            <w:hideMark/>
          </w:tcPr>
          <w:p w14:paraId="540F486E" w14:textId="77777777" w:rsidR="005A70FE" w:rsidRPr="00CD5E4B" w:rsidRDefault="005A70FE" w:rsidP="00EE37BA">
            <w:pPr>
              <w:keepNext/>
              <w:keepLines/>
              <w:rPr>
                <w:sz w:val="16"/>
                <w:szCs w:val="16"/>
              </w:rPr>
            </w:pPr>
            <w:r w:rsidRPr="00CD5E4B">
              <w:rPr>
                <w:sz w:val="16"/>
                <w:szCs w:val="16"/>
              </w:rPr>
              <w:t>2.92%</w:t>
            </w:r>
          </w:p>
        </w:tc>
        <w:tc>
          <w:tcPr>
            <w:tcW w:w="850" w:type="dxa"/>
            <w:noWrap/>
            <w:hideMark/>
          </w:tcPr>
          <w:p w14:paraId="695A90D4" w14:textId="77777777" w:rsidR="005A70FE" w:rsidRPr="00CD5E4B" w:rsidRDefault="005A70FE" w:rsidP="00EE37BA">
            <w:pPr>
              <w:keepNext/>
              <w:keepLines/>
              <w:rPr>
                <w:sz w:val="16"/>
                <w:szCs w:val="16"/>
              </w:rPr>
            </w:pPr>
            <w:r w:rsidRPr="00CD5E4B">
              <w:rPr>
                <w:sz w:val="16"/>
                <w:szCs w:val="16"/>
              </w:rPr>
              <w:t>1.67%</w:t>
            </w:r>
          </w:p>
        </w:tc>
        <w:tc>
          <w:tcPr>
            <w:tcW w:w="821" w:type="dxa"/>
            <w:noWrap/>
            <w:hideMark/>
          </w:tcPr>
          <w:p w14:paraId="5273124C" w14:textId="77777777" w:rsidR="005A70FE" w:rsidRPr="00CD5E4B" w:rsidRDefault="005A70FE" w:rsidP="00EE37BA">
            <w:pPr>
              <w:keepNext/>
              <w:keepLines/>
              <w:rPr>
                <w:sz w:val="16"/>
                <w:szCs w:val="16"/>
              </w:rPr>
            </w:pPr>
            <w:r w:rsidRPr="00CD5E4B">
              <w:rPr>
                <w:sz w:val="16"/>
                <w:szCs w:val="16"/>
              </w:rPr>
              <w:t>1.67%</w:t>
            </w:r>
          </w:p>
        </w:tc>
        <w:tc>
          <w:tcPr>
            <w:tcW w:w="880" w:type="dxa"/>
            <w:noWrap/>
            <w:hideMark/>
          </w:tcPr>
          <w:p w14:paraId="2391BC10" w14:textId="77777777" w:rsidR="005A70FE" w:rsidRPr="00CD5E4B" w:rsidRDefault="005A70FE" w:rsidP="00EE37BA">
            <w:pPr>
              <w:keepNext/>
              <w:keepLines/>
              <w:rPr>
                <w:sz w:val="16"/>
                <w:szCs w:val="16"/>
              </w:rPr>
            </w:pPr>
            <w:r w:rsidRPr="00CD5E4B">
              <w:rPr>
                <w:sz w:val="16"/>
                <w:szCs w:val="16"/>
              </w:rPr>
              <w:t>1.67%</w:t>
            </w:r>
          </w:p>
        </w:tc>
        <w:tc>
          <w:tcPr>
            <w:tcW w:w="809" w:type="dxa"/>
            <w:noWrap/>
            <w:hideMark/>
          </w:tcPr>
          <w:p w14:paraId="28E86C1C" w14:textId="77777777" w:rsidR="005A70FE" w:rsidRPr="00CD5E4B" w:rsidRDefault="005A70FE" w:rsidP="00EE37BA">
            <w:pPr>
              <w:keepNext/>
              <w:keepLines/>
              <w:rPr>
                <w:sz w:val="16"/>
                <w:szCs w:val="16"/>
              </w:rPr>
            </w:pPr>
            <w:r w:rsidRPr="00CD5E4B">
              <w:rPr>
                <w:sz w:val="16"/>
                <w:szCs w:val="16"/>
              </w:rPr>
              <w:t>2.00%</w:t>
            </w:r>
          </w:p>
        </w:tc>
      </w:tr>
      <w:tr w:rsidR="005A70FE" w:rsidRPr="00CD5E4B" w14:paraId="57B4A841" w14:textId="77777777" w:rsidTr="004F177D">
        <w:trPr>
          <w:trHeight w:val="288"/>
        </w:trPr>
        <w:tc>
          <w:tcPr>
            <w:tcW w:w="676" w:type="dxa"/>
            <w:noWrap/>
            <w:hideMark/>
          </w:tcPr>
          <w:p w14:paraId="3E515A07" w14:textId="77777777" w:rsidR="005A70FE" w:rsidRPr="00CD5E4B" w:rsidRDefault="005A70FE" w:rsidP="00EE37BA">
            <w:pPr>
              <w:keepNext/>
              <w:keepLines/>
              <w:rPr>
                <w:sz w:val="16"/>
                <w:szCs w:val="16"/>
              </w:rPr>
            </w:pPr>
            <w:r w:rsidRPr="00CD5E4B">
              <w:rPr>
                <w:sz w:val="16"/>
                <w:szCs w:val="16"/>
              </w:rPr>
              <w:t>4</w:t>
            </w:r>
          </w:p>
        </w:tc>
        <w:tc>
          <w:tcPr>
            <w:tcW w:w="737" w:type="dxa"/>
            <w:noWrap/>
            <w:hideMark/>
          </w:tcPr>
          <w:p w14:paraId="51F7887F" w14:textId="77777777" w:rsidR="005A70FE" w:rsidRPr="00CD5E4B" w:rsidRDefault="005A70FE" w:rsidP="00EE37BA">
            <w:pPr>
              <w:keepNext/>
              <w:keepLines/>
              <w:rPr>
                <w:sz w:val="16"/>
                <w:szCs w:val="16"/>
              </w:rPr>
            </w:pPr>
            <w:r w:rsidRPr="00CD5E4B">
              <w:rPr>
                <w:sz w:val="16"/>
                <w:szCs w:val="16"/>
              </w:rPr>
              <w:t>10.5</w:t>
            </w:r>
          </w:p>
        </w:tc>
        <w:tc>
          <w:tcPr>
            <w:tcW w:w="822" w:type="dxa"/>
            <w:noWrap/>
            <w:hideMark/>
          </w:tcPr>
          <w:p w14:paraId="203C54B1" w14:textId="77777777" w:rsidR="005A70FE" w:rsidRPr="00CD5E4B" w:rsidRDefault="005A70FE" w:rsidP="00EE37BA">
            <w:pPr>
              <w:keepNext/>
              <w:keepLines/>
              <w:rPr>
                <w:sz w:val="16"/>
                <w:szCs w:val="16"/>
              </w:rPr>
            </w:pPr>
            <w:r w:rsidRPr="00CD5E4B">
              <w:rPr>
                <w:sz w:val="16"/>
                <w:szCs w:val="16"/>
              </w:rPr>
              <w:t>0.52%</w:t>
            </w:r>
          </w:p>
        </w:tc>
        <w:tc>
          <w:tcPr>
            <w:tcW w:w="851" w:type="dxa"/>
            <w:noWrap/>
            <w:hideMark/>
          </w:tcPr>
          <w:p w14:paraId="4589DB00" w14:textId="77777777" w:rsidR="005A70FE" w:rsidRPr="00CD5E4B" w:rsidRDefault="005A70FE" w:rsidP="00EE37BA">
            <w:pPr>
              <w:keepNext/>
              <w:keepLines/>
              <w:rPr>
                <w:sz w:val="16"/>
                <w:szCs w:val="16"/>
              </w:rPr>
            </w:pPr>
            <w:r w:rsidRPr="00CD5E4B">
              <w:rPr>
                <w:sz w:val="16"/>
                <w:szCs w:val="16"/>
              </w:rPr>
              <w:t>0.52%</w:t>
            </w:r>
          </w:p>
        </w:tc>
        <w:tc>
          <w:tcPr>
            <w:tcW w:w="850" w:type="dxa"/>
            <w:noWrap/>
            <w:hideMark/>
          </w:tcPr>
          <w:p w14:paraId="54A35A87" w14:textId="77777777" w:rsidR="005A70FE" w:rsidRPr="00CD5E4B" w:rsidRDefault="005A70FE" w:rsidP="00EE37BA">
            <w:pPr>
              <w:keepNext/>
              <w:keepLines/>
              <w:rPr>
                <w:sz w:val="16"/>
                <w:szCs w:val="16"/>
              </w:rPr>
            </w:pPr>
            <w:r w:rsidRPr="00CD5E4B">
              <w:rPr>
                <w:sz w:val="16"/>
                <w:szCs w:val="16"/>
              </w:rPr>
              <w:t>0.52%</w:t>
            </w:r>
          </w:p>
        </w:tc>
        <w:tc>
          <w:tcPr>
            <w:tcW w:w="851" w:type="dxa"/>
            <w:noWrap/>
            <w:hideMark/>
          </w:tcPr>
          <w:p w14:paraId="19D4CA7B" w14:textId="77777777" w:rsidR="005A70FE" w:rsidRPr="00CD5E4B" w:rsidRDefault="005A70FE" w:rsidP="00EE37BA">
            <w:pPr>
              <w:keepNext/>
              <w:keepLines/>
              <w:rPr>
                <w:sz w:val="16"/>
                <w:szCs w:val="16"/>
              </w:rPr>
            </w:pPr>
            <w:r w:rsidRPr="00CD5E4B">
              <w:rPr>
                <w:sz w:val="16"/>
                <w:szCs w:val="16"/>
              </w:rPr>
              <w:t>0.52%</w:t>
            </w:r>
          </w:p>
        </w:tc>
        <w:tc>
          <w:tcPr>
            <w:tcW w:w="850" w:type="dxa"/>
            <w:noWrap/>
            <w:hideMark/>
          </w:tcPr>
          <w:p w14:paraId="13689792" w14:textId="77777777" w:rsidR="005A70FE" w:rsidRPr="00CD5E4B" w:rsidRDefault="005A70FE" w:rsidP="00EE37BA">
            <w:pPr>
              <w:keepNext/>
              <w:keepLines/>
              <w:rPr>
                <w:sz w:val="16"/>
                <w:szCs w:val="16"/>
              </w:rPr>
            </w:pPr>
            <w:r w:rsidRPr="00CD5E4B">
              <w:rPr>
                <w:sz w:val="16"/>
                <w:szCs w:val="16"/>
              </w:rPr>
              <w:t>0.52%</w:t>
            </w:r>
          </w:p>
        </w:tc>
        <w:tc>
          <w:tcPr>
            <w:tcW w:w="851" w:type="dxa"/>
            <w:noWrap/>
            <w:hideMark/>
          </w:tcPr>
          <w:p w14:paraId="2E8B6913" w14:textId="77777777" w:rsidR="005A70FE" w:rsidRPr="00CD5E4B" w:rsidRDefault="005A70FE" w:rsidP="00EE37BA">
            <w:pPr>
              <w:keepNext/>
              <w:keepLines/>
              <w:rPr>
                <w:sz w:val="16"/>
                <w:szCs w:val="16"/>
              </w:rPr>
            </w:pPr>
            <w:r w:rsidRPr="00CD5E4B">
              <w:rPr>
                <w:sz w:val="16"/>
                <w:szCs w:val="16"/>
              </w:rPr>
              <w:t>1.25%</w:t>
            </w:r>
          </w:p>
        </w:tc>
        <w:tc>
          <w:tcPr>
            <w:tcW w:w="850" w:type="dxa"/>
            <w:noWrap/>
            <w:hideMark/>
          </w:tcPr>
          <w:p w14:paraId="354AB7BF" w14:textId="77777777" w:rsidR="005A70FE" w:rsidRPr="00CD5E4B" w:rsidRDefault="005A70FE" w:rsidP="00EE37BA">
            <w:pPr>
              <w:keepNext/>
              <w:keepLines/>
              <w:rPr>
                <w:sz w:val="16"/>
                <w:szCs w:val="16"/>
              </w:rPr>
            </w:pPr>
            <w:r w:rsidRPr="00CD5E4B">
              <w:rPr>
                <w:sz w:val="16"/>
                <w:szCs w:val="16"/>
              </w:rPr>
              <w:t>0.00%</w:t>
            </w:r>
          </w:p>
        </w:tc>
        <w:tc>
          <w:tcPr>
            <w:tcW w:w="821" w:type="dxa"/>
            <w:noWrap/>
            <w:hideMark/>
          </w:tcPr>
          <w:p w14:paraId="0E77FCEC" w14:textId="77777777" w:rsidR="005A70FE" w:rsidRPr="00CD5E4B" w:rsidRDefault="005A70FE" w:rsidP="00EE37BA">
            <w:pPr>
              <w:keepNext/>
              <w:keepLines/>
              <w:rPr>
                <w:sz w:val="16"/>
                <w:szCs w:val="16"/>
              </w:rPr>
            </w:pPr>
            <w:r w:rsidRPr="00CD5E4B">
              <w:rPr>
                <w:sz w:val="16"/>
                <w:szCs w:val="16"/>
              </w:rPr>
              <w:t>0.00%</w:t>
            </w:r>
          </w:p>
        </w:tc>
        <w:tc>
          <w:tcPr>
            <w:tcW w:w="880" w:type="dxa"/>
            <w:noWrap/>
            <w:hideMark/>
          </w:tcPr>
          <w:p w14:paraId="2C2E97BE" w14:textId="77777777" w:rsidR="005A70FE" w:rsidRPr="00CD5E4B" w:rsidRDefault="005A70FE" w:rsidP="00EE37BA">
            <w:pPr>
              <w:keepNext/>
              <w:keepLines/>
              <w:rPr>
                <w:sz w:val="16"/>
                <w:szCs w:val="16"/>
              </w:rPr>
            </w:pPr>
            <w:r w:rsidRPr="00CD5E4B">
              <w:rPr>
                <w:sz w:val="16"/>
                <w:szCs w:val="16"/>
              </w:rPr>
              <w:t>0.00%</w:t>
            </w:r>
          </w:p>
        </w:tc>
        <w:tc>
          <w:tcPr>
            <w:tcW w:w="809" w:type="dxa"/>
            <w:noWrap/>
            <w:hideMark/>
          </w:tcPr>
          <w:p w14:paraId="12801BBC" w14:textId="77777777" w:rsidR="005A70FE" w:rsidRPr="00CD5E4B" w:rsidRDefault="005A70FE" w:rsidP="00EE37BA">
            <w:pPr>
              <w:keepNext/>
              <w:keepLines/>
              <w:rPr>
                <w:sz w:val="16"/>
                <w:szCs w:val="16"/>
              </w:rPr>
            </w:pPr>
            <w:r w:rsidRPr="00CD5E4B">
              <w:rPr>
                <w:sz w:val="16"/>
                <w:szCs w:val="16"/>
              </w:rPr>
              <w:t>0.50%</w:t>
            </w:r>
          </w:p>
        </w:tc>
      </w:tr>
      <w:tr w:rsidR="005A70FE" w:rsidRPr="00CD5E4B" w14:paraId="7EE8A4E6" w14:textId="77777777" w:rsidTr="004F177D">
        <w:trPr>
          <w:trHeight w:val="288"/>
        </w:trPr>
        <w:tc>
          <w:tcPr>
            <w:tcW w:w="676" w:type="dxa"/>
            <w:noWrap/>
            <w:hideMark/>
          </w:tcPr>
          <w:p w14:paraId="48A79EDA" w14:textId="77777777" w:rsidR="005A70FE" w:rsidRPr="00CD5E4B" w:rsidRDefault="005A70FE" w:rsidP="00EE37BA">
            <w:pPr>
              <w:keepNext/>
              <w:keepLines/>
              <w:rPr>
                <w:sz w:val="16"/>
                <w:szCs w:val="16"/>
              </w:rPr>
            </w:pPr>
            <w:r w:rsidRPr="00CD5E4B">
              <w:rPr>
                <w:sz w:val="16"/>
                <w:szCs w:val="16"/>
              </w:rPr>
              <w:t>5</w:t>
            </w:r>
          </w:p>
        </w:tc>
        <w:tc>
          <w:tcPr>
            <w:tcW w:w="737" w:type="dxa"/>
            <w:noWrap/>
            <w:hideMark/>
          </w:tcPr>
          <w:p w14:paraId="6185F7D8" w14:textId="77777777" w:rsidR="005A70FE" w:rsidRPr="00CD5E4B" w:rsidRDefault="005A70FE" w:rsidP="00EE37BA">
            <w:pPr>
              <w:keepNext/>
              <w:keepLines/>
              <w:rPr>
                <w:sz w:val="16"/>
                <w:szCs w:val="16"/>
              </w:rPr>
            </w:pPr>
            <w:r w:rsidRPr="00CD5E4B">
              <w:rPr>
                <w:sz w:val="16"/>
                <w:szCs w:val="16"/>
              </w:rPr>
              <w:t>13.5</w:t>
            </w:r>
          </w:p>
        </w:tc>
        <w:tc>
          <w:tcPr>
            <w:tcW w:w="822" w:type="dxa"/>
            <w:noWrap/>
            <w:hideMark/>
          </w:tcPr>
          <w:p w14:paraId="6B8213D3" w14:textId="77777777" w:rsidR="005A70FE" w:rsidRPr="00CD5E4B" w:rsidRDefault="005A70FE" w:rsidP="00EE37BA">
            <w:pPr>
              <w:keepNext/>
              <w:keepLines/>
              <w:rPr>
                <w:sz w:val="16"/>
                <w:szCs w:val="16"/>
              </w:rPr>
            </w:pPr>
            <w:r w:rsidRPr="00CD5E4B">
              <w:rPr>
                <w:sz w:val="16"/>
                <w:szCs w:val="16"/>
              </w:rPr>
              <w:t>0.36%</w:t>
            </w:r>
          </w:p>
        </w:tc>
        <w:tc>
          <w:tcPr>
            <w:tcW w:w="851" w:type="dxa"/>
            <w:noWrap/>
            <w:hideMark/>
          </w:tcPr>
          <w:p w14:paraId="783F773E" w14:textId="77777777" w:rsidR="005A70FE" w:rsidRPr="00CD5E4B" w:rsidRDefault="005A70FE" w:rsidP="00EE37BA">
            <w:pPr>
              <w:keepNext/>
              <w:keepLines/>
              <w:rPr>
                <w:sz w:val="16"/>
                <w:szCs w:val="16"/>
              </w:rPr>
            </w:pPr>
            <w:r w:rsidRPr="00CD5E4B">
              <w:rPr>
                <w:sz w:val="16"/>
                <w:szCs w:val="16"/>
              </w:rPr>
              <w:t>0.36%</w:t>
            </w:r>
          </w:p>
        </w:tc>
        <w:tc>
          <w:tcPr>
            <w:tcW w:w="850" w:type="dxa"/>
            <w:noWrap/>
            <w:hideMark/>
          </w:tcPr>
          <w:p w14:paraId="35CE6D73" w14:textId="77777777" w:rsidR="005A70FE" w:rsidRPr="00CD5E4B" w:rsidRDefault="005A70FE" w:rsidP="00EE37BA">
            <w:pPr>
              <w:keepNext/>
              <w:keepLines/>
              <w:rPr>
                <w:sz w:val="16"/>
                <w:szCs w:val="16"/>
              </w:rPr>
            </w:pPr>
            <w:r w:rsidRPr="00CD5E4B">
              <w:rPr>
                <w:sz w:val="16"/>
                <w:szCs w:val="16"/>
              </w:rPr>
              <w:t>0.36%</w:t>
            </w:r>
          </w:p>
        </w:tc>
        <w:tc>
          <w:tcPr>
            <w:tcW w:w="851" w:type="dxa"/>
            <w:noWrap/>
            <w:hideMark/>
          </w:tcPr>
          <w:p w14:paraId="4B49AC38" w14:textId="77777777" w:rsidR="005A70FE" w:rsidRPr="00CD5E4B" w:rsidRDefault="005A70FE" w:rsidP="00EE37BA">
            <w:pPr>
              <w:keepNext/>
              <w:keepLines/>
              <w:rPr>
                <w:sz w:val="16"/>
                <w:szCs w:val="16"/>
              </w:rPr>
            </w:pPr>
            <w:r w:rsidRPr="00CD5E4B">
              <w:rPr>
                <w:sz w:val="16"/>
                <w:szCs w:val="16"/>
              </w:rPr>
              <w:t>0.36%</w:t>
            </w:r>
          </w:p>
        </w:tc>
        <w:tc>
          <w:tcPr>
            <w:tcW w:w="850" w:type="dxa"/>
            <w:noWrap/>
            <w:hideMark/>
          </w:tcPr>
          <w:p w14:paraId="6460B935" w14:textId="77777777" w:rsidR="005A70FE" w:rsidRPr="00CD5E4B" w:rsidRDefault="005A70FE" w:rsidP="00EE37BA">
            <w:pPr>
              <w:keepNext/>
              <w:keepLines/>
              <w:rPr>
                <w:sz w:val="16"/>
                <w:szCs w:val="16"/>
              </w:rPr>
            </w:pPr>
            <w:r w:rsidRPr="00CD5E4B">
              <w:rPr>
                <w:sz w:val="16"/>
                <w:szCs w:val="16"/>
              </w:rPr>
              <w:t>0.36%</w:t>
            </w:r>
          </w:p>
        </w:tc>
        <w:tc>
          <w:tcPr>
            <w:tcW w:w="851" w:type="dxa"/>
            <w:noWrap/>
            <w:hideMark/>
          </w:tcPr>
          <w:p w14:paraId="6DAE106D" w14:textId="77777777" w:rsidR="005A70FE" w:rsidRPr="00CD5E4B" w:rsidRDefault="005A70FE" w:rsidP="00EE37BA">
            <w:pPr>
              <w:keepNext/>
              <w:keepLines/>
              <w:rPr>
                <w:sz w:val="16"/>
                <w:szCs w:val="16"/>
              </w:rPr>
            </w:pPr>
            <w:r w:rsidRPr="00CD5E4B">
              <w:rPr>
                <w:sz w:val="16"/>
                <w:szCs w:val="16"/>
              </w:rPr>
              <w:t>0.00%</w:t>
            </w:r>
          </w:p>
        </w:tc>
        <w:tc>
          <w:tcPr>
            <w:tcW w:w="850" w:type="dxa"/>
            <w:noWrap/>
            <w:hideMark/>
          </w:tcPr>
          <w:p w14:paraId="49B90E33" w14:textId="77777777" w:rsidR="005A70FE" w:rsidRPr="00CD5E4B" w:rsidRDefault="005A70FE" w:rsidP="00EE37BA">
            <w:pPr>
              <w:keepNext/>
              <w:keepLines/>
              <w:rPr>
                <w:sz w:val="16"/>
                <w:szCs w:val="16"/>
              </w:rPr>
            </w:pPr>
            <w:r w:rsidRPr="00CD5E4B">
              <w:rPr>
                <w:sz w:val="16"/>
                <w:szCs w:val="16"/>
              </w:rPr>
              <w:t>0.00%</w:t>
            </w:r>
          </w:p>
        </w:tc>
        <w:tc>
          <w:tcPr>
            <w:tcW w:w="821" w:type="dxa"/>
            <w:noWrap/>
            <w:hideMark/>
          </w:tcPr>
          <w:p w14:paraId="5B6283E1" w14:textId="77777777" w:rsidR="005A70FE" w:rsidRPr="00CD5E4B" w:rsidRDefault="005A70FE" w:rsidP="00EE37BA">
            <w:pPr>
              <w:keepNext/>
              <w:keepLines/>
              <w:rPr>
                <w:sz w:val="16"/>
                <w:szCs w:val="16"/>
              </w:rPr>
            </w:pPr>
            <w:r w:rsidRPr="00CD5E4B">
              <w:rPr>
                <w:sz w:val="16"/>
                <w:szCs w:val="16"/>
              </w:rPr>
              <w:t>0.00%</w:t>
            </w:r>
          </w:p>
        </w:tc>
        <w:tc>
          <w:tcPr>
            <w:tcW w:w="880" w:type="dxa"/>
            <w:noWrap/>
            <w:hideMark/>
          </w:tcPr>
          <w:p w14:paraId="6D6A4845" w14:textId="77777777" w:rsidR="005A70FE" w:rsidRPr="00CD5E4B" w:rsidRDefault="005A70FE" w:rsidP="00EE37BA">
            <w:pPr>
              <w:keepNext/>
              <w:keepLines/>
              <w:rPr>
                <w:sz w:val="16"/>
                <w:szCs w:val="16"/>
              </w:rPr>
            </w:pPr>
            <w:r w:rsidRPr="00CD5E4B">
              <w:rPr>
                <w:sz w:val="16"/>
                <w:szCs w:val="16"/>
              </w:rPr>
              <w:t>0.00%</w:t>
            </w:r>
          </w:p>
        </w:tc>
        <w:tc>
          <w:tcPr>
            <w:tcW w:w="809" w:type="dxa"/>
            <w:noWrap/>
            <w:hideMark/>
          </w:tcPr>
          <w:p w14:paraId="216370BC" w14:textId="77777777" w:rsidR="005A70FE" w:rsidRPr="00CD5E4B" w:rsidRDefault="005A70FE" w:rsidP="00EE37BA">
            <w:pPr>
              <w:keepNext/>
              <w:keepLines/>
              <w:rPr>
                <w:sz w:val="16"/>
                <w:szCs w:val="16"/>
              </w:rPr>
            </w:pPr>
            <w:r w:rsidRPr="00CD5E4B">
              <w:rPr>
                <w:sz w:val="16"/>
                <w:szCs w:val="16"/>
              </w:rPr>
              <w:t>0.00%</w:t>
            </w:r>
          </w:p>
        </w:tc>
      </w:tr>
      <w:tr w:rsidR="005A70FE" w:rsidRPr="00CD5E4B" w14:paraId="04CC0BBE" w14:textId="77777777" w:rsidTr="004F177D">
        <w:trPr>
          <w:trHeight w:val="288"/>
        </w:trPr>
        <w:tc>
          <w:tcPr>
            <w:tcW w:w="676" w:type="dxa"/>
            <w:noWrap/>
            <w:hideMark/>
          </w:tcPr>
          <w:p w14:paraId="3E0B0C22" w14:textId="77777777" w:rsidR="005A70FE" w:rsidRPr="00CD5E4B" w:rsidRDefault="005A70FE" w:rsidP="00EE37BA">
            <w:pPr>
              <w:keepNext/>
              <w:keepLines/>
              <w:rPr>
                <w:sz w:val="16"/>
                <w:szCs w:val="16"/>
              </w:rPr>
            </w:pPr>
            <w:r w:rsidRPr="00CD5E4B">
              <w:rPr>
                <w:sz w:val="16"/>
                <w:szCs w:val="16"/>
              </w:rPr>
              <w:t>6</w:t>
            </w:r>
          </w:p>
        </w:tc>
        <w:tc>
          <w:tcPr>
            <w:tcW w:w="737" w:type="dxa"/>
            <w:noWrap/>
            <w:hideMark/>
          </w:tcPr>
          <w:p w14:paraId="48DD4280" w14:textId="77777777" w:rsidR="005A70FE" w:rsidRPr="00CD5E4B" w:rsidRDefault="005A70FE" w:rsidP="00EE37BA">
            <w:pPr>
              <w:keepNext/>
              <w:keepLines/>
              <w:rPr>
                <w:sz w:val="16"/>
                <w:szCs w:val="16"/>
              </w:rPr>
            </w:pPr>
            <w:r w:rsidRPr="00CD5E4B">
              <w:rPr>
                <w:sz w:val="16"/>
                <w:szCs w:val="16"/>
              </w:rPr>
              <w:t>16.5</w:t>
            </w:r>
          </w:p>
        </w:tc>
        <w:tc>
          <w:tcPr>
            <w:tcW w:w="822" w:type="dxa"/>
            <w:noWrap/>
            <w:hideMark/>
          </w:tcPr>
          <w:p w14:paraId="6B4D13A5" w14:textId="77777777" w:rsidR="005A70FE" w:rsidRPr="00CD5E4B" w:rsidRDefault="005A70FE" w:rsidP="00EE37BA">
            <w:pPr>
              <w:keepNext/>
              <w:keepLines/>
              <w:rPr>
                <w:sz w:val="16"/>
                <w:szCs w:val="16"/>
              </w:rPr>
            </w:pPr>
            <w:r w:rsidRPr="00CD5E4B">
              <w:rPr>
                <w:sz w:val="16"/>
                <w:szCs w:val="16"/>
              </w:rPr>
              <w:t>0.24%</w:t>
            </w:r>
          </w:p>
        </w:tc>
        <w:tc>
          <w:tcPr>
            <w:tcW w:w="851" w:type="dxa"/>
            <w:noWrap/>
            <w:hideMark/>
          </w:tcPr>
          <w:p w14:paraId="06F79768" w14:textId="77777777" w:rsidR="005A70FE" w:rsidRPr="00CD5E4B" w:rsidRDefault="005A70FE" w:rsidP="00EE37BA">
            <w:pPr>
              <w:keepNext/>
              <w:keepLines/>
              <w:rPr>
                <w:sz w:val="16"/>
                <w:szCs w:val="16"/>
              </w:rPr>
            </w:pPr>
            <w:r w:rsidRPr="00CD5E4B">
              <w:rPr>
                <w:sz w:val="16"/>
                <w:szCs w:val="16"/>
              </w:rPr>
              <w:t>0.24%</w:t>
            </w:r>
          </w:p>
        </w:tc>
        <w:tc>
          <w:tcPr>
            <w:tcW w:w="850" w:type="dxa"/>
            <w:noWrap/>
            <w:hideMark/>
          </w:tcPr>
          <w:p w14:paraId="63782B00" w14:textId="77777777" w:rsidR="005A70FE" w:rsidRPr="00CD5E4B" w:rsidRDefault="005A70FE" w:rsidP="00EE37BA">
            <w:pPr>
              <w:keepNext/>
              <w:keepLines/>
              <w:rPr>
                <w:sz w:val="16"/>
                <w:szCs w:val="16"/>
              </w:rPr>
            </w:pPr>
            <w:r w:rsidRPr="00CD5E4B">
              <w:rPr>
                <w:sz w:val="16"/>
                <w:szCs w:val="16"/>
              </w:rPr>
              <w:t>0.24%</w:t>
            </w:r>
          </w:p>
        </w:tc>
        <w:tc>
          <w:tcPr>
            <w:tcW w:w="851" w:type="dxa"/>
            <w:noWrap/>
            <w:hideMark/>
          </w:tcPr>
          <w:p w14:paraId="14167E03" w14:textId="77777777" w:rsidR="005A70FE" w:rsidRPr="00CD5E4B" w:rsidRDefault="005A70FE" w:rsidP="00EE37BA">
            <w:pPr>
              <w:keepNext/>
              <w:keepLines/>
              <w:rPr>
                <w:sz w:val="16"/>
                <w:szCs w:val="16"/>
              </w:rPr>
            </w:pPr>
            <w:r w:rsidRPr="00CD5E4B">
              <w:rPr>
                <w:sz w:val="16"/>
                <w:szCs w:val="16"/>
              </w:rPr>
              <w:t>0.24%</w:t>
            </w:r>
          </w:p>
        </w:tc>
        <w:tc>
          <w:tcPr>
            <w:tcW w:w="850" w:type="dxa"/>
            <w:noWrap/>
            <w:hideMark/>
          </w:tcPr>
          <w:p w14:paraId="3DECF8DB" w14:textId="77777777" w:rsidR="005A70FE" w:rsidRPr="00CD5E4B" w:rsidRDefault="005A70FE" w:rsidP="00EE37BA">
            <w:pPr>
              <w:keepNext/>
              <w:keepLines/>
              <w:rPr>
                <w:sz w:val="16"/>
                <w:szCs w:val="16"/>
              </w:rPr>
            </w:pPr>
            <w:r w:rsidRPr="00CD5E4B">
              <w:rPr>
                <w:sz w:val="16"/>
                <w:szCs w:val="16"/>
              </w:rPr>
              <w:t>0.24%</w:t>
            </w:r>
          </w:p>
        </w:tc>
        <w:tc>
          <w:tcPr>
            <w:tcW w:w="851" w:type="dxa"/>
            <w:noWrap/>
            <w:hideMark/>
          </w:tcPr>
          <w:p w14:paraId="4713B323" w14:textId="77777777" w:rsidR="005A70FE" w:rsidRPr="00CD5E4B" w:rsidRDefault="005A70FE" w:rsidP="00EE37BA">
            <w:pPr>
              <w:keepNext/>
              <w:keepLines/>
              <w:rPr>
                <w:sz w:val="16"/>
                <w:szCs w:val="16"/>
              </w:rPr>
            </w:pPr>
            <w:r w:rsidRPr="00CD5E4B">
              <w:rPr>
                <w:sz w:val="16"/>
                <w:szCs w:val="16"/>
              </w:rPr>
              <w:t>0.00%</w:t>
            </w:r>
          </w:p>
        </w:tc>
        <w:tc>
          <w:tcPr>
            <w:tcW w:w="850" w:type="dxa"/>
            <w:noWrap/>
            <w:hideMark/>
          </w:tcPr>
          <w:p w14:paraId="59CC2DCA" w14:textId="77777777" w:rsidR="005A70FE" w:rsidRPr="00CD5E4B" w:rsidRDefault="005A70FE" w:rsidP="00EE37BA">
            <w:pPr>
              <w:keepNext/>
              <w:keepLines/>
              <w:rPr>
                <w:sz w:val="16"/>
                <w:szCs w:val="16"/>
              </w:rPr>
            </w:pPr>
            <w:r w:rsidRPr="00CD5E4B">
              <w:rPr>
                <w:sz w:val="16"/>
                <w:szCs w:val="16"/>
              </w:rPr>
              <w:t>0.00%</w:t>
            </w:r>
          </w:p>
        </w:tc>
        <w:tc>
          <w:tcPr>
            <w:tcW w:w="821" w:type="dxa"/>
            <w:noWrap/>
            <w:hideMark/>
          </w:tcPr>
          <w:p w14:paraId="090583B1" w14:textId="77777777" w:rsidR="005A70FE" w:rsidRPr="00CD5E4B" w:rsidRDefault="005A70FE" w:rsidP="00EE37BA">
            <w:pPr>
              <w:keepNext/>
              <w:keepLines/>
              <w:rPr>
                <w:sz w:val="16"/>
                <w:szCs w:val="16"/>
              </w:rPr>
            </w:pPr>
            <w:r w:rsidRPr="00CD5E4B">
              <w:rPr>
                <w:sz w:val="16"/>
                <w:szCs w:val="16"/>
              </w:rPr>
              <w:t>0.00%</w:t>
            </w:r>
          </w:p>
        </w:tc>
        <w:tc>
          <w:tcPr>
            <w:tcW w:w="880" w:type="dxa"/>
            <w:noWrap/>
            <w:hideMark/>
          </w:tcPr>
          <w:p w14:paraId="3399C098" w14:textId="77777777" w:rsidR="005A70FE" w:rsidRPr="00CD5E4B" w:rsidRDefault="005A70FE" w:rsidP="00EE37BA">
            <w:pPr>
              <w:keepNext/>
              <w:keepLines/>
              <w:rPr>
                <w:sz w:val="16"/>
                <w:szCs w:val="16"/>
              </w:rPr>
            </w:pPr>
            <w:r w:rsidRPr="00CD5E4B">
              <w:rPr>
                <w:sz w:val="16"/>
                <w:szCs w:val="16"/>
              </w:rPr>
              <w:t>0.00%</w:t>
            </w:r>
          </w:p>
        </w:tc>
        <w:tc>
          <w:tcPr>
            <w:tcW w:w="809" w:type="dxa"/>
            <w:noWrap/>
            <w:hideMark/>
          </w:tcPr>
          <w:p w14:paraId="2C7E4FE7" w14:textId="77777777" w:rsidR="005A70FE" w:rsidRPr="00CD5E4B" w:rsidRDefault="005A70FE" w:rsidP="00EE37BA">
            <w:pPr>
              <w:keepNext/>
              <w:keepLines/>
              <w:rPr>
                <w:sz w:val="16"/>
                <w:szCs w:val="16"/>
              </w:rPr>
            </w:pPr>
            <w:r w:rsidRPr="00CD5E4B">
              <w:rPr>
                <w:sz w:val="16"/>
                <w:szCs w:val="16"/>
              </w:rPr>
              <w:t>0.00%</w:t>
            </w:r>
          </w:p>
        </w:tc>
      </w:tr>
      <w:tr w:rsidR="005A70FE" w:rsidRPr="00CD5E4B" w14:paraId="53AD49C9" w14:textId="77777777" w:rsidTr="004F177D">
        <w:trPr>
          <w:trHeight w:val="288"/>
        </w:trPr>
        <w:tc>
          <w:tcPr>
            <w:tcW w:w="676" w:type="dxa"/>
            <w:noWrap/>
            <w:hideMark/>
          </w:tcPr>
          <w:p w14:paraId="22EB1BB1" w14:textId="77777777" w:rsidR="005A70FE" w:rsidRPr="00CD5E4B" w:rsidRDefault="005A70FE" w:rsidP="00EE37BA">
            <w:pPr>
              <w:keepNext/>
              <w:keepLines/>
              <w:rPr>
                <w:sz w:val="16"/>
                <w:szCs w:val="16"/>
              </w:rPr>
            </w:pPr>
            <w:r w:rsidRPr="00CD5E4B">
              <w:rPr>
                <w:sz w:val="16"/>
                <w:szCs w:val="16"/>
              </w:rPr>
              <w:t>e</w:t>
            </w:r>
          </w:p>
        </w:tc>
        <w:tc>
          <w:tcPr>
            <w:tcW w:w="737" w:type="dxa"/>
            <w:noWrap/>
            <w:hideMark/>
          </w:tcPr>
          <w:p w14:paraId="30921A76" w14:textId="77777777" w:rsidR="005A70FE" w:rsidRPr="00CD5E4B" w:rsidRDefault="005A70FE" w:rsidP="00EE37BA">
            <w:pPr>
              <w:keepNext/>
              <w:keepLines/>
              <w:rPr>
                <w:sz w:val="16"/>
                <w:szCs w:val="16"/>
              </w:rPr>
            </w:pPr>
            <w:r w:rsidRPr="00CD5E4B">
              <w:rPr>
                <w:sz w:val="16"/>
                <w:szCs w:val="16"/>
              </w:rPr>
              <w:t>19.5</w:t>
            </w:r>
          </w:p>
        </w:tc>
        <w:tc>
          <w:tcPr>
            <w:tcW w:w="822" w:type="dxa"/>
            <w:noWrap/>
            <w:hideMark/>
          </w:tcPr>
          <w:p w14:paraId="700DED71" w14:textId="77777777" w:rsidR="005A70FE" w:rsidRPr="00CD5E4B" w:rsidRDefault="005A70FE" w:rsidP="00EE37BA">
            <w:pPr>
              <w:keepNext/>
              <w:keepLines/>
              <w:rPr>
                <w:sz w:val="16"/>
                <w:szCs w:val="16"/>
              </w:rPr>
            </w:pPr>
            <w:r w:rsidRPr="00CD5E4B">
              <w:rPr>
                <w:sz w:val="16"/>
                <w:szCs w:val="16"/>
              </w:rPr>
              <w:t>0.16%</w:t>
            </w:r>
          </w:p>
        </w:tc>
        <w:tc>
          <w:tcPr>
            <w:tcW w:w="851" w:type="dxa"/>
            <w:noWrap/>
            <w:hideMark/>
          </w:tcPr>
          <w:p w14:paraId="615AFA51" w14:textId="77777777" w:rsidR="005A70FE" w:rsidRPr="00CD5E4B" w:rsidRDefault="005A70FE" w:rsidP="00EE37BA">
            <w:pPr>
              <w:keepNext/>
              <w:keepLines/>
              <w:rPr>
                <w:sz w:val="16"/>
                <w:szCs w:val="16"/>
              </w:rPr>
            </w:pPr>
            <w:r w:rsidRPr="00CD5E4B">
              <w:rPr>
                <w:sz w:val="16"/>
                <w:szCs w:val="16"/>
              </w:rPr>
              <w:t>0.16%</w:t>
            </w:r>
          </w:p>
        </w:tc>
        <w:tc>
          <w:tcPr>
            <w:tcW w:w="850" w:type="dxa"/>
            <w:noWrap/>
            <w:hideMark/>
          </w:tcPr>
          <w:p w14:paraId="7A41CF69" w14:textId="77777777" w:rsidR="005A70FE" w:rsidRPr="00CD5E4B" w:rsidRDefault="005A70FE" w:rsidP="00EE37BA">
            <w:pPr>
              <w:keepNext/>
              <w:keepLines/>
              <w:rPr>
                <w:sz w:val="16"/>
                <w:szCs w:val="16"/>
              </w:rPr>
            </w:pPr>
            <w:r w:rsidRPr="00CD5E4B">
              <w:rPr>
                <w:sz w:val="16"/>
                <w:szCs w:val="16"/>
              </w:rPr>
              <w:t>0.16%</w:t>
            </w:r>
          </w:p>
        </w:tc>
        <w:tc>
          <w:tcPr>
            <w:tcW w:w="851" w:type="dxa"/>
            <w:noWrap/>
            <w:hideMark/>
          </w:tcPr>
          <w:p w14:paraId="49BEF51E" w14:textId="77777777" w:rsidR="005A70FE" w:rsidRPr="00CD5E4B" w:rsidRDefault="005A70FE" w:rsidP="00EE37BA">
            <w:pPr>
              <w:keepNext/>
              <w:keepLines/>
              <w:rPr>
                <w:sz w:val="16"/>
                <w:szCs w:val="16"/>
              </w:rPr>
            </w:pPr>
            <w:r w:rsidRPr="00CD5E4B">
              <w:rPr>
                <w:sz w:val="16"/>
                <w:szCs w:val="16"/>
              </w:rPr>
              <w:t>0.16%</w:t>
            </w:r>
          </w:p>
        </w:tc>
        <w:tc>
          <w:tcPr>
            <w:tcW w:w="850" w:type="dxa"/>
            <w:noWrap/>
            <w:hideMark/>
          </w:tcPr>
          <w:p w14:paraId="3DCE510C" w14:textId="77777777" w:rsidR="005A70FE" w:rsidRPr="00CD5E4B" w:rsidRDefault="005A70FE" w:rsidP="00EE37BA">
            <w:pPr>
              <w:keepNext/>
              <w:keepLines/>
              <w:rPr>
                <w:sz w:val="16"/>
                <w:szCs w:val="16"/>
              </w:rPr>
            </w:pPr>
            <w:r w:rsidRPr="00CD5E4B">
              <w:rPr>
                <w:sz w:val="16"/>
                <w:szCs w:val="16"/>
              </w:rPr>
              <w:t>0.16%</w:t>
            </w:r>
          </w:p>
        </w:tc>
        <w:tc>
          <w:tcPr>
            <w:tcW w:w="851" w:type="dxa"/>
            <w:noWrap/>
            <w:hideMark/>
          </w:tcPr>
          <w:p w14:paraId="2F080856" w14:textId="77777777" w:rsidR="005A70FE" w:rsidRPr="00CD5E4B" w:rsidRDefault="005A70FE" w:rsidP="00EE37BA">
            <w:pPr>
              <w:keepNext/>
              <w:keepLines/>
              <w:rPr>
                <w:sz w:val="16"/>
                <w:szCs w:val="16"/>
              </w:rPr>
            </w:pPr>
            <w:r w:rsidRPr="00CD5E4B">
              <w:rPr>
                <w:sz w:val="16"/>
                <w:szCs w:val="16"/>
              </w:rPr>
              <w:t>0.00%</w:t>
            </w:r>
          </w:p>
        </w:tc>
        <w:tc>
          <w:tcPr>
            <w:tcW w:w="850" w:type="dxa"/>
            <w:noWrap/>
            <w:hideMark/>
          </w:tcPr>
          <w:p w14:paraId="62348FF3" w14:textId="77777777" w:rsidR="005A70FE" w:rsidRPr="00CD5E4B" w:rsidRDefault="005A70FE" w:rsidP="00EE37BA">
            <w:pPr>
              <w:keepNext/>
              <w:keepLines/>
              <w:rPr>
                <w:sz w:val="16"/>
                <w:szCs w:val="16"/>
              </w:rPr>
            </w:pPr>
            <w:r w:rsidRPr="00CD5E4B">
              <w:rPr>
                <w:sz w:val="16"/>
                <w:szCs w:val="16"/>
              </w:rPr>
              <w:t>0.00%</w:t>
            </w:r>
          </w:p>
        </w:tc>
        <w:tc>
          <w:tcPr>
            <w:tcW w:w="821" w:type="dxa"/>
            <w:noWrap/>
            <w:hideMark/>
          </w:tcPr>
          <w:p w14:paraId="15834CC6" w14:textId="77777777" w:rsidR="005A70FE" w:rsidRPr="00CD5E4B" w:rsidRDefault="005A70FE" w:rsidP="00EE37BA">
            <w:pPr>
              <w:keepNext/>
              <w:keepLines/>
              <w:rPr>
                <w:sz w:val="16"/>
                <w:szCs w:val="16"/>
              </w:rPr>
            </w:pPr>
            <w:r w:rsidRPr="00CD5E4B">
              <w:rPr>
                <w:sz w:val="16"/>
                <w:szCs w:val="16"/>
              </w:rPr>
              <w:t>0.00%</w:t>
            </w:r>
          </w:p>
        </w:tc>
        <w:tc>
          <w:tcPr>
            <w:tcW w:w="880" w:type="dxa"/>
            <w:noWrap/>
            <w:hideMark/>
          </w:tcPr>
          <w:p w14:paraId="69250631" w14:textId="77777777" w:rsidR="005A70FE" w:rsidRPr="00CD5E4B" w:rsidRDefault="005A70FE" w:rsidP="00EE37BA">
            <w:pPr>
              <w:keepNext/>
              <w:keepLines/>
              <w:rPr>
                <w:sz w:val="16"/>
                <w:szCs w:val="16"/>
              </w:rPr>
            </w:pPr>
            <w:r w:rsidRPr="00CD5E4B">
              <w:rPr>
                <w:sz w:val="16"/>
                <w:szCs w:val="16"/>
              </w:rPr>
              <w:t>0.00%</w:t>
            </w:r>
          </w:p>
        </w:tc>
        <w:tc>
          <w:tcPr>
            <w:tcW w:w="809" w:type="dxa"/>
            <w:noWrap/>
            <w:hideMark/>
          </w:tcPr>
          <w:p w14:paraId="4C6B83D4" w14:textId="77777777" w:rsidR="005A70FE" w:rsidRPr="00CD5E4B" w:rsidRDefault="005A70FE" w:rsidP="00EE37BA">
            <w:pPr>
              <w:keepNext/>
              <w:keepLines/>
              <w:rPr>
                <w:sz w:val="16"/>
                <w:szCs w:val="16"/>
              </w:rPr>
            </w:pPr>
            <w:r w:rsidRPr="00CD5E4B">
              <w:rPr>
                <w:sz w:val="16"/>
                <w:szCs w:val="16"/>
              </w:rPr>
              <w:t>0.00%</w:t>
            </w:r>
          </w:p>
        </w:tc>
      </w:tr>
      <w:tr w:rsidR="005A70FE" w:rsidRPr="00CD5E4B" w14:paraId="43E7FB5F" w14:textId="77777777" w:rsidTr="004F177D">
        <w:trPr>
          <w:trHeight w:val="288"/>
        </w:trPr>
        <w:tc>
          <w:tcPr>
            <w:tcW w:w="676" w:type="dxa"/>
            <w:noWrap/>
            <w:hideMark/>
          </w:tcPr>
          <w:p w14:paraId="39F481D5" w14:textId="77777777" w:rsidR="005A70FE" w:rsidRPr="00CD5E4B" w:rsidRDefault="005A70FE" w:rsidP="00EE37BA">
            <w:pPr>
              <w:keepNext/>
              <w:keepLines/>
              <w:rPr>
                <w:sz w:val="16"/>
                <w:szCs w:val="16"/>
              </w:rPr>
            </w:pPr>
            <w:r w:rsidRPr="00CD5E4B">
              <w:rPr>
                <w:sz w:val="16"/>
                <w:szCs w:val="16"/>
              </w:rPr>
              <w:t>8</w:t>
            </w:r>
          </w:p>
        </w:tc>
        <w:tc>
          <w:tcPr>
            <w:tcW w:w="737" w:type="dxa"/>
            <w:noWrap/>
            <w:hideMark/>
          </w:tcPr>
          <w:p w14:paraId="74258BBD" w14:textId="77777777" w:rsidR="005A70FE" w:rsidRPr="00CD5E4B" w:rsidRDefault="005A70FE" w:rsidP="00EE37BA">
            <w:pPr>
              <w:keepNext/>
              <w:keepLines/>
              <w:rPr>
                <w:sz w:val="16"/>
                <w:szCs w:val="16"/>
              </w:rPr>
            </w:pPr>
            <w:r w:rsidRPr="00CD5E4B">
              <w:rPr>
                <w:sz w:val="16"/>
                <w:szCs w:val="16"/>
              </w:rPr>
              <w:t>22.5</w:t>
            </w:r>
          </w:p>
        </w:tc>
        <w:tc>
          <w:tcPr>
            <w:tcW w:w="822" w:type="dxa"/>
            <w:noWrap/>
            <w:hideMark/>
          </w:tcPr>
          <w:p w14:paraId="5F6EB6D0" w14:textId="77777777" w:rsidR="005A70FE" w:rsidRPr="00CD5E4B" w:rsidRDefault="005A70FE" w:rsidP="00EE37BA">
            <w:pPr>
              <w:keepNext/>
              <w:keepLines/>
              <w:rPr>
                <w:sz w:val="16"/>
                <w:szCs w:val="16"/>
              </w:rPr>
            </w:pPr>
            <w:r w:rsidRPr="00CD5E4B">
              <w:rPr>
                <w:sz w:val="16"/>
                <w:szCs w:val="16"/>
              </w:rPr>
              <w:t>0.09%</w:t>
            </w:r>
          </w:p>
        </w:tc>
        <w:tc>
          <w:tcPr>
            <w:tcW w:w="851" w:type="dxa"/>
            <w:noWrap/>
            <w:hideMark/>
          </w:tcPr>
          <w:p w14:paraId="35682BCB" w14:textId="77777777" w:rsidR="005A70FE" w:rsidRPr="00CD5E4B" w:rsidRDefault="005A70FE" w:rsidP="00EE37BA">
            <w:pPr>
              <w:keepNext/>
              <w:keepLines/>
              <w:rPr>
                <w:sz w:val="16"/>
                <w:szCs w:val="16"/>
              </w:rPr>
            </w:pPr>
            <w:r w:rsidRPr="00CD5E4B">
              <w:rPr>
                <w:sz w:val="16"/>
                <w:szCs w:val="16"/>
              </w:rPr>
              <w:t>0.09%</w:t>
            </w:r>
          </w:p>
        </w:tc>
        <w:tc>
          <w:tcPr>
            <w:tcW w:w="850" w:type="dxa"/>
            <w:noWrap/>
            <w:hideMark/>
          </w:tcPr>
          <w:p w14:paraId="7864E99A" w14:textId="77777777" w:rsidR="005A70FE" w:rsidRPr="00CD5E4B" w:rsidRDefault="005A70FE" w:rsidP="00EE37BA">
            <w:pPr>
              <w:keepNext/>
              <w:keepLines/>
              <w:rPr>
                <w:sz w:val="16"/>
                <w:szCs w:val="16"/>
              </w:rPr>
            </w:pPr>
            <w:r w:rsidRPr="00CD5E4B">
              <w:rPr>
                <w:sz w:val="16"/>
                <w:szCs w:val="16"/>
              </w:rPr>
              <w:t>0.09%</w:t>
            </w:r>
          </w:p>
        </w:tc>
        <w:tc>
          <w:tcPr>
            <w:tcW w:w="851" w:type="dxa"/>
            <w:noWrap/>
            <w:hideMark/>
          </w:tcPr>
          <w:p w14:paraId="5262B780" w14:textId="77777777" w:rsidR="005A70FE" w:rsidRPr="00CD5E4B" w:rsidRDefault="005A70FE" w:rsidP="00EE37BA">
            <w:pPr>
              <w:keepNext/>
              <w:keepLines/>
              <w:rPr>
                <w:sz w:val="16"/>
                <w:szCs w:val="16"/>
              </w:rPr>
            </w:pPr>
            <w:r w:rsidRPr="00CD5E4B">
              <w:rPr>
                <w:sz w:val="16"/>
                <w:szCs w:val="16"/>
              </w:rPr>
              <w:t>0.09%</w:t>
            </w:r>
          </w:p>
        </w:tc>
        <w:tc>
          <w:tcPr>
            <w:tcW w:w="850" w:type="dxa"/>
            <w:noWrap/>
            <w:hideMark/>
          </w:tcPr>
          <w:p w14:paraId="30267B66" w14:textId="77777777" w:rsidR="005A70FE" w:rsidRPr="00CD5E4B" w:rsidRDefault="005A70FE" w:rsidP="00EE37BA">
            <w:pPr>
              <w:keepNext/>
              <w:keepLines/>
              <w:rPr>
                <w:sz w:val="16"/>
                <w:szCs w:val="16"/>
              </w:rPr>
            </w:pPr>
            <w:r w:rsidRPr="00CD5E4B">
              <w:rPr>
                <w:sz w:val="16"/>
                <w:szCs w:val="16"/>
              </w:rPr>
              <w:t>0.09%</w:t>
            </w:r>
          </w:p>
        </w:tc>
        <w:tc>
          <w:tcPr>
            <w:tcW w:w="851" w:type="dxa"/>
            <w:noWrap/>
            <w:hideMark/>
          </w:tcPr>
          <w:p w14:paraId="4F58BFFC" w14:textId="77777777" w:rsidR="005A70FE" w:rsidRPr="00CD5E4B" w:rsidRDefault="005A70FE" w:rsidP="00EE37BA">
            <w:pPr>
              <w:keepNext/>
              <w:keepLines/>
              <w:rPr>
                <w:sz w:val="16"/>
                <w:szCs w:val="16"/>
              </w:rPr>
            </w:pPr>
            <w:r w:rsidRPr="00CD5E4B">
              <w:rPr>
                <w:sz w:val="16"/>
                <w:szCs w:val="16"/>
              </w:rPr>
              <w:t>0.00%</w:t>
            </w:r>
          </w:p>
        </w:tc>
        <w:tc>
          <w:tcPr>
            <w:tcW w:w="850" w:type="dxa"/>
            <w:noWrap/>
            <w:hideMark/>
          </w:tcPr>
          <w:p w14:paraId="1ACA0EC6" w14:textId="77777777" w:rsidR="005A70FE" w:rsidRPr="00CD5E4B" w:rsidRDefault="005A70FE" w:rsidP="00EE37BA">
            <w:pPr>
              <w:keepNext/>
              <w:keepLines/>
              <w:rPr>
                <w:sz w:val="16"/>
                <w:szCs w:val="16"/>
              </w:rPr>
            </w:pPr>
            <w:r w:rsidRPr="00CD5E4B">
              <w:rPr>
                <w:sz w:val="16"/>
                <w:szCs w:val="16"/>
              </w:rPr>
              <w:t>0.00%</w:t>
            </w:r>
          </w:p>
        </w:tc>
        <w:tc>
          <w:tcPr>
            <w:tcW w:w="821" w:type="dxa"/>
            <w:noWrap/>
            <w:hideMark/>
          </w:tcPr>
          <w:p w14:paraId="54A58ECE" w14:textId="77777777" w:rsidR="005A70FE" w:rsidRPr="00CD5E4B" w:rsidRDefault="005A70FE" w:rsidP="00EE37BA">
            <w:pPr>
              <w:keepNext/>
              <w:keepLines/>
              <w:rPr>
                <w:sz w:val="16"/>
                <w:szCs w:val="16"/>
              </w:rPr>
            </w:pPr>
            <w:r w:rsidRPr="00CD5E4B">
              <w:rPr>
                <w:sz w:val="16"/>
                <w:szCs w:val="16"/>
              </w:rPr>
              <w:t>0.00%</w:t>
            </w:r>
          </w:p>
        </w:tc>
        <w:tc>
          <w:tcPr>
            <w:tcW w:w="880" w:type="dxa"/>
            <w:noWrap/>
            <w:hideMark/>
          </w:tcPr>
          <w:p w14:paraId="6E645C9C" w14:textId="77777777" w:rsidR="005A70FE" w:rsidRPr="00CD5E4B" w:rsidRDefault="005A70FE" w:rsidP="00EE37BA">
            <w:pPr>
              <w:keepNext/>
              <w:keepLines/>
              <w:rPr>
                <w:sz w:val="16"/>
                <w:szCs w:val="16"/>
              </w:rPr>
            </w:pPr>
            <w:r w:rsidRPr="00CD5E4B">
              <w:rPr>
                <w:sz w:val="16"/>
                <w:szCs w:val="16"/>
              </w:rPr>
              <w:t>0.00%</w:t>
            </w:r>
          </w:p>
        </w:tc>
        <w:tc>
          <w:tcPr>
            <w:tcW w:w="809" w:type="dxa"/>
            <w:noWrap/>
            <w:hideMark/>
          </w:tcPr>
          <w:p w14:paraId="1B41BC78" w14:textId="77777777" w:rsidR="005A70FE" w:rsidRPr="00CD5E4B" w:rsidRDefault="005A70FE" w:rsidP="00EE37BA">
            <w:pPr>
              <w:keepNext/>
              <w:keepLines/>
              <w:rPr>
                <w:sz w:val="16"/>
                <w:szCs w:val="16"/>
              </w:rPr>
            </w:pPr>
            <w:r w:rsidRPr="00CD5E4B">
              <w:rPr>
                <w:sz w:val="16"/>
                <w:szCs w:val="16"/>
              </w:rPr>
              <w:t>0.00%</w:t>
            </w:r>
          </w:p>
        </w:tc>
      </w:tr>
      <w:tr w:rsidR="005A70FE" w:rsidRPr="00CD5E4B" w14:paraId="2D04925B" w14:textId="77777777" w:rsidTr="004F177D">
        <w:trPr>
          <w:trHeight w:val="288"/>
        </w:trPr>
        <w:tc>
          <w:tcPr>
            <w:tcW w:w="676" w:type="dxa"/>
            <w:noWrap/>
            <w:hideMark/>
          </w:tcPr>
          <w:p w14:paraId="35A332B2" w14:textId="77777777" w:rsidR="005A70FE" w:rsidRPr="00CD5E4B" w:rsidRDefault="005A70FE" w:rsidP="00EE37BA">
            <w:pPr>
              <w:keepNext/>
              <w:keepLines/>
              <w:rPr>
                <w:sz w:val="16"/>
                <w:szCs w:val="16"/>
              </w:rPr>
            </w:pPr>
            <w:r w:rsidRPr="00CD5E4B">
              <w:rPr>
                <w:sz w:val="16"/>
                <w:szCs w:val="16"/>
              </w:rPr>
              <w:t>9</w:t>
            </w:r>
          </w:p>
        </w:tc>
        <w:tc>
          <w:tcPr>
            <w:tcW w:w="737" w:type="dxa"/>
            <w:noWrap/>
            <w:hideMark/>
          </w:tcPr>
          <w:p w14:paraId="50DC9F92" w14:textId="77777777" w:rsidR="005A70FE" w:rsidRPr="00CD5E4B" w:rsidRDefault="005A70FE" w:rsidP="00EE37BA">
            <w:pPr>
              <w:keepNext/>
              <w:keepLines/>
              <w:rPr>
                <w:sz w:val="16"/>
                <w:szCs w:val="16"/>
              </w:rPr>
            </w:pPr>
            <w:r w:rsidRPr="00CD5E4B">
              <w:rPr>
                <w:sz w:val="16"/>
                <w:szCs w:val="16"/>
              </w:rPr>
              <w:t>25.5</w:t>
            </w:r>
          </w:p>
        </w:tc>
        <w:tc>
          <w:tcPr>
            <w:tcW w:w="822" w:type="dxa"/>
            <w:noWrap/>
            <w:hideMark/>
          </w:tcPr>
          <w:p w14:paraId="3AE273C3" w14:textId="77777777" w:rsidR="005A70FE" w:rsidRPr="00CD5E4B" w:rsidRDefault="005A70FE" w:rsidP="00EE37BA">
            <w:pPr>
              <w:keepNext/>
              <w:keepLines/>
              <w:rPr>
                <w:sz w:val="16"/>
                <w:szCs w:val="16"/>
              </w:rPr>
            </w:pPr>
            <w:r w:rsidRPr="00CD5E4B">
              <w:rPr>
                <w:sz w:val="16"/>
                <w:szCs w:val="16"/>
              </w:rPr>
              <w:t>0.05%</w:t>
            </w:r>
          </w:p>
        </w:tc>
        <w:tc>
          <w:tcPr>
            <w:tcW w:w="851" w:type="dxa"/>
            <w:noWrap/>
            <w:hideMark/>
          </w:tcPr>
          <w:p w14:paraId="1C7FE3DF" w14:textId="77777777" w:rsidR="005A70FE" w:rsidRPr="00CD5E4B" w:rsidRDefault="005A70FE" w:rsidP="00EE37BA">
            <w:pPr>
              <w:keepNext/>
              <w:keepLines/>
              <w:rPr>
                <w:sz w:val="16"/>
                <w:szCs w:val="16"/>
              </w:rPr>
            </w:pPr>
            <w:r w:rsidRPr="00CD5E4B">
              <w:rPr>
                <w:sz w:val="16"/>
                <w:szCs w:val="16"/>
              </w:rPr>
              <w:t>0.05%</w:t>
            </w:r>
          </w:p>
        </w:tc>
        <w:tc>
          <w:tcPr>
            <w:tcW w:w="850" w:type="dxa"/>
            <w:noWrap/>
            <w:hideMark/>
          </w:tcPr>
          <w:p w14:paraId="7155A84B" w14:textId="77777777" w:rsidR="005A70FE" w:rsidRPr="00CD5E4B" w:rsidRDefault="005A70FE" w:rsidP="00EE37BA">
            <w:pPr>
              <w:keepNext/>
              <w:keepLines/>
              <w:rPr>
                <w:sz w:val="16"/>
                <w:szCs w:val="16"/>
              </w:rPr>
            </w:pPr>
            <w:r w:rsidRPr="00CD5E4B">
              <w:rPr>
                <w:sz w:val="16"/>
                <w:szCs w:val="16"/>
              </w:rPr>
              <w:t>0.05%</w:t>
            </w:r>
          </w:p>
        </w:tc>
        <w:tc>
          <w:tcPr>
            <w:tcW w:w="851" w:type="dxa"/>
            <w:noWrap/>
            <w:hideMark/>
          </w:tcPr>
          <w:p w14:paraId="7E262D9E" w14:textId="77777777" w:rsidR="005A70FE" w:rsidRPr="00CD5E4B" w:rsidRDefault="005A70FE" w:rsidP="00EE37BA">
            <w:pPr>
              <w:keepNext/>
              <w:keepLines/>
              <w:rPr>
                <w:sz w:val="16"/>
                <w:szCs w:val="16"/>
              </w:rPr>
            </w:pPr>
            <w:r w:rsidRPr="00CD5E4B">
              <w:rPr>
                <w:sz w:val="16"/>
                <w:szCs w:val="16"/>
              </w:rPr>
              <w:t>0.05%</w:t>
            </w:r>
          </w:p>
        </w:tc>
        <w:tc>
          <w:tcPr>
            <w:tcW w:w="850" w:type="dxa"/>
            <w:noWrap/>
            <w:hideMark/>
          </w:tcPr>
          <w:p w14:paraId="19B107A7" w14:textId="77777777" w:rsidR="005A70FE" w:rsidRPr="00CD5E4B" w:rsidRDefault="005A70FE" w:rsidP="00EE37BA">
            <w:pPr>
              <w:keepNext/>
              <w:keepLines/>
              <w:rPr>
                <w:sz w:val="16"/>
                <w:szCs w:val="16"/>
              </w:rPr>
            </w:pPr>
            <w:r w:rsidRPr="00CD5E4B">
              <w:rPr>
                <w:sz w:val="16"/>
                <w:szCs w:val="16"/>
              </w:rPr>
              <w:t>0.05%</w:t>
            </w:r>
          </w:p>
        </w:tc>
        <w:tc>
          <w:tcPr>
            <w:tcW w:w="851" w:type="dxa"/>
            <w:noWrap/>
            <w:hideMark/>
          </w:tcPr>
          <w:p w14:paraId="377F51E2" w14:textId="77777777" w:rsidR="005A70FE" w:rsidRPr="00CD5E4B" w:rsidRDefault="005A70FE" w:rsidP="00EE37BA">
            <w:pPr>
              <w:keepNext/>
              <w:keepLines/>
              <w:rPr>
                <w:sz w:val="16"/>
                <w:szCs w:val="16"/>
              </w:rPr>
            </w:pPr>
            <w:r w:rsidRPr="00CD5E4B">
              <w:rPr>
                <w:sz w:val="16"/>
                <w:szCs w:val="16"/>
              </w:rPr>
              <w:t>0.00%</w:t>
            </w:r>
          </w:p>
        </w:tc>
        <w:tc>
          <w:tcPr>
            <w:tcW w:w="850" w:type="dxa"/>
            <w:noWrap/>
            <w:hideMark/>
          </w:tcPr>
          <w:p w14:paraId="2A751821" w14:textId="77777777" w:rsidR="005A70FE" w:rsidRPr="00CD5E4B" w:rsidRDefault="005A70FE" w:rsidP="00EE37BA">
            <w:pPr>
              <w:keepNext/>
              <w:keepLines/>
              <w:rPr>
                <w:sz w:val="16"/>
                <w:szCs w:val="16"/>
              </w:rPr>
            </w:pPr>
            <w:r w:rsidRPr="00CD5E4B">
              <w:rPr>
                <w:sz w:val="16"/>
                <w:szCs w:val="16"/>
              </w:rPr>
              <w:t>0.00%</w:t>
            </w:r>
          </w:p>
        </w:tc>
        <w:tc>
          <w:tcPr>
            <w:tcW w:w="821" w:type="dxa"/>
            <w:noWrap/>
            <w:hideMark/>
          </w:tcPr>
          <w:p w14:paraId="692B7956" w14:textId="77777777" w:rsidR="005A70FE" w:rsidRPr="00CD5E4B" w:rsidRDefault="005A70FE" w:rsidP="00EE37BA">
            <w:pPr>
              <w:keepNext/>
              <w:keepLines/>
              <w:rPr>
                <w:sz w:val="16"/>
                <w:szCs w:val="16"/>
              </w:rPr>
            </w:pPr>
            <w:r w:rsidRPr="00CD5E4B">
              <w:rPr>
                <w:sz w:val="16"/>
                <w:szCs w:val="16"/>
              </w:rPr>
              <w:t>0.00%</w:t>
            </w:r>
          </w:p>
        </w:tc>
        <w:tc>
          <w:tcPr>
            <w:tcW w:w="880" w:type="dxa"/>
            <w:noWrap/>
            <w:hideMark/>
          </w:tcPr>
          <w:p w14:paraId="43DABFCB" w14:textId="77777777" w:rsidR="005A70FE" w:rsidRPr="00CD5E4B" w:rsidRDefault="005A70FE" w:rsidP="00EE37BA">
            <w:pPr>
              <w:keepNext/>
              <w:keepLines/>
              <w:rPr>
                <w:sz w:val="16"/>
                <w:szCs w:val="16"/>
              </w:rPr>
            </w:pPr>
            <w:r w:rsidRPr="00CD5E4B">
              <w:rPr>
                <w:sz w:val="16"/>
                <w:szCs w:val="16"/>
              </w:rPr>
              <w:t>0.00%</w:t>
            </w:r>
          </w:p>
        </w:tc>
        <w:tc>
          <w:tcPr>
            <w:tcW w:w="809" w:type="dxa"/>
            <w:noWrap/>
            <w:hideMark/>
          </w:tcPr>
          <w:p w14:paraId="39FCA9A3" w14:textId="77777777" w:rsidR="005A70FE" w:rsidRPr="00CD5E4B" w:rsidRDefault="005A70FE" w:rsidP="00EE37BA">
            <w:pPr>
              <w:keepNext/>
              <w:keepLines/>
              <w:rPr>
                <w:sz w:val="16"/>
                <w:szCs w:val="16"/>
              </w:rPr>
            </w:pPr>
            <w:r w:rsidRPr="00CD5E4B">
              <w:rPr>
                <w:sz w:val="16"/>
                <w:szCs w:val="16"/>
              </w:rPr>
              <w:t>0.00%</w:t>
            </w:r>
          </w:p>
        </w:tc>
      </w:tr>
      <w:tr w:rsidR="005A70FE" w:rsidRPr="00CD5E4B" w14:paraId="786723E9" w14:textId="77777777" w:rsidTr="004F177D">
        <w:trPr>
          <w:trHeight w:val="288"/>
        </w:trPr>
        <w:tc>
          <w:tcPr>
            <w:tcW w:w="676" w:type="dxa"/>
            <w:noWrap/>
            <w:hideMark/>
          </w:tcPr>
          <w:p w14:paraId="236F731E" w14:textId="77777777" w:rsidR="005A70FE" w:rsidRPr="00CD5E4B" w:rsidRDefault="005A70FE" w:rsidP="00EE37BA">
            <w:pPr>
              <w:keepNext/>
              <w:keepLines/>
              <w:rPr>
                <w:sz w:val="16"/>
                <w:szCs w:val="16"/>
              </w:rPr>
            </w:pPr>
            <w:r w:rsidRPr="00CD5E4B">
              <w:rPr>
                <w:sz w:val="16"/>
                <w:szCs w:val="16"/>
              </w:rPr>
              <w:t>10</w:t>
            </w:r>
          </w:p>
        </w:tc>
        <w:tc>
          <w:tcPr>
            <w:tcW w:w="737" w:type="dxa"/>
            <w:noWrap/>
            <w:hideMark/>
          </w:tcPr>
          <w:p w14:paraId="05A0195F" w14:textId="77777777" w:rsidR="005A70FE" w:rsidRPr="00CD5E4B" w:rsidRDefault="005A70FE" w:rsidP="00EE37BA">
            <w:pPr>
              <w:keepNext/>
              <w:keepLines/>
              <w:rPr>
                <w:sz w:val="16"/>
                <w:szCs w:val="16"/>
              </w:rPr>
            </w:pPr>
            <w:r w:rsidRPr="00CD5E4B">
              <w:rPr>
                <w:sz w:val="16"/>
                <w:szCs w:val="16"/>
              </w:rPr>
              <w:t>28.5</w:t>
            </w:r>
          </w:p>
        </w:tc>
        <w:tc>
          <w:tcPr>
            <w:tcW w:w="822" w:type="dxa"/>
            <w:noWrap/>
            <w:hideMark/>
          </w:tcPr>
          <w:p w14:paraId="69FA1253" w14:textId="77777777" w:rsidR="005A70FE" w:rsidRPr="00CD5E4B" w:rsidRDefault="005A70FE" w:rsidP="00EE37BA">
            <w:pPr>
              <w:keepNext/>
              <w:keepLines/>
              <w:rPr>
                <w:sz w:val="16"/>
                <w:szCs w:val="16"/>
              </w:rPr>
            </w:pPr>
            <w:r w:rsidRPr="00CD5E4B">
              <w:rPr>
                <w:sz w:val="16"/>
                <w:szCs w:val="16"/>
              </w:rPr>
              <w:t>0.02%</w:t>
            </w:r>
          </w:p>
        </w:tc>
        <w:tc>
          <w:tcPr>
            <w:tcW w:w="851" w:type="dxa"/>
            <w:noWrap/>
            <w:hideMark/>
          </w:tcPr>
          <w:p w14:paraId="399DD890" w14:textId="77777777" w:rsidR="005A70FE" w:rsidRPr="00CD5E4B" w:rsidRDefault="005A70FE" w:rsidP="00EE37BA">
            <w:pPr>
              <w:keepNext/>
              <w:keepLines/>
              <w:rPr>
                <w:sz w:val="16"/>
                <w:szCs w:val="16"/>
              </w:rPr>
            </w:pPr>
            <w:r w:rsidRPr="00CD5E4B">
              <w:rPr>
                <w:sz w:val="16"/>
                <w:szCs w:val="16"/>
              </w:rPr>
              <w:t>0.02%</w:t>
            </w:r>
          </w:p>
        </w:tc>
        <w:tc>
          <w:tcPr>
            <w:tcW w:w="850" w:type="dxa"/>
            <w:noWrap/>
            <w:hideMark/>
          </w:tcPr>
          <w:p w14:paraId="7789E10E" w14:textId="77777777" w:rsidR="005A70FE" w:rsidRPr="00CD5E4B" w:rsidRDefault="005A70FE" w:rsidP="00EE37BA">
            <w:pPr>
              <w:keepNext/>
              <w:keepLines/>
              <w:rPr>
                <w:sz w:val="16"/>
                <w:szCs w:val="16"/>
              </w:rPr>
            </w:pPr>
            <w:r w:rsidRPr="00CD5E4B">
              <w:rPr>
                <w:sz w:val="16"/>
                <w:szCs w:val="16"/>
              </w:rPr>
              <w:t>0.02%</w:t>
            </w:r>
          </w:p>
        </w:tc>
        <w:tc>
          <w:tcPr>
            <w:tcW w:w="851" w:type="dxa"/>
            <w:noWrap/>
            <w:hideMark/>
          </w:tcPr>
          <w:p w14:paraId="7F8BC0A1" w14:textId="77777777" w:rsidR="005A70FE" w:rsidRPr="00CD5E4B" w:rsidRDefault="005A70FE" w:rsidP="00EE37BA">
            <w:pPr>
              <w:keepNext/>
              <w:keepLines/>
              <w:rPr>
                <w:sz w:val="16"/>
                <w:szCs w:val="16"/>
              </w:rPr>
            </w:pPr>
            <w:r w:rsidRPr="00CD5E4B">
              <w:rPr>
                <w:sz w:val="16"/>
                <w:szCs w:val="16"/>
              </w:rPr>
              <w:t>0.02%</w:t>
            </w:r>
          </w:p>
        </w:tc>
        <w:tc>
          <w:tcPr>
            <w:tcW w:w="850" w:type="dxa"/>
            <w:noWrap/>
            <w:hideMark/>
          </w:tcPr>
          <w:p w14:paraId="2F69EC15" w14:textId="77777777" w:rsidR="005A70FE" w:rsidRPr="00CD5E4B" w:rsidRDefault="005A70FE" w:rsidP="00EE37BA">
            <w:pPr>
              <w:keepNext/>
              <w:keepLines/>
              <w:rPr>
                <w:sz w:val="16"/>
                <w:szCs w:val="16"/>
              </w:rPr>
            </w:pPr>
            <w:r w:rsidRPr="00CD5E4B">
              <w:rPr>
                <w:sz w:val="16"/>
                <w:szCs w:val="16"/>
              </w:rPr>
              <w:t>0.02%</w:t>
            </w:r>
          </w:p>
        </w:tc>
        <w:tc>
          <w:tcPr>
            <w:tcW w:w="851" w:type="dxa"/>
            <w:noWrap/>
            <w:hideMark/>
          </w:tcPr>
          <w:p w14:paraId="0D92A465" w14:textId="77777777" w:rsidR="005A70FE" w:rsidRPr="00CD5E4B" w:rsidRDefault="005A70FE" w:rsidP="00EE37BA">
            <w:pPr>
              <w:keepNext/>
              <w:keepLines/>
              <w:rPr>
                <w:sz w:val="16"/>
                <w:szCs w:val="16"/>
              </w:rPr>
            </w:pPr>
            <w:r w:rsidRPr="00CD5E4B">
              <w:rPr>
                <w:sz w:val="16"/>
                <w:szCs w:val="16"/>
              </w:rPr>
              <w:t>0.00%</w:t>
            </w:r>
          </w:p>
        </w:tc>
        <w:tc>
          <w:tcPr>
            <w:tcW w:w="850" w:type="dxa"/>
            <w:noWrap/>
            <w:hideMark/>
          </w:tcPr>
          <w:p w14:paraId="4DB96419" w14:textId="77777777" w:rsidR="005A70FE" w:rsidRPr="00CD5E4B" w:rsidRDefault="005A70FE" w:rsidP="00EE37BA">
            <w:pPr>
              <w:keepNext/>
              <w:keepLines/>
              <w:rPr>
                <w:sz w:val="16"/>
                <w:szCs w:val="16"/>
              </w:rPr>
            </w:pPr>
            <w:r w:rsidRPr="00CD5E4B">
              <w:rPr>
                <w:sz w:val="16"/>
                <w:szCs w:val="16"/>
              </w:rPr>
              <w:t>0.00%</w:t>
            </w:r>
          </w:p>
        </w:tc>
        <w:tc>
          <w:tcPr>
            <w:tcW w:w="821" w:type="dxa"/>
            <w:noWrap/>
            <w:hideMark/>
          </w:tcPr>
          <w:p w14:paraId="5C41EFC4" w14:textId="77777777" w:rsidR="005A70FE" w:rsidRPr="00CD5E4B" w:rsidRDefault="005A70FE" w:rsidP="00EE37BA">
            <w:pPr>
              <w:keepNext/>
              <w:keepLines/>
              <w:rPr>
                <w:sz w:val="16"/>
                <w:szCs w:val="16"/>
              </w:rPr>
            </w:pPr>
            <w:r w:rsidRPr="00CD5E4B">
              <w:rPr>
                <w:sz w:val="16"/>
                <w:szCs w:val="16"/>
              </w:rPr>
              <w:t>0.00%</w:t>
            </w:r>
          </w:p>
        </w:tc>
        <w:tc>
          <w:tcPr>
            <w:tcW w:w="880" w:type="dxa"/>
            <w:noWrap/>
            <w:hideMark/>
          </w:tcPr>
          <w:p w14:paraId="6898267D" w14:textId="77777777" w:rsidR="005A70FE" w:rsidRPr="00CD5E4B" w:rsidRDefault="005A70FE" w:rsidP="00EE37BA">
            <w:pPr>
              <w:keepNext/>
              <w:keepLines/>
              <w:rPr>
                <w:sz w:val="16"/>
                <w:szCs w:val="16"/>
              </w:rPr>
            </w:pPr>
            <w:r w:rsidRPr="00CD5E4B">
              <w:rPr>
                <w:sz w:val="16"/>
                <w:szCs w:val="16"/>
              </w:rPr>
              <w:t>0.00%</w:t>
            </w:r>
          </w:p>
        </w:tc>
        <w:tc>
          <w:tcPr>
            <w:tcW w:w="809" w:type="dxa"/>
            <w:noWrap/>
            <w:hideMark/>
          </w:tcPr>
          <w:p w14:paraId="30098604" w14:textId="77777777" w:rsidR="005A70FE" w:rsidRPr="00CD5E4B" w:rsidRDefault="005A70FE" w:rsidP="00EE37BA">
            <w:pPr>
              <w:keepNext/>
              <w:keepLines/>
              <w:rPr>
                <w:sz w:val="16"/>
                <w:szCs w:val="16"/>
              </w:rPr>
            </w:pPr>
            <w:r w:rsidRPr="00CD5E4B">
              <w:rPr>
                <w:sz w:val="16"/>
                <w:szCs w:val="16"/>
              </w:rPr>
              <w:t>0.50%</w:t>
            </w:r>
          </w:p>
        </w:tc>
      </w:tr>
      <w:tr w:rsidR="005A70FE" w:rsidRPr="00CD5E4B" w14:paraId="071444D8" w14:textId="77777777" w:rsidTr="004F177D">
        <w:trPr>
          <w:trHeight w:val="288"/>
        </w:trPr>
        <w:tc>
          <w:tcPr>
            <w:tcW w:w="676" w:type="dxa"/>
            <w:noWrap/>
            <w:hideMark/>
          </w:tcPr>
          <w:p w14:paraId="27D9A765" w14:textId="77777777" w:rsidR="005A70FE" w:rsidRPr="00CD5E4B" w:rsidRDefault="005A70FE" w:rsidP="00EE37BA">
            <w:pPr>
              <w:keepNext/>
              <w:keepLines/>
              <w:rPr>
                <w:sz w:val="16"/>
                <w:szCs w:val="16"/>
              </w:rPr>
            </w:pPr>
            <w:r w:rsidRPr="00CD5E4B">
              <w:rPr>
                <w:sz w:val="16"/>
                <w:szCs w:val="16"/>
              </w:rPr>
              <w:t>Total</w:t>
            </w:r>
          </w:p>
        </w:tc>
        <w:tc>
          <w:tcPr>
            <w:tcW w:w="737" w:type="dxa"/>
            <w:noWrap/>
            <w:hideMark/>
          </w:tcPr>
          <w:p w14:paraId="63F78A02" w14:textId="77777777" w:rsidR="005A70FE" w:rsidRPr="00CD5E4B" w:rsidRDefault="005A70FE" w:rsidP="00EE37BA">
            <w:pPr>
              <w:keepNext/>
              <w:keepLines/>
              <w:rPr>
                <w:sz w:val="16"/>
                <w:szCs w:val="16"/>
              </w:rPr>
            </w:pPr>
          </w:p>
        </w:tc>
        <w:tc>
          <w:tcPr>
            <w:tcW w:w="822" w:type="dxa"/>
            <w:noWrap/>
            <w:hideMark/>
          </w:tcPr>
          <w:p w14:paraId="2A765109" w14:textId="77777777" w:rsidR="005A70FE" w:rsidRPr="00CD5E4B" w:rsidRDefault="005A70FE" w:rsidP="00EE37BA">
            <w:pPr>
              <w:keepNext/>
              <w:keepLines/>
              <w:rPr>
                <w:sz w:val="16"/>
                <w:szCs w:val="16"/>
              </w:rPr>
            </w:pPr>
            <w:r w:rsidRPr="00CD5E4B">
              <w:rPr>
                <w:sz w:val="16"/>
                <w:szCs w:val="16"/>
              </w:rPr>
              <w:t>100%</w:t>
            </w:r>
          </w:p>
        </w:tc>
        <w:tc>
          <w:tcPr>
            <w:tcW w:w="851" w:type="dxa"/>
            <w:noWrap/>
            <w:hideMark/>
          </w:tcPr>
          <w:p w14:paraId="180F85BD" w14:textId="77777777" w:rsidR="005A70FE" w:rsidRPr="00CD5E4B" w:rsidRDefault="005A70FE" w:rsidP="00EE37BA">
            <w:pPr>
              <w:keepNext/>
              <w:keepLines/>
              <w:rPr>
                <w:sz w:val="16"/>
                <w:szCs w:val="16"/>
              </w:rPr>
            </w:pPr>
            <w:r w:rsidRPr="00CD5E4B">
              <w:rPr>
                <w:sz w:val="16"/>
                <w:szCs w:val="16"/>
              </w:rPr>
              <w:t>100%</w:t>
            </w:r>
          </w:p>
        </w:tc>
        <w:tc>
          <w:tcPr>
            <w:tcW w:w="850" w:type="dxa"/>
            <w:noWrap/>
            <w:hideMark/>
          </w:tcPr>
          <w:p w14:paraId="268A515E" w14:textId="77777777" w:rsidR="005A70FE" w:rsidRPr="00CD5E4B" w:rsidRDefault="005A70FE" w:rsidP="00EE37BA">
            <w:pPr>
              <w:keepNext/>
              <w:keepLines/>
              <w:rPr>
                <w:sz w:val="16"/>
                <w:szCs w:val="16"/>
              </w:rPr>
            </w:pPr>
            <w:r w:rsidRPr="00CD5E4B">
              <w:rPr>
                <w:sz w:val="16"/>
                <w:szCs w:val="16"/>
              </w:rPr>
              <w:t>100%</w:t>
            </w:r>
          </w:p>
        </w:tc>
        <w:tc>
          <w:tcPr>
            <w:tcW w:w="851" w:type="dxa"/>
            <w:noWrap/>
            <w:hideMark/>
          </w:tcPr>
          <w:p w14:paraId="23605559" w14:textId="77777777" w:rsidR="005A70FE" w:rsidRPr="00CD5E4B" w:rsidRDefault="005A70FE" w:rsidP="00EE37BA">
            <w:pPr>
              <w:keepNext/>
              <w:keepLines/>
              <w:rPr>
                <w:sz w:val="16"/>
                <w:szCs w:val="16"/>
              </w:rPr>
            </w:pPr>
            <w:r w:rsidRPr="00CD5E4B">
              <w:rPr>
                <w:sz w:val="16"/>
                <w:szCs w:val="16"/>
              </w:rPr>
              <w:t>100%</w:t>
            </w:r>
          </w:p>
        </w:tc>
        <w:tc>
          <w:tcPr>
            <w:tcW w:w="850" w:type="dxa"/>
            <w:noWrap/>
            <w:hideMark/>
          </w:tcPr>
          <w:p w14:paraId="41B6F4C6" w14:textId="77777777" w:rsidR="005A70FE" w:rsidRPr="00CD5E4B" w:rsidRDefault="005A70FE" w:rsidP="00EE37BA">
            <w:pPr>
              <w:keepNext/>
              <w:keepLines/>
              <w:rPr>
                <w:sz w:val="16"/>
                <w:szCs w:val="16"/>
              </w:rPr>
            </w:pPr>
            <w:r w:rsidRPr="00CD5E4B">
              <w:rPr>
                <w:sz w:val="16"/>
                <w:szCs w:val="16"/>
              </w:rPr>
              <w:t>100%</w:t>
            </w:r>
          </w:p>
        </w:tc>
        <w:tc>
          <w:tcPr>
            <w:tcW w:w="851" w:type="dxa"/>
            <w:noWrap/>
            <w:hideMark/>
          </w:tcPr>
          <w:p w14:paraId="22D927AC" w14:textId="77777777" w:rsidR="005A70FE" w:rsidRPr="00CD5E4B" w:rsidRDefault="005A70FE" w:rsidP="00EE37BA">
            <w:pPr>
              <w:keepNext/>
              <w:keepLines/>
              <w:rPr>
                <w:sz w:val="16"/>
                <w:szCs w:val="16"/>
              </w:rPr>
            </w:pPr>
            <w:r w:rsidRPr="00CD5E4B">
              <w:rPr>
                <w:sz w:val="16"/>
                <w:szCs w:val="16"/>
              </w:rPr>
              <w:t>100%</w:t>
            </w:r>
          </w:p>
        </w:tc>
        <w:tc>
          <w:tcPr>
            <w:tcW w:w="850" w:type="dxa"/>
            <w:noWrap/>
            <w:hideMark/>
          </w:tcPr>
          <w:p w14:paraId="7FD3BFDB" w14:textId="77777777" w:rsidR="005A70FE" w:rsidRPr="00CD5E4B" w:rsidRDefault="005A70FE" w:rsidP="00EE37BA">
            <w:pPr>
              <w:keepNext/>
              <w:keepLines/>
              <w:rPr>
                <w:sz w:val="16"/>
                <w:szCs w:val="16"/>
              </w:rPr>
            </w:pPr>
            <w:r w:rsidRPr="00CD5E4B">
              <w:rPr>
                <w:sz w:val="16"/>
                <w:szCs w:val="16"/>
              </w:rPr>
              <w:t>100%</w:t>
            </w:r>
          </w:p>
        </w:tc>
        <w:tc>
          <w:tcPr>
            <w:tcW w:w="821" w:type="dxa"/>
            <w:noWrap/>
            <w:hideMark/>
          </w:tcPr>
          <w:p w14:paraId="7974349C" w14:textId="77777777" w:rsidR="005A70FE" w:rsidRPr="00CD5E4B" w:rsidRDefault="005A70FE" w:rsidP="00EE37BA">
            <w:pPr>
              <w:keepNext/>
              <w:keepLines/>
              <w:rPr>
                <w:sz w:val="16"/>
                <w:szCs w:val="16"/>
              </w:rPr>
            </w:pPr>
            <w:r w:rsidRPr="00CD5E4B">
              <w:rPr>
                <w:sz w:val="16"/>
                <w:szCs w:val="16"/>
              </w:rPr>
              <w:t>100%</w:t>
            </w:r>
          </w:p>
        </w:tc>
        <w:tc>
          <w:tcPr>
            <w:tcW w:w="880" w:type="dxa"/>
            <w:noWrap/>
            <w:hideMark/>
          </w:tcPr>
          <w:p w14:paraId="7A132ED8" w14:textId="77777777" w:rsidR="005A70FE" w:rsidRPr="00CD5E4B" w:rsidRDefault="005A70FE" w:rsidP="00EE37BA">
            <w:pPr>
              <w:keepNext/>
              <w:keepLines/>
              <w:rPr>
                <w:sz w:val="16"/>
                <w:szCs w:val="16"/>
              </w:rPr>
            </w:pPr>
            <w:r w:rsidRPr="00CD5E4B">
              <w:rPr>
                <w:sz w:val="16"/>
                <w:szCs w:val="16"/>
              </w:rPr>
              <w:t>100%</w:t>
            </w:r>
          </w:p>
        </w:tc>
        <w:tc>
          <w:tcPr>
            <w:tcW w:w="809" w:type="dxa"/>
            <w:noWrap/>
            <w:hideMark/>
          </w:tcPr>
          <w:p w14:paraId="4CF8FD25" w14:textId="77777777" w:rsidR="005A70FE" w:rsidRPr="00CD5E4B" w:rsidRDefault="005A70FE" w:rsidP="00EE37BA">
            <w:pPr>
              <w:keepNext/>
              <w:keepLines/>
              <w:rPr>
                <w:sz w:val="16"/>
                <w:szCs w:val="16"/>
              </w:rPr>
            </w:pPr>
            <w:r w:rsidRPr="00CD5E4B">
              <w:rPr>
                <w:sz w:val="16"/>
                <w:szCs w:val="16"/>
              </w:rPr>
              <w:t>100%</w:t>
            </w:r>
          </w:p>
        </w:tc>
      </w:tr>
    </w:tbl>
    <w:p w14:paraId="1C838976" w14:textId="3334D2A3" w:rsidR="005A70FE" w:rsidRPr="00CD5E4B" w:rsidRDefault="003F5BE0" w:rsidP="00710B02">
      <w:pPr>
        <w:pStyle w:val="ECCAnnexheading3"/>
        <w:keepNext/>
        <w:keepLines/>
        <w:rPr>
          <w:lang w:val="en-GB"/>
        </w:rPr>
      </w:pPr>
      <w:r w:rsidRPr="00CD5E4B">
        <w:rPr>
          <w:lang w:val="en-GB"/>
        </w:rPr>
        <w:t>RLAN</w:t>
      </w:r>
      <w:r w:rsidR="005A70FE" w:rsidRPr="00CD5E4B">
        <w:rPr>
          <w:lang w:val="en-GB"/>
        </w:rPr>
        <w:t xml:space="preserve"> Blocking mask</w:t>
      </w:r>
    </w:p>
    <w:p w14:paraId="2F461F31" w14:textId="77777777" w:rsidR="005A70FE" w:rsidRPr="00CD5E4B" w:rsidRDefault="005A70FE" w:rsidP="0001155F">
      <w:pPr>
        <w:pStyle w:val="ECCFiguregraphcentered"/>
        <w:keepLines/>
        <w:rPr>
          <w:noProof w:val="0"/>
          <w:lang w:val="en-GB"/>
        </w:rPr>
      </w:pPr>
      <w:r w:rsidRPr="00CD5E4B">
        <w:rPr>
          <w:lang w:val="en-GB"/>
        </w:rPr>
        <w:drawing>
          <wp:inline distT="0" distB="0" distL="0" distR="0" wp14:anchorId="5F471809" wp14:editId="3E8522A7">
            <wp:extent cx="3981691" cy="4094326"/>
            <wp:effectExtent l="0" t="0" r="0" b="1905"/>
            <wp:docPr id="74" name="Picture 74" descr="P1466#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 name="Picture 74" descr="P1466#yIS1"/>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4087501" cy="4203129"/>
                    </a:xfrm>
                    <a:prstGeom prst="rect">
                      <a:avLst/>
                    </a:prstGeom>
                    <a:noFill/>
                    <a:ln>
                      <a:noFill/>
                    </a:ln>
                  </pic:spPr>
                </pic:pic>
              </a:graphicData>
            </a:graphic>
          </wp:inline>
        </w:drawing>
      </w:r>
    </w:p>
    <w:p w14:paraId="70F68CC1" w14:textId="12FEE809" w:rsidR="00071C25" w:rsidRPr="00CD5E4B" w:rsidRDefault="00071C25" w:rsidP="0001155F">
      <w:pPr>
        <w:pStyle w:val="Caption"/>
        <w:rPr>
          <w:lang w:val="en-GB"/>
        </w:rPr>
      </w:pPr>
      <w:r w:rsidRPr="00CD5E4B">
        <w:rPr>
          <w:lang w:val="en-GB"/>
        </w:rPr>
        <w:t xml:space="preserve">Figure </w:t>
      </w:r>
      <w:r w:rsidR="00A43540" w:rsidRPr="00CD5E4B">
        <w:rPr>
          <w:lang w:val="en-GB"/>
        </w:rPr>
        <w:fldChar w:fldCharType="begin"/>
      </w:r>
      <w:r w:rsidR="00A43540" w:rsidRPr="00CD5E4B">
        <w:rPr>
          <w:lang w:val="en-GB"/>
        </w:rPr>
        <w:instrText xml:space="preserve"> SEQ Figure \* ARABIC </w:instrText>
      </w:r>
      <w:r w:rsidR="00A43540" w:rsidRPr="00CD5E4B">
        <w:rPr>
          <w:lang w:val="en-GB"/>
        </w:rPr>
        <w:fldChar w:fldCharType="separate"/>
      </w:r>
      <w:r w:rsidR="001F0975">
        <w:rPr>
          <w:noProof/>
          <w:lang w:val="en-GB"/>
        </w:rPr>
        <w:t>6</w:t>
      </w:r>
      <w:r w:rsidR="00A43540" w:rsidRPr="00CD5E4B">
        <w:rPr>
          <w:lang w:val="en-GB"/>
        </w:rPr>
        <w:fldChar w:fldCharType="end"/>
      </w:r>
      <w:r w:rsidR="00043786" w:rsidRPr="00CD5E4B">
        <w:rPr>
          <w:lang w:val="en-GB"/>
        </w:rPr>
        <w:t>:</w:t>
      </w:r>
      <w:r w:rsidRPr="00CD5E4B">
        <w:rPr>
          <w:lang w:val="en-GB"/>
        </w:rPr>
        <w:t xml:space="preserve"> RLAN blocking mask</w:t>
      </w:r>
    </w:p>
    <w:p w14:paraId="03A3C225" w14:textId="1E1748F2" w:rsidR="008F2D01" w:rsidRPr="001943D9" w:rsidRDefault="005A70FE" w:rsidP="00245597">
      <w:pPr>
        <w:pStyle w:val="ECCAnnexheading3"/>
        <w:rPr>
          <w:lang w:val="en-GB"/>
        </w:rPr>
      </w:pPr>
      <w:r w:rsidRPr="001943D9">
        <w:rPr>
          <w:lang w:val="en-GB"/>
        </w:rPr>
        <w:lastRenderedPageBreak/>
        <w:t>AAS 5G NR BS Parameters</w:t>
      </w:r>
      <w:r w:rsidR="0001155F" w:rsidRPr="001943D9">
        <w:rPr>
          <w:lang w:val="en-GB"/>
        </w:rPr>
        <w:t xml:space="preserve"> </w:t>
      </w:r>
    </w:p>
    <w:p w14:paraId="10120734" w14:textId="536D817D" w:rsidR="00F35DCF" w:rsidRPr="00CD5E4B" w:rsidRDefault="00F35DCF" w:rsidP="0001155F">
      <w:pPr>
        <w:pStyle w:val="Caption"/>
        <w:keepLines w:val="0"/>
        <w:rPr>
          <w:lang w:val="en-GB"/>
        </w:rPr>
      </w:pPr>
      <w:r w:rsidRPr="00CD5E4B">
        <w:rPr>
          <w:lang w:val="en-GB"/>
        </w:rPr>
        <w:t xml:space="preserve">Table </w:t>
      </w:r>
      <w:r w:rsidRPr="001943D9">
        <w:rPr>
          <w:lang w:val="en-GB"/>
        </w:rPr>
        <w:fldChar w:fldCharType="begin"/>
      </w:r>
      <w:r w:rsidRPr="00CD5E4B">
        <w:rPr>
          <w:lang w:val="en-GB"/>
        </w:rPr>
        <w:instrText xml:space="preserve"> SEQ Table \* ARABIC </w:instrText>
      </w:r>
      <w:r w:rsidRPr="001943D9">
        <w:rPr>
          <w:lang w:val="en-GB"/>
        </w:rPr>
        <w:fldChar w:fldCharType="separate"/>
      </w:r>
      <w:r w:rsidR="001F0975">
        <w:rPr>
          <w:noProof/>
          <w:lang w:val="en-GB"/>
        </w:rPr>
        <w:t>18</w:t>
      </w:r>
      <w:r w:rsidRPr="001943D9">
        <w:rPr>
          <w:lang w:val="en-GB"/>
        </w:rPr>
        <w:fldChar w:fldCharType="end"/>
      </w:r>
      <w:r w:rsidR="00043786" w:rsidRPr="00CD5E4B">
        <w:rPr>
          <w:lang w:val="en-GB"/>
        </w:rPr>
        <w:t>:</w:t>
      </w:r>
      <w:r w:rsidRPr="00CD5E4B">
        <w:rPr>
          <w:lang w:val="en-GB"/>
        </w:rPr>
        <w:t xml:space="preserve"> Parameters of AAS 5G NR BS interfering BS</w:t>
      </w:r>
    </w:p>
    <w:tbl>
      <w:tblPr>
        <w:tblStyle w:val="ECCTable-redheader"/>
        <w:tblW w:w="5000" w:type="pct"/>
        <w:tblInd w:w="0" w:type="dxa"/>
        <w:tblLook w:val="04A0" w:firstRow="1" w:lastRow="0" w:firstColumn="1" w:lastColumn="0" w:noHBand="0" w:noVBand="1"/>
      </w:tblPr>
      <w:tblGrid>
        <w:gridCol w:w="2122"/>
        <w:gridCol w:w="1841"/>
        <w:gridCol w:w="5666"/>
      </w:tblGrid>
      <w:tr w:rsidR="009D7A1E" w:rsidRPr="00CD5E4B" w14:paraId="7F7DEE40" w14:textId="77777777" w:rsidTr="001943D9">
        <w:trPr>
          <w:cnfStyle w:val="100000000000" w:firstRow="1" w:lastRow="0" w:firstColumn="0" w:lastColumn="0" w:oddVBand="0" w:evenVBand="0" w:oddHBand="0" w:evenHBand="0" w:firstRowFirstColumn="0" w:firstRowLastColumn="0" w:lastRowFirstColumn="0" w:lastRowLastColumn="0"/>
        </w:trPr>
        <w:tc>
          <w:tcPr>
            <w:tcW w:w="1102" w:type="pct"/>
          </w:tcPr>
          <w:p w14:paraId="3DD1D039" w14:textId="77777777" w:rsidR="005A70FE" w:rsidRPr="00CD5E4B" w:rsidRDefault="005A70FE" w:rsidP="0001155F">
            <w:pPr>
              <w:pStyle w:val="ECCTableHeaderwhitefont"/>
            </w:pPr>
            <w:r w:rsidRPr="00CD5E4B">
              <w:t>Parameter</w:t>
            </w:r>
          </w:p>
        </w:tc>
        <w:tc>
          <w:tcPr>
            <w:tcW w:w="956" w:type="pct"/>
          </w:tcPr>
          <w:p w14:paraId="352DFE83" w14:textId="77777777" w:rsidR="005A70FE" w:rsidRPr="00CD5E4B" w:rsidRDefault="005A70FE" w:rsidP="0001155F">
            <w:pPr>
              <w:pStyle w:val="ECCTableHeaderwhitefont"/>
            </w:pPr>
            <w:r w:rsidRPr="00CD5E4B">
              <w:t>Value used for simulations</w:t>
            </w:r>
          </w:p>
        </w:tc>
        <w:tc>
          <w:tcPr>
            <w:tcW w:w="2942" w:type="pct"/>
            <w:hideMark/>
          </w:tcPr>
          <w:p w14:paraId="4089BF55" w14:textId="77777777" w:rsidR="005A70FE" w:rsidRPr="00CD5E4B" w:rsidRDefault="005A70FE" w:rsidP="0001155F">
            <w:pPr>
              <w:pStyle w:val="ECCTableHeaderwhitefont"/>
            </w:pPr>
            <w:r w:rsidRPr="00CD5E4B">
              <w:t>Comment</w:t>
            </w:r>
          </w:p>
        </w:tc>
      </w:tr>
      <w:tr w:rsidR="006B6875" w:rsidRPr="00CD5E4B" w14:paraId="30CBE85A" w14:textId="77777777" w:rsidTr="001943D9">
        <w:tc>
          <w:tcPr>
            <w:tcW w:w="1102" w:type="pct"/>
          </w:tcPr>
          <w:p w14:paraId="1D2A0D4E" w14:textId="77777777" w:rsidR="005A70FE" w:rsidRPr="00CD5E4B" w:rsidRDefault="005A70FE" w:rsidP="0001155F">
            <w:pPr>
              <w:pStyle w:val="ECCTabletext"/>
              <w:jc w:val="left"/>
            </w:pPr>
            <w:r w:rsidRPr="00CD5E4B">
              <w:t xml:space="preserve">5G Centre frequency </w:t>
            </w:r>
          </w:p>
        </w:tc>
        <w:tc>
          <w:tcPr>
            <w:tcW w:w="956" w:type="pct"/>
          </w:tcPr>
          <w:p w14:paraId="714D2D25" w14:textId="77777777" w:rsidR="005A70FE" w:rsidRPr="00CD5E4B" w:rsidRDefault="005A70FE" w:rsidP="0001155F">
            <w:pPr>
              <w:pStyle w:val="ECCTabletext"/>
              <w:jc w:val="left"/>
            </w:pPr>
            <w:r w:rsidRPr="00CD5E4B">
              <w:t>2390 MHz</w:t>
            </w:r>
          </w:p>
        </w:tc>
        <w:tc>
          <w:tcPr>
            <w:tcW w:w="2942" w:type="pct"/>
          </w:tcPr>
          <w:p w14:paraId="38C9CD0B" w14:textId="77777777" w:rsidR="005A70FE" w:rsidRPr="00CD5E4B" w:rsidRDefault="005A70FE" w:rsidP="0001155F">
            <w:pPr>
              <w:pStyle w:val="ECCTabletext"/>
              <w:jc w:val="left"/>
            </w:pPr>
          </w:p>
        </w:tc>
      </w:tr>
      <w:tr w:rsidR="006B6875" w:rsidRPr="00CD5E4B" w14:paraId="6B7F7A3A" w14:textId="77777777" w:rsidTr="001943D9">
        <w:tc>
          <w:tcPr>
            <w:tcW w:w="1102" w:type="pct"/>
          </w:tcPr>
          <w:p w14:paraId="199D97DE" w14:textId="77777777" w:rsidR="005A70FE" w:rsidRPr="00CD5E4B" w:rsidRDefault="005A70FE" w:rsidP="0001155F">
            <w:pPr>
              <w:pStyle w:val="ECCTabletext"/>
              <w:jc w:val="left"/>
            </w:pPr>
            <w:r w:rsidRPr="00CD5E4B">
              <w:t xml:space="preserve">5G Bandwidth </w:t>
            </w:r>
          </w:p>
        </w:tc>
        <w:tc>
          <w:tcPr>
            <w:tcW w:w="956" w:type="pct"/>
          </w:tcPr>
          <w:p w14:paraId="4DD7EAF3" w14:textId="77777777" w:rsidR="005A70FE" w:rsidRPr="00CD5E4B" w:rsidRDefault="005A70FE" w:rsidP="0001155F">
            <w:pPr>
              <w:pStyle w:val="ECCTabletext"/>
              <w:jc w:val="left"/>
            </w:pPr>
            <w:r w:rsidRPr="00CD5E4B">
              <w:t>20 MHz</w:t>
            </w:r>
          </w:p>
        </w:tc>
        <w:tc>
          <w:tcPr>
            <w:tcW w:w="2942" w:type="pct"/>
          </w:tcPr>
          <w:p w14:paraId="6F5D5B2B" w14:textId="77777777" w:rsidR="005A70FE" w:rsidRPr="00CD5E4B" w:rsidRDefault="005A70FE" w:rsidP="0001155F">
            <w:pPr>
              <w:pStyle w:val="ECCTabletext"/>
              <w:jc w:val="left"/>
            </w:pPr>
            <w:r w:rsidRPr="00CD5E4B">
              <w:t>Band n40 in theory can include up to 100 MHz</w:t>
            </w:r>
          </w:p>
        </w:tc>
      </w:tr>
      <w:tr w:rsidR="006B6875" w:rsidRPr="00CD5E4B" w14:paraId="266A1195" w14:textId="77777777" w:rsidTr="001943D9">
        <w:tc>
          <w:tcPr>
            <w:tcW w:w="1102" w:type="pct"/>
          </w:tcPr>
          <w:p w14:paraId="1480FBC8" w14:textId="77777777" w:rsidR="005A70FE" w:rsidRPr="00CD5E4B" w:rsidRDefault="005A70FE" w:rsidP="0001155F">
            <w:pPr>
              <w:pStyle w:val="ECCTabletext"/>
              <w:jc w:val="left"/>
            </w:pPr>
            <w:r w:rsidRPr="00CD5E4B">
              <w:t xml:space="preserve">5G Antenna height </w:t>
            </w:r>
          </w:p>
        </w:tc>
        <w:tc>
          <w:tcPr>
            <w:tcW w:w="956" w:type="pct"/>
          </w:tcPr>
          <w:p w14:paraId="3347F31C" w14:textId="77777777" w:rsidR="005A70FE" w:rsidRPr="00CD5E4B" w:rsidRDefault="005A70FE" w:rsidP="0001155F">
            <w:pPr>
              <w:pStyle w:val="ECCTabletext"/>
              <w:jc w:val="left"/>
            </w:pPr>
            <w:r w:rsidRPr="00CD5E4B">
              <w:t>20 m and 37.5 m</w:t>
            </w:r>
          </w:p>
        </w:tc>
        <w:tc>
          <w:tcPr>
            <w:tcW w:w="2942" w:type="pct"/>
          </w:tcPr>
          <w:p w14:paraId="6A464FA3" w14:textId="63BB4520" w:rsidR="005A70FE" w:rsidRPr="00CD5E4B" w:rsidRDefault="005A70FE" w:rsidP="0001155F">
            <w:pPr>
              <w:pStyle w:val="ECCTabletext"/>
              <w:jc w:val="left"/>
            </w:pPr>
            <w:r w:rsidRPr="00CD5E4B">
              <w:t>20</w:t>
            </w:r>
            <w:r w:rsidR="00F90CAC" w:rsidRPr="00CD5E4B">
              <w:t xml:space="preserve"> </w:t>
            </w:r>
            <w:r w:rsidRPr="00CD5E4B">
              <w:t xml:space="preserve">m is in </w:t>
            </w:r>
            <w:r w:rsidR="00043786" w:rsidRPr="00CD5E4B">
              <w:t>ECC Report 172</w:t>
            </w:r>
            <w:r w:rsidR="001035B8" w:rsidRPr="00CD5E4B">
              <w:t xml:space="preserve"> </w:t>
            </w:r>
            <w:r w:rsidR="001035B8" w:rsidRPr="00CD5E4B">
              <w:fldChar w:fldCharType="begin" w:fldLock="1"/>
            </w:r>
            <w:r w:rsidR="001035B8" w:rsidRPr="00CD5E4B">
              <w:instrText xml:space="preserve"> REF _Ref40084256 \n \h </w:instrText>
            </w:r>
            <w:r w:rsidR="00443090" w:rsidRPr="00CD5E4B">
              <w:instrText xml:space="preserve"> \* MERGEFORMAT </w:instrText>
            </w:r>
            <w:r w:rsidR="001035B8" w:rsidRPr="00CD5E4B">
              <w:fldChar w:fldCharType="separate"/>
            </w:r>
            <w:r w:rsidR="002816C2" w:rsidRPr="00CD5E4B">
              <w:t>[4]</w:t>
            </w:r>
            <w:r w:rsidR="001035B8" w:rsidRPr="00CD5E4B">
              <w:fldChar w:fldCharType="end"/>
            </w:r>
            <w:r w:rsidRPr="00CD5E4B">
              <w:t xml:space="preserve">, but the </w:t>
            </w:r>
            <w:r w:rsidR="005669A7" w:rsidRPr="00CD5E4B">
              <w:t>e.i.r.p.</w:t>
            </w:r>
            <w:r w:rsidRPr="00CD5E4B">
              <w:t xml:space="preserve"> is associated to micro BS (</w:t>
            </w:r>
            <w:r w:rsidR="005669A7" w:rsidRPr="00CD5E4B">
              <w:t>e.i.r.p.</w:t>
            </w:r>
            <w:r w:rsidRPr="00CD5E4B">
              <w:t xml:space="preserve"> = 38</w:t>
            </w:r>
            <w:r w:rsidR="00426A19" w:rsidRPr="00CD5E4B">
              <w:t xml:space="preserve"> </w:t>
            </w:r>
            <w:r w:rsidRPr="00CD5E4B">
              <w:t xml:space="preserve">dBm in </w:t>
            </w:r>
            <w:r w:rsidR="00043786" w:rsidRPr="00CD5E4B">
              <w:t>ECC Report 172</w:t>
            </w:r>
            <w:r w:rsidR="001035B8" w:rsidRPr="00CD5E4B">
              <w:t xml:space="preserve"> </w:t>
            </w:r>
            <w:r w:rsidR="001035B8" w:rsidRPr="00CD5E4B">
              <w:fldChar w:fldCharType="begin" w:fldLock="1"/>
            </w:r>
            <w:r w:rsidR="001035B8" w:rsidRPr="00CD5E4B">
              <w:instrText xml:space="preserve"> REF _Ref40084256 \n \h </w:instrText>
            </w:r>
            <w:r w:rsidR="00443090" w:rsidRPr="00CD5E4B">
              <w:instrText xml:space="preserve"> \* MERGEFORMAT </w:instrText>
            </w:r>
            <w:r w:rsidR="001035B8" w:rsidRPr="00CD5E4B">
              <w:fldChar w:fldCharType="separate"/>
            </w:r>
            <w:r w:rsidR="002816C2" w:rsidRPr="00CD5E4B">
              <w:t>[4]</w:t>
            </w:r>
            <w:r w:rsidR="001035B8" w:rsidRPr="00CD5E4B">
              <w:fldChar w:fldCharType="end"/>
            </w:r>
            <w:r w:rsidRPr="00CD5E4B">
              <w:t>). AAS will be used by macro BS</w:t>
            </w:r>
          </w:p>
        </w:tc>
      </w:tr>
      <w:tr w:rsidR="006B6875" w:rsidRPr="00CD5E4B" w14:paraId="5A7D3FFE" w14:textId="77777777" w:rsidTr="001943D9">
        <w:tc>
          <w:tcPr>
            <w:tcW w:w="1102" w:type="pct"/>
          </w:tcPr>
          <w:p w14:paraId="4E315426" w14:textId="77777777" w:rsidR="005A70FE" w:rsidRPr="00CD5E4B" w:rsidRDefault="005A70FE" w:rsidP="0001155F">
            <w:pPr>
              <w:pStyle w:val="ECCTabletext"/>
              <w:jc w:val="left"/>
            </w:pPr>
            <w:r w:rsidRPr="00CD5E4B">
              <w:t xml:space="preserve">5G Antenna tilt </w:t>
            </w:r>
          </w:p>
        </w:tc>
        <w:tc>
          <w:tcPr>
            <w:tcW w:w="956" w:type="pct"/>
          </w:tcPr>
          <w:p w14:paraId="55761989" w14:textId="77777777" w:rsidR="005A70FE" w:rsidRPr="00CD5E4B" w:rsidRDefault="005A70FE" w:rsidP="0001155F">
            <w:pPr>
              <w:pStyle w:val="ECCTabletext"/>
              <w:jc w:val="left"/>
            </w:pPr>
            <w:r w:rsidRPr="00CD5E4B">
              <w:t xml:space="preserve">10 degrees </w:t>
            </w:r>
          </w:p>
        </w:tc>
        <w:tc>
          <w:tcPr>
            <w:tcW w:w="2942" w:type="pct"/>
          </w:tcPr>
          <w:p w14:paraId="2EBE6D8B" w14:textId="77777777" w:rsidR="005A70FE" w:rsidRPr="00CD5E4B" w:rsidRDefault="005A70FE" w:rsidP="0001155F">
            <w:pPr>
              <w:pStyle w:val="ECCTabletext"/>
              <w:jc w:val="left"/>
            </w:pPr>
          </w:p>
        </w:tc>
      </w:tr>
      <w:tr w:rsidR="006B6875" w:rsidRPr="00CD5E4B" w14:paraId="047CB3C0" w14:textId="77777777" w:rsidTr="001943D9">
        <w:tc>
          <w:tcPr>
            <w:tcW w:w="1102" w:type="pct"/>
          </w:tcPr>
          <w:p w14:paraId="120CCC97" w14:textId="77777777" w:rsidR="005A70FE" w:rsidRPr="00CD5E4B" w:rsidRDefault="005A70FE" w:rsidP="0001155F">
            <w:pPr>
              <w:pStyle w:val="ECCTabletext"/>
              <w:jc w:val="left"/>
            </w:pPr>
            <w:r w:rsidRPr="00CD5E4B">
              <w:t>5G Cell radius</w:t>
            </w:r>
          </w:p>
        </w:tc>
        <w:tc>
          <w:tcPr>
            <w:tcW w:w="956" w:type="pct"/>
          </w:tcPr>
          <w:p w14:paraId="1011841E" w14:textId="0A8AA78C" w:rsidR="005A70FE" w:rsidRPr="00CD5E4B" w:rsidRDefault="005A70FE" w:rsidP="0001155F">
            <w:pPr>
              <w:pStyle w:val="ECCTabletext"/>
            </w:pPr>
            <w:r w:rsidRPr="00CD5E4B">
              <w:t>1</w:t>
            </w:r>
            <w:r w:rsidR="00E722E6" w:rsidRPr="00CD5E4B">
              <w:t xml:space="preserve"> </w:t>
            </w:r>
            <w:r w:rsidRPr="00CD5E4B">
              <w:t xml:space="preserve">km </w:t>
            </w:r>
          </w:p>
        </w:tc>
        <w:tc>
          <w:tcPr>
            <w:tcW w:w="2942" w:type="pct"/>
          </w:tcPr>
          <w:p w14:paraId="0B061C6A" w14:textId="12F4BF51" w:rsidR="005A70FE" w:rsidRPr="00CD5E4B" w:rsidRDefault="005A70FE" w:rsidP="0001155F">
            <w:pPr>
              <w:pStyle w:val="ECCTabletext"/>
            </w:pPr>
            <w:r w:rsidRPr="00CD5E4B">
              <w:t>ECC Report 172</w:t>
            </w:r>
          </w:p>
        </w:tc>
      </w:tr>
      <w:tr w:rsidR="006B6875" w:rsidRPr="00CD5E4B" w14:paraId="6E5B3952" w14:textId="77777777" w:rsidTr="001943D9">
        <w:tc>
          <w:tcPr>
            <w:tcW w:w="1102" w:type="pct"/>
          </w:tcPr>
          <w:p w14:paraId="3F088ACA" w14:textId="77777777" w:rsidR="005A70FE" w:rsidRPr="00CD5E4B" w:rsidRDefault="005A70FE" w:rsidP="0001155F">
            <w:pPr>
              <w:pStyle w:val="ECCTabletext"/>
              <w:jc w:val="left"/>
            </w:pPr>
            <w:r w:rsidRPr="00CD5E4B">
              <w:t xml:space="preserve">5G AAS antenna </w:t>
            </w:r>
          </w:p>
        </w:tc>
        <w:tc>
          <w:tcPr>
            <w:tcW w:w="956" w:type="pct"/>
          </w:tcPr>
          <w:p w14:paraId="45C15082" w14:textId="77777777" w:rsidR="005A70FE" w:rsidRPr="00CD5E4B" w:rsidRDefault="005A70FE" w:rsidP="0001155F">
            <w:pPr>
              <w:pStyle w:val="ECCTabletext"/>
              <w:jc w:val="left"/>
            </w:pPr>
            <w:r w:rsidRPr="00CD5E4B">
              <w:t xml:space="preserve">SEAMCAT default parameters </w:t>
            </w:r>
          </w:p>
        </w:tc>
        <w:tc>
          <w:tcPr>
            <w:tcW w:w="2942" w:type="pct"/>
          </w:tcPr>
          <w:p w14:paraId="243A5F00" w14:textId="77777777" w:rsidR="005A70FE" w:rsidRPr="00CD5E4B" w:rsidRDefault="005A70FE" w:rsidP="0001155F">
            <w:pPr>
              <w:pStyle w:val="ECCTabletext"/>
            </w:pPr>
          </w:p>
        </w:tc>
      </w:tr>
      <w:tr w:rsidR="006B6875" w:rsidRPr="00CD5E4B" w14:paraId="63D6D652" w14:textId="77777777" w:rsidTr="001943D9">
        <w:tc>
          <w:tcPr>
            <w:tcW w:w="1102" w:type="pct"/>
          </w:tcPr>
          <w:p w14:paraId="3CB2F314" w14:textId="77777777" w:rsidR="005A70FE" w:rsidRPr="00CD5E4B" w:rsidRDefault="005A70FE" w:rsidP="0001155F">
            <w:pPr>
              <w:pStyle w:val="ECCTabletext"/>
              <w:jc w:val="left"/>
            </w:pPr>
            <w:r w:rsidRPr="00CD5E4B">
              <w:t xml:space="preserve">5G Tx power </w:t>
            </w:r>
          </w:p>
        </w:tc>
        <w:tc>
          <w:tcPr>
            <w:tcW w:w="956" w:type="pct"/>
          </w:tcPr>
          <w:p w14:paraId="38241C82" w14:textId="77777777" w:rsidR="005A70FE" w:rsidRPr="00CD5E4B" w:rsidRDefault="005A70FE" w:rsidP="0001155F">
            <w:pPr>
              <w:pStyle w:val="ECCTabletext"/>
            </w:pPr>
            <w:r w:rsidRPr="00CD5E4B">
              <w:t xml:space="preserve">46 dBm </w:t>
            </w:r>
          </w:p>
        </w:tc>
        <w:tc>
          <w:tcPr>
            <w:tcW w:w="2942" w:type="pct"/>
          </w:tcPr>
          <w:p w14:paraId="5C6683B0" w14:textId="77777777" w:rsidR="005A70FE" w:rsidRPr="00CD5E4B" w:rsidRDefault="005A70FE" w:rsidP="0001155F">
            <w:pPr>
              <w:pStyle w:val="ECCTabletext"/>
            </w:pPr>
          </w:p>
        </w:tc>
      </w:tr>
      <w:tr w:rsidR="006B6875" w:rsidRPr="00CD5E4B" w14:paraId="685EB862" w14:textId="77777777" w:rsidTr="001943D9">
        <w:tc>
          <w:tcPr>
            <w:tcW w:w="1102" w:type="pct"/>
          </w:tcPr>
          <w:p w14:paraId="43E8EA65" w14:textId="77777777" w:rsidR="005A70FE" w:rsidRPr="00CD5E4B" w:rsidRDefault="005A70FE" w:rsidP="0001155F">
            <w:pPr>
              <w:pStyle w:val="ECCTabletext"/>
            </w:pPr>
            <w:r w:rsidRPr="00CD5E4B">
              <w:t>Propagation model</w:t>
            </w:r>
          </w:p>
        </w:tc>
        <w:tc>
          <w:tcPr>
            <w:tcW w:w="956" w:type="pct"/>
          </w:tcPr>
          <w:p w14:paraId="59750007" w14:textId="525C4FB4" w:rsidR="005A70FE" w:rsidRPr="00CD5E4B" w:rsidRDefault="005A70FE" w:rsidP="0001155F">
            <w:pPr>
              <w:pStyle w:val="ECCTabletext"/>
            </w:pPr>
            <w:r w:rsidRPr="00CD5E4B">
              <w:t xml:space="preserve">Extended </w:t>
            </w:r>
            <w:r w:rsidR="00725FC8" w:rsidRPr="00CD5E4B">
              <w:t>Hata</w:t>
            </w:r>
          </w:p>
          <w:p w14:paraId="788EF67D" w14:textId="77777777" w:rsidR="005A70FE" w:rsidRPr="00CD5E4B" w:rsidRDefault="005A70FE" w:rsidP="0001155F">
            <w:pPr>
              <w:pStyle w:val="ECCTabletext"/>
            </w:pPr>
            <w:r w:rsidRPr="00CD5E4B">
              <w:t>Free space</w:t>
            </w:r>
          </w:p>
        </w:tc>
        <w:tc>
          <w:tcPr>
            <w:tcW w:w="2942" w:type="pct"/>
          </w:tcPr>
          <w:p w14:paraId="1F931378" w14:textId="2760EC6E" w:rsidR="005A70FE" w:rsidRPr="00CD5E4B" w:rsidRDefault="005A70FE" w:rsidP="0001155F">
            <w:pPr>
              <w:pStyle w:val="ECCTabletext"/>
            </w:pPr>
            <w:r w:rsidRPr="00CD5E4B">
              <w:t>Antenna high at 20</w:t>
            </w:r>
            <w:r w:rsidR="00F90CAC" w:rsidRPr="00CD5E4B">
              <w:t xml:space="preserve"> </w:t>
            </w:r>
            <w:r w:rsidRPr="00CD5E4B">
              <w:t xml:space="preserve">m could not use </w:t>
            </w:r>
            <w:r w:rsidR="00725FC8" w:rsidRPr="00CD5E4B">
              <w:t xml:space="preserve">Extended Hata </w:t>
            </w:r>
            <w:r w:rsidRPr="00CD5E4B">
              <w:t xml:space="preserve">model because this input parameter is outside of the scope of applicability </w:t>
            </w:r>
          </w:p>
        </w:tc>
      </w:tr>
    </w:tbl>
    <w:p w14:paraId="14D486FC" w14:textId="34E187ED" w:rsidR="005A70FE" w:rsidRPr="00CD5E4B" w:rsidRDefault="005A70FE" w:rsidP="00710B02">
      <w:pPr>
        <w:pStyle w:val="ECCAnnexheading3"/>
        <w:keepNext/>
        <w:rPr>
          <w:lang w:val="en-GB"/>
        </w:rPr>
      </w:pPr>
      <w:r w:rsidRPr="00CD5E4B">
        <w:rPr>
          <w:lang w:val="en-GB"/>
        </w:rPr>
        <w:t>AAS 5G NR Blocking mask (Out of the 2300-2400</w:t>
      </w:r>
      <w:r w:rsidR="007F0ACF" w:rsidRPr="00CD5E4B">
        <w:rPr>
          <w:lang w:val="en-GB"/>
        </w:rPr>
        <w:t xml:space="preserve"> </w:t>
      </w:r>
      <w:r w:rsidRPr="00CD5E4B">
        <w:rPr>
          <w:lang w:val="en-GB"/>
        </w:rPr>
        <w:t>MHz band)</w:t>
      </w:r>
    </w:p>
    <w:p w14:paraId="34A1B6D2" w14:textId="77777777" w:rsidR="005A70FE" w:rsidRPr="00CD5E4B" w:rsidRDefault="005A70FE" w:rsidP="00AB2CDD">
      <w:pPr>
        <w:pStyle w:val="ECCFiguregraphcentered"/>
        <w:keepNext/>
        <w:rPr>
          <w:noProof w:val="0"/>
          <w:lang w:val="en-GB"/>
        </w:rPr>
      </w:pPr>
      <w:r w:rsidRPr="00CD5E4B">
        <w:rPr>
          <w:lang w:val="en-GB"/>
        </w:rPr>
        <w:drawing>
          <wp:inline distT="0" distB="0" distL="0" distR="0" wp14:anchorId="40B3E78E" wp14:editId="7901B27E">
            <wp:extent cx="3599727" cy="3912896"/>
            <wp:effectExtent l="0" t="0" r="1270" b="0"/>
            <wp:docPr id="73" name="Picture 73" descr="P1508#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 name="Picture 73" descr="P1508#yIS1"/>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3609949" cy="3924007"/>
                    </a:xfrm>
                    <a:prstGeom prst="rect">
                      <a:avLst/>
                    </a:prstGeom>
                    <a:noFill/>
                    <a:ln>
                      <a:noFill/>
                    </a:ln>
                  </pic:spPr>
                </pic:pic>
              </a:graphicData>
            </a:graphic>
          </wp:inline>
        </w:drawing>
      </w:r>
    </w:p>
    <w:p w14:paraId="054D80BC" w14:textId="065E69E0" w:rsidR="00E33CB2" w:rsidRPr="00CD5E4B" w:rsidRDefault="00E33CB2" w:rsidP="0052065E">
      <w:pPr>
        <w:pStyle w:val="Caption"/>
        <w:keepNext/>
        <w:rPr>
          <w:lang w:val="en-GB"/>
        </w:rPr>
      </w:pPr>
      <w:r w:rsidRPr="00CD5E4B">
        <w:rPr>
          <w:lang w:val="en-GB"/>
        </w:rPr>
        <w:t xml:space="preserve">Figure </w:t>
      </w:r>
      <w:r w:rsidRPr="00CD5E4B">
        <w:rPr>
          <w:lang w:val="en-GB"/>
        </w:rPr>
        <w:fldChar w:fldCharType="begin"/>
      </w:r>
      <w:r w:rsidRPr="00CD5E4B">
        <w:rPr>
          <w:lang w:val="en-GB"/>
        </w:rPr>
        <w:instrText xml:space="preserve"> SEQ Figure \* ARABIC </w:instrText>
      </w:r>
      <w:r w:rsidRPr="00CD5E4B">
        <w:rPr>
          <w:lang w:val="en-GB"/>
        </w:rPr>
        <w:fldChar w:fldCharType="separate"/>
      </w:r>
      <w:r w:rsidR="001F0975">
        <w:rPr>
          <w:noProof/>
          <w:lang w:val="en-GB"/>
        </w:rPr>
        <w:t>7</w:t>
      </w:r>
      <w:r w:rsidRPr="00CD5E4B">
        <w:rPr>
          <w:lang w:val="en-GB"/>
        </w:rPr>
        <w:fldChar w:fldCharType="end"/>
      </w:r>
      <w:r w:rsidR="00043786" w:rsidRPr="00CD5E4B">
        <w:rPr>
          <w:lang w:val="en-GB"/>
        </w:rPr>
        <w:t>:</w:t>
      </w:r>
      <w:r w:rsidRPr="00CD5E4B">
        <w:rPr>
          <w:lang w:val="en-GB"/>
        </w:rPr>
        <w:t xml:space="preserve"> AAS 5G NR Blocking mask (Out of the 2300-2400</w:t>
      </w:r>
      <w:r w:rsidR="007F0ACF" w:rsidRPr="00CD5E4B">
        <w:rPr>
          <w:lang w:val="en-GB"/>
        </w:rPr>
        <w:t xml:space="preserve"> </w:t>
      </w:r>
      <w:r w:rsidRPr="00CD5E4B">
        <w:rPr>
          <w:lang w:val="en-GB"/>
        </w:rPr>
        <w:t>MHz band)</w:t>
      </w:r>
    </w:p>
    <w:p w14:paraId="627D3A87" w14:textId="3E5A32F5" w:rsidR="003F323E" w:rsidRPr="00CD5E4B" w:rsidRDefault="003F323E" w:rsidP="00EE37BA"/>
    <w:p w14:paraId="3AEF6065" w14:textId="77777777" w:rsidR="005A70FE" w:rsidRPr="00CD5E4B" w:rsidRDefault="002C3D61" w:rsidP="00710B02">
      <w:pPr>
        <w:pStyle w:val="ECCAnnexheading3"/>
        <w:keepNext/>
        <w:rPr>
          <w:lang w:val="en-GB"/>
        </w:rPr>
      </w:pPr>
      <w:r w:rsidRPr="00CD5E4B">
        <w:rPr>
          <w:lang w:val="en-GB"/>
        </w:rPr>
        <w:lastRenderedPageBreak/>
        <w:t>Extract of simulations results</w:t>
      </w:r>
    </w:p>
    <w:p w14:paraId="4F0D69AA" w14:textId="22ECAF2E" w:rsidR="005A70FE" w:rsidRPr="00CD5E4B" w:rsidRDefault="00216415" w:rsidP="005A70FE">
      <w:r w:rsidRPr="00CD5E4B">
        <w:t>The</w:t>
      </w:r>
      <w:r w:rsidR="005A70FE" w:rsidRPr="00CD5E4B">
        <w:t xml:space="preserve"> final result</w:t>
      </w:r>
      <w:r w:rsidRPr="00CD5E4B">
        <w:t>s</w:t>
      </w:r>
      <w:r w:rsidR="005A70FE" w:rsidRPr="00CD5E4B">
        <w:t xml:space="preserve"> for the simulations</w:t>
      </w:r>
      <w:r w:rsidR="003B71A8" w:rsidRPr="00CD5E4B">
        <w:t xml:space="preserve"> -</w:t>
      </w:r>
      <w:r w:rsidR="005A70FE" w:rsidRPr="00CD5E4B">
        <w:t xml:space="preserve"> iRSS unwanted curves and iRSS blocking curves</w:t>
      </w:r>
      <w:r w:rsidR="003B71A8" w:rsidRPr="00CD5E4B">
        <w:t>,</w:t>
      </w:r>
      <w:r w:rsidRPr="00CD5E4B">
        <w:t xml:space="preserve"> are shown below</w:t>
      </w:r>
      <w:r w:rsidR="005A70FE" w:rsidRPr="00CD5E4B">
        <w:t>.</w:t>
      </w:r>
      <w:r w:rsidR="002C07E0" w:rsidRPr="00CD5E4B">
        <w:t xml:space="preserve"> </w:t>
      </w:r>
      <w:r w:rsidR="005A70FE" w:rsidRPr="00CD5E4B">
        <w:t>20000 events were made.</w:t>
      </w:r>
    </w:p>
    <w:p w14:paraId="03837F82" w14:textId="3E548EF2" w:rsidR="005A70FE" w:rsidRPr="00CD5E4B" w:rsidRDefault="002C3D61" w:rsidP="00710B02">
      <w:pPr>
        <w:pStyle w:val="ECCAnnexheading3"/>
        <w:keepNext/>
        <w:keepLines/>
        <w:rPr>
          <w:lang w:val="en-GB"/>
        </w:rPr>
      </w:pPr>
      <w:r w:rsidRPr="00CD5E4B">
        <w:rPr>
          <w:lang w:val="en-GB"/>
        </w:rPr>
        <w:t xml:space="preserve"> iRSS Unwanted</w:t>
      </w:r>
    </w:p>
    <w:p w14:paraId="560CE849" w14:textId="370075B6" w:rsidR="005A70FE" w:rsidRPr="00CD5E4B" w:rsidRDefault="005A70FE" w:rsidP="00E33CB2">
      <w:pPr>
        <w:jc w:val="center"/>
      </w:pPr>
      <w:r w:rsidRPr="00CD5E4B">
        <w:rPr>
          <w:noProof/>
        </w:rPr>
        <w:drawing>
          <wp:inline distT="0" distB="0" distL="0" distR="0" wp14:anchorId="010ECDEF" wp14:editId="0577DCC2">
            <wp:extent cx="3794643" cy="2936631"/>
            <wp:effectExtent l="0" t="0" r="0" b="0"/>
            <wp:docPr id="72" name="Picture 72" descr="P1514#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 name="Picture 72" descr="P1514#yIS1"/>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3816098" cy="2953235"/>
                    </a:xfrm>
                    <a:prstGeom prst="rect">
                      <a:avLst/>
                    </a:prstGeom>
                    <a:noFill/>
                    <a:ln>
                      <a:noFill/>
                    </a:ln>
                  </pic:spPr>
                </pic:pic>
              </a:graphicData>
            </a:graphic>
          </wp:inline>
        </w:drawing>
      </w:r>
    </w:p>
    <w:p w14:paraId="27AD8FB3" w14:textId="2466D152" w:rsidR="00A50076" w:rsidRPr="00CD5E4B" w:rsidRDefault="00A50076" w:rsidP="00A50076">
      <w:pPr>
        <w:pStyle w:val="Caption"/>
        <w:keepNext/>
        <w:rPr>
          <w:lang w:val="en-GB"/>
        </w:rPr>
      </w:pPr>
      <w:r w:rsidRPr="00CD5E4B">
        <w:rPr>
          <w:lang w:val="en-GB"/>
        </w:rPr>
        <w:t xml:space="preserve">Figure </w:t>
      </w:r>
      <w:r w:rsidRPr="00CD5E4B">
        <w:rPr>
          <w:lang w:val="en-GB"/>
        </w:rPr>
        <w:fldChar w:fldCharType="begin"/>
      </w:r>
      <w:r w:rsidRPr="00CD5E4B">
        <w:rPr>
          <w:lang w:val="en-GB"/>
        </w:rPr>
        <w:instrText xml:space="preserve"> SEQ Figure \* ARABIC </w:instrText>
      </w:r>
      <w:r w:rsidRPr="00CD5E4B">
        <w:rPr>
          <w:lang w:val="en-GB"/>
        </w:rPr>
        <w:fldChar w:fldCharType="separate"/>
      </w:r>
      <w:r w:rsidR="001F0975">
        <w:rPr>
          <w:noProof/>
          <w:lang w:val="en-GB"/>
        </w:rPr>
        <w:t>8</w:t>
      </w:r>
      <w:r w:rsidRPr="00CD5E4B">
        <w:rPr>
          <w:lang w:val="en-GB"/>
        </w:rPr>
        <w:fldChar w:fldCharType="end"/>
      </w:r>
      <w:r w:rsidR="008E07C5" w:rsidRPr="00CD5E4B">
        <w:rPr>
          <w:lang w:val="en-GB"/>
        </w:rPr>
        <w:t>:</w:t>
      </w:r>
      <w:r w:rsidRPr="00CD5E4B">
        <w:rPr>
          <w:lang w:val="en-GB"/>
        </w:rPr>
        <w:t xml:space="preserve"> </w:t>
      </w:r>
      <w:r w:rsidR="00216415" w:rsidRPr="00CD5E4B">
        <w:rPr>
          <w:lang w:val="en-GB"/>
        </w:rPr>
        <w:t xml:space="preserve">Hata </w:t>
      </w:r>
      <w:r w:rsidRPr="00CD5E4B">
        <w:rPr>
          <w:lang w:val="en-GB"/>
        </w:rPr>
        <w:t>propagation model and AAS 5G NR antenna height of 37.5 m</w:t>
      </w:r>
    </w:p>
    <w:p w14:paraId="7EC4522E" w14:textId="77777777" w:rsidR="00A50076" w:rsidRPr="00CD5E4B" w:rsidRDefault="00A50076" w:rsidP="00E33CB2">
      <w:pPr>
        <w:jc w:val="center"/>
      </w:pPr>
    </w:p>
    <w:p w14:paraId="398EAB3B" w14:textId="77777777" w:rsidR="005A70FE" w:rsidRPr="00CD5E4B" w:rsidRDefault="005A70FE" w:rsidP="001029B0">
      <w:pPr>
        <w:jc w:val="center"/>
      </w:pPr>
      <w:r w:rsidRPr="00CD5E4B">
        <w:rPr>
          <w:noProof/>
        </w:rPr>
        <w:drawing>
          <wp:inline distT="0" distB="0" distL="0" distR="0" wp14:anchorId="65CC532F" wp14:editId="32725ACD">
            <wp:extent cx="4815069" cy="3761695"/>
            <wp:effectExtent l="0" t="0" r="5080" b="0"/>
            <wp:docPr id="71" name="Picture 71" descr="P1517#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 name="Picture 71" descr="P1517#yIS1"/>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4826889" cy="3770929"/>
                    </a:xfrm>
                    <a:prstGeom prst="rect">
                      <a:avLst/>
                    </a:prstGeom>
                    <a:noFill/>
                    <a:ln>
                      <a:noFill/>
                    </a:ln>
                  </pic:spPr>
                </pic:pic>
              </a:graphicData>
            </a:graphic>
          </wp:inline>
        </w:drawing>
      </w:r>
    </w:p>
    <w:p w14:paraId="4B3FF2A8" w14:textId="2AAB481C" w:rsidR="00E33CB2" w:rsidRPr="00CD5E4B" w:rsidRDefault="00E33CB2" w:rsidP="001029B0">
      <w:pPr>
        <w:pStyle w:val="Caption"/>
        <w:rPr>
          <w:lang w:val="en-GB"/>
        </w:rPr>
      </w:pPr>
      <w:r w:rsidRPr="00CD5E4B">
        <w:rPr>
          <w:lang w:val="en-GB"/>
        </w:rPr>
        <w:t xml:space="preserve">Figure </w:t>
      </w:r>
      <w:r w:rsidRPr="00CD5E4B">
        <w:rPr>
          <w:lang w:val="en-GB"/>
        </w:rPr>
        <w:fldChar w:fldCharType="begin"/>
      </w:r>
      <w:r w:rsidRPr="00CD5E4B">
        <w:rPr>
          <w:lang w:val="en-GB"/>
        </w:rPr>
        <w:instrText xml:space="preserve"> SEQ Figure \* ARABIC </w:instrText>
      </w:r>
      <w:r w:rsidRPr="00CD5E4B">
        <w:rPr>
          <w:lang w:val="en-GB"/>
        </w:rPr>
        <w:fldChar w:fldCharType="separate"/>
      </w:r>
      <w:r w:rsidR="001F0975">
        <w:rPr>
          <w:noProof/>
          <w:lang w:val="en-GB"/>
        </w:rPr>
        <w:t>9</w:t>
      </w:r>
      <w:r w:rsidRPr="00CD5E4B">
        <w:rPr>
          <w:lang w:val="en-GB"/>
        </w:rPr>
        <w:fldChar w:fldCharType="end"/>
      </w:r>
      <w:r w:rsidR="00345D6E" w:rsidRPr="00CD5E4B">
        <w:rPr>
          <w:lang w:val="en-GB"/>
        </w:rPr>
        <w:t>:</w:t>
      </w:r>
      <w:r w:rsidRPr="00CD5E4B">
        <w:rPr>
          <w:lang w:val="en-GB"/>
        </w:rPr>
        <w:t xml:space="preserve"> Free space propagation model and AAS 5G NR antenna height of 20</w:t>
      </w:r>
      <w:r w:rsidR="00F90CAC" w:rsidRPr="00CD5E4B">
        <w:rPr>
          <w:lang w:val="en-GB"/>
        </w:rPr>
        <w:t xml:space="preserve"> </w:t>
      </w:r>
      <w:r w:rsidRPr="00CD5E4B">
        <w:rPr>
          <w:lang w:val="en-GB"/>
        </w:rPr>
        <w:t>m</w:t>
      </w:r>
    </w:p>
    <w:p w14:paraId="79021469" w14:textId="6238F22E" w:rsidR="005A70FE" w:rsidRPr="00CD5E4B" w:rsidRDefault="002C3D61" w:rsidP="00245597">
      <w:pPr>
        <w:pStyle w:val="ECCAnnexheading3"/>
        <w:rPr>
          <w:lang w:val="en-GB"/>
        </w:rPr>
      </w:pPr>
      <w:r w:rsidRPr="00CD5E4B">
        <w:rPr>
          <w:lang w:val="en-GB"/>
        </w:rPr>
        <w:lastRenderedPageBreak/>
        <w:t>iRSS Blocking</w:t>
      </w:r>
    </w:p>
    <w:p w14:paraId="551CB6D4" w14:textId="77777777" w:rsidR="00A50076" w:rsidRPr="00CD5E4B" w:rsidRDefault="005A70FE" w:rsidP="00C62E9F">
      <w:pPr>
        <w:pStyle w:val="Caption"/>
        <w:keepNext/>
        <w:contextualSpacing w:val="0"/>
        <w:rPr>
          <w:lang w:val="en-GB"/>
        </w:rPr>
      </w:pPr>
      <w:r w:rsidRPr="001943D9">
        <w:rPr>
          <w:noProof/>
          <w:lang w:val="en-GB"/>
        </w:rPr>
        <w:drawing>
          <wp:inline distT="0" distB="0" distL="0" distR="0" wp14:anchorId="1D7ADD97" wp14:editId="0BB4BD33">
            <wp:extent cx="4700964" cy="3692324"/>
            <wp:effectExtent l="0" t="0" r="4445" b="3810"/>
            <wp:docPr id="65" name="Picture 65" descr="P1520#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 name="Picture 65" descr="P1520#yIS1"/>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4730490" cy="3715515"/>
                    </a:xfrm>
                    <a:prstGeom prst="rect">
                      <a:avLst/>
                    </a:prstGeom>
                    <a:noFill/>
                    <a:ln>
                      <a:noFill/>
                    </a:ln>
                  </pic:spPr>
                </pic:pic>
              </a:graphicData>
            </a:graphic>
          </wp:inline>
        </w:drawing>
      </w:r>
    </w:p>
    <w:p w14:paraId="7F7DA753" w14:textId="4C6ADD4C" w:rsidR="00A50076" w:rsidRPr="00CD5E4B" w:rsidRDefault="00A50076" w:rsidP="00C62E9F">
      <w:pPr>
        <w:pStyle w:val="Caption"/>
        <w:contextualSpacing w:val="0"/>
        <w:rPr>
          <w:lang w:val="en-GB"/>
        </w:rPr>
      </w:pPr>
      <w:r w:rsidRPr="00CD5E4B">
        <w:rPr>
          <w:lang w:val="en-GB"/>
        </w:rPr>
        <w:t xml:space="preserve">Figure </w:t>
      </w:r>
      <w:r w:rsidR="003212D4" w:rsidRPr="001943D9">
        <w:rPr>
          <w:lang w:val="en-GB"/>
        </w:rPr>
        <w:fldChar w:fldCharType="begin"/>
      </w:r>
      <w:r w:rsidR="003212D4" w:rsidRPr="00CD5E4B">
        <w:rPr>
          <w:lang w:val="en-GB"/>
        </w:rPr>
        <w:instrText xml:space="preserve"> SEQ Figure \* ARABIC </w:instrText>
      </w:r>
      <w:r w:rsidR="003212D4" w:rsidRPr="001943D9">
        <w:rPr>
          <w:lang w:val="en-GB"/>
        </w:rPr>
        <w:fldChar w:fldCharType="separate"/>
      </w:r>
      <w:r w:rsidR="001F0975">
        <w:rPr>
          <w:noProof/>
          <w:lang w:val="en-GB"/>
        </w:rPr>
        <w:t>10</w:t>
      </w:r>
      <w:r w:rsidR="003212D4" w:rsidRPr="001943D9">
        <w:rPr>
          <w:lang w:val="en-GB"/>
        </w:rPr>
        <w:fldChar w:fldCharType="end"/>
      </w:r>
      <w:r w:rsidR="00345D6E" w:rsidRPr="00CD5E4B">
        <w:rPr>
          <w:lang w:val="en-GB"/>
        </w:rPr>
        <w:t>:</w:t>
      </w:r>
      <w:r w:rsidRPr="00CD5E4B">
        <w:rPr>
          <w:lang w:val="en-GB"/>
        </w:rPr>
        <w:t xml:space="preserve"> </w:t>
      </w:r>
      <w:r w:rsidR="00216415" w:rsidRPr="00CD5E4B">
        <w:rPr>
          <w:lang w:val="en-GB"/>
        </w:rPr>
        <w:t xml:space="preserve">Hata </w:t>
      </w:r>
      <w:r w:rsidRPr="00CD5E4B">
        <w:rPr>
          <w:lang w:val="en-GB"/>
        </w:rPr>
        <w:t>propagation model and AAS 5G NR antenna height of 37.5 m</w:t>
      </w:r>
    </w:p>
    <w:p w14:paraId="1DB8B97E" w14:textId="77777777" w:rsidR="005A70FE" w:rsidRPr="00CD5E4B" w:rsidRDefault="005A70FE" w:rsidP="001029B0">
      <w:pPr>
        <w:jc w:val="center"/>
      </w:pPr>
      <w:r w:rsidRPr="00CD5E4B">
        <w:rPr>
          <w:noProof/>
        </w:rPr>
        <w:drawing>
          <wp:inline distT="0" distB="0" distL="0" distR="0" wp14:anchorId="76D32BD6" wp14:editId="3A40A611">
            <wp:extent cx="4639554" cy="3644089"/>
            <wp:effectExtent l="0" t="0" r="8890" b="0"/>
            <wp:docPr id="70" name="Picture 70" descr="P1522#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 name="Picture 70" descr="P1522#yIS1"/>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4650517" cy="3652700"/>
                    </a:xfrm>
                    <a:prstGeom prst="rect">
                      <a:avLst/>
                    </a:prstGeom>
                    <a:noFill/>
                    <a:ln>
                      <a:noFill/>
                    </a:ln>
                  </pic:spPr>
                </pic:pic>
              </a:graphicData>
            </a:graphic>
          </wp:inline>
        </w:drawing>
      </w:r>
    </w:p>
    <w:p w14:paraId="1D90F1C4" w14:textId="160D8EA7" w:rsidR="00A643E3" w:rsidRPr="00CD5E4B" w:rsidRDefault="00A643E3" w:rsidP="001029B0">
      <w:pPr>
        <w:pStyle w:val="Caption"/>
        <w:rPr>
          <w:lang w:val="en-GB"/>
        </w:rPr>
      </w:pPr>
      <w:r w:rsidRPr="00CD5E4B">
        <w:rPr>
          <w:lang w:val="en-GB"/>
        </w:rPr>
        <w:t xml:space="preserve">Figure </w:t>
      </w:r>
      <w:r w:rsidRPr="00CD5E4B">
        <w:rPr>
          <w:lang w:val="en-GB"/>
        </w:rPr>
        <w:fldChar w:fldCharType="begin"/>
      </w:r>
      <w:r w:rsidRPr="00CD5E4B">
        <w:rPr>
          <w:lang w:val="en-GB"/>
        </w:rPr>
        <w:instrText xml:space="preserve"> SEQ Figure \* ARABIC </w:instrText>
      </w:r>
      <w:r w:rsidRPr="00CD5E4B">
        <w:rPr>
          <w:lang w:val="en-GB"/>
        </w:rPr>
        <w:fldChar w:fldCharType="separate"/>
      </w:r>
      <w:r w:rsidR="001F0975">
        <w:rPr>
          <w:noProof/>
          <w:lang w:val="en-GB"/>
        </w:rPr>
        <w:t>11</w:t>
      </w:r>
      <w:r w:rsidRPr="00CD5E4B">
        <w:rPr>
          <w:lang w:val="en-GB"/>
        </w:rPr>
        <w:fldChar w:fldCharType="end"/>
      </w:r>
      <w:r w:rsidR="00345D6E" w:rsidRPr="00CD5E4B">
        <w:rPr>
          <w:lang w:val="en-GB"/>
        </w:rPr>
        <w:t>:</w:t>
      </w:r>
      <w:r w:rsidRPr="00CD5E4B">
        <w:rPr>
          <w:lang w:val="en-GB"/>
        </w:rPr>
        <w:t xml:space="preserve"> Free space propagation model and AAS 5G NR antenna height of 20</w:t>
      </w:r>
      <w:r w:rsidR="00F90CAC" w:rsidRPr="00CD5E4B">
        <w:rPr>
          <w:lang w:val="en-GB"/>
        </w:rPr>
        <w:t xml:space="preserve"> </w:t>
      </w:r>
      <w:r w:rsidRPr="00CD5E4B">
        <w:rPr>
          <w:lang w:val="en-GB"/>
        </w:rPr>
        <w:t>m</w:t>
      </w:r>
    </w:p>
    <w:p w14:paraId="61E78BE7" w14:textId="77777777" w:rsidR="008D3265" w:rsidRPr="00CD5E4B" w:rsidRDefault="008D3265" w:rsidP="008D3265"/>
    <w:p w14:paraId="4EE49A30" w14:textId="32099359" w:rsidR="002C3D61" w:rsidRPr="00CD5E4B" w:rsidRDefault="002C3D61" w:rsidP="00245597">
      <w:pPr>
        <w:pStyle w:val="ECCAnnexheading3"/>
        <w:rPr>
          <w:lang w:val="en-GB"/>
        </w:rPr>
      </w:pPr>
      <w:r w:rsidRPr="00CD5E4B">
        <w:rPr>
          <w:lang w:val="en-GB"/>
        </w:rPr>
        <w:lastRenderedPageBreak/>
        <w:t>Simulation results</w:t>
      </w:r>
    </w:p>
    <w:p w14:paraId="337354F5" w14:textId="13964705" w:rsidR="005A70FE" w:rsidRPr="00CD5E4B" w:rsidRDefault="00117D07" w:rsidP="005A70FE">
      <w:r w:rsidRPr="00CD5E4B">
        <w:fldChar w:fldCharType="begin" w:fldLock="1"/>
      </w:r>
      <w:r w:rsidRPr="00CD5E4B">
        <w:instrText xml:space="preserve"> REF _Ref98831578 \h </w:instrText>
      </w:r>
      <w:r w:rsidR="004C13AC" w:rsidRPr="00CD5E4B">
        <w:instrText xml:space="preserve"> \* MERGEFORMAT </w:instrText>
      </w:r>
      <w:r w:rsidRPr="00CD5E4B">
        <w:fldChar w:fldCharType="separate"/>
      </w:r>
      <w:r w:rsidR="002816C2" w:rsidRPr="00CD5E4B">
        <w:t>Table 19</w:t>
      </w:r>
      <w:r w:rsidRPr="00CD5E4B">
        <w:fldChar w:fldCharType="end"/>
      </w:r>
      <w:r w:rsidR="00A12660" w:rsidRPr="00CD5E4B">
        <w:t xml:space="preserve"> shows a </w:t>
      </w:r>
      <w:r w:rsidR="005A70FE" w:rsidRPr="00CD5E4B">
        <w:t>summary</w:t>
      </w:r>
      <w:r w:rsidR="00A12660" w:rsidRPr="00CD5E4B">
        <w:t xml:space="preserve"> of</w:t>
      </w:r>
      <w:r w:rsidR="005A70FE" w:rsidRPr="00CD5E4B">
        <w:t xml:space="preserve"> the key results for iRSS unwanted and iRSS blocking: </w:t>
      </w:r>
    </w:p>
    <w:p w14:paraId="39C91765" w14:textId="48D2958A" w:rsidR="002737BE" w:rsidRPr="00CD5E4B" w:rsidRDefault="002737BE" w:rsidP="00CD2290">
      <w:pPr>
        <w:pStyle w:val="Caption"/>
        <w:keepNext/>
        <w:rPr>
          <w:lang w:val="en-GB"/>
        </w:rPr>
      </w:pPr>
      <w:bookmarkStart w:id="1051" w:name="_Ref98831578"/>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19</w:t>
      </w:r>
      <w:r w:rsidRPr="00CD5E4B">
        <w:rPr>
          <w:lang w:val="en-GB"/>
        </w:rPr>
        <w:fldChar w:fldCharType="end"/>
      </w:r>
      <w:bookmarkEnd w:id="1051"/>
      <w:r w:rsidR="00F90CAC" w:rsidRPr="00CD5E4B">
        <w:rPr>
          <w:lang w:val="en-GB"/>
        </w:rPr>
        <w:t>:</w:t>
      </w:r>
      <w:r w:rsidR="00117D07" w:rsidRPr="00CD5E4B">
        <w:rPr>
          <w:lang w:val="en-GB"/>
        </w:rPr>
        <w:t xml:space="preserve"> Simulation results: AAS 5G NR BS to </w:t>
      </w:r>
      <w:r w:rsidR="00067A6C" w:rsidRPr="00CD5E4B">
        <w:rPr>
          <w:lang w:val="en-GB"/>
        </w:rPr>
        <w:t>RLAN</w:t>
      </w:r>
    </w:p>
    <w:tbl>
      <w:tblPr>
        <w:tblStyle w:val="ECCTable-redheader"/>
        <w:tblW w:w="5000" w:type="pct"/>
        <w:tblInd w:w="0" w:type="dxa"/>
        <w:tblLook w:val="04A0" w:firstRow="1" w:lastRow="0" w:firstColumn="1" w:lastColumn="0" w:noHBand="0" w:noVBand="1"/>
      </w:tblPr>
      <w:tblGrid>
        <w:gridCol w:w="2405"/>
        <w:gridCol w:w="3779"/>
        <w:gridCol w:w="1739"/>
        <w:gridCol w:w="1706"/>
      </w:tblGrid>
      <w:tr w:rsidR="00CD5E4B" w:rsidRPr="00CD5E4B" w14:paraId="2D201FB1" w14:textId="77777777" w:rsidTr="008F6EC4">
        <w:trPr>
          <w:cnfStyle w:val="100000000000" w:firstRow="1" w:lastRow="0" w:firstColumn="0" w:lastColumn="0" w:oddVBand="0" w:evenVBand="0" w:oddHBand="0" w:evenHBand="0" w:firstRowFirstColumn="0" w:firstRowLastColumn="0" w:lastRowFirstColumn="0" w:lastRowLastColumn="0"/>
          <w:trHeight w:val="590"/>
        </w:trPr>
        <w:tc>
          <w:tcPr>
            <w:tcW w:w="1249" w:type="pct"/>
          </w:tcPr>
          <w:p w14:paraId="5DE104F7" w14:textId="072F4F88" w:rsidR="008D6D8C" w:rsidRPr="00CD5E4B" w:rsidRDefault="00596F55" w:rsidP="005A68E9">
            <w:pPr>
              <w:pStyle w:val="ECCTableHeaderwhitefont"/>
            </w:pPr>
            <w:r w:rsidRPr="00CD5E4B">
              <w:t>Category</w:t>
            </w:r>
          </w:p>
        </w:tc>
        <w:tc>
          <w:tcPr>
            <w:tcW w:w="1962" w:type="pct"/>
            <w:noWrap/>
            <w:hideMark/>
          </w:tcPr>
          <w:p w14:paraId="6A8EFBAA" w14:textId="3D0AB72C" w:rsidR="008D6D8C" w:rsidRPr="00CD5E4B" w:rsidRDefault="008F6EC4" w:rsidP="005A68E9">
            <w:pPr>
              <w:pStyle w:val="ECCTableHeaderwhitefont"/>
            </w:pPr>
            <w:r w:rsidRPr="00CD5E4B">
              <w:t>Parameter</w:t>
            </w:r>
            <w:r w:rsidR="008D6D8C" w:rsidRPr="00CD5E4B">
              <w:t> </w:t>
            </w:r>
          </w:p>
        </w:tc>
        <w:tc>
          <w:tcPr>
            <w:tcW w:w="903" w:type="pct"/>
            <w:noWrap/>
            <w:hideMark/>
          </w:tcPr>
          <w:p w14:paraId="0A599F99" w14:textId="5F21F79D" w:rsidR="008D6D8C" w:rsidRPr="00CD5E4B" w:rsidRDefault="008F6EC4" w:rsidP="005A68E9">
            <w:pPr>
              <w:pStyle w:val="ECCTableHeaderwhitefont"/>
            </w:pPr>
            <w:r w:rsidRPr="00CD5E4B">
              <w:t>Hata</w:t>
            </w:r>
          </w:p>
        </w:tc>
        <w:tc>
          <w:tcPr>
            <w:tcW w:w="886" w:type="pct"/>
            <w:hideMark/>
          </w:tcPr>
          <w:p w14:paraId="2B4C6735" w14:textId="0439A13B" w:rsidR="008D6D8C" w:rsidRPr="00CD5E4B" w:rsidRDefault="008F6EC4" w:rsidP="005A68E9">
            <w:pPr>
              <w:pStyle w:val="ECCTableHeaderwhitefont"/>
            </w:pPr>
            <w:r w:rsidRPr="00CD5E4B">
              <w:t>Free space</w:t>
            </w:r>
          </w:p>
        </w:tc>
      </w:tr>
      <w:tr w:rsidR="002D0059" w:rsidRPr="00CD5E4B" w14:paraId="3E8894F6" w14:textId="77777777" w:rsidTr="001943D9">
        <w:trPr>
          <w:trHeight w:val="310"/>
        </w:trPr>
        <w:tc>
          <w:tcPr>
            <w:tcW w:w="1249" w:type="pct"/>
            <w:vMerge w:val="restart"/>
          </w:tcPr>
          <w:p w14:paraId="5D8461D4" w14:textId="1D508BAB" w:rsidR="008D6D8C" w:rsidRPr="00CD5E4B" w:rsidRDefault="008D6D8C" w:rsidP="003253B6">
            <w:pPr>
              <w:pStyle w:val="ECCTabletext"/>
            </w:pPr>
            <w:r w:rsidRPr="00CD5E4B">
              <w:t>5G NR AAS</w:t>
            </w:r>
          </w:p>
        </w:tc>
        <w:tc>
          <w:tcPr>
            <w:tcW w:w="0" w:type="pct"/>
            <w:noWrap/>
            <w:hideMark/>
          </w:tcPr>
          <w:p w14:paraId="446C8F0F" w14:textId="24D01362" w:rsidR="008D6D8C" w:rsidRPr="00CD5E4B" w:rsidRDefault="008D6D8C" w:rsidP="003253B6">
            <w:pPr>
              <w:pStyle w:val="ECCTabletext"/>
            </w:pPr>
            <w:r w:rsidRPr="00CD5E4B">
              <w:t>Bandwidth</w:t>
            </w:r>
          </w:p>
        </w:tc>
        <w:tc>
          <w:tcPr>
            <w:tcW w:w="903" w:type="pct"/>
            <w:noWrap/>
            <w:hideMark/>
          </w:tcPr>
          <w:p w14:paraId="13B9106A" w14:textId="422D74EE" w:rsidR="008D6D8C" w:rsidRPr="00CD5E4B" w:rsidRDefault="008D6D8C" w:rsidP="003253B6">
            <w:pPr>
              <w:pStyle w:val="ECCTabletext"/>
            </w:pPr>
            <w:r w:rsidRPr="00CD5E4B">
              <w:t>20 MHz</w:t>
            </w:r>
          </w:p>
        </w:tc>
        <w:tc>
          <w:tcPr>
            <w:tcW w:w="0" w:type="pct"/>
            <w:noWrap/>
            <w:hideMark/>
          </w:tcPr>
          <w:p w14:paraId="3DB75D71" w14:textId="002FE991" w:rsidR="008D6D8C" w:rsidRPr="00CD5E4B" w:rsidRDefault="008D6D8C" w:rsidP="003253B6">
            <w:pPr>
              <w:pStyle w:val="ECCTabletext"/>
            </w:pPr>
            <w:r w:rsidRPr="00CD5E4B">
              <w:t>20 MHz</w:t>
            </w:r>
          </w:p>
        </w:tc>
      </w:tr>
      <w:tr w:rsidR="002D0059" w:rsidRPr="00CD5E4B" w14:paraId="3EC8A3F8" w14:textId="77777777" w:rsidTr="001943D9">
        <w:trPr>
          <w:trHeight w:val="300"/>
        </w:trPr>
        <w:tc>
          <w:tcPr>
            <w:tcW w:w="1249" w:type="pct"/>
            <w:vMerge/>
          </w:tcPr>
          <w:p w14:paraId="14CD8500" w14:textId="77777777" w:rsidR="008D6D8C" w:rsidRPr="00CD5E4B" w:rsidRDefault="008D6D8C" w:rsidP="003253B6">
            <w:pPr>
              <w:pStyle w:val="ECCTabletext"/>
            </w:pPr>
          </w:p>
        </w:tc>
        <w:tc>
          <w:tcPr>
            <w:tcW w:w="0" w:type="pct"/>
            <w:noWrap/>
            <w:hideMark/>
          </w:tcPr>
          <w:p w14:paraId="18C78433" w14:textId="179D9E45" w:rsidR="008D6D8C" w:rsidRPr="00CD5E4B" w:rsidRDefault="008D6D8C" w:rsidP="003253B6">
            <w:pPr>
              <w:pStyle w:val="ECCTabletext"/>
            </w:pPr>
            <w:r w:rsidRPr="00CD5E4B">
              <w:t>Frequency centre</w:t>
            </w:r>
          </w:p>
        </w:tc>
        <w:tc>
          <w:tcPr>
            <w:tcW w:w="903" w:type="pct"/>
            <w:noWrap/>
            <w:hideMark/>
          </w:tcPr>
          <w:p w14:paraId="39276268" w14:textId="50FADECF" w:rsidR="008D6D8C" w:rsidRPr="00CD5E4B" w:rsidRDefault="008D6D8C" w:rsidP="003253B6">
            <w:pPr>
              <w:pStyle w:val="ECCTabletext"/>
            </w:pPr>
            <w:r w:rsidRPr="00CD5E4B">
              <w:t>2390 MHz</w:t>
            </w:r>
          </w:p>
        </w:tc>
        <w:tc>
          <w:tcPr>
            <w:tcW w:w="0" w:type="pct"/>
            <w:noWrap/>
            <w:hideMark/>
          </w:tcPr>
          <w:p w14:paraId="36F70D5E" w14:textId="65DAD1E1" w:rsidR="008D6D8C" w:rsidRPr="00CD5E4B" w:rsidRDefault="008D6D8C" w:rsidP="003253B6">
            <w:pPr>
              <w:pStyle w:val="ECCTabletext"/>
            </w:pPr>
            <w:r w:rsidRPr="00CD5E4B">
              <w:t>2390 MHz</w:t>
            </w:r>
          </w:p>
        </w:tc>
      </w:tr>
      <w:tr w:rsidR="002D0059" w:rsidRPr="00CD5E4B" w14:paraId="382BB29A" w14:textId="77777777" w:rsidTr="001943D9">
        <w:trPr>
          <w:trHeight w:val="300"/>
        </w:trPr>
        <w:tc>
          <w:tcPr>
            <w:tcW w:w="1249" w:type="pct"/>
            <w:vMerge/>
          </w:tcPr>
          <w:p w14:paraId="34BAC8EA" w14:textId="77777777" w:rsidR="008D6D8C" w:rsidRPr="00CD5E4B" w:rsidRDefault="008D6D8C" w:rsidP="003253B6">
            <w:pPr>
              <w:pStyle w:val="ECCTabletext"/>
            </w:pPr>
          </w:p>
        </w:tc>
        <w:tc>
          <w:tcPr>
            <w:tcW w:w="0" w:type="pct"/>
            <w:noWrap/>
            <w:hideMark/>
          </w:tcPr>
          <w:p w14:paraId="32472C3F" w14:textId="090F8DAD" w:rsidR="008D6D8C" w:rsidRPr="00CD5E4B" w:rsidRDefault="008D6D8C" w:rsidP="003253B6">
            <w:pPr>
              <w:pStyle w:val="ECCTabletext"/>
            </w:pPr>
            <w:r w:rsidRPr="00CD5E4B">
              <w:t>High antenna (in ECC Report 172)</w:t>
            </w:r>
          </w:p>
        </w:tc>
        <w:tc>
          <w:tcPr>
            <w:tcW w:w="903" w:type="pct"/>
            <w:noWrap/>
            <w:hideMark/>
          </w:tcPr>
          <w:p w14:paraId="6F794DD7" w14:textId="0856CE4B" w:rsidR="008D6D8C" w:rsidRPr="00CD5E4B" w:rsidRDefault="008D6D8C" w:rsidP="003253B6">
            <w:pPr>
              <w:pStyle w:val="ECCTabletext"/>
            </w:pPr>
            <w:r w:rsidRPr="00CD5E4B">
              <w:t>37.5 m</w:t>
            </w:r>
          </w:p>
        </w:tc>
        <w:tc>
          <w:tcPr>
            <w:tcW w:w="0" w:type="pct"/>
            <w:noWrap/>
            <w:hideMark/>
          </w:tcPr>
          <w:p w14:paraId="1BAC32F5" w14:textId="43C6279A" w:rsidR="008D6D8C" w:rsidRPr="00CD5E4B" w:rsidRDefault="008D6D8C" w:rsidP="003253B6">
            <w:pPr>
              <w:pStyle w:val="ECCTabletext"/>
            </w:pPr>
            <w:r w:rsidRPr="00CD5E4B">
              <w:t>20 m</w:t>
            </w:r>
          </w:p>
        </w:tc>
      </w:tr>
      <w:tr w:rsidR="002D0059" w:rsidRPr="00CD5E4B" w14:paraId="421B1666" w14:textId="77777777" w:rsidTr="001943D9">
        <w:trPr>
          <w:trHeight w:val="300"/>
        </w:trPr>
        <w:tc>
          <w:tcPr>
            <w:tcW w:w="1249" w:type="pct"/>
            <w:vMerge/>
          </w:tcPr>
          <w:p w14:paraId="4A9DA264" w14:textId="77777777" w:rsidR="008D6D8C" w:rsidRPr="00CD5E4B" w:rsidRDefault="008D6D8C" w:rsidP="003253B6">
            <w:pPr>
              <w:pStyle w:val="ECCTabletext"/>
            </w:pPr>
          </w:p>
        </w:tc>
        <w:tc>
          <w:tcPr>
            <w:tcW w:w="0" w:type="pct"/>
            <w:noWrap/>
            <w:hideMark/>
          </w:tcPr>
          <w:p w14:paraId="7F6F905D" w14:textId="08BCB5F8" w:rsidR="008D6D8C" w:rsidRPr="00CD5E4B" w:rsidRDefault="008D6D8C" w:rsidP="003253B6">
            <w:pPr>
              <w:pStyle w:val="ECCTabletext"/>
            </w:pPr>
            <w:r w:rsidRPr="00CD5E4B">
              <w:t>throughput</w:t>
            </w:r>
          </w:p>
        </w:tc>
        <w:tc>
          <w:tcPr>
            <w:tcW w:w="903" w:type="pct"/>
            <w:noWrap/>
            <w:hideMark/>
          </w:tcPr>
          <w:p w14:paraId="7602387E" w14:textId="77777777" w:rsidR="008D6D8C" w:rsidRPr="00CD5E4B" w:rsidRDefault="008D6D8C" w:rsidP="003253B6">
            <w:pPr>
              <w:pStyle w:val="ECCTabletext"/>
            </w:pPr>
            <w:r w:rsidRPr="00CD5E4B">
              <w:t>Full RB 51</w:t>
            </w:r>
          </w:p>
        </w:tc>
        <w:tc>
          <w:tcPr>
            <w:tcW w:w="0" w:type="pct"/>
            <w:noWrap/>
            <w:hideMark/>
          </w:tcPr>
          <w:p w14:paraId="4E3E2B97" w14:textId="77777777" w:rsidR="008D6D8C" w:rsidRPr="00CD5E4B" w:rsidRDefault="008D6D8C" w:rsidP="003253B6">
            <w:pPr>
              <w:pStyle w:val="ECCTabletext"/>
            </w:pPr>
            <w:r w:rsidRPr="00CD5E4B">
              <w:t>Full RB 51</w:t>
            </w:r>
          </w:p>
        </w:tc>
      </w:tr>
      <w:tr w:rsidR="002D0059" w:rsidRPr="00CD5E4B" w14:paraId="1B65E2C9" w14:textId="77777777" w:rsidTr="001943D9">
        <w:trPr>
          <w:trHeight w:val="300"/>
        </w:trPr>
        <w:tc>
          <w:tcPr>
            <w:tcW w:w="1249" w:type="pct"/>
            <w:vMerge/>
          </w:tcPr>
          <w:p w14:paraId="131A69B7" w14:textId="77777777" w:rsidR="008D6D8C" w:rsidRPr="00CD5E4B" w:rsidRDefault="008D6D8C" w:rsidP="003253B6">
            <w:pPr>
              <w:pStyle w:val="ECCTabletext"/>
            </w:pPr>
          </w:p>
        </w:tc>
        <w:tc>
          <w:tcPr>
            <w:tcW w:w="0" w:type="pct"/>
            <w:noWrap/>
            <w:hideMark/>
          </w:tcPr>
          <w:p w14:paraId="24371907" w14:textId="21AD5ECC" w:rsidR="008D6D8C" w:rsidRPr="00CD5E4B" w:rsidRDefault="008D6D8C" w:rsidP="003253B6">
            <w:pPr>
              <w:pStyle w:val="ECCTabletext"/>
            </w:pPr>
            <w:r w:rsidRPr="00CD5E4B">
              <w:t xml:space="preserve">Cell layout </w:t>
            </w:r>
          </w:p>
        </w:tc>
        <w:tc>
          <w:tcPr>
            <w:tcW w:w="903" w:type="pct"/>
            <w:noWrap/>
            <w:hideMark/>
          </w:tcPr>
          <w:p w14:paraId="70C7F071" w14:textId="77777777" w:rsidR="008D6D8C" w:rsidRPr="00CD5E4B" w:rsidRDefault="008D6D8C" w:rsidP="003253B6">
            <w:pPr>
              <w:pStyle w:val="ECCTabletext"/>
            </w:pPr>
            <w:r w:rsidRPr="00CD5E4B">
              <w:t>2 tier</w:t>
            </w:r>
          </w:p>
        </w:tc>
        <w:tc>
          <w:tcPr>
            <w:tcW w:w="0" w:type="pct"/>
            <w:noWrap/>
            <w:hideMark/>
          </w:tcPr>
          <w:p w14:paraId="41600328" w14:textId="77777777" w:rsidR="008D6D8C" w:rsidRPr="00CD5E4B" w:rsidRDefault="008D6D8C" w:rsidP="003253B6">
            <w:pPr>
              <w:pStyle w:val="ECCTabletext"/>
            </w:pPr>
            <w:r w:rsidRPr="00CD5E4B">
              <w:t>2 tier</w:t>
            </w:r>
          </w:p>
        </w:tc>
      </w:tr>
      <w:tr w:rsidR="002D0059" w:rsidRPr="00CD5E4B" w14:paraId="2BAE9E44" w14:textId="77777777" w:rsidTr="001943D9">
        <w:trPr>
          <w:trHeight w:val="300"/>
        </w:trPr>
        <w:tc>
          <w:tcPr>
            <w:tcW w:w="1249" w:type="pct"/>
            <w:vMerge/>
          </w:tcPr>
          <w:p w14:paraId="023A75F0" w14:textId="77777777" w:rsidR="008D6D8C" w:rsidRPr="00CD5E4B" w:rsidRDefault="008D6D8C" w:rsidP="003253B6">
            <w:pPr>
              <w:pStyle w:val="ECCTabletext"/>
            </w:pPr>
          </w:p>
        </w:tc>
        <w:tc>
          <w:tcPr>
            <w:tcW w:w="0" w:type="pct"/>
            <w:noWrap/>
            <w:hideMark/>
          </w:tcPr>
          <w:p w14:paraId="2EB9F6E9" w14:textId="3BECB076" w:rsidR="008D6D8C" w:rsidRPr="00CD5E4B" w:rsidRDefault="008D6D8C" w:rsidP="003253B6">
            <w:pPr>
              <w:pStyle w:val="ECCTabletext"/>
            </w:pPr>
            <w:r w:rsidRPr="00CD5E4B">
              <w:t>Cell radius</w:t>
            </w:r>
          </w:p>
        </w:tc>
        <w:tc>
          <w:tcPr>
            <w:tcW w:w="903" w:type="pct"/>
            <w:noWrap/>
            <w:hideMark/>
          </w:tcPr>
          <w:p w14:paraId="2F4223D5" w14:textId="1E6B198A" w:rsidR="008D6D8C" w:rsidRPr="00CD5E4B" w:rsidRDefault="008D6D8C" w:rsidP="003253B6">
            <w:pPr>
              <w:pStyle w:val="ECCTabletext"/>
            </w:pPr>
            <w:r w:rsidRPr="00CD5E4B">
              <w:t>1 km</w:t>
            </w:r>
          </w:p>
        </w:tc>
        <w:tc>
          <w:tcPr>
            <w:tcW w:w="0" w:type="pct"/>
            <w:noWrap/>
            <w:hideMark/>
          </w:tcPr>
          <w:p w14:paraId="17657E65" w14:textId="11CF3B0D" w:rsidR="008D6D8C" w:rsidRPr="00CD5E4B" w:rsidRDefault="008D6D8C" w:rsidP="003253B6">
            <w:pPr>
              <w:pStyle w:val="ECCTabletext"/>
            </w:pPr>
            <w:r w:rsidRPr="00CD5E4B">
              <w:t>1 km</w:t>
            </w:r>
          </w:p>
        </w:tc>
      </w:tr>
      <w:tr w:rsidR="002D0059" w:rsidRPr="00CD5E4B" w14:paraId="672EA922" w14:textId="77777777" w:rsidTr="001943D9">
        <w:trPr>
          <w:trHeight w:val="290"/>
        </w:trPr>
        <w:tc>
          <w:tcPr>
            <w:tcW w:w="1249" w:type="pct"/>
            <w:vMerge/>
          </w:tcPr>
          <w:p w14:paraId="6FF5051C" w14:textId="77777777" w:rsidR="008D6D8C" w:rsidRPr="00CD5E4B" w:rsidRDefault="008D6D8C" w:rsidP="003253B6">
            <w:pPr>
              <w:pStyle w:val="ECCTabletext"/>
            </w:pPr>
          </w:p>
        </w:tc>
        <w:tc>
          <w:tcPr>
            <w:tcW w:w="0" w:type="pct"/>
            <w:noWrap/>
            <w:hideMark/>
          </w:tcPr>
          <w:p w14:paraId="64FA6BAB" w14:textId="0EC67EA4" w:rsidR="008D6D8C" w:rsidRPr="00CD5E4B" w:rsidRDefault="008D6D8C" w:rsidP="003253B6">
            <w:pPr>
              <w:pStyle w:val="ECCTabletext"/>
            </w:pPr>
            <w:r w:rsidRPr="00CD5E4B">
              <w:t>scenario propagation model</w:t>
            </w:r>
          </w:p>
        </w:tc>
        <w:tc>
          <w:tcPr>
            <w:tcW w:w="903" w:type="pct"/>
            <w:noWrap/>
            <w:hideMark/>
          </w:tcPr>
          <w:p w14:paraId="76017E92" w14:textId="4C0B1746" w:rsidR="008D6D8C" w:rsidRPr="00CD5E4B" w:rsidRDefault="008D6D8C" w:rsidP="003253B6">
            <w:pPr>
              <w:pStyle w:val="ECCTabletext"/>
            </w:pPr>
            <w:r w:rsidRPr="00CD5E4B">
              <w:t>Ext Hata</w:t>
            </w:r>
          </w:p>
        </w:tc>
        <w:tc>
          <w:tcPr>
            <w:tcW w:w="0" w:type="pct"/>
            <w:noWrap/>
            <w:hideMark/>
          </w:tcPr>
          <w:p w14:paraId="3261A61E" w14:textId="77777777" w:rsidR="008D6D8C" w:rsidRPr="00CD5E4B" w:rsidRDefault="008D6D8C" w:rsidP="003253B6">
            <w:pPr>
              <w:pStyle w:val="ECCTabletext"/>
            </w:pPr>
            <w:r w:rsidRPr="00CD5E4B">
              <w:t>P525 free Space</w:t>
            </w:r>
          </w:p>
        </w:tc>
      </w:tr>
      <w:tr w:rsidR="002D0059" w:rsidRPr="00CD5E4B" w14:paraId="64BB65CE" w14:textId="77777777" w:rsidTr="001943D9">
        <w:trPr>
          <w:trHeight w:val="300"/>
        </w:trPr>
        <w:tc>
          <w:tcPr>
            <w:tcW w:w="1249" w:type="pct"/>
            <w:vMerge/>
          </w:tcPr>
          <w:p w14:paraId="59CB6C04" w14:textId="77777777" w:rsidR="008D6D8C" w:rsidRPr="00CD5E4B" w:rsidRDefault="008D6D8C" w:rsidP="003253B6">
            <w:pPr>
              <w:pStyle w:val="ECCTabletext"/>
            </w:pPr>
          </w:p>
        </w:tc>
        <w:tc>
          <w:tcPr>
            <w:tcW w:w="0" w:type="pct"/>
            <w:noWrap/>
            <w:hideMark/>
          </w:tcPr>
          <w:p w14:paraId="041B6E33" w14:textId="051A3762" w:rsidR="008D6D8C" w:rsidRPr="00CD5E4B" w:rsidRDefault="008D6D8C" w:rsidP="003253B6">
            <w:pPr>
              <w:pStyle w:val="ECCTabletext"/>
            </w:pPr>
            <w:r w:rsidRPr="00CD5E4B">
              <w:t xml:space="preserve">Number of events </w:t>
            </w:r>
          </w:p>
        </w:tc>
        <w:tc>
          <w:tcPr>
            <w:tcW w:w="903" w:type="pct"/>
            <w:noWrap/>
            <w:hideMark/>
          </w:tcPr>
          <w:p w14:paraId="2B5F3CC5" w14:textId="606D4645" w:rsidR="008D6D8C" w:rsidRPr="00CD5E4B" w:rsidRDefault="008D6D8C" w:rsidP="003253B6">
            <w:pPr>
              <w:pStyle w:val="ECCTabletext"/>
            </w:pPr>
            <w:r w:rsidRPr="00CD5E4B">
              <w:t>20000</w:t>
            </w:r>
          </w:p>
        </w:tc>
        <w:tc>
          <w:tcPr>
            <w:tcW w:w="0" w:type="pct"/>
            <w:noWrap/>
            <w:hideMark/>
          </w:tcPr>
          <w:p w14:paraId="7FAB2BC7" w14:textId="5B2DBC47" w:rsidR="008D6D8C" w:rsidRPr="00CD5E4B" w:rsidRDefault="008D6D8C" w:rsidP="003253B6">
            <w:pPr>
              <w:pStyle w:val="ECCTabletext"/>
            </w:pPr>
            <w:r w:rsidRPr="00CD5E4B">
              <w:t>20000</w:t>
            </w:r>
          </w:p>
        </w:tc>
      </w:tr>
      <w:tr w:rsidR="002D0059" w:rsidRPr="00CD5E4B" w14:paraId="65ADD1F5" w14:textId="77777777" w:rsidTr="001943D9">
        <w:trPr>
          <w:trHeight w:val="341"/>
        </w:trPr>
        <w:tc>
          <w:tcPr>
            <w:tcW w:w="1249" w:type="pct"/>
            <w:vMerge w:val="restart"/>
          </w:tcPr>
          <w:p w14:paraId="7FD3ED01" w14:textId="5539185B" w:rsidR="008D6D8C" w:rsidRPr="00CD5E4B" w:rsidRDefault="008D6D8C" w:rsidP="003253B6">
            <w:pPr>
              <w:pStyle w:val="ECCTabletext"/>
            </w:pPr>
            <w:r w:rsidRPr="00CD5E4B">
              <w:t>RLAN</w:t>
            </w:r>
          </w:p>
        </w:tc>
        <w:tc>
          <w:tcPr>
            <w:tcW w:w="0" w:type="pct"/>
            <w:noWrap/>
            <w:hideMark/>
          </w:tcPr>
          <w:p w14:paraId="2E297353" w14:textId="3EDEA44F" w:rsidR="008D6D8C" w:rsidRPr="00CD5E4B" w:rsidRDefault="008D6D8C" w:rsidP="003253B6">
            <w:pPr>
              <w:pStyle w:val="ECCTabletext"/>
            </w:pPr>
            <w:r w:rsidRPr="00CD5E4B">
              <w:t xml:space="preserve">antenna </w:t>
            </w:r>
            <w:r w:rsidR="000D0360" w:rsidRPr="00CD5E4B">
              <w:t>height</w:t>
            </w:r>
          </w:p>
        </w:tc>
        <w:tc>
          <w:tcPr>
            <w:tcW w:w="903" w:type="pct"/>
            <w:noWrap/>
            <w:hideMark/>
          </w:tcPr>
          <w:p w14:paraId="0739F473" w14:textId="178905AC" w:rsidR="008D6D8C" w:rsidRPr="00CD5E4B" w:rsidRDefault="008D6D8C" w:rsidP="003253B6">
            <w:pPr>
              <w:pStyle w:val="ECCTabletext"/>
            </w:pPr>
            <w:r w:rsidRPr="00CD5E4B">
              <w:t>1.5 m to 28.5 m</w:t>
            </w:r>
          </w:p>
        </w:tc>
        <w:tc>
          <w:tcPr>
            <w:tcW w:w="0" w:type="pct"/>
            <w:hideMark/>
          </w:tcPr>
          <w:p w14:paraId="55638338" w14:textId="59A13D8E" w:rsidR="008D6D8C" w:rsidRPr="00CD5E4B" w:rsidRDefault="008D6D8C" w:rsidP="003253B6">
            <w:pPr>
              <w:pStyle w:val="ECCTabletext"/>
            </w:pPr>
            <w:r w:rsidRPr="00CD5E4B">
              <w:t>1.5 m to 28.5 m</w:t>
            </w:r>
          </w:p>
        </w:tc>
      </w:tr>
      <w:tr w:rsidR="002D0059" w:rsidRPr="00CD5E4B" w14:paraId="1C611648" w14:textId="77777777" w:rsidTr="001943D9">
        <w:trPr>
          <w:trHeight w:val="300"/>
        </w:trPr>
        <w:tc>
          <w:tcPr>
            <w:tcW w:w="1249" w:type="pct"/>
            <w:vMerge/>
          </w:tcPr>
          <w:p w14:paraId="5ECF5D0A" w14:textId="77777777" w:rsidR="008D6D8C" w:rsidRPr="00CD5E4B" w:rsidRDefault="008D6D8C" w:rsidP="003253B6">
            <w:pPr>
              <w:pStyle w:val="ECCTabletext"/>
            </w:pPr>
          </w:p>
        </w:tc>
        <w:tc>
          <w:tcPr>
            <w:tcW w:w="0" w:type="pct"/>
            <w:noWrap/>
            <w:hideMark/>
          </w:tcPr>
          <w:p w14:paraId="585CA34E" w14:textId="6B23FDE0" w:rsidR="008D6D8C" w:rsidRPr="00CD5E4B" w:rsidRDefault="008D6D8C" w:rsidP="003253B6">
            <w:pPr>
              <w:pStyle w:val="ECCTabletext"/>
            </w:pPr>
            <w:r w:rsidRPr="00CD5E4B">
              <w:t>frequency centre</w:t>
            </w:r>
          </w:p>
        </w:tc>
        <w:tc>
          <w:tcPr>
            <w:tcW w:w="903" w:type="pct"/>
            <w:noWrap/>
            <w:hideMark/>
          </w:tcPr>
          <w:p w14:paraId="74F1D87A" w14:textId="3DAB7FFF" w:rsidR="008D6D8C" w:rsidRPr="00CD5E4B" w:rsidRDefault="008D6D8C" w:rsidP="003253B6">
            <w:pPr>
              <w:pStyle w:val="ECCTabletext"/>
            </w:pPr>
            <w:r w:rsidRPr="00CD5E4B">
              <w:t>2412 MHz</w:t>
            </w:r>
          </w:p>
        </w:tc>
        <w:tc>
          <w:tcPr>
            <w:tcW w:w="0" w:type="pct"/>
            <w:noWrap/>
            <w:hideMark/>
          </w:tcPr>
          <w:p w14:paraId="7D0AA4CC" w14:textId="5D2DFA89" w:rsidR="008D6D8C" w:rsidRPr="00CD5E4B" w:rsidRDefault="008D6D8C" w:rsidP="003253B6">
            <w:pPr>
              <w:pStyle w:val="ECCTabletext"/>
            </w:pPr>
            <w:r w:rsidRPr="00CD5E4B">
              <w:t>2412 MHz</w:t>
            </w:r>
          </w:p>
        </w:tc>
      </w:tr>
      <w:tr w:rsidR="002D0059" w:rsidRPr="00CD5E4B" w14:paraId="2EAEF100" w14:textId="77777777" w:rsidTr="001943D9">
        <w:trPr>
          <w:trHeight w:val="300"/>
        </w:trPr>
        <w:tc>
          <w:tcPr>
            <w:tcW w:w="1249" w:type="pct"/>
            <w:vMerge w:val="restart"/>
          </w:tcPr>
          <w:p w14:paraId="1330B0ED" w14:textId="693B8FAF" w:rsidR="008D6D8C" w:rsidRPr="00CD5E4B" w:rsidRDefault="00596F55" w:rsidP="003253B6">
            <w:pPr>
              <w:pStyle w:val="ECCTabletext"/>
            </w:pPr>
            <w:r w:rsidRPr="00CD5E4B">
              <w:t>Simulation r</w:t>
            </w:r>
            <w:r w:rsidR="008D6D8C" w:rsidRPr="00CD5E4B">
              <w:t>esults</w:t>
            </w:r>
          </w:p>
        </w:tc>
        <w:tc>
          <w:tcPr>
            <w:tcW w:w="0" w:type="pct"/>
            <w:noWrap/>
            <w:hideMark/>
          </w:tcPr>
          <w:p w14:paraId="56F41675" w14:textId="24274FE4" w:rsidR="008D6D8C" w:rsidRPr="00CD5E4B" w:rsidRDefault="008D6D8C" w:rsidP="003253B6">
            <w:pPr>
              <w:pStyle w:val="ECCTabletext"/>
            </w:pPr>
            <w:r w:rsidRPr="00CD5E4B">
              <w:t>iRSS Unwanted Mean</w:t>
            </w:r>
          </w:p>
        </w:tc>
        <w:tc>
          <w:tcPr>
            <w:tcW w:w="903" w:type="pct"/>
            <w:noWrap/>
            <w:hideMark/>
          </w:tcPr>
          <w:p w14:paraId="6D0E67E9" w14:textId="6C3026AD" w:rsidR="008D6D8C" w:rsidRPr="00CD5E4B" w:rsidRDefault="008D6D8C" w:rsidP="003253B6">
            <w:pPr>
              <w:pStyle w:val="ECCTabletext"/>
            </w:pPr>
            <w:r w:rsidRPr="00CD5E4B">
              <w:t>-124 dBm</w:t>
            </w:r>
          </w:p>
        </w:tc>
        <w:tc>
          <w:tcPr>
            <w:tcW w:w="0" w:type="pct"/>
            <w:noWrap/>
            <w:hideMark/>
          </w:tcPr>
          <w:p w14:paraId="5CB53494" w14:textId="15612712" w:rsidR="008D6D8C" w:rsidRPr="00CD5E4B" w:rsidRDefault="008D6D8C" w:rsidP="003253B6">
            <w:pPr>
              <w:pStyle w:val="ECCTabletext"/>
            </w:pPr>
            <w:r w:rsidRPr="00CD5E4B">
              <w:t>-117.5 dBm</w:t>
            </w:r>
          </w:p>
        </w:tc>
      </w:tr>
      <w:tr w:rsidR="002D0059" w:rsidRPr="00CD5E4B" w14:paraId="440A97CF" w14:textId="77777777" w:rsidTr="001943D9">
        <w:trPr>
          <w:trHeight w:val="234"/>
        </w:trPr>
        <w:tc>
          <w:tcPr>
            <w:tcW w:w="1249" w:type="pct"/>
            <w:vMerge/>
          </w:tcPr>
          <w:p w14:paraId="6354573E" w14:textId="77777777" w:rsidR="008D6D8C" w:rsidRPr="00CD5E4B" w:rsidRDefault="008D6D8C" w:rsidP="003253B6">
            <w:pPr>
              <w:pStyle w:val="ECCTabletext"/>
            </w:pPr>
          </w:p>
        </w:tc>
        <w:tc>
          <w:tcPr>
            <w:tcW w:w="0" w:type="pct"/>
            <w:noWrap/>
            <w:hideMark/>
          </w:tcPr>
          <w:p w14:paraId="086061AC" w14:textId="02BB37B2" w:rsidR="008D6D8C" w:rsidRPr="00CD5E4B" w:rsidRDefault="008D6D8C" w:rsidP="003253B6">
            <w:pPr>
              <w:pStyle w:val="ECCTabletext"/>
            </w:pPr>
            <w:r w:rsidRPr="00CD5E4B">
              <w:t>iRSS Unwanted Median</w:t>
            </w:r>
          </w:p>
        </w:tc>
        <w:tc>
          <w:tcPr>
            <w:tcW w:w="903" w:type="pct"/>
            <w:noWrap/>
            <w:hideMark/>
          </w:tcPr>
          <w:p w14:paraId="748FC0B3" w14:textId="71E152BE" w:rsidR="008D6D8C" w:rsidRPr="00CD5E4B" w:rsidRDefault="008D6D8C" w:rsidP="003253B6">
            <w:pPr>
              <w:pStyle w:val="ECCTabletext"/>
            </w:pPr>
            <w:r w:rsidRPr="00CD5E4B">
              <w:t>-126 dBm</w:t>
            </w:r>
          </w:p>
        </w:tc>
        <w:tc>
          <w:tcPr>
            <w:tcW w:w="0" w:type="pct"/>
            <w:noWrap/>
            <w:hideMark/>
          </w:tcPr>
          <w:p w14:paraId="49E07C3A" w14:textId="4B249FB3" w:rsidR="008D6D8C" w:rsidRPr="00CD5E4B" w:rsidRDefault="008D6D8C" w:rsidP="003253B6">
            <w:pPr>
              <w:pStyle w:val="ECCTabletext"/>
            </w:pPr>
            <w:r w:rsidRPr="00CD5E4B">
              <w:t>-120 dBm</w:t>
            </w:r>
          </w:p>
        </w:tc>
      </w:tr>
      <w:tr w:rsidR="002D0059" w:rsidRPr="00CD5E4B" w14:paraId="68DB5A59" w14:textId="77777777" w:rsidTr="001943D9">
        <w:trPr>
          <w:trHeight w:val="300"/>
        </w:trPr>
        <w:tc>
          <w:tcPr>
            <w:tcW w:w="1249" w:type="pct"/>
            <w:vMerge/>
          </w:tcPr>
          <w:p w14:paraId="65237055" w14:textId="77777777" w:rsidR="008D6D8C" w:rsidRPr="00CD5E4B" w:rsidRDefault="008D6D8C" w:rsidP="003253B6">
            <w:pPr>
              <w:pStyle w:val="ECCTabletext"/>
            </w:pPr>
          </w:p>
        </w:tc>
        <w:tc>
          <w:tcPr>
            <w:tcW w:w="0" w:type="pct"/>
            <w:noWrap/>
            <w:hideMark/>
          </w:tcPr>
          <w:p w14:paraId="656EB8C3" w14:textId="54A5510E" w:rsidR="008D6D8C" w:rsidRPr="00CD5E4B" w:rsidRDefault="008D6D8C" w:rsidP="003253B6">
            <w:pPr>
              <w:pStyle w:val="ECCTabletext"/>
            </w:pPr>
            <w:r w:rsidRPr="00CD5E4B">
              <w:t>iRSS Unwanted (summation &lt; -92 dBm)</w:t>
            </w:r>
          </w:p>
        </w:tc>
        <w:tc>
          <w:tcPr>
            <w:tcW w:w="903" w:type="pct"/>
            <w:noWrap/>
            <w:hideMark/>
          </w:tcPr>
          <w:p w14:paraId="63B30580" w14:textId="77777777" w:rsidR="008D6D8C" w:rsidRPr="00CD5E4B" w:rsidRDefault="008D6D8C" w:rsidP="003253B6">
            <w:pPr>
              <w:pStyle w:val="ECCTabletext"/>
            </w:pPr>
            <w:r w:rsidRPr="00CD5E4B">
              <w:t>99%</w:t>
            </w:r>
          </w:p>
        </w:tc>
        <w:tc>
          <w:tcPr>
            <w:tcW w:w="0" w:type="pct"/>
            <w:noWrap/>
            <w:hideMark/>
          </w:tcPr>
          <w:p w14:paraId="65E6F895" w14:textId="77777777" w:rsidR="008D6D8C" w:rsidRPr="00CD5E4B" w:rsidRDefault="008D6D8C" w:rsidP="003253B6">
            <w:pPr>
              <w:pStyle w:val="ECCTabletext"/>
            </w:pPr>
            <w:r w:rsidRPr="00CD5E4B">
              <w:t>96.1%</w:t>
            </w:r>
          </w:p>
        </w:tc>
      </w:tr>
      <w:tr w:rsidR="002D0059" w:rsidRPr="00CD5E4B" w14:paraId="7A640A88" w14:textId="77777777" w:rsidTr="001943D9">
        <w:trPr>
          <w:trHeight w:val="300"/>
        </w:trPr>
        <w:tc>
          <w:tcPr>
            <w:tcW w:w="1249" w:type="pct"/>
            <w:vMerge/>
          </w:tcPr>
          <w:p w14:paraId="458637FF" w14:textId="77777777" w:rsidR="008D6D8C" w:rsidRPr="00CD5E4B" w:rsidRDefault="008D6D8C" w:rsidP="003253B6">
            <w:pPr>
              <w:pStyle w:val="ECCTabletext"/>
            </w:pPr>
          </w:p>
        </w:tc>
        <w:tc>
          <w:tcPr>
            <w:tcW w:w="0" w:type="pct"/>
            <w:noWrap/>
            <w:hideMark/>
          </w:tcPr>
          <w:p w14:paraId="4225E997" w14:textId="716EDFA2" w:rsidR="008D6D8C" w:rsidRPr="00CD5E4B" w:rsidRDefault="008D6D8C" w:rsidP="003253B6">
            <w:pPr>
              <w:pStyle w:val="ECCTabletext"/>
            </w:pPr>
            <w:r w:rsidRPr="00CD5E4B">
              <w:t>iRSS Unwanted (summation &lt; -81 dBm)</w:t>
            </w:r>
          </w:p>
        </w:tc>
        <w:tc>
          <w:tcPr>
            <w:tcW w:w="903" w:type="pct"/>
            <w:noWrap/>
            <w:hideMark/>
          </w:tcPr>
          <w:p w14:paraId="437F16DA" w14:textId="77777777" w:rsidR="008D6D8C" w:rsidRPr="00CD5E4B" w:rsidRDefault="008D6D8C" w:rsidP="003253B6">
            <w:pPr>
              <w:pStyle w:val="ECCTabletext"/>
            </w:pPr>
            <w:r w:rsidRPr="00CD5E4B">
              <w:t>99.8%</w:t>
            </w:r>
          </w:p>
        </w:tc>
        <w:tc>
          <w:tcPr>
            <w:tcW w:w="0" w:type="pct"/>
            <w:noWrap/>
            <w:hideMark/>
          </w:tcPr>
          <w:p w14:paraId="7D9C9098" w14:textId="77777777" w:rsidR="008D6D8C" w:rsidRPr="00CD5E4B" w:rsidRDefault="008D6D8C" w:rsidP="003253B6">
            <w:pPr>
              <w:pStyle w:val="ECCTabletext"/>
            </w:pPr>
            <w:r w:rsidRPr="00CD5E4B">
              <w:t>98.8%</w:t>
            </w:r>
          </w:p>
        </w:tc>
      </w:tr>
      <w:tr w:rsidR="002D0059" w:rsidRPr="00CD5E4B" w14:paraId="127CC85F" w14:textId="77777777" w:rsidTr="001943D9">
        <w:trPr>
          <w:trHeight w:val="300"/>
        </w:trPr>
        <w:tc>
          <w:tcPr>
            <w:tcW w:w="1249" w:type="pct"/>
            <w:vMerge/>
          </w:tcPr>
          <w:p w14:paraId="4CB0469B" w14:textId="77777777" w:rsidR="008D6D8C" w:rsidRPr="00CD5E4B" w:rsidRDefault="008D6D8C" w:rsidP="003253B6">
            <w:pPr>
              <w:pStyle w:val="ECCTabletext"/>
            </w:pPr>
          </w:p>
        </w:tc>
        <w:tc>
          <w:tcPr>
            <w:tcW w:w="0" w:type="pct"/>
            <w:noWrap/>
            <w:hideMark/>
          </w:tcPr>
          <w:p w14:paraId="6AF4F239" w14:textId="0EE6F0CB" w:rsidR="008D6D8C" w:rsidRPr="00CD5E4B" w:rsidRDefault="008D6D8C" w:rsidP="003253B6">
            <w:pPr>
              <w:pStyle w:val="ECCTabletext"/>
            </w:pPr>
            <w:r w:rsidRPr="00CD5E4B">
              <w:t>iRSS blocking (summation) Mean</w:t>
            </w:r>
          </w:p>
        </w:tc>
        <w:tc>
          <w:tcPr>
            <w:tcW w:w="903" w:type="pct"/>
            <w:noWrap/>
            <w:hideMark/>
          </w:tcPr>
          <w:p w14:paraId="51FD676C" w14:textId="6A56D002" w:rsidR="008D6D8C" w:rsidRPr="00CD5E4B" w:rsidRDefault="008D6D8C" w:rsidP="003253B6">
            <w:pPr>
              <w:pStyle w:val="ECCTabletext"/>
            </w:pPr>
            <w:r w:rsidRPr="00CD5E4B">
              <w:t>-108.6 dBm</w:t>
            </w:r>
          </w:p>
        </w:tc>
        <w:tc>
          <w:tcPr>
            <w:tcW w:w="0" w:type="pct"/>
            <w:noWrap/>
            <w:hideMark/>
          </w:tcPr>
          <w:p w14:paraId="017577AD" w14:textId="570F7EC7" w:rsidR="008D6D8C" w:rsidRPr="00CD5E4B" w:rsidRDefault="008D6D8C" w:rsidP="003253B6">
            <w:pPr>
              <w:pStyle w:val="ECCTabletext"/>
            </w:pPr>
            <w:r w:rsidRPr="00CD5E4B">
              <w:t>-101.9 dBm</w:t>
            </w:r>
          </w:p>
        </w:tc>
      </w:tr>
      <w:tr w:rsidR="002D0059" w:rsidRPr="00CD5E4B" w14:paraId="62A3F862" w14:textId="77777777" w:rsidTr="001943D9">
        <w:trPr>
          <w:trHeight w:val="300"/>
        </w:trPr>
        <w:tc>
          <w:tcPr>
            <w:tcW w:w="1249" w:type="pct"/>
            <w:vMerge/>
          </w:tcPr>
          <w:p w14:paraId="0D842BCD" w14:textId="77777777" w:rsidR="008D6D8C" w:rsidRPr="00CD5E4B" w:rsidRDefault="008D6D8C" w:rsidP="003253B6">
            <w:pPr>
              <w:pStyle w:val="ECCTabletext"/>
            </w:pPr>
          </w:p>
        </w:tc>
        <w:tc>
          <w:tcPr>
            <w:tcW w:w="0" w:type="pct"/>
            <w:noWrap/>
            <w:hideMark/>
          </w:tcPr>
          <w:p w14:paraId="581F918B" w14:textId="10364866" w:rsidR="008D6D8C" w:rsidRPr="00CD5E4B" w:rsidRDefault="008D6D8C" w:rsidP="003253B6">
            <w:pPr>
              <w:pStyle w:val="ECCTabletext"/>
            </w:pPr>
            <w:r w:rsidRPr="00CD5E4B">
              <w:t>iRSS blocking (summation) Median</w:t>
            </w:r>
          </w:p>
        </w:tc>
        <w:tc>
          <w:tcPr>
            <w:tcW w:w="903" w:type="pct"/>
            <w:noWrap/>
            <w:hideMark/>
          </w:tcPr>
          <w:p w14:paraId="4E1F6D34" w14:textId="1F76C2EE" w:rsidR="008D6D8C" w:rsidRPr="00CD5E4B" w:rsidRDefault="008D6D8C" w:rsidP="003253B6">
            <w:pPr>
              <w:pStyle w:val="ECCTabletext"/>
            </w:pPr>
            <w:r w:rsidRPr="00CD5E4B">
              <w:t>-110.5 dBm</w:t>
            </w:r>
          </w:p>
        </w:tc>
        <w:tc>
          <w:tcPr>
            <w:tcW w:w="0" w:type="pct"/>
            <w:noWrap/>
            <w:hideMark/>
          </w:tcPr>
          <w:p w14:paraId="26AD5509" w14:textId="087F6F97" w:rsidR="008D6D8C" w:rsidRPr="00CD5E4B" w:rsidRDefault="008D6D8C" w:rsidP="003253B6">
            <w:pPr>
              <w:pStyle w:val="ECCTabletext"/>
            </w:pPr>
            <w:r w:rsidRPr="00CD5E4B">
              <w:t>-104.4 dBm</w:t>
            </w:r>
          </w:p>
        </w:tc>
      </w:tr>
      <w:tr w:rsidR="002D0059" w:rsidRPr="00CD5E4B" w14:paraId="4968B707" w14:textId="77777777" w:rsidTr="001943D9">
        <w:trPr>
          <w:trHeight w:val="300"/>
        </w:trPr>
        <w:tc>
          <w:tcPr>
            <w:tcW w:w="1249" w:type="pct"/>
            <w:vMerge/>
          </w:tcPr>
          <w:p w14:paraId="6BDA7485" w14:textId="77777777" w:rsidR="008D6D8C" w:rsidRPr="00CD5E4B" w:rsidRDefault="008D6D8C" w:rsidP="003253B6">
            <w:pPr>
              <w:pStyle w:val="ECCTabletext"/>
            </w:pPr>
          </w:p>
        </w:tc>
        <w:tc>
          <w:tcPr>
            <w:tcW w:w="0" w:type="pct"/>
            <w:noWrap/>
            <w:hideMark/>
          </w:tcPr>
          <w:p w14:paraId="477CB7B2" w14:textId="124E95EE" w:rsidR="008D6D8C" w:rsidRPr="00CD5E4B" w:rsidRDefault="008D6D8C" w:rsidP="003253B6">
            <w:pPr>
              <w:pStyle w:val="ECCTabletext"/>
            </w:pPr>
            <w:r w:rsidRPr="00CD5E4B">
              <w:t>iRSS blocking (summation &lt; -92 dBm)</w:t>
            </w:r>
          </w:p>
        </w:tc>
        <w:tc>
          <w:tcPr>
            <w:tcW w:w="903" w:type="pct"/>
            <w:noWrap/>
            <w:hideMark/>
          </w:tcPr>
          <w:p w14:paraId="169FF751" w14:textId="77777777" w:rsidR="008D6D8C" w:rsidRPr="00CD5E4B" w:rsidRDefault="008D6D8C" w:rsidP="003253B6">
            <w:pPr>
              <w:pStyle w:val="ECCTabletext"/>
            </w:pPr>
            <w:r w:rsidRPr="00CD5E4B">
              <w:t>92.2%</w:t>
            </w:r>
          </w:p>
        </w:tc>
        <w:tc>
          <w:tcPr>
            <w:tcW w:w="0" w:type="pct"/>
            <w:noWrap/>
            <w:hideMark/>
          </w:tcPr>
          <w:p w14:paraId="11DF9520" w14:textId="77777777" w:rsidR="008D6D8C" w:rsidRPr="00CD5E4B" w:rsidRDefault="008D6D8C" w:rsidP="003253B6">
            <w:pPr>
              <w:pStyle w:val="ECCTabletext"/>
            </w:pPr>
            <w:r w:rsidRPr="00CD5E4B">
              <w:t>88.1%</w:t>
            </w:r>
          </w:p>
        </w:tc>
      </w:tr>
      <w:tr w:rsidR="002D0059" w:rsidRPr="00CD5E4B" w14:paraId="13AAE8FD" w14:textId="77777777" w:rsidTr="001943D9">
        <w:trPr>
          <w:trHeight w:val="300"/>
        </w:trPr>
        <w:tc>
          <w:tcPr>
            <w:tcW w:w="1249" w:type="pct"/>
            <w:vMerge/>
          </w:tcPr>
          <w:p w14:paraId="41B9FA3C" w14:textId="77777777" w:rsidR="008D6D8C" w:rsidRPr="00CD5E4B" w:rsidRDefault="008D6D8C" w:rsidP="003253B6">
            <w:pPr>
              <w:pStyle w:val="ECCTabletext"/>
            </w:pPr>
          </w:p>
        </w:tc>
        <w:tc>
          <w:tcPr>
            <w:tcW w:w="0" w:type="pct"/>
            <w:noWrap/>
            <w:hideMark/>
          </w:tcPr>
          <w:p w14:paraId="51426F8B" w14:textId="3A0089F9" w:rsidR="008D6D8C" w:rsidRPr="00CD5E4B" w:rsidRDefault="008D6D8C" w:rsidP="003253B6">
            <w:pPr>
              <w:pStyle w:val="ECCTabletext"/>
            </w:pPr>
            <w:r w:rsidRPr="00CD5E4B">
              <w:t>iRSS blocking (summation &lt; -81 dBm)</w:t>
            </w:r>
          </w:p>
        </w:tc>
        <w:tc>
          <w:tcPr>
            <w:tcW w:w="903" w:type="pct"/>
            <w:noWrap/>
            <w:hideMark/>
          </w:tcPr>
          <w:p w14:paraId="7CBE05D4" w14:textId="77777777" w:rsidR="008D6D8C" w:rsidRPr="00CD5E4B" w:rsidRDefault="008D6D8C" w:rsidP="003253B6">
            <w:pPr>
              <w:pStyle w:val="ECCTabletext"/>
            </w:pPr>
            <w:r w:rsidRPr="00CD5E4B">
              <w:t>98%</w:t>
            </w:r>
          </w:p>
        </w:tc>
        <w:tc>
          <w:tcPr>
            <w:tcW w:w="0" w:type="pct"/>
            <w:noWrap/>
            <w:hideMark/>
          </w:tcPr>
          <w:p w14:paraId="20F28A28" w14:textId="77777777" w:rsidR="008D6D8C" w:rsidRPr="00CD5E4B" w:rsidRDefault="008D6D8C" w:rsidP="003253B6">
            <w:pPr>
              <w:pStyle w:val="ECCTabletext"/>
            </w:pPr>
            <w:r w:rsidRPr="00CD5E4B">
              <w:t>94.4%</w:t>
            </w:r>
          </w:p>
        </w:tc>
      </w:tr>
    </w:tbl>
    <w:p w14:paraId="1F42A86B" w14:textId="77777777" w:rsidR="002C3D61" w:rsidRPr="00CD5E4B" w:rsidRDefault="002C3D61" w:rsidP="00245597">
      <w:pPr>
        <w:pStyle w:val="ECCAnnexheading3"/>
        <w:rPr>
          <w:lang w:val="en-GB"/>
        </w:rPr>
      </w:pPr>
      <w:r w:rsidRPr="00CD5E4B">
        <w:rPr>
          <w:lang w:val="en-GB"/>
        </w:rPr>
        <w:t>Conclusions</w:t>
      </w:r>
    </w:p>
    <w:p w14:paraId="5168E0A9" w14:textId="7E5249C8" w:rsidR="005A70FE" w:rsidRPr="00CD5E4B" w:rsidRDefault="005A70FE" w:rsidP="005A70FE">
      <w:r w:rsidRPr="00CD5E4B">
        <w:t xml:space="preserve">In this </w:t>
      </w:r>
      <w:r w:rsidR="001035B8" w:rsidRPr="00CD5E4B">
        <w:t>study</w:t>
      </w:r>
      <w:r w:rsidRPr="00CD5E4B">
        <w:t xml:space="preserve">, simulations </w:t>
      </w:r>
      <w:r w:rsidR="00DF2E19" w:rsidRPr="00CD5E4B">
        <w:t xml:space="preserve">are provided </w:t>
      </w:r>
      <w:r w:rsidRPr="00CD5E4B">
        <w:t xml:space="preserve">to take into account some parameters </w:t>
      </w:r>
      <w:r w:rsidR="007F0F5F" w:rsidRPr="00CD5E4B">
        <w:t xml:space="preserve">regarding </w:t>
      </w:r>
      <w:r w:rsidRPr="00CD5E4B">
        <w:t xml:space="preserve">the compatibility between AAS MFCN below 2400 MHz and indoor </w:t>
      </w:r>
      <w:r w:rsidR="00067A6C" w:rsidRPr="00CD5E4B">
        <w:t>RLAN</w:t>
      </w:r>
      <w:r w:rsidRPr="00CD5E4B">
        <w:t xml:space="preserve"> above 2400 MHz.</w:t>
      </w:r>
    </w:p>
    <w:p w14:paraId="3F7F87B0" w14:textId="35E56AC1" w:rsidR="005A70FE" w:rsidRPr="00CD5E4B" w:rsidRDefault="005A70FE" w:rsidP="005A70FE">
      <w:r w:rsidRPr="00CD5E4B">
        <w:t xml:space="preserve">The </w:t>
      </w:r>
      <w:r w:rsidR="00067A6C" w:rsidRPr="00CD5E4B">
        <w:t>RLAN</w:t>
      </w:r>
      <w:r w:rsidRPr="00CD5E4B">
        <w:t xml:space="preserve"> antenna height was aligned </w:t>
      </w:r>
      <w:r w:rsidR="007F0F5F" w:rsidRPr="00CD5E4B">
        <w:t xml:space="preserve">with </w:t>
      </w:r>
      <w:r w:rsidR="00043786" w:rsidRPr="00CD5E4B">
        <w:t>ECC Report</w:t>
      </w:r>
      <w:r w:rsidR="00E722E6" w:rsidRPr="00CD5E4B">
        <w:t xml:space="preserve"> </w:t>
      </w:r>
      <w:r w:rsidRPr="00CD5E4B">
        <w:t>302</w:t>
      </w:r>
      <w:r w:rsidR="001035B8" w:rsidRPr="00CD5E4B">
        <w:t xml:space="preserve"> </w:t>
      </w:r>
      <w:r w:rsidR="001035B8" w:rsidRPr="00CD5E4B">
        <w:fldChar w:fldCharType="begin" w:fldLock="1"/>
      </w:r>
      <w:r w:rsidR="001035B8" w:rsidRPr="00CD5E4B">
        <w:instrText xml:space="preserve"> REF _Ref103199299 \n \h </w:instrText>
      </w:r>
      <w:r w:rsidR="004C13AC" w:rsidRPr="00CD5E4B">
        <w:instrText xml:space="preserve"> \* MERGEFORMAT </w:instrText>
      </w:r>
      <w:r w:rsidR="001035B8" w:rsidRPr="00CD5E4B">
        <w:fldChar w:fldCharType="separate"/>
      </w:r>
      <w:r w:rsidR="002816C2" w:rsidRPr="00CD5E4B">
        <w:t>[28]</w:t>
      </w:r>
      <w:r w:rsidR="001035B8" w:rsidRPr="00CD5E4B">
        <w:fldChar w:fldCharType="end"/>
      </w:r>
      <w:r w:rsidRPr="00CD5E4B">
        <w:t xml:space="preserve">, </w:t>
      </w:r>
      <w:r w:rsidR="00F0684F" w:rsidRPr="00CD5E4B">
        <w:t xml:space="preserve">Table </w:t>
      </w:r>
      <w:r w:rsidRPr="00CD5E4B">
        <w:t>10 (1.5</w:t>
      </w:r>
      <w:r w:rsidR="00F90CAC" w:rsidRPr="00CD5E4B">
        <w:t xml:space="preserve"> </w:t>
      </w:r>
      <w:r w:rsidRPr="00CD5E4B">
        <w:t>m to 28.5</w:t>
      </w:r>
      <w:r w:rsidR="00F90CAC" w:rsidRPr="00CD5E4B">
        <w:t xml:space="preserve"> </w:t>
      </w:r>
      <w:r w:rsidRPr="00CD5E4B">
        <w:t>m).</w:t>
      </w:r>
    </w:p>
    <w:p w14:paraId="1A85520B" w14:textId="3D3D3393" w:rsidR="005A70FE" w:rsidRPr="00CD5E4B" w:rsidRDefault="005A70FE" w:rsidP="005A70FE">
      <w:r w:rsidRPr="00CD5E4B">
        <w:t>The simulation (</w:t>
      </w:r>
      <w:r w:rsidR="00596F55" w:rsidRPr="00CD5E4B">
        <w:t xml:space="preserve">third </w:t>
      </w:r>
      <w:r w:rsidRPr="00CD5E4B">
        <w:t xml:space="preserve">column) when the AAS 5G NR BS is 37.5 m is more realistic since the maximum height of the </w:t>
      </w:r>
      <w:r w:rsidR="00067A6C" w:rsidRPr="00CD5E4B">
        <w:t>RLAN</w:t>
      </w:r>
      <w:r w:rsidRPr="00CD5E4B">
        <w:t xml:space="preserve"> antenna is 28.5 m.</w:t>
      </w:r>
    </w:p>
    <w:p w14:paraId="7E66AEC4" w14:textId="6FF0507D" w:rsidR="005A70FE" w:rsidRPr="00CD5E4B" w:rsidRDefault="001035B8" w:rsidP="005A70FE">
      <w:r w:rsidRPr="00CD5E4B">
        <w:t>T</w:t>
      </w:r>
      <w:r w:rsidR="005A70FE" w:rsidRPr="00CD5E4B">
        <w:t xml:space="preserve">he </w:t>
      </w:r>
      <w:r w:rsidR="00DF2E19" w:rsidRPr="00CD5E4B">
        <w:t xml:space="preserve">Hata </w:t>
      </w:r>
      <w:r w:rsidR="005A70FE" w:rsidRPr="00CD5E4B">
        <w:t xml:space="preserve">simulations </w:t>
      </w:r>
      <w:r w:rsidR="001548FE" w:rsidRPr="00CD5E4B">
        <w:t>show</w:t>
      </w:r>
      <w:r w:rsidR="005A70FE" w:rsidRPr="00CD5E4B">
        <w:t xml:space="preserve"> that the blocking (see iRSS blocking), in the worst case (when AAS 5G NR uses a 20 MHz channel bandwidth with the frequency </w:t>
      </w:r>
      <w:r w:rsidR="00F0684F" w:rsidRPr="00CD5E4B">
        <w:t>centre</w:t>
      </w:r>
      <w:r w:rsidR="005A70FE" w:rsidRPr="00CD5E4B">
        <w:t xml:space="preserve"> at 2390 MHz) has a low probability of occurring.</w:t>
      </w:r>
    </w:p>
    <w:p w14:paraId="6EEDA729" w14:textId="311B69B5" w:rsidR="005A70FE" w:rsidRPr="00CD5E4B" w:rsidRDefault="001035B8" w:rsidP="005A70FE">
      <w:r w:rsidRPr="00CD5E4B">
        <w:t>T</w:t>
      </w:r>
      <w:r w:rsidR="005A70FE" w:rsidRPr="00CD5E4B">
        <w:t xml:space="preserve">he blocking </w:t>
      </w:r>
      <w:r w:rsidR="00DF2E19" w:rsidRPr="00CD5E4B">
        <w:t xml:space="preserve">produces a </w:t>
      </w:r>
      <w:r w:rsidR="005A70FE" w:rsidRPr="00CD5E4B">
        <w:t>higher level than unwanted emission.</w:t>
      </w:r>
    </w:p>
    <w:p w14:paraId="6DF612AC" w14:textId="77E826C7" w:rsidR="00555AAA" w:rsidRPr="00CD5E4B" w:rsidRDefault="00555AAA" w:rsidP="00245597">
      <w:pPr>
        <w:pStyle w:val="ECCAnnexheading3"/>
        <w:rPr>
          <w:lang w:val="en-GB"/>
        </w:rPr>
      </w:pPr>
      <w:r w:rsidRPr="00CD5E4B">
        <w:rPr>
          <w:lang w:val="en-GB"/>
        </w:rPr>
        <w:t xml:space="preserve">Complementary </w:t>
      </w:r>
      <w:r w:rsidR="003F5BE0" w:rsidRPr="00CD5E4B">
        <w:rPr>
          <w:lang w:val="en-GB"/>
        </w:rPr>
        <w:t>RLAN</w:t>
      </w:r>
      <w:r w:rsidRPr="00CD5E4B">
        <w:rPr>
          <w:lang w:val="en-GB"/>
        </w:rPr>
        <w:t xml:space="preserve"> study =&gt; Blocking levels and </w:t>
      </w:r>
      <w:r w:rsidR="00B3145A" w:rsidRPr="00CD5E4B">
        <w:rPr>
          <w:lang w:val="en-GB"/>
        </w:rPr>
        <w:t>percentages</w:t>
      </w:r>
      <w:r w:rsidRPr="00CD5E4B">
        <w:rPr>
          <w:lang w:val="en-GB"/>
        </w:rPr>
        <w:t xml:space="preserve"> in function of the TRP in 2390-2400</w:t>
      </w:r>
      <w:r w:rsidR="007F0ACF" w:rsidRPr="00CD5E4B">
        <w:rPr>
          <w:lang w:val="en-GB"/>
        </w:rPr>
        <w:t xml:space="preserve"> </w:t>
      </w:r>
      <w:r w:rsidRPr="00CD5E4B">
        <w:rPr>
          <w:lang w:val="en-GB"/>
        </w:rPr>
        <w:t>MHz</w:t>
      </w:r>
    </w:p>
    <w:p w14:paraId="14373DA8" w14:textId="03B309B1" w:rsidR="00555AAA" w:rsidRPr="00CD5E4B" w:rsidRDefault="00555AAA" w:rsidP="00555AAA">
      <w:r w:rsidRPr="00CD5E4B">
        <w:t>The study below look</w:t>
      </w:r>
      <w:r w:rsidR="0065060C" w:rsidRPr="00CD5E4B">
        <w:t>s</w:t>
      </w:r>
      <w:r w:rsidRPr="00CD5E4B">
        <w:t xml:space="preserve"> at more details to try to help the definition of the max TRP in 2390-2400</w:t>
      </w:r>
      <w:r w:rsidR="00440C11" w:rsidRPr="00CD5E4B">
        <w:t xml:space="preserve"> </w:t>
      </w:r>
      <w:r w:rsidRPr="00CD5E4B">
        <w:t>MHz band.</w:t>
      </w:r>
    </w:p>
    <w:p w14:paraId="26452289" w14:textId="068782FA" w:rsidR="00555AAA" w:rsidRPr="00CD5E4B" w:rsidRDefault="00555AAA" w:rsidP="00555AAA">
      <w:r w:rsidRPr="00CD5E4B">
        <w:lastRenderedPageBreak/>
        <w:t>This study also made some alignments on input parameters compared to the study above. The differences are:</w:t>
      </w:r>
    </w:p>
    <w:p w14:paraId="454AA6B4" w14:textId="67B5D771" w:rsidR="00555AAA" w:rsidRPr="00CD5E4B" w:rsidRDefault="003F5BE0" w:rsidP="009A7734">
      <w:pPr>
        <w:pStyle w:val="ECCBulletsLv1"/>
      </w:pPr>
      <w:r w:rsidRPr="00CD5E4B">
        <w:t>RLAN</w:t>
      </w:r>
      <w:r w:rsidR="00555AAA" w:rsidRPr="00CD5E4B">
        <w:t xml:space="preserve"> blocking mask </w:t>
      </w:r>
      <w:r w:rsidR="001035B8" w:rsidRPr="00CD5E4B">
        <w:t xml:space="preserve">is </w:t>
      </w:r>
      <w:r w:rsidR="00555AAA" w:rsidRPr="00CD5E4B">
        <w:t xml:space="preserve">based on annex </w:t>
      </w:r>
      <w:r w:rsidR="001035B8" w:rsidRPr="00CD5E4B">
        <w:fldChar w:fldCharType="begin" w:fldLock="1"/>
      </w:r>
      <w:r w:rsidR="001035B8" w:rsidRPr="00CD5E4B">
        <w:instrText xml:space="preserve"> REF _Ref103199726 \n \h </w:instrText>
      </w:r>
      <w:r w:rsidR="004C13AC" w:rsidRPr="00CD5E4B">
        <w:instrText xml:space="preserve"> \* MERGEFORMAT </w:instrText>
      </w:r>
      <w:r w:rsidR="001035B8" w:rsidRPr="00CD5E4B">
        <w:fldChar w:fldCharType="separate"/>
      </w:r>
      <w:r w:rsidR="002816C2" w:rsidRPr="00CD5E4B">
        <w:t>A3.1</w:t>
      </w:r>
      <w:r w:rsidR="001035B8" w:rsidRPr="00CD5E4B">
        <w:fldChar w:fldCharType="end"/>
      </w:r>
      <w:r w:rsidR="003F7DA0" w:rsidRPr="00CD5E4B">
        <w:t>;</w:t>
      </w:r>
    </w:p>
    <w:p w14:paraId="5BEA256D" w14:textId="4C0319EB" w:rsidR="00555AAA" w:rsidRPr="00CD5E4B" w:rsidRDefault="00555AAA" w:rsidP="009A7734">
      <w:pPr>
        <w:pStyle w:val="ECCBulletsLv1"/>
      </w:pPr>
      <w:r w:rsidRPr="00CD5E4B">
        <w:t>5G NR channel bandwidth = 10</w:t>
      </w:r>
      <w:r w:rsidR="00440C11" w:rsidRPr="00CD5E4B">
        <w:t xml:space="preserve"> </w:t>
      </w:r>
      <w:r w:rsidRPr="00CD5E4B">
        <w:t>MHz (2390-2400</w:t>
      </w:r>
      <w:r w:rsidR="00440C11" w:rsidRPr="00CD5E4B">
        <w:t xml:space="preserve"> </w:t>
      </w:r>
      <w:r w:rsidRPr="00CD5E4B">
        <w:t>MHz)</w:t>
      </w:r>
      <w:r w:rsidR="003F7DA0" w:rsidRPr="00CD5E4B">
        <w:t>;</w:t>
      </w:r>
    </w:p>
    <w:p w14:paraId="40AA9EDD" w14:textId="7E10E82E" w:rsidR="00555AAA" w:rsidRPr="00CD5E4B" w:rsidRDefault="00555AAA" w:rsidP="009A7734">
      <w:pPr>
        <w:pStyle w:val="ECCBulletsLv1"/>
      </w:pPr>
      <w:r w:rsidRPr="00CD5E4B">
        <w:t xml:space="preserve">Other parameters are not changed. </w:t>
      </w:r>
    </w:p>
    <w:p w14:paraId="6C08851B" w14:textId="7B2F8FE8" w:rsidR="00555AAA" w:rsidRPr="00CD5E4B" w:rsidRDefault="00555AAA" w:rsidP="00555AAA">
      <w:pPr>
        <w:rPr>
          <w:rStyle w:val="ECCHLbold"/>
        </w:rPr>
      </w:pPr>
      <w:r w:rsidRPr="00CD5E4B">
        <w:t>Th</w:t>
      </w:r>
      <w:r w:rsidR="001035B8" w:rsidRPr="00CD5E4B">
        <w:t>e</w:t>
      </w:r>
      <w:r w:rsidRPr="00CD5E4B">
        <w:t xml:space="preserve"> goal of this alignment is to have a better coherence between </w:t>
      </w:r>
      <w:r w:rsidR="00480A22" w:rsidRPr="00CD5E4B">
        <w:t xml:space="preserve">the different </w:t>
      </w:r>
      <w:r w:rsidRPr="00CD5E4B">
        <w:t xml:space="preserve">studies in this Report. </w:t>
      </w:r>
      <w:r w:rsidR="001035B8" w:rsidRPr="00CD5E4B">
        <w:fldChar w:fldCharType="begin" w:fldLock="1"/>
      </w:r>
      <w:r w:rsidR="001035B8" w:rsidRPr="00CD5E4B">
        <w:instrText xml:space="preserve"> REF _Ref103205624 \h </w:instrText>
      </w:r>
      <w:r w:rsidR="004C13AC" w:rsidRPr="00CD5E4B">
        <w:instrText xml:space="preserve"> \* MERGEFORMAT </w:instrText>
      </w:r>
      <w:r w:rsidR="001035B8" w:rsidRPr="00CD5E4B">
        <w:fldChar w:fldCharType="separate"/>
      </w:r>
      <w:r w:rsidR="002816C2" w:rsidRPr="00CD5E4B">
        <w:t>Table 20</w:t>
      </w:r>
      <w:r w:rsidR="001035B8" w:rsidRPr="00CD5E4B">
        <w:fldChar w:fldCharType="end"/>
      </w:r>
      <w:r w:rsidR="001035B8" w:rsidRPr="00CD5E4B">
        <w:t xml:space="preserve"> </w:t>
      </w:r>
      <w:r w:rsidRPr="00CD5E4B">
        <w:t xml:space="preserve">is an extract from annex </w:t>
      </w:r>
      <w:r w:rsidR="001035B8" w:rsidRPr="00CD5E4B">
        <w:fldChar w:fldCharType="begin" w:fldLock="1"/>
      </w:r>
      <w:r w:rsidR="001035B8" w:rsidRPr="00CD5E4B">
        <w:instrText xml:space="preserve"> REF _Ref103199726 \n \h </w:instrText>
      </w:r>
      <w:r w:rsidR="004C13AC" w:rsidRPr="00CD5E4B">
        <w:instrText xml:space="preserve"> \* MERGEFORMAT </w:instrText>
      </w:r>
      <w:r w:rsidR="001035B8" w:rsidRPr="00CD5E4B">
        <w:fldChar w:fldCharType="separate"/>
      </w:r>
      <w:r w:rsidR="002816C2" w:rsidRPr="00CD5E4B">
        <w:t>A3.1</w:t>
      </w:r>
      <w:r w:rsidR="001035B8" w:rsidRPr="00CD5E4B">
        <w:fldChar w:fldCharType="end"/>
      </w:r>
      <w:r w:rsidRPr="00CD5E4B">
        <w:t xml:space="preserve"> when </w:t>
      </w:r>
      <w:r w:rsidR="003F5BE0" w:rsidRPr="00CD5E4B">
        <w:t>RLAN</w:t>
      </w:r>
      <w:r w:rsidRPr="00CD5E4B">
        <w:t xml:space="preserve"> is at 10</w:t>
      </w:r>
      <w:r w:rsidR="00440C11" w:rsidRPr="00CD5E4B">
        <w:t xml:space="preserve"> </w:t>
      </w:r>
      <w:r w:rsidRPr="00CD5E4B">
        <w:t xml:space="preserve">m height. </w:t>
      </w:r>
      <w:r w:rsidR="001035B8" w:rsidRPr="00CD5E4B">
        <w:fldChar w:fldCharType="begin" w:fldLock="1"/>
      </w:r>
      <w:r w:rsidR="001035B8" w:rsidRPr="00CD5E4B">
        <w:instrText xml:space="preserve"> REF _Ref103205615 \h </w:instrText>
      </w:r>
      <w:r w:rsidR="004C13AC" w:rsidRPr="00CD5E4B">
        <w:instrText xml:space="preserve"> \* MERGEFORMAT </w:instrText>
      </w:r>
      <w:r w:rsidR="001035B8" w:rsidRPr="00CD5E4B">
        <w:fldChar w:fldCharType="separate"/>
      </w:r>
      <w:r w:rsidR="002816C2" w:rsidRPr="00CD5E4B">
        <w:t>Table 21</w:t>
      </w:r>
      <w:r w:rsidR="001035B8" w:rsidRPr="00CD5E4B">
        <w:fldChar w:fldCharType="end"/>
      </w:r>
      <w:r w:rsidRPr="00CD5E4B">
        <w:t xml:space="preserve"> is the result of the update of this simulations (</w:t>
      </w:r>
      <w:r w:rsidR="001035B8" w:rsidRPr="00CD5E4B">
        <w:fldChar w:fldCharType="begin" w:fldLock="1"/>
      </w:r>
      <w:r w:rsidR="001035B8" w:rsidRPr="00CD5E4B">
        <w:instrText xml:space="preserve"> REF _Ref103199679 \n \h </w:instrText>
      </w:r>
      <w:r w:rsidR="004C13AC" w:rsidRPr="00CD5E4B">
        <w:instrText xml:space="preserve"> \* MERGEFORMAT </w:instrText>
      </w:r>
      <w:r w:rsidR="001035B8" w:rsidRPr="00CD5E4B">
        <w:fldChar w:fldCharType="separate"/>
      </w:r>
      <w:r w:rsidR="002816C2" w:rsidRPr="00CD5E4B">
        <w:t>A2.1</w:t>
      </w:r>
      <w:r w:rsidR="001035B8" w:rsidRPr="00CD5E4B">
        <w:fldChar w:fldCharType="end"/>
      </w:r>
      <w:r w:rsidRPr="00CD5E4B">
        <w:t xml:space="preserve">) with </w:t>
      </w:r>
      <w:r w:rsidR="003F5BE0" w:rsidRPr="00CD5E4B">
        <w:t>RLAN</w:t>
      </w:r>
      <w:r w:rsidRPr="00CD5E4B">
        <w:t xml:space="preserve"> at 10</w:t>
      </w:r>
      <w:r w:rsidR="00440C11" w:rsidRPr="00CD5E4B">
        <w:t xml:space="preserve"> </w:t>
      </w:r>
      <w:r w:rsidRPr="00CD5E4B">
        <w:t>m height:</w:t>
      </w:r>
    </w:p>
    <w:p w14:paraId="16348DA3" w14:textId="26AE38FB" w:rsidR="00DA5D64" w:rsidRPr="00CD5E4B" w:rsidRDefault="00DA5D64" w:rsidP="009A7734">
      <w:pPr>
        <w:pStyle w:val="Caption"/>
        <w:rPr>
          <w:lang w:val="en-GB"/>
        </w:rPr>
      </w:pPr>
      <w:bookmarkStart w:id="1052" w:name="_Ref103205624"/>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20</w:t>
      </w:r>
      <w:r w:rsidRPr="00CD5E4B">
        <w:rPr>
          <w:lang w:val="en-GB"/>
        </w:rPr>
        <w:fldChar w:fldCharType="end"/>
      </w:r>
      <w:bookmarkEnd w:id="1052"/>
      <w:r w:rsidR="00A5311B" w:rsidRPr="00CD5E4B">
        <w:rPr>
          <w:lang w:val="en-GB"/>
        </w:rPr>
        <w:t>:</w:t>
      </w:r>
      <w:r w:rsidRPr="00CD5E4B">
        <w:rPr>
          <w:lang w:val="en-GB"/>
        </w:rPr>
        <w:t xml:space="preserve"> E</w:t>
      </w:r>
      <w:r w:rsidRPr="00CD5E4B">
        <w:rPr>
          <w:rStyle w:val="ECCHLbold"/>
          <w:b/>
          <w:lang w:val="en-GB"/>
        </w:rPr>
        <w:t xml:space="preserve">xtract from </w:t>
      </w:r>
      <w:r w:rsidR="001035B8" w:rsidRPr="00CD5E4B">
        <w:rPr>
          <w:rStyle w:val="ECCHLbold"/>
          <w:b/>
          <w:lang w:val="en-GB"/>
        </w:rPr>
        <w:fldChar w:fldCharType="begin" w:fldLock="1"/>
      </w:r>
      <w:r w:rsidR="001035B8" w:rsidRPr="00CD5E4B">
        <w:rPr>
          <w:rStyle w:val="ECCHLbold"/>
          <w:b/>
          <w:lang w:val="en-GB"/>
        </w:rPr>
        <w:instrText xml:space="preserve"> REF _Ref103205730 \n \h </w:instrText>
      </w:r>
      <w:r w:rsidR="004C13AC" w:rsidRPr="00CD5E4B">
        <w:rPr>
          <w:rStyle w:val="ECCHLbold"/>
          <w:b/>
          <w:lang w:val="en-GB"/>
        </w:rPr>
        <w:instrText xml:space="preserve"> \* MERGEFORMAT </w:instrText>
      </w:r>
      <w:r w:rsidR="001035B8" w:rsidRPr="00CD5E4B">
        <w:rPr>
          <w:rStyle w:val="ECCHLbold"/>
          <w:b/>
          <w:lang w:val="en-GB"/>
        </w:rPr>
      </w:r>
      <w:r w:rsidR="001035B8" w:rsidRPr="00CD5E4B">
        <w:rPr>
          <w:rStyle w:val="ECCHLbold"/>
          <w:b/>
          <w:lang w:val="en-GB"/>
        </w:rPr>
        <w:fldChar w:fldCharType="separate"/>
      </w:r>
      <w:r w:rsidR="002816C2" w:rsidRPr="00CD5E4B">
        <w:rPr>
          <w:rStyle w:val="ECCHLbold"/>
          <w:b/>
          <w:lang w:val="en-GB"/>
        </w:rPr>
        <w:t>ANNEX 3:</w:t>
      </w:r>
      <w:r w:rsidR="001035B8" w:rsidRPr="00CD5E4B">
        <w:rPr>
          <w:rStyle w:val="ECCHLbold"/>
          <w:b/>
          <w:lang w:val="en-GB"/>
        </w:rPr>
        <w:fldChar w:fldCharType="end"/>
      </w:r>
      <w:r w:rsidRPr="00CD5E4B">
        <w:rPr>
          <w:rStyle w:val="ECCHLbold"/>
          <w:b/>
          <w:lang w:val="en-GB"/>
        </w:rPr>
        <w:t xml:space="preserve"> study</w:t>
      </w:r>
    </w:p>
    <w:tbl>
      <w:tblPr>
        <w:tblStyle w:val="ECCTable-redheader"/>
        <w:tblW w:w="6946" w:type="dxa"/>
        <w:tblInd w:w="0" w:type="dxa"/>
        <w:tblLook w:val="04A0" w:firstRow="1" w:lastRow="0" w:firstColumn="1" w:lastColumn="0" w:noHBand="0" w:noVBand="1"/>
      </w:tblPr>
      <w:tblGrid>
        <w:gridCol w:w="1134"/>
        <w:gridCol w:w="1953"/>
        <w:gridCol w:w="3859"/>
      </w:tblGrid>
      <w:tr w:rsidR="009A7734" w:rsidRPr="00CD5E4B" w14:paraId="0E9A59D5" w14:textId="77777777" w:rsidTr="00F73491">
        <w:trPr>
          <w:cnfStyle w:val="100000000000" w:firstRow="1" w:lastRow="0" w:firstColumn="0" w:lastColumn="0" w:oddVBand="0" w:evenVBand="0" w:oddHBand="0" w:evenHBand="0" w:firstRowFirstColumn="0" w:firstRowLastColumn="0" w:lastRowFirstColumn="0" w:lastRowLastColumn="0"/>
          <w:trHeight w:val="520"/>
        </w:trPr>
        <w:tc>
          <w:tcPr>
            <w:tcW w:w="1134" w:type="dxa"/>
            <w:vMerge w:val="restart"/>
            <w:tcBorders>
              <w:top w:val="single" w:sz="4" w:space="0" w:color="FFFFFF" w:themeColor="background1"/>
              <w:left w:val="single" w:sz="4" w:space="0" w:color="FFFFFF" w:themeColor="background1"/>
              <w:bottom w:val="single" w:sz="4" w:space="0" w:color="FFFFFF" w:themeColor="background1"/>
            </w:tcBorders>
            <w:shd w:val="clear" w:color="auto" w:fill="D2232A"/>
            <w:hideMark/>
          </w:tcPr>
          <w:p w14:paraId="1DE74988" w14:textId="6D816DE5" w:rsidR="00555AAA" w:rsidRPr="00CD5E4B" w:rsidRDefault="003F5BE0" w:rsidP="009A7734">
            <w:r w:rsidRPr="00CD5E4B">
              <w:t>RLAN</w:t>
            </w:r>
            <w:r w:rsidR="00555AAA" w:rsidRPr="00CD5E4B">
              <w:t xml:space="preserve"> Channel</w:t>
            </w:r>
          </w:p>
        </w:tc>
        <w:tc>
          <w:tcPr>
            <w:tcW w:w="1953" w:type="dxa"/>
            <w:vMerge w:val="restart"/>
            <w:tcBorders>
              <w:top w:val="single" w:sz="4" w:space="0" w:color="FFFFFF" w:themeColor="background1"/>
              <w:bottom w:val="single" w:sz="4" w:space="0" w:color="FFFFFF" w:themeColor="background1"/>
            </w:tcBorders>
            <w:shd w:val="clear" w:color="auto" w:fill="D2232A"/>
            <w:hideMark/>
          </w:tcPr>
          <w:p w14:paraId="4CFCAF76" w14:textId="59BAF545" w:rsidR="00555AAA" w:rsidRPr="00CD5E4B" w:rsidRDefault="003F5BE0" w:rsidP="009A7734">
            <w:r w:rsidRPr="00CD5E4B">
              <w:t>RLAN</w:t>
            </w:r>
            <w:r w:rsidR="00555AAA" w:rsidRPr="00CD5E4B">
              <w:t xml:space="preserve"> AP antenna height [m]</w:t>
            </w:r>
          </w:p>
        </w:tc>
        <w:tc>
          <w:tcPr>
            <w:tcW w:w="3859" w:type="dxa"/>
            <w:tcBorders>
              <w:top w:val="single" w:sz="4" w:space="0" w:color="FFFFFF" w:themeColor="background1"/>
              <w:bottom w:val="single" w:sz="4" w:space="0" w:color="FFFFFF" w:themeColor="background1"/>
              <w:right w:val="single" w:sz="4" w:space="0" w:color="FFFFFF" w:themeColor="background1"/>
            </w:tcBorders>
            <w:shd w:val="clear" w:color="auto" w:fill="D2232A"/>
            <w:hideMark/>
          </w:tcPr>
          <w:p w14:paraId="14E41F88" w14:textId="77777777" w:rsidR="00555AAA" w:rsidRPr="00CD5E4B" w:rsidRDefault="00555AAA" w:rsidP="009A7734">
            <w:r w:rsidRPr="00CD5E4B">
              <w:t>Total median sum iRSS blocking / Interference probability (blocking)</w:t>
            </w:r>
          </w:p>
        </w:tc>
      </w:tr>
      <w:tr w:rsidR="009A7734" w:rsidRPr="00CD5E4B" w14:paraId="6F47DBF2" w14:textId="77777777" w:rsidTr="00F73491">
        <w:trPr>
          <w:trHeight w:val="290"/>
        </w:trPr>
        <w:tc>
          <w:tcPr>
            <w:tcW w:w="1134" w:type="dxa"/>
            <w:vMerge/>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hideMark/>
          </w:tcPr>
          <w:p w14:paraId="52750769" w14:textId="77777777" w:rsidR="00555AAA" w:rsidRPr="00CD5E4B" w:rsidRDefault="00555AAA" w:rsidP="009A7734">
            <w:pPr>
              <w:jc w:val="center"/>
              <w:rPr>
                <w:b/>
                <w:color w:val="FFFFFF" w:themeColor="background1"/>
              </w:rPr>
            </w:pPr>
          </w:p>
        </w:tc>
        <w:tc>
          <w:tcPr>
            <w:tcW w:w="1953" w:type="dxa"/>
            <w:vMerge/>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hideMark/>
          </w:tcPr>
          <w:p w14:paraId="6EAA2879" w14:textId="77777777" w:rsidR="00555AAA" w:rsidRPr="00CD5E4B" w:rsidRDefault="00555AAA" w:rsidP="009A7734">
            <w:pPr>
              <w:jc w:val="center"/>
              <w:rPr>
                <w:b/>
                <w:color w:val="FFFFFF" w:themeColor="background1"/>
              </w:rPr>
            </w:pPr>
          </w:p>
        </w:tc>
        <w:tc>
          <w:tcPr>
            <w:tcW w:w="385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hideMark/>
          </w:tcPr>
          <w:p w14:paraId="10DFA84A" w14:textId="77777777" w:rsidR="00555AAA" w:rsidRPr="00CD5E4B" w:rsidRDefault="00555AAA" w:rsidP="009A7734">
            <w:pPr>
              <w:jc w:val="center"/>
              <w:rPr>
                <w:b/>
                <w:color w:val="FFFFFF" w:themeColor="background1"/>
              </w:rPr>
            </w:pPr>
            <w:r w:rsidRPr="00CD5E4B">
              <w:rPr>
                <w:b/>
                <w:color w:val="FFFFFF" w:themeColor="background1"/>
              </w:rPr>
              <w:t>Case 1</w:t>
            </w:r>
          </w:p>
        </w:tc>
      </w:tr>
      <w:tr w:rsidR="00555AAA" w:rsidRPr="00CD5E4B" w14:paraId="261292D2" w14:textId="77777777" w:rsidTr="00F73491">
        <w:trPr>
          <w:trHeight w:val="300"/>
        </w:trPr>
        <w:tc>
          <w:tcPr>
            <w:tcW w:w="1134" w:type="dxa"/>
            <w:tcBorders>
              <w:top w:val="single" w:sz="4" w:space="0" w:color="FFFFFF" w:themeColor="background1"/>
            </w:tcBorders>
            <w:hideMark/>
          </w:tcPr>
          <w:p w14:paraId="32CDD48B" w14:textId="77777777" w:rsidR="00555AAA" w:rsidRPr="00CD5E4B" w:rsidRDefault="00555AAA" w:rsidP="00C62E9F">
            <w:pPr>
              <w:keepNext/>
            </w:pPr>
            <w:r w:rsidRPr="00CD5E4B">
              <w:t>CH 1</w:t>
            </w:r>
          </w:p>
        </w:tc>
        <w:tc>
          <w:tcPr>
            <w:tcW w:w="1953" w:type="dxa"/>
            <w:tcBorders>
              <w:top w:val="single" w:sz="4" w:space="0" w:color="FFFFFF" w:themeColor="background1"/>
            </w:tcBorders>
            <w:hideMark/>
          </w:tcPr>
          <w:p w14:paraId="1D5F9544" w14:textId="77777777" w:rsidR="00555AAA" w:rsidRPr="00CD5E4B" w:rsidRDefault="00555AAA" w:rsidP="00C62E9F">
            <w:pPr>
              <w:keepNext/>
            </w:pPr>
            <w:r w:rsidRPr="00CD5E4B">
              <w:t>10</w:t>
            </w:r>
          </w:p>
        </w:tc>
        <w:tc>
          <w:tcPr>
            <w:tcW w:w="3859" w:type="dxa"/>
            <w:tcBorders>
              <w:top w:val="single" w:sz="4" w:space="0" w:color="FFFFFF" w:themeColor="background1"/>
            </w:tcBorders>
            <w:hideMark/>
          </w:tcPr>
          <w:p w14:paraId="76EE1117" w14:textId="77777777" w:rsidR="00555AAA" w:rsidRPr="00CD5E4B" w:rsidRDefault="00555AAA" w:rsidP="00C62E9F">
            <w:pPr>
              <w:keepNext/>
            </w:pPr>
            <w:r w:rsidRPr="00CD5E4B">
              <w:t xml:space="preserve"> -86.7 dBm</w:t>
            </w:r>
          </w:p>
        </w:tc>
      </w:tr>
    </w:tbl>
    <w:p w14:paraId="27A0E546" w14:textId="61E03F9A" w:rsidR="00DA5D64" w:rsidRPr="00CD5E4B" w:rsidRDefault="00DA5D64" w:rsidP="00C62E9F">
      <w:pPr>
        <w:pStyle w:val="Caption"/>
        <w:keepNext/>
        <w:rPr>
          <w:lang w:val="en-GB"/>
        </w:rPr>
      </w:pPr>
      <w:bookmarkStart w:id="1053" w:name="_Ref103205615"/>
      <w:r w:rsidRPr="00CD5E4B">
        <w:rPr>
          <w:lang w:val="en-GB"/>
        </w:rPr>
        <w:t xml:space="preserve">Table </w:t>
      </w:r>
      <w:r w:rsidR="00660A7D" w:rsidRPr="00CD5E4B">
        <w:rPr>
          <w:lang w:val="en-GB"/>
        </w:rPr>
        <w:fldChar w:fldCharType="begin"/>
      </w:r>
      <w:r w:rsidR="00660A7D" w:rsidRPr="00CD5E4B">
        <w:rPr>
          <w:lang w:val="en-GB"/>
        </w:rPr>
        <w:instrText xml:space="preserve"> SEQ Table \* ARABIC </w:instrText>
      </w:r>
      <w:r w:rsidR="00660A7D" w:rsidRPr="00CD5E4B">
        <w:rPr>
          <w:lang w:val="en-GB"/>
        </w:rPr>
        <w:fldChar w:fldCharType="separate"/>
      </w:r>
      <w:r w:rsidR="001F0975">
        <w:rPr>
          <w:noProof/>
          <w:lang w:val="en-GB"/>
        </w:rPr>
        <w:t>21</w:t>
      </w:r>
      <w:r w:rsidR="00660A7D" w:rsidRPr="00CD5E4B">
        <w:rPr>
          <w:lang w:val="en-GB"/>
        </w:rPr>
        <w:fldChar w:fldCharType="end"/>
      </w:r>
      <w:bookmarkEnd w:id="1053"/>
      <w:r w:rsidR="00A5311B" w:rsidRPr="00CD5E4B">
        <w:rPr>
          <w:lang w:val="en-GB"/>
        </w:rPr>
        <w:t>:</w:t>
      </w:r>
      <w:r w:rsidRPr="00CD5E4B">
        <w:rPr>
          <w:lang w:val="en-GB"/>
        </w:rPr>
        <w:t xml:space="preserve"> </w:t>
      </w:r>
      <w:r w:rsidRPr="00CD5E4B">
        <w:rPr>
          <w:rStyle w:val="ECCHLbold"/>
          <w:b/>
          <w:lang w:val="en-GB"/>
        </w:rPr>
        <w:t>Results from the simulation with the update of the parameters of this study (</w:t>
      </w:r>
      <w:r w:rsidR="001035B8" w:rsidRPr="00CD5E4B">
        <w:rPr>
          <w:rStyle w:val="ECCHLbold"/>
          <w:b/>
          <w:lang w:val="en-GB"/>
        </w:rPr>
        <w:fldChar w:fldCharType="begin" w:fldLock="1"/>
      </w:r>
      <w:r w:rsidR="001035B8" w:rsidRPr="00CD5E4B">
        <w:rPr>
          <w:rStyle w:val="ECCHLbold"/>
          <w:b/>
          <w:lang w:val="en-GB"/>
        </w:rPr>
        <w:instrText xml:space="preserve"> REF _Ref103199679 \n \h </w:instrText>
      </w:r>
      <w:r w:rsidR="004C13AC" w:rsidRPr="00CD5E4B">
        <w:rPr>
          <w:rStyle w:val="ECCHLbold"/>
          <w:b/>
          <w:lang w:val="en-GB"/>
        </w:rPr>
        <w:instrText xml:space="preserve"> \* MERGEFORMAT </w:instrText>
      </w:r>
      <w:r w:rsidR="001035B8" w:rsidRPr="00CD5E4B">
        <w:rPr>
          <w:rStyle w:val="ECCHLbold"/>
          <w:b/>
          <w:lang w:val="en-GB"/>
        </w:rPr>
      </w:r>
      <w:r w:rsidR="001035B8" w:rsidRPr="00CD5E4B">
        <w:rPr>
          <w:rStyle w:val="ECCHLbold"/>
          <w:b/>
          <w:lang w:val="en-GB"/>
        </w:rPr>
        <w:fldChar w:fldCharType="separate"/>
      </w:r>
      <w:r w:rsidR="002816C2" w:rsidRPr="00CD5E4B">
        <w:rPr>
          <w:rStyle w:val="ECCHLbold"/>
          <w:b/>
          <w:lang w:val="en-GB"/>
        </w:rPr>
        <w:t>A2.1</w:t>
      </w:r>
      <w:r w:rsidR="001035B8" w:rsidRPr="00CD5E4B">
        <w:rPr>
          <w:rStyle w:val="ECCHLbold"/>
          <w:b/>
          <w:lang w:val="en-GB"/>
        </w:rPr>
        <w:fldChar w:fldCharType="end"/>
      </w:r>
      <w:r w:rsidRPr="00CD5E4B">
        <w:rPr>
          <w:rStyle w:val="ECCHLbold"/>
          <w:b/>
          <w:lang w:val="en-GB"/>
        </w:rPr>
        <w:t>)</w:t>
      </w:r>
    </w:p>
    <w:tbl>
      <w:tblPr>
        <w:tblStyle w:val="ECCTable-redheader"/>
        <w:tblW w:w="9382" w:type="dxa"/>
        <w:tblInd w:w="0" w:type="dxa"/>
        <w:tblLook w:val="04A0" w:firstRow="1" w:lastRow="0" w:firstColumn="1" w:lastColumn="0" w:noHBand="0" w:noVBand="1"/>
      </w:tblPr>
      <w:tblGrid>
        <w:gridCol w:w="5382"/>
        <w:gridCol w:w="4000"/>
      </w:tblGrid>
      <w:tr w:rsidR="00555AAA" w:rsidRPr="00CD5E4B" w14:paraId="7EB119A9" w14:textId="77777777" w:rsidTr="002B521C">
        <w:trPr>
          <w:cnfStyle w:val="100000000000" w:firstRow="1" w:lastRow="0" w:firstColumn="0" w:lastColumn="0" w:oddVBand="0" w:evenVBand="0" w:oddHBand="0" w:evenHBand="0" w:firstRowFirstColumn="0" w:firstRowLastColumn="0" w:lastRowFirstColumn="0" w:lastRowLastColumn="0"/>
          <w:trHeight w:val="520"/>
        </w:trPr>
        <w:tc>
          <w:tcPr>
            <w:tcW w:w="5382" w:type="dxa"/>
            <w:noWrap/>
            <w:hideMark/>
          </w:tcPr>
          <w:p w14:paraId="15A838D1" w14:textId="43280157" w:rsidR="00555AAA" w:rsidRPr="00CD5E4B" w:rsidRDefault="00555AAA" w:rsidP="00C62E9F">
            <w:pPr>
              <w:pStyle w:val="ECCTableHeaderwhitefont"/>
              <w:keepNext/>
            </w:pPr>
            <w:r w:rsidRPr="00CD5E4B">
              <w:t>Tx 5G NR in 2390-2400</w:t>
            </w:r>
            <w:r w:rsidR="007F0ACF" w:rsidRPr="00CD5E4B">
              <w:t xml:space="preserve"> </w:t>
            </w:r>
            <w:r w:rsidRPr="00CD5E4B">
              <w:t>MHz</w:t>
            </w:r>
          </w:p>
        </w:tc>
        <w:tc>
          <w:tcPr>
            <w:tcW w:w="4000" w:type="dxa"/>
            <w:noWrap/>
            <w:hideMark/>
          </w:tcPr>
          <w:p w14:paraId="719866EA" w14:textId="77777777" w:rsidR="00555AAA" w:rsidRPr="00CD5E4B" w:rsidRDefault="00555AAA" w:rsidP="00C62E9F">
            <w:pPr>
              <w:pStyle w:val="ECCTableHeaderwhitefont"/>
              <w:keepNext/>
            </w:pPr>
            <w:r w:rsidRPr="00CD5E4B">
              <w:t>TRP</w:t>
            </w:r>
          </w:p>
        </w:tc>
      </w:tr>
      <w:tr w:rsidR="00555AAA" w:rsidRPr="00CD5E4B" w14:paraId="6BC1227C" w14:textId="77777777" w:rsidTr="002B521C">
        <w:trPr>
          <w:trHeight w:val="300"/>
        </w:trPr>
        <w:tc>
          <w:tcPr>
            <w:tcW w:w="5382" w:type="dxa"/>
            <w:noWrap/>
            <w:hideMark/>
          </w:tcPr>
          <w:p w14:paraId="6B3275EF" w14:textId="42C9BED7" w:rsidR="00555AAA" w:rsidRPr="00CD5E4B" w:rsidRDefault="00555AAA" w:rsidP="00C62E9F">
            <w:pPr>
              <w:keepNext/>
              <w:jc w:val="left"/>
            </w:pPr>
            <w:r w:rsidRPr="00CD5E4B">
              <w:t xml:space="preserve">AAS 5G NR: </w:t>
            </w:r>
            <w:r w:rsidR="00D43A3C" w:rsidRPr="00CD5E4B">
              <w:t>SEAMCAT</w:t>
            </w:r>
            <w:r w:rsidRPr="00CD5E4B">
              <w:t xml:space="preserve"> definition; Tilt 10°; height 37.5</w:t>
            </w:r>
            <w:r w:rsidR="00F90CAC" w:rsidRPr="00CD5E4B">
              <w:t xml:space="preserve"> </w:t>
            </w:r>
            <w:r w:rsidRPr="00CD5E4B">
              <w:t>m</w:t>
            </w:r>
          </w:p>
        </w:tc>
        <w:tc>
          <w:tcPr>
            <w:tcW w:w="4000" w:type="dxa"/>
            <w:noWrap/>
            <w:hideMark/>
          </w:tcPr>
          <w:p w14:paraId="09E33050" w14:textId="32157D88" w:rsidR="00555AAA" w:rsidRPr="00CD5E4B" w:rsidRDefault="00555AAA" w:rsidP="00C62E9F">
            <w:pPr>
              <w:keepNext/>
            </w:pPr>
            <w:r w:rsidRPr="00CD5E4B">
              <w:t xml:space="preserve"> =46</w:t>
            </w:r>
            <w:r w:rsidR="00440C11" w:rsidRPr="00CD5E4B">
              <w:t xml:space="preserve"> </w:t>
            </w:r>
            <w:r w:rsidRPr="00CD5E4B">
              <w:t>dBm/</w:t>
            </w:r>
            <w:r w:rsidR="0027019A" w:rsidRPr="00CD5E4B">
              <w:t>(</w:t>
            </w:r>
            <w:r w:rsidRPr="00CD5E4B">
              <w:t>10</w:t>
            </w:r>
            <w:r w:rsidR="00440C11" w:rsidRPr="00CD5E4B">
              <w:t xml:space="preserve"> </w:t>
            </w:r>
            <w:r w:rsidRPr="00CD5E4B">
              <w:t>MHz</w:t>
            </w:r>
            <w:r w:rsidR="0027019A" w:rsidRPr="00CD5E4B">
              <w:t>)</w:t>
            </w:r>
          </w:p>
        </w:tc>
      </w:tr>
      <w:tr w:rsidR="00555AAA" w:rsidRPr="00CD5E4B" w14:paraId="3199BC62" w14:textId="77777777" w:rsidTr="002B521C">
        <w:trPr>
          <w:trHeight w:val="300"/>
        </w:trPr>
        <w:tc>
          <w:tcPr>
            <w:tcW w:w="9382" w:type="dxa"/>
            <w:gridSpan w:val="2"/>
            <w:noWrap/>
            <w:hideMark/>
          </w:tcPr>
          <w:p w14:paraId="6B54DC71" w14:textId="218A35E0" w:rsidR="00555AAA" w:rsidRPr="00CD5E4B" w:rsidRDefault="003F5BE0" w:rsidP="00C62E9F">
            <w:pPr>
              <w:keepNext/>
              <w:jc w:val="left"/>
            </w:pPr>
            <w:r w:rsidRPr="00CD5E4B">
              <w:t>RLAN</w:t>
            </w:r>
            <w:r w:rsidR="00555AAA" w:rsidRPr="00CD5E4B">
              <w:t>: height 10</w:t>
            </w:r>
            <w:r w:rsidR="00440C11" w:rsidRPr="00CD5E4B">
              <w:t xml:space="preserve"> </w:t>
            </w:r>
            <w:r w:rsidR="00555AAA" w:rsidRPr="00CD5E4B">
              <w:t xml:space="preserve">m; blocking mask as define in </w:t>
            </w:r>
            <w:r w:rsidR="001035B8" w:rsidRPr="00CD5E4B">
              <w:fldChar w:fldCharType="begin" w:fldLock="1"/>
            </w:r>
            <w:r w:rsidR="001035B8" w:rsidRPr="00CD5E4B">
              <w:instrText xml:space="preserve"> REF _Ref103205764 \n \h </w:instrText>
            </w:r>
            <w:r w:rsidR="00724BE3" w:rsidRPr="00CD5E4B">
              <w:instrText xml:space="preserve"> \* MERGEFORMAT </w:instrText>
            </w:r>
            <w:r w:rsidR="001035B8" w:rsidRPr="00CD5E4B">
              <w:fldChar w:fldCharType="separate"/>
            </w:r>
            <w:r w:rsidR="002816C2" w:rsidRPr="00CD5E4B">
              <w:t>ANNEX 3:</w:t>
            </w:r>
            <w:r w:rsidR="001035B8" w:rsidRPr="00CD5E4B">
              <w:fldChar w:fldCharType="end"/>
            </w:r>
            <w:r w:rsidR="00555AAA" w:rsidRPr="00CD5E4B">
              <w:t xml:space="preserve"> study</w:t>
            </w:r>
          </w:p>
        </w:tc>
      </w:tr>
      <w:tr w:rsidR="00555AAA" w:rsidRPr="00CD5E4B" w14:paraId="6381A25E" w14:textId="77777777" w:rsidTr="002B521C">
        <w:trPr>
          <w:trHeight w:val="290"/>
        </w:trPr>
        <w:tc>
          <w:tcPr>
            <w:tcW w:w="5382" w:type="dxa"/>
            <w:noWrap/>
            <w:hideMark/>
          </w:tcPr>
          <w:p w14:paraId="71DCD3A4" w14:textId="77777777" w:rsidR="00555AAA" w:rsidRPr="00CD5E4B" w:rsidRDefault="00555AAA" w:rsidP="00C62E9F">
            <w:pPr>
              <w:keepNext/>
              <w:jc w:val="left"/>
            </w:pPr>
            <w:r w:rsidRPr="00CD5E4B">
              <w:t xml:space="preserve">iRSS blocking mean </w:t>
            </w:r>
          </w:p>
        </w:tc>
        <w:tc>
          <w:tcPr>
            <w:tcW w:w="4000" w:type="dxa"/>
            <w:noWrap/>
            <w:hideMark/>
          </w:tcPr>
          <w:p w14:paraId="3FB024D4" w14:textId="090A1288" w:rsidR="00555AAA" w:rsidRPr="00CD5E4B" w:rsidRDefault="00555AAA" w:rsidP="00C62E9F">
            <w:pPr>
              <w:keepNext/>
            </w:pPr>
            <w:r w:rsidRPr="00CD5E4B">
              <w:t xml:space="preserve"> -87.16</w:t>
            </w:r>
            <w:r w:rsidR="00440C11" w:rsidRPr="00CD5E4B">
              <w:t xml:space="preserve"> </w:t>
            </w:r>
            <w:r w:rsidRPr="00CD5E4B">
              <w:t>dBm</w:t>
            </w:r>
          </w:p>
        </w:tc>
      </w:tr>
    </w:tbl>
    <w:p w14:paraId="2B97A9E1" w14:textId="4359C6A0" w:rsidR="00555AAA" w:rsidRPr="00CD5E4B" w:rsidRDefault="00555AAA" w:rsidP="00555AAA">
      <w:r w:rsidRPr="00CD5E4B">
        <w:t>The results of the two simulations are quite similar, thus there is a high coherence between the input parameters of this study and the study</w:t>
      </w:r>
      <w:r w:rsidR="001035B8" w:rsidRPr="00CD5E4B">
        <w:t xml:space="preserve"> in </w:t>
      </w:r>
      <w:r w:rsidR="001035B8" w:rsidRPr="00CD5E4B">
        <w:fldChar w:fldCharType="begin" w:fldLock="1"/>
      </w:r>
      <w:r w:rsidR="001035B8" w:rsidRPr="00CD5E4B">
        <w:instrText xml:space="preserve"> REF _Ref103205797 \n \h </w:instrText>
      </w:r>
      <w:r w:rsidR="004C13AC" w:rsidRPr="00CD5E4B">
        <w:instrText xml:space="preserve"> \* MERGEFORMAT </w:instrText>
      </w:r>
      <w:r w:rsidR="001035B8" w:rsidRPr="00CD5E4B">
        <w:fldChar w:fldCharType="separate"/>
      </w:r>
      <w:r w:rsidR="002816C2" w:rsidRPr="00CD5E4B">
        <w:t>ANNEX 3:</w:t>
      </w:r>
      <w:r w:rsidR="001035B8" w:rsidRPr="00CD5E4B">
        <w:fldChar w:fldCharType="end"/>
      </w:r>
      <w:r w:rsidRPr="00CD5E4B">
        <w:t>.</w:t>
      </w:r>
    </w:p>
    <w:p w14:paraId="745CE557" w14:textId="76CAFB46" w:rsidR="00555AAA" w:rsidRPr="00CD5E4B" w:rsidRDefault="00555AAA" w:rsidP="00710B02">
      <w:pPr>
        <w:pStyle w:val="ECCAnnexheading3"/>
        <w:keepNext/>
        <w:keepLines/>
        <w:rPr>
          <w:lang w:val="en-GB"/>
        </w:rPr>
      </w:pPr>
      <w:r w:rsidRPr="00CD5E4B">
        <w:rPr>
          <w:lang w:val="en-GB"/>
        </w:rPr>
        <w:t>AAS 5G NR unwanted emission mask (Out of the 2300-2400</w:t>
      </w:r>
      <w:r w:rsidR="007F0ACF" w:rsidRPr="00CD5E4B">
        <w:rPr>
          <w:lang w:val="en-GB"/>
        </w:rPr>
        <w:t xml:space="preserve"> </w:t>
      </w:r>
      <w:r w:rsidRPr="00CD5E4B">
        <w:rPr>
          <w:lang w:val="en-GB"/>
        </w:rPr>
        <w:t>MHz band) for channel bandwidth 10</w:t>
      </w:r>
      <w:r w:rsidR="007F0ACF" w:rsidRPr="00CD5E4B">
        <w:rPr>
          <w:lang w:val="en-GB"/>
        </w:rPr>
        <w:t xml:space="preserve"> </w:t>
      </w:r>
      <w:r w:rsidRPr="00CD5E4B">
        <w:rPr>
          <w:lang w:val="en-GB"/>
        </w:rPr>
        <w:t>MHz</w:t>
      </w:r>
    </w:p>
    <w:p w14:paraId="2AD73B2F" w14:textId="77777777" w:rsidR="00555AAA" w:rsidRPr="00CD5E4B" w:rsidRDefault="00555AAA" w:rsidP="00C62E9F">
      <w:pPr>
        <w:pStyle w:val="ECCFiguregraphcentered"/>
        <w:rPr>
          <w:noProof w:val="0"/>
          <w:lang w:val="en-GB"/>
        </w:rPr>
      </w:pPr>
      <w:r w:rsidRPr="00CD5E4B">
        <w:rPr>
          <w:lang w:val="en-GB"/>
        </w:rPr>
        <w:drawing>
          <wp:inline distT="0" distB="0" distL="0" distR="0" wp14:anchorId="53C71B2A" wp14:editId="474CD935">
            <wp:extent cx="3343121" cy="2785937"/>
            <wp:effectExtent l="0" t="0" r="0" b="0"/>
            <wp:docPr id="30" name="Picture 25" descr="P1663#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Picture 25" descr="P1663#yIS1"/>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3383769" cy="2819810"/>
                    </a:xfrm>
                    <a:prstGeom prst="rect">
                      <a:avLst/>
                    </a:prstGeom>
                    <a:noFill/>
                    <a:ln>
                      <a:noFill/>
                    </a:ln>
                  </pic:spPr>
                </pic:pic>
              </a:graphicData>
            </a:graphic>
          </wp:inline>
        </w:drawing>
      </w:r>
    </w:p>
    <w:p w14:paraId="2E46B2FD" w14:textId="7EA501A9" w:rsidR="00D507C0" w:rsidRPr="00CD5E4B" w:rsidRDefault="00D507C0" w:rsidP="00C62E9F">
      <w:pPr>
        <w:pStyle w:val="Caption"/>
        <w:rPr>
          <w:lang w:val="en-GB"/>
        </w:rPr>
      </w:pPr>
      <w:r w:rsidRPr="00CD5E4B">
        <w:rPr>
          <w:lang w:val="en-GB"/>
        </w:rPr>
        <w:t xml:space="preserve">Figure </w:t>
      </w:r>
      <w:r w:rsidRPr="00CD5E4B">
        <w:rPr>
          <w:lang w:val="en-GB"/>
        </w:rPr>
        <w:fldChar w:fldCharType="begin"/>
      </w:r>
      <w:r w:rsidRPr="00CD5E4B">
        <w:rPr>
          <w:lang w:val="en-GB"/>
        </w:rPr>
        <w:instrText xml:space="preserve"> SEQ Figure \* ARABIC </w:instrText>
      </w:r>
      <w:r w:rsidRPr="00CD5E4B">
        <w:rPr>
          <w:lang w:val="en-GB"/>
        </w:rPr>
        <w:fldChar w:fldCharType="separate"/>
      </w:r>
      <w:r w:rsidR="001F0975">
        <w:rPr>
          <w:noProof/>
          <w:lang w:val="en-GB"/>
        </w:rPr>
        <w:t>12</w:t>
      </w:r>
      <w:r w:rsidRPr="00CD5E4B">
        <w:rPr>
          <w:lang w:val="en-GB"/>
        </w:rPr>
        <w:fldChar w:fldCharType="end"/>
      </w:r>
      <w:r w:rsidRPr="00CD5E4B">
        <w:rPr>
          <w:lang w:val="en-GB"/>
        </w:rPr>
        <w:t>: AAS 5G NR unwanted emission mask</w:t>
      </w:r>
    </w:p>
    <w:p w14:paraId="1E06483A" w14:textId="78F7A72C" w:rsidR="00555AAA" w:rsidRPr="00CD5E4B" w:rsidRDefault="00555AAA" w:rsidP="00710B02">
      <w:pPr>
        <w:pStyle w:val="ECCAnnexheading3"/>
        <w:keepNext/>
        <w:rPr>
          <w:lang w:val="en-GB"/>
        </w:rPr>
      </w:pPr>
      <w:r w:rsidRPr="00CD5E4B">
        <w:rPr>
          <w:lang w:val="en-GB"/>
        </w:rPr>
        <w:lastRenderedPageBreak/>
        <w:t xml:space="preserve">AAS </w:t>
      </w:r>
      <w:r w:rsidR="003F5BE0" w:rsidRPr="00CD5E4B">
        <w:rPr>
          <w:lang w:val="en-GB"/>
        </w:rPr>
        <w:t>RLAN</w:t>
      </w:r>
      <w:r w:rsidRPr="00CD5E4B">
        <w:rPr>
          <w:lang w:val="en-GB"/>
        </w:rPr>
        <w:t xml:space="preserve"> Blocking mask (based on </w:t>
      </w:r>
      <w:r w:rsidR="00A7352A">
        <w:rPr>
          <w:lang w:val="en-GB"/>
        </w:rPr>
        <w:fldChar w:fldCharType="begin" w:fldLock="1"/>
      </w:r>
      <w:r w:rsidR="00A7352A">
        <w:rPr>
          <w:lang w:val="en-GB"/>
        </w:rPr>
        <w:instrText xml:space="preserve"> REF _Ref119675181 \r \h </w:instrText>
      </w:r>
      <w:r w:rsidR="00A7352A">
        <w:rPr>
          <w:lang w:val="en-GB"/>
        </w:rPr>
      </w:r>
      <w:r w:rsidR="00A7352A">
        <w:rPr>
          <w:lang w:val="en-GB"/>
        </w:rPr>
        <w:fldChar w:fldCharType="separate"/>
      </w:r>
      <w:r w:rsidR="00A7352A">
        <w:rPr>
          <w:lang w:val="en-GB"/>
        </w:rPr>
        <w:t>ANNEX 3</w:t>
      </w:r>
      <w:r w:rsidR="00A7352A">
        <w:rPr>
          <w:lang w:val="en-GB"/>
        </w:rPr>
        <w:fldChar w:fldCharType="end"/>
      </w:r>
      <w:r w:rsidR="001035B8" w:rsidRPr="00CD5E4B">
        <w:rPr>
          <w:lang w:val="en-GB"/>
        </w:rPr>
        <w:t xml:space="preserve"> </w:t>
      </w:r>
      <w:r w:rsidRPr="00CD5E4B">
        <w:rPr>
          <w:lang w:val="en-GB"/>
        </w:rPr>
        <w:t>study)</w:t>
      </w:r>
    </w:p>
    <w:p w14:paraId="720D9DDA" w14:textId="77777777" w:rsidR="00555AAA" w:rsidRPr="00CD5E4B" w:rsidRDefault="00555AAA" w:rsidP="00C62E9F">
      <w:pPr>
        <w:pStyle w:val="ECCFiguregraphcentered"/>
        <w:keepNext/>
        <w:rPr>
          <w:noProof w:val="0"/>
          <w:lang w:val="en-GB"/>
        </w:rPr>
      </w:pPr>
      <w:r w:rsidRPr="00CD5E4B">
        <w:rPr>
          <w:lang w:val="en-GB"/>
        </w:rPr>
        <w:drawing>
          <wp:inline distT="0" distB="0" distL="0" distR="0" wp14:anchorId="36FC4FC4" wp14:editId="1E506F4F">
            <wp:extent cx="3958542" cy="3698724"/>
            <wp:effectExtent l="0" t="0" r="4445" b="0"/>
            <wp:docPr id="31" name="Picture 24" descr="P1666#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24" descr="P1666#yIS1"/>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4038331" cy="3773276"/>
                    </a:xfrm>
                    <a:prstGeom prst="rect">
                      <a:avLst/>
                    </a:prstGeom>
                    <a:noFill/>
                    <a:ln>
                      <a:noFill/>
                    </a:ln>
                  </pic:spPr>
                </pic:pic>
              </a:graphicData>
            </a:graphic>
          </wp:inline>
        </w:drawing>
      </w:r>
    </w:p>
    <w:p w14:paraId="635A04EF" w14:textId="014984F2" w:rsidR="00D507C0" w:rsidRPr="00CD5E4B" w:rsidRDefault="00D507C0" w:rsidP="00C62E9F">
      <w:pPr>
        <w:pStyle w:val="Caption"/>
        <w:keepNext/>
        <w:rPr>
          <w:lang w:val="en-GB"/>
        </w:rPr>
      </w:pPr>
      <w:r w:rsidRPr="00CD5E4B">
        <w:rPr>
          <w:lang w:val="en-GB"/>
        </w:rPr>
        <w:t xml:space="preserve">Figure </w:t>
      </w:r>
      <w:r w:rsidRPr="00CD5E4B">
        <w:rPr>
          <w:lang w:val="en-GB"/>
        </w:rPr>
        <w:fldChar w:fldCharType="begin"/>
      </w:r>
      <w:r w:rsidRPr="00CD5E4B">
        <w:rPr>
          <w:lang w:val="en-GB"/>
        </w:rPr>
        <w:instrText xml:space="preserve"> SEQ Figure \* ARABIC </w:instrText>
      </w:r>
      <w:r w:rsidRPr="00CD5E4B">
        <w:rPr>
          <w:lang w:val="en-GB"/>
        </w:rPr>
        <w:fldChar w:fldCharType="separate"/>
      </w:r>
      <w:r w:rsidR="001F0975">
        <w:rPr>
          <w:noProof/>
          <w:lang w:val="en-GB"/>
        </w:rPr>
        <w:t>13</w:t>
      </w:r>
      <w:r w:rsidRPr="00CD5E4B">
        <w:rPr>
          <w:lang w:val="en-GB"/>
        </w:rPr>
        <w:fldChar w:fldCharType="end"/>
      </w:r>
      <w:r w:rsidRPr="00CD5E4B">
        <w:rPr>
          <w:lang w:val="en-GB"/>
        </w:rPr>
        <w:t xml:space="preserve">: AAS RLAN Blocking mask (based on </w:t>
      </w:r>
      <w:r w:rsidR="001035B8" w:rsidRPr="00CD5E4B">
        <w:rPr>
          <w:lang w:val="en-GB"/>
        </w:rPr>
        <w:fldChar w:fldCharType="begin" w:fldLock="1"/>
      </w:r>
      <w:r w:rsidR="001035B8" w:rsidRPr="00CD5E4B">
        <w:rPr>
          <w:lang w:val="en-GB"/>
        </w:rPr>
        <w:instrText xml:space="preserve"> REF _Ref103205833 \n \h </w:instrText>
      </w:r>
      <w:r w:rsidR="004C13AC" w:rsidRPr="00CD5E4B">
        <w:rPr>
          <w:lang w:val="en-GB"/>
        </w:rPr>
        <w:instrText xml:space="preserve"> \* MERGEFORMAT </w:instrText>
      </w:r>
      <w:r w:rsidR="001035B8" w:rsidRPr="00CD5E4B">
        <w:rPr>
          <w:lang w:val="en-GB"/>
        </w:rPr>
      </w:r>
      <w:r w:rsidR="001035B8" w:rsidRPr="00CD5E4B">
        <w:rPr>
          <w:lang w:val="en-GB"/>
        </w:rPr>
        <w:fldChar w:fldCharType="separate"/>
      </w:r>
      <w:r w:rsidR="002816C2" w:rsidRPr="00CD5E4B">
        <w:rPr>
          <w:lang w:val="en-GB"/>
        </w:rPr>
        <w:t>ANNEX 3:</w:t>
      </w:r>
      <w:r w:rsidR="001035B8" w:rsidRPr="00CD5E4B">
        <w:rPr>
          <w:lang w:val="en-GB"/>
        </w:rPr>
        <w:fldChar w:fldCharType="end"/>
      </w:r>
      <w:r w:rsidRPr="00CD5E4B">
        <w:rPr>
          <w:lang w:val="en-GB"/>
        </w:rPr>
        <w:t xml:space="preserve"> study)</w:t>
      </w:r>
    </w:p>
    <w:p w14:paraId="7D38CF9C" w14:textId="4E631594" w:rsidR="00555AAA" w:rsidRPr="00CD5E4B" w:rsidRDefault="00555AAA" w:rsidP="00710B02">
      <w:pPr>
        <w:pStyle w:val="ECCAnnexheading3"/>
        <w:keepNext/>
        <w:keepLines/>
        <w:rPr>
          <w:lang w:val="en-GB"/>
        </w:rPr>
      </w:pPr>
      <w:r w:rsidRPr="00CD5E4B">
        <w:rPr>
          <w:lang w:val="en-GB"/>
        </w:rPr>
        <w:t xml:space="preserve">AAS Result with fixed probability of </w:t>
      </w:r>
      <w:r w:rsidR="003F5BE0" w:rsidRPr="00CD5E4B">
        <w:rPr>
          <w:lang w:val="en-GB"/>
        </w:rPr>
        <w:t>RLAN</w:t>
      </w:r>
      <w:r w:rsidRPr="00CD5E4B">
        <w:rPr>
          <w:lang w:val="en-GB"/>
        </w:rPr>
        <w:t xml:space="preserve"> height as defined in </w:t>
      </w:r>
      <w:r w:rsidR="00043786" w:rsidRPr="00CD5E4B">
        <w:rPr>
          <w:lang w:val="en-GB"/>
        </w:rPr>
        <w:t>ECC Report</w:t>
      </w:r>
      <w:r w:rsidR="00E722E6" w:rsidRPr="00CD5E4B">
        <w:rPr>
          <w:lang w:val="en-GB"/>
        </w:rPr>
        <w:t xml:space="preserve"> </w:t>
      </w:r>
      <w:r w:rsidRPr="00CD5E4B">
        <w:rPr>
          <w:lang w:val="en-GB"/>
        </w:rPr>
        <w:t>302</w:t>
      </w:r>
      <w:r w:rsidR="001035B8" w:rsidRPr="00CD5E4B">
        <w:rPr>
          <w:lang w:val="en-GB"/>
        </w:rPr>
        <w:t xml:space="preserve"> </w:t>
      </w:r>
    </w:p>
    <w:p w14:paraId="162A0956" w14:textId="607379B4" w:rsidR="00DA5D64" w:rsidRPr="00CD5E4B" w:rsidRDefault="00DA5D64" w:rsidP="00F35AB3">
      <w:pPr>
        <w:pStyle w:val="Caption"/>
        <w:rPr>
          <w:lang w:val="en-GB"/>
        </w:rPr>
      </w:pPr>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22</w:t>
      </w:r>
      <w:r w:rsidRPr="00CD5E4B">
        <w:rPr>
          <w:lang w:val="en-GB"/>
        </w:rPr>
        <w:fldChar w:fldCharType="end"/>
      </w:r>
      <w:r w:rsidR="00A5311B" w:rsidRPr="00CD5E4B">
        <w:rPr>
          <w:lang w:val="en-GB"/>
        </w:rPr>
        <w:t>:</w:t>
      </w:r>
      <w:r w:rsidRPr="00CD5E4B">
        <w:rPr>
          <w:lang w:val="en-GB"/>
        </w:rPr>
        <w:t xml:space="preserve"> AAS Result with fixed probability of </w:t>
      </w:r>
      <w:r w:rsidR="003F5BE0" w:rsidRPr="00CD5E4B">
        <w:rPr>
          <w:lang w:val="en-GB"/>
        </w:rPr>
        <w:t>RLAN</w:t>
      </w:r>
      <w:r w:rsidRPr="00CD5E4B">
        <w:rPr>
          <w:lang w:val="en-GB"/>
        </w:rPr>
        <w:t xml:space="preserve"> height as defined in </w:t>
      </w:r>
      <w:r w:rsidR="00043786" w:rsidRPr="00CD5E4B">
        <w:rPr>
          <w:lang w:val="en-GB"/>
        </w:rPr>
        <w:t>ECC Report</w:t>
      </w:r>
      <w:r w:rsidR="00E722E6" w:rsidRPr="00CD5E4B">
        <w:rPr>
          <w:lang w:val="en-GB"/>
        </w:rPr>
        <w:t xml:space="preserve"> </w:t>
      </w:r>
      <w:r w:rsidRPr="00CD5E4B">
        <w:rPr>
          <w:lang w:val="en-GB"/>
        </w:rPr>
        <w:t>302</w:t>
      </w:r>
      <w:r w:rsidR="001035B8" w:rsidRPr="00CD5E4B">
        <w:rPr>
          <w:lang w:val="en-GB"/>
        </w:rPr>
        <w:t xml:space="preserve"> </w:t>
      </w:r>
      <w:r w:rsidR="001035B8" w:rsidRPr="00CD5E4B">
        <w:rPr>
          <w:lang w:val="en-GB"/>
        </w:rPr>
        <w:fldChar w:fldCharType="begin" w:fldLock="1"/>
      </w:r>
      <w:r w:rsidR="001035B8" w:rsidRPr="00CD5E4B">
        <w:rPr>
          <w:lang w:val="en-GB"/>
        </w:rPr>
        <w:instrText xml:space="preserve"> REF _Ref103199299 \n \h </w:instrText>
      </w:r>
      <w:r w:rsidR="004C13AC" w:rsidRPr="00CD5E4B">
        <w:rPr>
          <w:lang w:val="en-GB"/>
        </w:rPr>
        <w:instrText xml:space="preserve"> \* MERGEFORMAT </w:instrText>
      </w:r>
      <w:r w:rsidR="001035B8" w:rsidRPr="00CD5E4B">
        <w:rPr>
          <w:lang w:val="en-GB"/>
        </w:rPr>
      </w:r>
      <w:r w:rsidR="001035B8" w:rsidRPr="00CD5E4B">
        <w:rPr>
          <w:lang w:val="en-GB"/>
        </w:rPr>
        <w:fldChar w:fldCharType="separate"/>
      </w:r>
      <w:r w:rsidR="002816C2" w:rsidRPr="00CD5E4B">
        <w:rPr>
          <w:lang w:val="en-GB"/>
        </w:rPr>
        <w:t>[28]</w:t>
      </w:r>
      <w:r w:rsidR="001035B8" w:rsidRPr="00CD5E4B">
        <w:rPr>
          <w:lang w:val="en-GB"/>
        </w:rPr>
        <w:fldChar w:fldCharType="end"/>
      </w:r>
    </w:p>
    <w:tbl>
      <w:tblPr>
        <w:tblStyle w:val="ECCTable-redheader"/>
        <w:tblW w:w="5000" w:type="pct"/>
        <w:tblInd w:w="0" w:type="dxa"/>
        <w:tblLayout w:type="fixed"/>
        <w:tblLook w:val="04A0" w:firstRow="1" w:lastRow="0" w:firstColumn="1" w:lastColumn="0" w:noHBand="0" w:noVBand="1"/>
      </w:tblPr>
      <w:tblGrid>
        <w:gridCol w:w="3680"/>
        <w:gridCol w:w="1845"/>
        <w:gridCol w:w="1841"/>
        <w:gridCol w:w="2263"/>
      </w:tblGrid>
      <w:tr w:rsidR="00555AAA" w:rsidRPr="00CD5E4B" w14:paraId="51D89234" w14:textId="77777777" w:rsidTr="002B521C">
        <w:trPr>
          <w:cnfStyle w:val="100000000000" w:firstRow="1" w:lastRow="0" w:firstColumn="0" w:lastColumn="0" w:oddVBand="0" w:evenVBand="0" w:oddHBand="0" w:evenHBand="0" w:firstRowFirstColumn="0" w:firstRowLastColumn="0" w:lastRowFirstColumn="0" w:lastRowLastColumn="0"/>
          <w:trHeight w:val="296"/>
        </w:trPr>
        <w:tc>
          <w:tcPr>
            <w:tcW w:w="1911" w:type="pct"/>
            <w:noWrap/>
            <w:hideMark/>
          </w:tcPr>
          <w:p w14:paraId="0781990C" w14:textId="69F2D215" w:rsidR="00555AAA" w:rsidRPr="00CD5E4B" w:rsidRDefault="00555AAA" w:rsidP="00F35AB3">
            <w:pPr>
              <w:pStyle w:val="ECCTableHeaderwhitefont"/>
              <w:keepLines/>
            </w:pPr>
            <w:r w:rsidRPr="00CD5E4B">
              <w:t>Tx 5G NR: 2390-2400</w:t>
            </w:r>
            <w:r w:rsidR="007F0ACF" w:rsidRPr="00CD5E4B">
              <w:t xml:space="preserve"> </w:t>
            </w:r>
            <w:r w:rsidRPr="00CD5E4B">
              <w:t>MHz</w:t>
            </w:r>
          </w:p>
        </w:tc>
        <w:tc>
          <w:tcPr>
            <w:tcW w:w="3089" w:type="pct"/>
            <w:gridSpan w:val="3"/>
            <w:noWrap/>
            <w:hideMark/>
          </w:tcPr>
          <w:p w14:paraId="11D92120" w14:textId="77777777" w:rsidR="00555AAA" w:rsidRPr="00CD5E4B" w:rsidRDefault="00555AAA" w:rsidP="00F35AB3">
            <w:pPr>
              <w:pStyle w:val="ECCTableHeaderwhitefont"/>
              <w:keepLines/>
            </w:pPr>
            <w:r w:rsidRPr="00CD5E4B">
              <w:t>TRP</w:t>
            </w:r>
          </w:p>
        </w:tc>
      </w:tr>
      <w:tr w:rsidR="00555AAA" w:rsidRPr="00CD5E4B" w14:paraId="7F6D0A79" w14:textId="77777777" w:rsidTr="002B521C">
        <w:trPr>
          <w:trHeight w:val="307"/>
        </w:trPr>
        <w:tc>
          <w:tcPr>
            <w:tcW w:w="1911" w:type="pct"/>
            <w:noWrap/>
            <w:hideMark/>
          </w:tcPr>
          <w:p w14:paraId="7C6DBCF6" w14:textId="328B2C07" w:rsidR="00555AAA" w:rsidRPr="00CD5E4B" w:rsidRDefault="00555AAA" w:rsidP="00F35AB3">
            <w:pPr>
              <w:pStyle w:val="ECCTabletext"/>
              <w:keepLines/>
              <w:jc w:val="left"/>
            </w:pPr>
            <w:r w:rsidRPr="00CD5E4B">
              <w:t xml:space="preserve">AAS 5G NR: </w:t>
            </w:r>
            <w:r w:rsidR="00D43A3C" w:rsidRPr="00CD5E4B">
              <w:t>SEAMCAT</w:t>
            </w:r>
            <w:r w:rsidRPr="00CD5E4B">
              <w:t xml:space="preserve"> definition; Tilt 10°; height 37.5</w:t>
            </w:r>
            <w:r w:rsidR="00F90CAC" w:rsidRPr="00CD5E4B">
              <w:t xml:space="preserve"> </w:t>
            </w:r>
            <w:r w:rsidRPr="00CD5E4B">
              <w:t>m</w:t>
            </w:r>
          </w:p>
        </w:tc>
        <w:tc>
          <w:tcPr>
            <w:tcW w:w="958" w:type="pct"/>
            <w:noWrap/>
            <w:hideMark/>
          </w:tcPr>
          <w:p w14:paraId="18F73509" w14:textId="3B6F6A7A" w:rsidR="00555AAA" w:rsidRPr="00CD5E4B" w:rsidRDefault="00555AAA" w:rsidP="00F35AB3">
            <w:pPr>
              <w:pStyle w:val="ECCTabletext"/>
              <w:keepLines/>
              <w:jc w:val="left"/>
            </w:pPr>
            <w:r w:rsidRPr="00CD5E4B">
              <w:t xml:space="preserve"> =43 dBm</w:t>
            </w:r>
            <w:r w:rsidR="008764C7" w:rsidRPr="00CD5E4B">
              <w:t>/(5 MHz)/(5 MHz)</w:t>
            </w:r>
          </w:p>
        </w:tc>
        <w:tc>
          <w:tcPr>
            <w:tcW w:w="956" w:type="pct"/>
            <w:noWrap/>
            <w:hideMark/>
          </w:tcPr>
          <w:p w14:paraId="5EBA63EC" w14:textId="071DA128" w:rsidR="00555AAA" w:rsidRPr="00CD5E4B" w:rsidRDefault="00555AAA" w:rsidP="00F35AB3">
            <w:pPr>
              <w:pStyle w:val="ECCTabletext"/>
              <w:keepLines/>
              <w:jc w:val="left"/>
            </w:pPr>
            <w:r w:rsidRPr="00CD5E4B">
              <w:t xml:space="preserve"> =40 dBm</w:t>
            </w:r>
            <w:r w:rsidR="008764C7" w:rsidRPr="00CD5E4B">
              <w:t>/(5 MHz)/(5 MHz)</w:t>
            </w:r>
          </w:p>
        </w:tc>
        <w:tc>
          <w:tcPr>
            <w:tcW w:w="1175" w:type="pct"/>
            <w:noWrap/>
            <w:hideMark/>
          </w:tcPr>
          <w:p w14:paraId="2F9843C8" w14:textId="5603F9DF" w:rsidR="00555AAA" w:rsidRPr="00CD5E4B" w:rsidRDefault="00555AAA" w:rsidP="00F35AB3">
            <w:pPr>
              <w:pStyle w:val="ECCTabletext"/>
              <w:keepLines/>
              <w:jc w:val="left"/>
            </w:pPr>
            <w:r w:rsidRPr="00CD5E4B">
              <w:t xml:space="preserve"> =37 dBm</w:t>
            </w:r>
            <w:r w:rsidR="008764C7" w:rsidRPr="00CD5E4B">
              <w:t>/(5 MHz)/(5 MHz)</w:t>
            </w:r>
          </w:p>
        </w:tc>
      </w:tr>
      <w:tr w:rsidR="00555AAA" w:rsidRPr="00CD5E4B" w14:paraId="150EA5DB" w14:textId="77777777" w:rsidTr="00150290">
        <w:trPr>
          <w:trHeight w:val="307"/>
        </w:trPr>
        <w:tc>
          <w:tcPr>
            <w:tcW w:w="5000" w:type="pct"/>
            <w:gridSpan w:val="4"/>
            <w:hideMark/>
          </w:tcPr>
          <w:p w14:paraId="1537B45A" w14:textId="4FE21730" w:rsidR="00555AAA" w:rsidRPr="00CD5E4B" w:rsidRDefault="003F5BE0" w:rsidP="00F35AB3">
            <w:pPr>
              <w:pStyle w:val="ECCTabletext"/>
              <w:keepLines/>
            </w:pPr>
            <w:r w:rsidRPr="00CD5E4B">
              <w:t>RLAN</w:t>
            </w:r>
            <w:r w:rsidR="00555AAA" w:rsidRPr="00CD5E4B">
              <w:t>: height 1.5 to 28.5</w:t>
            </w:r>
            <w:r w:rsidR="00F90CAC" w:rsidRPr="00CD5E4B">
              <w:t xml:space="preserve"> </w:t>
            </w:r>
            <w:r w:rsidR="00555AAA" w:rsidRPr="00CD5E4B">
              <w:t xml:space="preserve">m </w:t>
            </w:r>
            <w:r w:rsidR="00043786" w:rsidRPr="00CD5E4B">
              <w:t>ECC Report</w:t>
            </w:r>
            <w:r w:rsidR="00E722E6" w:rsidRPr="00CD5E4B">
              <w:t xml:space="preserve"> </w:t>
            </w:r>
            <w:r w:rsidR="00555AAA" w:rsidRPr="00CD5E4B">
              <w:t>302</w:t>
            </w:r>
            <w:r w:rsidR="001035B8" w:rsidRPr="00CD5E4B">
              <w:t xml:space="preserve"> </w:t>
            </w:r>
            <w:r w:rsidR="001035B8" w:rsidRPr="00CD5E4B">
              <w:fldChar w:fldCharType="begin" w:fldLock="1"/>
            </w:r>
            <w:r w:rsidR="001035B8" w:rsidRPr="00CD5E4B">
              <w:instrText xml:space="preserve"> REF _Ref103199299 \n \h </w:instrText>
            </w:r>
            <w:r w:rsidR="004C13AC" w:rsidRPr="00CD5E4B">
              <w:instrText xml:space="preserve"> \* MERGEFORMAT </w:instrText>
            </w:r>
            <w:r w:rsidR="001035B8" w:rsidRPr="00CD5E4B">
              <w:fldChar w:fldCharType="separate"/>
            </w:r>
            <w:r w:rsidR="002816C2" w:rsidRPr="00CD5E4B">
              <w:t>[28]</w:t>
            </w:r>
            <w:r w:rsidR="001035B8" w:rsidRPr="00CD5E4B">
              <w:fldChar w:fldCharType="end"/>
            </w:r>
            <w:r w:rsidR="00555AAA" w:rsidRPr="00CD5E4B">
              <w:t xml:space="preserve"> fixed probability; blocking mask from </w:t>
            </w:r>
            <w:r w:rsidR="001035B8" w:rsidRPr="00CD5E4B">
              <w:fldChar w:fldCharType="begin" w:fldLock="1"/>
            </w:r>
            <w:r w:rsidR="001035B8" w:rsidRPr="00CD5E4B">
              <w:instrText xml:space="preserve"> REF _Ref103205921 \n \h </w:instrText>
            </w:r>
            <w:r w:rsidR="004C13AC" w:rsidRPr="00CD5E4B">
              <w:instrText xml:space="preserve"> \* MERGEFORMAT </w:instrText>
            </w:r>
            <w:r w:rsidR="001035B8" w:rsidRPr="00CD5E4B">
              <w:fldChar w:fldCharType="separate"/>
            </w:r>
            <w:r w:rsidR="002816C2" w:rsidRPr="00CD5E4B">
              <w:t>ANNEX 3:</w:t>
            </w:r>
            <w:r w:rsidR="001035B8" w:rsidRPr="00CD5E4B">
              <w:fldChar w:fldCharType="end"/>
            </w:r>
            <w:r w:rsidR="00555AAA" w:rsidRPr="00CD5E4B">
              <w:t xml:space="preserve"> study</w:t>
            </w:r>
          </w:p>
        </w:tc>
      </w:tr>
      <w:tr w:rsidR="00555AAA" w:rsidRPr="00CD5E4B" w14:paraId="1F1F898D" w14:textId="77777777" w:rsidTr="002B521C">
        <w:trPr>
          <w:trHeight w:val="296"/>
        </w:trPr>
        <w:tc>
          <w:tcPr>
            <w:tcW w:w="1911" w:type="pct"/>
            <w:noWrap/>
            <w:hideMark/>
          </w:tcPr>
          <w:p w14:paraId="6DFD8F22" w14:textId="77777777" w:rsidR="00555AAA" w:rsidRPr="00CD5E4B" w:rsidRDefault="00555AAA" w:rsidP="00F35AB3">
            <w:pPr>
              <w:pStyle w:val="ECCTabletext"/>
              <w:keepLines/>
            </w:pPr>
            <w:r w:rsidRPr="00CD5E4B">
              <w:t xml:space="preserve">iRSS blocking mean </w:t>
            </w:r>
          </w:p>
        </w:tc>
        <w:tc>
          <w:tcPr>
            <w:tcW w:w="958" w:type="pct"/>
            <w:noWrap/>
            <w:hideMark/>
          </w:tcPr>
          <w:p w14:paraId="3368FD9E" w14:textId="096FE6FA" w:rsidR="00555AAA" w:rsidRPr="00CD5E4B" w:rsidRDefault="00555AAA" w:rsidP="00F35AB3">
            <w:pPr>
              <w:pStyle w:val="ECCTabletext"/>
              <w:keepLines/>
            </w:pPr>
            <w:r w:rsidRPr="00CD5E4B">
              <w:t xml:space="preserve"> -111.15</w:t>
            </w:r>
            <w:r w:rsidR="00426A19" w:rsidRPr="00CD5E4B">
              <w:t xml:space="preserve"> </w:t>
            </w:r>
            <w:r w:rsidRPr="00CD5E4B">
              <w:t>dBm</w:t>
            </w:r>
          </w:p>
        </w:tc>
        <w:tc>
          <w:tcPr>
            <w:tcW w:w="956" w:type="pct"/>
            <w:noWrap/>
            <w:hideMark/>
          </w:tcPr>
          <w:p w14:paraId="5DD67063" w14:textId="7D0D0F1B" w:rsidR="00555AAA" w:rsidRPr="00CD5E4B" w:rsidRDefault="00555AAA" w:rsidP="00F35AB3">
            <w:pPr>
              <w:pStyle w:val="ECCTabletext"/>
              <w:keepLines/>
            </w:pPr>
            <w:r w:rsidRPr="00CD5E4B">
              <w:t xml:space="preserve"> -114.15</w:t>
            </w:r>
            <w:r w:rsidR="00426A19" w:rsidRPr="00CD5E4B">
              <w:t xml:space="preserve"> </w:t>
            </w:r>
            <w:r w:rsidRPr="00CD5E4B">
              <w:t>dBm</w:t>
            </w:r>
          </w:p>
        </w:tc>
        <w:tc>
          <w:tcPr>
            <w:tcW w:w="1175" w:type="pct"/>
            <w:noWrap/>
            <w:hideMark/>
          </w:tcPr>
          <w:p w14:paraId="06A26594" w14:textId="7BF61FF5" w:rsidR="00555AAA" w:rsidRPr="00CD5E4B" w:rsidRDefault="00555AAA" w:rsidP="00F35AB3">
            <w:pPr>
              <w:pStyle w:val="ECCTabletext"/>
              <w:keepLines/>
            </w:pPr>
            <w:r w:rsidRPr="00CD5E4B">
              <w:t xml:space="preserve"> -117.15</w:t>
            </w:r>
            <w:r w:rsidR="00426A19" w:rsidRPr="00CD5E4B">
              <w:t xml:space="preserve"> </w:t>
            </w:r>
            <w:r w:rsidRPr="00CD5E4B">
              <w:t>dBm</w:t>
            </w:r>
          </w:p>
        </w:tc>
      </w:tr>
      <w:tr w:rsidR="00555AAA" w:rsidRPr="00CD5E4B" w14:paraId="32C98F42" w14:textId="77777777" w:rsidTr="002B521C">
        <w:trPr>
          <w:trHeight w:val="296"/>
        </w:trPr>
        <w:tc>
          <w:tcPr>
            <w:tcW w:w="1911" w:type="pct"/>
            <w:noWrap/>
            <w:hideMark/>
          </w:tcPr>
          <w:p w14:paraId="17ECB533" w14:textId="68382523" w:rsidR="00555AAA" w:rsidRPr="00CD5E4B" w:rsidRDefault="00555AAA" w:rsidP="00F35AB3">
            <w:pPr>
              <w:pStyle w:val="ECCTabletext"/>
              <w:keepLines/>
            </w:pPr>
            <w:r w:rsidRPr="00CD5E4B">
              <w:t>iRSS blocking (summation &lt; -92</w:t>
            </w:r>
            <w:r w:rsidR="00426A19" w:rsidRPr="00CD5E4B">
              <w:t xml:space="preserve"> </w:t>
            </w:r>
            <w:r w:rsidRPr="00CD5E4B">
              <w:t>dBm)</w:t>
            </w:r>
          </w:p>
        </w:tc>
        <w:tc>
          <w:tcPr>
            <w:tcW w:w="958" w:type="pct"/>
            <w:noWrap/>
            <w:hideMark/>
          </w:tcPr>
          <w:p w14:paraId="6EF02A3C" w14:textId="77777777" w:rsidR="00555AAA" w:rsidRPr="00CD5E4B" w:rsidRDefault="00555AAA" w:rsidP="00F35AB3">
            <w:pPr>
              <w:pStyle w:val="ECCTabletext"/>
              <w:keepLines/>
            </w:pPr>
            <w:r w:rsidRPr="00CD5E4B">
              <w:t>95.50%</w:t>
            </w:r>
          </w:p>
        </w:tc>
        <w:tc>
          <w:tcPr>
            <w:tcW w:w="956" w:type="pct"/>
            <w:noWrap/>
            <w:hideMark/>
          </w:tcPr>
          <w:p w14:paraId="0E912F4B" w14:textId="77777777" w:rsidR="00555AAA" w:rsidRPr="00CD5E4B" w:rsidRDefault="00555AAA" w:rsidP="00F35AB3">
            <w:pPr>
              <w:pStyle w:val="ECCTabletext"/>
              <w:keepLines/>
            </w:pPr>
            <w:r w:rsidRPr="00CD5E4B">
              <w:t>96.80%</w:t>
            </w:r>
          </w:p>
        </w:tc>
        <w:tc>
          <w:tcPr>
            <w:tcW w:w="1175" w:type="pct"/>
            <w:noWrap/>
            <w:hideMark/>
          </w:tcPr>
          <w:p w14:paraId="72D00E82" w14:textId="77777777" w:rsidR="00555AAA" w:rsidRPr="00CD5E4B" w:rsidRDefault="00555AAA" w:rsidP="00F35AB3">
            <w:pPr>
              <w:pStyle w:val="ECCTabletext"/>
              <w:keepLines/>
            </w:pPr>
            <w:r w:rsidRPr="00CD5E4B">
              <w:t>97.90%</w:t>
            </w:r>
          </w:p>
        </w:tc>
      </w:tr>
      <w:tr w:rsidR="00555AAA" w:rsidRPr="00CD5E4B" w14:paraId="65C14E12" w14:textId="77777777" w:rsidTr="002B521C">
        <w:trPr>
          <w:trHeight w:val="307"/>
        </w:trPr>
        <w:tc>
          <w:tcPr>
            <w:tcW w:w="1911" w:type="pct"/>
            <w:noWrap/>
            <w:hideMark/>
          </w:tcPr>
          <w:p w14:paraId="79899E88" w14:textId="6DB0BDF1" w:rsidR="00555AAA" w:rsidRPr="00CD5E4B" w:rsidRDefault="00555AAA" w:rsidP="00F35AB3">
            <w:pPr>
              <w:pStyle w:val="ECCTabletext"/>
              <w:keepLines/>
            </w:pPr>
            <w:r w:rsidRPr="00CD5E4B">
              <w:t>iRSS blocking (summation &lt; -81</w:t>
            </w:r>
            <w:r w:rsidR="00426A19" w:rsidRPr="00CD5E4B">
              <w:t xml:space="preserve"> </w:t>
            </w:r>
            <w:r w:rsidRPr="00CD5E4B">
              <w:t>dBm)</w:t>
            </w:r>
          </w:p>
        </w:tc>
        <w:tc>
          <w:tcPr>
            <w:tcW w:w="958" w:type="pct"/>
            <w:noWrap/>
            <w:hideMark/>
          </w:tcPr>
          <w:p w14:paraId="2F93B328" w14:textId="77777777" w:rsidR="00555AAA" w:rsidRPr="00CD5E4B" w:rsidRDefault="00555AAA" w:rsidP="00F35AB3">
            <w:pPr>
              <w:pStyle w:val="ECCTabletext"/>
              <w:keepLines/>
            </w:pPr>
            <w:r w:rsidRPr="00CD5E4B">
              <w:t>99.40%</w:t>
            </w:r>
          </w:p>
        </w:tc>
        <w:tc>
          <w:tcPr>
            <w:tcW w:w="956" w:type="pct"/>
            <w:noWrap/>
            <w:hideMark/>
          </w:tcPr>
          <w:p w14:paraId="504CC0CD" w14:textId="77777777" w:rsidR="00555AAA" w:rsidRPr="00CD5E4B" w:rsidRDefault="00555AAA" w:rsidP="00F35AB3">
            <w:pPr>
              <w:pStyle w:val="ECCTabletext"/>
              <w:keepLines/>
            </w:pPr>
            <w:r w:rsidRPr="00CD5E4B">
              <w:t>99.60%</w:t>
            </w:r>
          </w:p>
        </w:tc>
        <w:tc>
          <w:tcPr>
            <w:tcW w:w="1175" w:type="pct"/>
            <w:noWrap/>
            <w:hideMark/>
          </w:tcPr>
          <w:p w14:paraId="2B8D45F3" w14:textId="77777777" w:rsidR="00555AAA" w:rsidRPr="00CD5E4B" w:rsidRDefault="00555AAA" w:rsidP="00F35AB3">
            <w:pPr>
              <w:pStyle w:val="ECCTabletext"/>
              <w:keepLines/>
            </w:pPr>
            <w:r w:rsidRPr="00CD5E4B">
              <w:t>99.90%</w:t>
            </w:r>
          </w:p>
        </w:tc>
      </w:tr>
    </w:tbl>
    <w:p w14:paraId="43DCFDBA" w14:textId="77777777" w:rsidR="00555AAA" w:rsidRPr="00CD5E4B" w:rsidRDefault="00555AAA" w:rsidP="00245597">
      <w:pPr>
        <w:pStyle w:val="ECCAnnexheading3"/>
        <w:rPr>
          <w:lang w:val="en-GB"/>
        </w:rPr>
      </w:pPr>
      <w:r w:rsidRPr="00CD5E4B">
        <w:rPr>
          <w:lang w:val="en-GB"/>
        </w:rPr>
        <w:t xml:space="preserve"> Conclusion</w:t>
      </w:r>
    </w:p>
    <w:p w14:paraId="0FFEA5B6" w14:textId="2FA06E72" w:rsidR="00555AAA" w:rsidRPr="00CD5E4B" w:rsidRDefault="00555AAA" w:rsidP="00A1101D">
      <w:r w:rsidRPr="00CD5E4B">
        <w:t xml:space="preserve">Taking into account the fixed </w:t>
      </w:r>
      <w:r w:rsidR="003F5BE0" w:rsidRPr="00CD5E4B">
        <w:t>RLAN</w:t>
      </w:r>
      <w:r w:rsidRPr="00CD5E4B">
        <w:t xml:space="preserve"> antenna height (fixed probability between 1.5 to 28.5</w:t>
      </w:r>
      <w:r w:rsidR="00693507" w:rsidRPr="00CD5E4B">
        <w:t xml:space="preserve"> </w:t>
      </w:r>
      <w:r w:rsidRPr="00CD5E4B">
        <w:t xml:space="preserve">m) as defining in </w:t>
      </w:r>
      <w:r w:rsidR="00043786" w:rsidRPr="00CD5E4B">
        <w:t>ECC Report</w:t>
      </w:r>
      <w:r w:rsidR="00E722E6" w:rsidRPr="00CD5E4B">
        <w:t xml:space="preserve"> </w:t>
      </w:r>
      <w:r w:rsidRPr="00CD5E4B">
        <w:t>302</w:t>
      </w:r>
      <w:r w:rsidR="001035B8" w:rsidRPr="00CD5E4B">
        <w:t xml:space="preserve"> </w:t>
      </w:r>
      <w:r w:rsidR="001035B8" w:rsidRPr="00CD5E4B">
        <w:fldChar w:fldCharType="begin" w:fldLock="1"/>
      </w:r>
      <w:r w:rsidR="001035B8" w:rsidRPr="00CD5E4B">
        <w:instrText xml:space="preserve"> REF _Ref103199299 \n \h </w:instrText>
      </w:r>
      <w:r w:rsidR="004C13AC" w:rsidRPr="00CD5E4B">
        <w:instrText xml:space="preserve"> \* MERGEFORMAT </w:instrText>
      </w:r>
      <w:r w:rsidR="001035B8" w:rsidRPr="00CD5E4B">
        <w:fldChar w:fldCharType="separate"/>
      </w:r>
      <w:r w:rsidR="002816C2" w:rsidRPr="00CD5E4B">
        <w:t>[28]</w:t>
      </w:r>
      <w:r w:rsidR="001035B8" w:rsidRPr="00CD5E4B">
        <w:fldChar w:fldCharType="end"/>
      </w:r>
      <w:r w:rsidRPr="00CD5E4B">
        <w:t xml:space="preserve">, </w:t>
      </w:r>
      <w:r w:rsidR="00592AFA" w:rsidRPr="00CD5E4B">
        <w:t>SEAMCAT</w:t>
      </w:r>
      <w:r w:rsidRPr="00CD5E4B">
        <w:t xml:space="preserve"> simulations highlight that the blocking compatibility between AAS 5G NR and </w:t>
      </w:r>
      <w:r w:rsidR="00067A6C" w:rsidRPr="00CD5E4B">
        <w:t>RLAN</w:t>
      </w:r>
      <w:r w:rsidRPr="00CD5E4B">
        <w:t xml:space="preserve"> is quite good in all simulations, as described in the</w:t>
      </w:r>
      <w:r w:rsidR="001D2282" w:rsidRPr="00CD5E4B">
        <w:t xml:space="preserve"> above</w:t>
      </w:r>
      <w:r w:rsidRPr="00CD5E4B">
        <w:t xml:space="preserve"> table.</w:t>
      </w:r>
    </w:p>
    <w:p w14:paraId="3727E220" w14:textId="274D52E7" w:rsidR="00555AAA" w:rsidRPr="00CD5E4B" w:rsidRDefault="00555AAA" w:rsidP="00A1101D">
      <w:r w:rsidRPr="00CD5E4B">
        <w:t xml:space="preserve">To have about 3% probability of iRSS at the </w:t>
      </w:r>
      <w:r w:rsidR="003F5BE0" w:rsidRPr="00CD5E4B">
        <w:t>RLAN</w:t>
      </w:r>
      <w:r w:rsidRPr="00CD5E4B">
        <w:t xml:space="preserve"> receiver higher than -92</w:t>
      </w:r>
      <w:r w:rsidR="00693507" w:rsidRPr="00CD5E4B">
        <w:t xml:space="preserve"> </w:t>
      </w:r>
      <w:r w:rsidRPr="00CD5E4B">
        <w:t>dBm, it is recommended to have a maximum TRP = 40 dBm</w:t>
      </w:r>
      <w:r w:rsidR="008764C7" w:rsidRPr="00CD5E4B">
        <w:t>/(5 MHz)</w:t>
      </w:r>
      <w:r w:rsidRPr="00CD5E4B">
        <w:t xml:space="preserve"> in the band 2390-2400</w:t>
      </w:r>
      <w:r w:rsidR="00693507" w:rsidRPr="00CD5E4B">
        <w:t xml:space="preserve"> </w:t>
      </w:r>
      <w:r w:rsidRPr="00CD5E4B">
        <w:t>MHz.</w:t>
      </w:r>
    </w:p>
    <w:p w14:paraId="101AC982" w14:textId="5DB4C0BD" w:rsidR="00555AAA" w:rsidRPr="00CD5E4B" w:rsidRDefault="00555AAA" w:rsidP="00A1101D">
      <w:r w:rsidRPr="00CD5E4B">
        <w:t xml:space="preserve">To have strictly less than 3% probability of iRSS at the </w:t>
      </w:r>
      <w:r w:rsidR="003F5BE0" w:rsidRPr="00CD5E4B">
        <w:t>RLAN</w:t>
      </w:r>
      <w:r w:rsidRPr="00CD5E4B">
        <w:t xml:space="preserve"> receiver higher than -92</w:t>
      </w:r>
      <w:r w:rsidR="00693507" w:rsidRPr="00CD5E4B">
        <w:t xml:space="preserve"> </w:t>
      </w:r>
      <w:r w:rsidRPr="00CD5E4B">
        <w:t>dBm, it is recommended to have a maximum TRP = 37 dBm</w:t>
      </w:r>
      <w:r w:rsidR="008764C7" w:rsidRPr="00CD5E4B">
        <w:t>/(5 MHz)</w:t>
      </w:r>
      <w:r w:rsidRPr="00CD5E4B">
        <w:t xml:space="preserve"> in the band 2390-2400</w:t>
      </w:r>
      <w:r w:rsidR="00693507" w:rsidRPr="00CD5E4B">
        <w:t xml:space="preserve"> </w:t>
      </w:r>
      <w:r w:rsidRPr="00CD5E4B">
        <w:t>MHz.</w:t>
      </w:r>
    </w:p>
    <w:p w14:paraId="6EB13892" w14:textId="30004562" w:rsidR="00555AAA" w:rsidRPr="00CD5E4B" w:rsidRDefault="00555AAA" w:rsidP="00555AAA">
      <w:r w:rsidRPr="00CD5E4B">
        <w:lastRenderedPageBreak/>
        <w:t>Note: the trigger level "-92</w:t>
      </w:r>
      <w:r w:rsidR="00693507" w:rsidRPr="00CD5E4B">
        <w:t xml:space="preserve"> </w:t>
      </w:r>
      <w:r w:rsidRPr="00CD5E4B">
        <w:t>dBm" is based on the noise floor</w:t>
      </w:r>
    </w:p>
    <w:p w14:paraId="1D695FC1" w14:textId="57B404D4" w:rsidR="003D05E9" w:rsidRPr="00CD5E4B" w:rsidRDefault="00CF3D1F" w:rsidP="00CE2A82">
      <w:pPr>
        <w:pStyle w:val="ECCAnnexheading2"/>
        <w:rPr>
          <w:lang w:val="en-GB"/>
        </w:rPr>
      </w:pPr>
      <w:bookmarkStart w:id="1054" w:name="_Ref100073487"/>
      <w:r w:rsidRPr="00CD5E4B">
        <w:rPr>
          <w:lang w:val="en-GB"/>
        </w:rPr>
        <w:t>Co-</w:t>
      </w:r>
      <w:r w:rsidR="003D05E9" w:rsidRPr="00CD5E4B">
        <w:rPr>
          <w:lang w:val="en-GB"/>
        </w:rPr>
        <w:t>channel and Adjacent channel compatibility studies between Telemetry and AAS 5G NR with 2.4 GHz band</w:t>
      </w:r>
      <w:bookmarkEnd w:id="1054"/>
    </w:p>
    <w:p w14:paraId="6B44C651" w14:textId="77777777" w:rsidR="003D05E9" w:rsidRPr="00CD5E4B" w:rsidRDefault="003D05E9" w:rsidP="00245597">
      <w:pPr>
        <w:pStyle w:val="ECCAnnexheading3"/>
        <w:rPr>
          <w:lang w:val="en-GB"/>
        </w:rPr>
      </w:pPr>
      <w:r w:rsidRPr="00CD5E4B">
        <w:rPr>
          <w:lang w:val="en-GB"/>
        </w:rPr>
        <w:t>Introduction</w:t>
      </w:r>
    </w:p>
    <w:p w14:paraId="48790B55" w14:textId="606D83D6" w:rsidR="003D05E9" w:rsidRPr="00CD5E4B" w:rsidRDefault="001035B8" w:rsidP="003D05E9">
      <w:r w:rsidRPr="00CD5E4B">
        <w:t>This compatibility study</w:t>
      </w:r>
      <w:r w:rsidR="003D05E9" w:rsidRPr="00CD5E4B">
        <w:t xml:space="preserve"> focus</w:t>
      </w:r>
      <w:r w:rsidR="005D11A3" w:rsidRPr="00CD5E4B">
        <w:t>es</w:t>
      </w:r>
      <w:r w:rsidR="003D05E9" w:rsidRPr="00CD5E4B">
        <w:t xml:space="preserve"> on the ground telemetry station to </w:t>
      </w:r>
      <w:r w:rsidR="005D11A3" w:rsidRPr="00CD5E4B">
        <w:t>investigate</w:t>
      </w:r>
      <w:r w:rsidR="003D05E9" w:rsidRPr="00CD5E4B">
        <w:t xml:space="preserve"> if compatibility is possible in co-channel</w:t>
      </w:r>
      <w:r w:rsidR="005D11A3" w:rsidRPr="00CD5E4B">
        <w:t xml:space="preserve"> and</w:t>
      </w:r>
      <w:r w:rsidR="003D05E9" w:rsidRPr="00CD5E4B">
        <w:t xml:space="preserve"> adj</w:t>
      </w:r>
      <w:r w:rsidR="007C3105" w:rsidRPr="00CD5E4B">
        <w:t>acent</w:t>
      </w:r>
      <w:r w:rsidR="00AB7DB0" w:rsidRPr="00CD5E4B">
        <w:t xml:space="preserve"> </w:t>
      </w:r>
      <w:r w:rsidR="003D05E9" w:rsidRPr="00CD5E4B">
        <w:t>channel</w:t>
      </w:r>
      <w:r w:rsidR="005D11A3" w:rsidRPr="00CD5E4B">
        <w:t>s</w:t>
      </w:r>
      <w:r w:rsidR="003D05E9" w:rsidRPr="00CD5E4B">
        <w:t xml:space="preserve"> in the 2300-2400</w:t>
      </w:r>
      <w:r w:rsidR="007F0ACF" w:rsidRPr="00CD5E4B">
        <w:t xml:space="preserve"> </w:t>
      </w:r>
      <w:r w:rsidR="003D05E9" w:rsidRPr="00CD5E4B">
        <w:t>MHz band and outside the 2300-2400</w:t>
      </w:r>
      <w:r w:rsidR="007F0ACF" w:rsidRPr="00CD5E4B">
        <w:t xml:space="preserve"> </w:t>
      </w:r>
      <w:r w:rsidR="003D05E9" w:rsidRPr="00CD5E4B">
        <w:t xml:space="preserve">MHz band. </w:t>
      </w:r>
    </w:p>
    <w:p w14:paraId="66B4AA19" w14:textId="4FD53B3E" w:rsidR="003D05E9" w:rsidRPr="00CD5E4B" w:rsidRDefault="003D05E9" w:rsidP="003D05E9">
      <w:r w:rsidRPr="00CD5E4B">
        <w:t xml:space="preserve">Telemetry parameters </w:t>
      </w:r>
      <w:r w:rsidR="005D11A3" w:rsidRPr="00CD5E4B">
        <w:t xml:space="preserve">are mainly taken </w:t>
      </w:r>
      <w:r w:rsidRPr="00CD5E4B">
        <w:t xml:space="preserve">from </w:t>
      </w:r>
      <w:r w:rsidR="00043786" w:rsidRPr="00CD5E4B">
        <w:t>ECC Report 172</w:t>
      </w:r>
      <w:r w:rsidRPr="00CD5E4B">
        <w:t>.</w:t>
      </w:r>
    </w:p>
    <w:p w14:paraId="3BEE6257" w14:textId="26FB5B6D" w:rsidR="003D05E9" w:rsidRPr="00CD5E4B" w:rsidRDefault="003D05E9" w:rsidP="003D05E9">
      <w:r w:rsidRPr="00CD5E4B">
        <w:t xml:space="preserve">In </w:t>
      </w:r>
      <w:r w:rsidR="00043786" w:rsidRPr="00CD5E4B">
        <w:t>ECC Report 172</w:t>
      </w:r>
      <w:r w:rsidR="005D11A3" w:rsidRPr="00CD5E4B">
        <w:t xml:space="preserve"> </w:t>
      </w:r>
      <w:r w:rsidR="005D11A3" w:rsidRPr="00CD5E4B">
        <w:fldChar w:fldCharType="begin" w:fldLock="1"/>
      </w:r>
      <w:r w:rsidR="005D11A3" w:rsidRPr="00CD5E4B">
        <w:instrText xml:space="preserve"> REF _Ref40084256 \r \h </w:instrText>
      </w:r>
      <w:r w:rsidR="004C13AC" w:rsidRPr="00CD5E4B">
        <w:instrText xml:space="preserve"> \* MERGEFORMAT </w:instrText>
      </w:r>
      <w:r w:rsidR="005D11A3" w:rsidRPr="00CD5E4B">
        <w:fldChar w:fldCharType="separate"/>
      </w:r>
      <w:r w:rsidR="002816C2" w:rsidRPr="00CD5E4B">
        <w:t>[4]</w:t>
      </w:r>
      <w:r w:rsidR="005D11A3" w:rsidRPr="00CD5E4B">
        <w:fldChar w:fldCharType="end"/>
      </w:r>
      <w:r w:rsidRPr="00CD5E4B">
        <w:t xml:space="preserve">, </w:t>
      </w:r>
      <w:r w:rsidR="005D11A3" w:rsidRPr="00CD5E4B">
        <w:t xml:space="preserve">an </w:t>
      </w:r>
      <w:r w:rsidRPr="00CD5E4B">
        <w:t xml:space="preserve">MCL study was </w:t>
      </w:r>
      <w:r w:rsidR="00A76312" w:rsidRPr="00CD5E4B">
        <w:t>performed</w:t>
      </w:r>
      <w:r w:rsidRPr="00CD5E4B">
        <w:t xml:space="preserve">. </w:t>
      </w:r>
      <w:r w:rsidR="00A76312" w:rsidRPr="00CD5E4B">
        <w:t>However</w:t>
      </w:r>
      <w:r w:rsidRPr="00CD5E4B">
        <w:t>, as the AAS</w:t>
      </w:r>
      <w:r w:rsidR="005D11A3" w:rsidRPr="00CD5E4B">
        <w:t xml:space="preserve"> is studied here</w:t>
      </w:r>
      <w:r w:rsidRPr="00CD5E4B">
        <w:t xml:space="preserve">, it is almost impossible to use </w:t>
      </w:r>
      <w:r w:rsidR="005D11A3" w:rsidRPr="00CD5E4B">
        <w:t xml:space="preserve">an </w:t>
      </w:r>
      <w:r w:rsidRPr="00CD5E4B">
        <w:t xml:space="preserve">MCL study. </w:t>
      </w:r>
    </w:p>
    <w:p w14:paraId="433F749A" w14:textId="6E97FB3D" w:rsidR="003D05E9" w:rsidRPr="00CD5E4B" w:rsidRDefault="005D11A3" w:rsidP="003D05E9">
      <w:r w:rsidRPr="00CD5E4B">
        <w:t>Therefore</w:t>
      </w:r>
      <w:r w:rsidR="003D05E9" w:rsidRPr="00CD5E4B">
        <w:t xml:space="preserve">, all simulations have been done via SEAMCAT. </w:t>
      </w:r>
    </w:p>
    <w:p w14:paraId="74691F58" w14:textId="77777777" w:rsidR="003D05E9" w:rsidRPr="00CD5E4B" w:rsidRDefault="003D05E9" w:rsidP="00710B02">
      <w:pPr>
        <w:pStyle w:val="ECCAnnexheading3"/>
        <w:keepNext/>
        <w:keepLines/>
        <w:rPr>
          <w:lang w:val="en-GB"/>
        </w:rPr>
      </w:pPr>
      <w:r w:rsidRPr="00CD5E4B">
        <w:rPr>
          <w:lang w:val="en-GB"/>
        </w:rPr>
        <w:t>Simulation parameters</w:t>
      </w:r>
    </w:p>
    <w:p w14:paraId="7FE46648" w14:textId="67DDB994" w:rsidR="003D05E9" w:rsidRPr="00CD5E4B" w:rsidRDefault="001069E2" w:rsidP="003D05E9">
      <w:r w:rsidRPr="00CD5E4B">
        <w:fldChar w:fldCharType="begin" w:fldLock="1"/>
      </w:r>
      <w:r w:rsidRPr="00CD5E4B">
        <w:instrText xml:space="preserve"> REF _Ref98831998 \h </w:instrText>
      </w:r>
      <w:r w:rsidR="004C13AC" w:rsidRPr="00CD5E4B">
        <w:instrText xml:space="preserve"> \* MERGEFORMAT </w:instrText>
      </w:r>
      <w:r w:rsidRPr="00CD5E4B">
        <w:fldChar w:fldCharType="separate"/>
      </w:r>
      <w:r w:rsidR="002816C2" w:rsidRPr="00CD5E4B">
        <w:t>Table 23</w:t>
      </w:r>
      <w:r w:rsidRPr="00CD5E4B">
        <w:fldChar w:fldCharType="end"/>
      </w:r>
      <w:r w:rsidRPr="00CD5E4B">
        <w:t xml:space="preserve"> and </w:t>
      </w:r>
      <w:r w:rsidRPr="00CD5E4B">
        <w:fldChar w:fldCharType="begin" w:fldLock="1"/>
      </w:r>
      <w:r w:rsidRPr="00CD5E4B">
        <w:instrText xml:space="preserve"> REF _Ref98832000 \h </w:instrText>
      </w:r>
      <w:r w:rsidR="004C13AC" w:rsidRPr="00CD5E4B">
        <w:instrText xml:space="preserve"> \* MERGEFORMAT </w:instrText>
      </w:r>
      <w:r w:rsidRPr="00CD5E4B">
        <w:fldChar w:fldCharType="separate"/>
      </w:r>
      <w:r w:rsidR="002816C2" w:rsidRPr="00CD5E4B">
        <w:t>Table 24</w:t>
      </w:r>
      <w:r w:rsidRPr="00CD5E4B">
        <w:fldChar w:fldCharType="end"/>
      </w:r>
      <w:r w:rsidR="003D05E9" w:rsidRPr="00CD5E4B">
        <w:t xml:space="preserve"> summari</w:t>
      </w:r>
      <w:r w:rsidR="00EE03AD" w:rsidRPr="00CD5E4B">
        <w:t>s</w:t>
      </w:r>
      <w:r w:rsidR="003D05E9" w:rsidRPr="00CD5E4B">
        <w:t>e the parameters used in this simulation for Telemetry ground station and AAS 5G NR BS, respectively.</w:t>
      </w:r>
    </w:p>
    <w:p w14:paraId="66600796" w14:textId="63AAE6F7" w:rsidR="001069E2" w:rsidRPr="00CD5E4B" w:rsidRDefault="001069E2" w:rsidP="00AA52A6">
      <w:pPr>
        <w:pStyle w:val="Caption"/>
        <w:rPr>
          <w:lang w:val="en-GB"/>
        </w:rPr>
      </w:pPr>
      <w:bookmarkStart w:id="1055" w:name="_Ref98831998"/>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23</w:t>
      </w:r>
      <w:r w:rsidRPr="00CD5E4B">
        <w:rPr>
          <w:lang w:val="en-GB"/>
        </w:rPr>
        <w:fldChar w:fldCharType="end"/>
      </w:r>
      <w:bookmarkEnd w:id="1055"/>
      <w:r w:rsidR="00A5311B" w:rsidRPr="00CD5E4B">
        <w:rPr>
          <w:lang w:val="en-GB"/>
        </w:rPr>
        <w:t>:</w:t>
      </w:r>
      <w:r w:rsidRPr="00CD5E4B">
        <w:rPr>
          <w:lang w:val="en-GB"/>
        </w:rPr>
        <w:t xml:space="preserve"> Telemetry Parameters from ECC</w:t>
      </w:r>
      <w:r w:rsidR="00693507" w:rsidRPr="00CD5E4B">
        <w:rPr>
          <w:lang w:val="en-GB"/>
        </w:rPr>
        <w:t xml:space="preserve"> </w:t>
      </w:r>
      <w:r w:rsidRPr="00CD5E4B">
        <w:rPr>
          <w:lang w:val="en-GB"/>
        </w:rPr>
        <w:t>Rep</w:t>
      </w:r>
      <w:r w:rsidR="00A5311B" w:rsidRPr="00CD5E4B">
        <w:rPr>
          <w:lang w:val="en-GB"/>
        </w:rPr>
        <w:t>ort</w:t>
      </w:r>
      <w:r w:rsidR="00693507" w:rsidRPr="00CD5E4B">
        <w:rPr>
          <w:lang w:val="en-GB"/>
        </w:rPr>
        <w:t xml:space="preserve"> </w:t>
      </w:r>
      <w:r w:rsidRPr="00CD5E4B">
        <w:rPr>
          <w:lang w:val="en-GB"/>
        </w:rPr>
        <w:t>172</w:t>
      </w:r>
      <w:r w:rsidR="006347D1">
        <w:rPr>
          <w:lang w:val="en-GB"/>
        </w:rPr>
        <w:t xml:space="preserve"> </w:t>
      </w:r>
      <w:r w:rsidR="006347D1">
        <w:rPr>
          <w:lang w:val="en-GB"/>
        </w:rPr>
        <w:fldChar w:fldCharType="begin" w:fldLock="1"/>
      </w:r>
      <w:r w:rsidR="006347D1">
        <w:rPr>
          <w:lang w:val="en-GB"/>
        </w:rPr>
        <w:instrText xml:space="preserve"> REF _Ref40084256 \r \h </w:instrText>
      </w:r>
      <w:r w:rsidR="006347D1">
        <w:rPr>
          <w:lang w:val="en-GB"/>
        </w:rPr>
      </w:r>
      <w:r w:rsidR="006347D1">
        <w:rPr>
          <w:lang w:val="en-GB"/>
        </w:rPr>
        <w:fldChar w:fldCharType="separate"/>
      </w:r>
      <w:r w:rsidR="006347D1">
        <w:rPr>
          <w:lang w:val="en-GB"/>
        </w:rPr>
        <w:t>[4]</w:t>
      </w:r>
      <w:r w:rsidR="006347D1">
        <w:rPr>
          <w:lang w:val="en-GB"/>
        </w:rPr>
        <w:fldChar w:fldCharType="end"/>
      </w:r>
      <w:r w:rsidR="001035B8" w:rsidRPr="00CD5E4B">
        <w:rPr>
          <w:lang w:val="en-GB"/>
        </w:rPr>
        <w:t xml:space="preserve"> </w:t>
      </w:r>
    </w:p>
    <w:tbl>
      <w:tblPr>
        <w:tblStyle w:val="ECCTable-redheader"/>
        <w:tblW w:w="5000" w:type="pct"/>
        <w:tblInd w:w="0" w:type="dxa"/>
        <w:tblLook w:val="01E0" w:firstRow="1" w:lastRow="1" w:firstColumn="1" w:lastColumn="1" w:noHBand="0" w:noVBand="0"/>
      </w:tblPr>
      <w:tblGrid>
        <w:gridCol w:w="1509"/>
        <w:gridCol w:w="2477"/>
        <w:gridCol w:w="5643"/>
      </w:tblGrid>
      <w:tr w:rsidR="0028310C" w:rsidRPr="00CD5E4B" w14:paraId="438CD1E3" w14:textId="77777777" w:rsidTr="001943D9">
        <w:trPr>
          <w:cnfStyle w:val="100000000000" w:firstRow="1" w:lastRow="0" w:firstColumn="0" w:lastColumn="0" w:oddVBand="0" w:evenVBand="0" w:oddHBand="0" w:evenHBand="0" w:firstRowFirstColumn="0" w:firstRowLastColumn="0" w:lastRowFirstColumn="0" w:lastRowLastColumn="0"/>
        </w:trPr>
        <w:tc>
          <w:tcPr>
            <w:tcW w:w="784" w:type="pct"/>
          </w:tcPr>
          <w:p w14:paraId="586B3EF2" w14:textId="77777777" w:rsidR="0028310C" w:rsidRPr="00CD5E4B" w:rsidRDefault="0028310C" w:rsidP="00AA52A6">
            <w:pPr>
              <w:pStyle w:val="ECCTableHeaderwhitefont"/>
              <w:keepLines/>
            </w:pPr>
          </w:p>
        </w:tc>
        <w:tc>
          <w:tcPr>
            <w:tcW w:w="1286" w:type="pct"/>
            <w:hideMark/>
          </w:tcPr>
          <w:p w14:paraId="255AB331" w14:textId="77777777" w:rsidR="0028310C" w:rsidRPr="00CD5E4B" w:rsidRDefault="0028310C" w:rsidP="00AA52A6">
            <w:pPr>
              <w:pStyle w:val="ECCTableHeaderwhitefont"/>
              <w:keepLines/>
            </w:pPr>
            <w:r w:rsidRPr="00CD5E4B">
              <w:t>Parameter</w:t>
            </w:r>
          </w:p>
        </w:tc>
        <w:tc>
          <w:tcPr>
            <w:tcW w:w="2930" w:type="pct"/>
            <w:hideMark/>
          </w:tcPr>
          <w:p w14:paraId="23991A25" w14:textId="460DDF89" w:rsidR="0028310C" w:rsidRPr="00CD5E4B" w:rsidRDefault="0028310C" w:rsidP="00AA52A6">
            <w:pPr>
              <w:pStyle w:val="ECCTableHeaderwhitefont"/>
              <w:keepLines/>
            </w:pPr>
            <w:r w:rsidRPr="00CD5E4B">
              <w:t>Value (aeronautical telemetry in the 2300/2400</w:t>
            </w:r>
            <w:r w:rsidR="00693507" w:rsidRPr="00CD5E4B">
              <w:t xml:space="preserve"> </w:t>
            </w:r>
            <w:r w:rsidRPr="00CD5E4B">
              <w:t>MHz band</w:t>
            </w:r>
          </w:p>
        </w:tc>
      </w:tr>
      <w:tr w:rsidR="0028310C" w:rsidRPr="00CD5E4B" w14:paraId="13055166" w14:textId="77777777" w:rsidTr="001943D9">
        <w:tc>
          <w:tcPr>
            <w:tcW w:w="784" w:type="pct"/>
            <w:vMerge w:val="restart"/>
            <w:hideMark/>
          </w:tcPr>
          <w:p w14:paraId="0C5CC025" w14:textId="77777777" w:rsidR="0028310C" w:rsidRPr="00CD5E4B" w:rsidRDefault="0028310C" w:rsidP="00AA52A6">
            <w:pPr>
              <w:pStyle w:val="ECCTabletext"/>
              <w:keepLines/>
            </w:pPr>
            <w:r w:rsidRPr="00CD5E4B">
              <w:t>Airborne</w:t>
            </w:r>
          </w:p>
          <w:p w14:paraId="5D43F447" w14:textId="77777777" w:rsidR="0028310C" w:rsidRPr="00CD5E4B" w:rsidRDefault="0028310C" w:rsidP="00AA52A6">
            <w:pPr>
              <w:pStyle w:val="ECCTabletext"/>
              <w:keepLines/>
            </w:pPr>
            <w:r w:rsidRPr="00CD5E4B">
              <w:t>Transmission</w:t>
            </w:r>
          </w:p>
        </w:tc>
        <w:tc>
          <w:tcPr>
            <w:tcW w:w="1286" w:type="pct"/>
            <w:hideMark/>
          </w:tcPr>
          <w:p w14:paraId="12FF2169" w14:textId="77777777" w:rsidR="0028310C" w:rsidRPr="00CD5E4B" w:rsidRDefault="0028310C" w:rsidP="00AA52A6">
            <w:pPr>
              <w:pStyle w:val="ECCTabletext"/>
              <w:keepLines/>
            </w:pPr>
            <w:r w:rsidRPr="00CD5E4B">
              <w:t>Bandwidth (MHz)</w:t>
            </w:r>
          </w:p>
        </w:tc>
        <w:tc>
          <w:tcPr>
            <w:tcW w:w="2930" w:type="pct"/>
            <w:hideMark/>
          </w:tcPr>
          <w:p w14:paraId="60B175E9" w14:textId="77777777" w:rsidR="0028310C" w:rsidRPr="00CD5E4B" w:rsidRDefault="0028310C" w:rsidP="00AA52A6">
            <w:pPr>
              <w:pStyle w:val="ECCTabletext"/>
              <w:keepLines/>
            </w:pPr>
            <w:r w:rsidRPr="00CD5E4B">
              <w:t>1 to 40</w:t>
            </w:r>
          </w:p>
        </w:tc>
      </w:tr>
      <w:tr w:rsidR="0028310C" w:rsidRPr="00CD5E4B" w14:paraId="71FCB09A" w14:textId="77777777" w:rsidTr="001943D9">
        <w:tc>
          <w:tcPr>
            <w:tcW w:w="784" w:type="pct"/>
            <w:vMerge/>
            <w:hideMark/>
          </w:tcPr>
          <w:p w14:paraId="4E108328" w14:textId="77777777" w:rsidR="0028310C" w:rsidRPr="00CD5E4B" w:rsidRDefault="0028310C" w:rsidP="00B06414">
            <w:pPr>
              <w:pStyle w:val="ECCTabletext"/>
              <w:keepLines/>
            </w:pPr>
          </w:p>
        </w:tc>
        <w:tc>
          <w:tcPr>
            <w:tcW w:w="1286" w:type="pct"/>
            <w:hideMark/>
          </w:tcPr>
          <w:p w14:paraId="6A846BD9" w14:textId="77777777" w:rsidR="0028310C" w:rsidRPr="00CD5E4B" w:rsidRDefault="0028310C" w:rsidP="00B06414">
            <w:pPr>
              <w:pStyle w:val="ECCTabletext"/>
              <w:keepLines/>
            </w:pPr>
            <w:r w:rsidRPr="00CD5E4B">
              <w:t>Max output power (dBm)</w:t>
            </w:r>
          </w:p>
        </w:tc>
        <w:tc>
          <w:tcPr>
            <w:tcW w:w="2930" w:type="pct"/>
            <w:hideMark/>
          </w:tcPr>
          <w:p w14:paraId="752A4742" w14:textId="77777777" w:rsidR="0028310C" w:rsidRPr="00CD5E4B" w:rsidRDefault="0028310C" w:rsidP="00B06414">
            <w:pPr>
              <w:pStyle w:val="ECCTabletext"/>
              <w:keepLines/>
            </w:pPr>
            <w:r w:rsidRPr="00CD5E4B">
              <w:t>2 to 40</w:t>
            </w:r>
          </w:p>
        </w:tc>
      </w:tr>
      <w:tr w:rsidR="0028310C" w:rsidRPr="00CD5E4B" w14:paraId="19A9DB90" w14:textId="77777777" w:rsidTr="001943D9">
        <w:tc>
          <w:tcPr>
            <w:tcW w:w="784" w:type="pct"/>
            <w:vMerge/>
            <w:hideMark/>
          </w:tcPr>
          <w:p w14:paraId="060FE714" w14:textId="77777777" w:rsidR="0028310C" w:rsidRPr="00CD5E4B" w:rsidRDefault="0028310C" w:rsidP="00B06414">
            <w:pPr>
              <w:pStyle w:val="ECCTabletext"/>
              <w:keepLines/>
            </w:pPr>
          </w:p>
        </w:tc>
        <w:tc>
          <w:tcPr>
            <w:tcW w:w="1286" w:type="pct"/>
            <w:hideMark/>
          </w:tcPr>
          <w:p w14:paraId="2B20A9BB" w14:textId="77777777" w:rsidR="0028310C" w:rsidRPr="00CD5E4B" w:rsidRDefault="0028310C" w:rsidP="00B06414">
            <w:pPr>
              <w:pStyle w:val="ECCTabletext"/>
              <w:keepLines/>
            </w:pPr>
            <w:r w:rsidRPr="00CD5E4B">
              <w:t>Antenna gain (dB)</w:t>
            </w:r>
          </w:p>
        </w:tc>
        <w:tc>
          <w:tcPr>
            <w:tcW w:w="2930" w:type="pct"/>
            <w:hideMark/>
          </w:tcPr>
          <w:p w14:paraId="1F1C3F01" w14:textId="77777777" w:rsidR="0028310C" w:rsidRPr="00CD5E4B" w:rsidRDefault="0028310C" w:rsidP="00B06414">
            <w:pPr>
              <w:pStyle w:val="ECCTabletext"/>
              <w:keepLines/>
            </w:pPr>
            <w:r w:rsidRPr="00CD5E4B">
              <w:t>0 to 3</w:t>
            </w:r>
          </w:p>
        </w:tc>
      </w:tr>
      <w:tr w:rsidR="0028310C" w:rsidRPr="00CD5E4B" w14:paraId="2ADAE884" w14:textId="77777777" w:rsidTr="001943D9">
        <w:tc>
          <w:tcPr>
            <w:tcW w:w="784" w:type="pct"/>
            <w:vMerge/>
            <w:hideMark/>
          </w:tcPr>
          <w:p w14:paraId="2458E0C1" w14:textId="77777777" w:rsidR="0028310C" w:rsidRPr="00CD5E4B" w:rsidRDefault="0028310C" w:rsidP="00B06414">
            <w:pPr>
              <w:pStyle w:val="ECCTabletext"/>
              <w:keepLines/>
            </w:pPr>
          </w:p>
        </w:tc>
        <w:tc>
          <w:tcPr>
            <w:tcW w:w="1286" w:type="pct"/>
            <w:hideMark/>
          </w:tcPr>
          <w:p w14:paraId="00B323DC" w14:textId="77777777" w:rsidR="0028310C" w:rsidRPr="00CD5E4B" w:rsidRDefault="0028310C" w:rsidP="00B06414">
            <w:pPr>
              <w:pStyle w:val="ECCTabletext"/>
              <w:keepLines/>
            </w:pPr>
            <w:r w:rsidRPr="00CD5E4B">
              <w:t>Max e.i.r.p. (dBm)</w:t>
            </w:r>
          </w:p>
        </w:tc>
        <w:tc>
          <w:tcPr>
            <w:tcW w:w="2930" w:type="pct"/>
            <w:hideMark/>
          </w:tcPr>
          <w:p w14:paraId="737356EE" w14:textId="77777777" w:rsidR="0028310C" w:rsidRPr="00CD5E4B" w:rsidRDefault="0028310C" w:rsidP="00B06414">
            <w:pPr>
              <w:pStyle w:val="ECCTabletext"/>
              <w:keepLines/>
            </w:pPr>
            <w:r w:rsidRPr="00CD5E4B">
              <w:t>43</w:t>
            </w:r>
          </w:p>
        </w:tc>
      </w:tr>
      <w:tr w:rsidR="0028310C" w:rsidRPr="00CD5E4B" w14:paraId="7CDB882D" w14:textId="77777777" w:rsidTr="001943D9">
        <w:tc>
          <w:tcPr>
            <w:tcW w:w="784" w:type="pct"/>
            <w:vMerge/>
            <w:hideMark/>
          </w:tcPr>
          <w:p w14:paraId="2B16DF4E" w14:textId="77777777" w:rsidR="0028310C" w:rsidRPr="00CD5E4B" w:rsidRDefault="0028310C" w:rsidP="00B06414">
            <w:pPr>
              <w:pStyle w:val="ECCTabletext"/>
              <w:keepLines/>
            </w:pPr>
          </w:p>
        </w:tc>
        <w:tc>
          <w:tcPr>
            <w:tcW w:w="1286" w:type="pct"/>
            <w:hideMark/>
          </w:tcPr>
          <w:p w14:paraId="27817486" w14:textId="77777777" w:rsidR="0028310C" w:rsidRPr="00CD5E4B" w:rsidRDefault="0028310C" w:rsidP="00B06414">
            <w:pPr>
              <w:pStyle w:val="ECCTabletext"/>
              <w:keepLines/>
            </w:pPr>
            <w:r w:rsidRPr="00CD5E4B">
              <w:t>Antenna height (m)</w:t>
            </w:r>
          </w:p>
        </w:tc>
        <w:tc>
          <w:tcPr>
            <w:tcW w:w="2930" w:type="pct"/>
            <w:hideMark/>
          </w:tcPr>
          <w:p w14:paraId="2C601392" w14:textId="77777777" w:rsidR="0028310C" w:rsidRPr="00CD5E4B" w:rsidRDefault="0028310C" w:rsidP="00B06414">
            <w:pPr>
              <w:pStyle w:val="ECCTabletext"/>
              <w:keepLines/>
            </w:pPr>
            <w:r w:rsidRPr="00CD5E4B">
              <w:t>Varies between 0 to 20000</w:t>
            </w:r>
          </w:p>
        </w:tc>
      </w:tr>
      <w:tr w:rsidR="0028310C" w:rsidRPr="00CD5E4B" w14:paraId="69CE7957" w14:textId="77777777" w:rsidTr="001943D9">
        <w:tc>
          <w:tcPr>
            <w:tcW w:w="784" w:type="pct"/>
            <w:vMerge w:val="restart"/>
            <w:hideMark/>
          </w:tcPr>
          <w:p w14:paraId="0D0412C6" w14:textId="77777777" w:rsidR="0028310C" w:rsidRPr="00CD5E4B" w:rsidRDefault="0028310C" w:rsidP="00AA52A6">
            <w:pPr>
              <w:pStyle w:val="ECCTabletext"/>
              <w:keepLines/>
            </w:pPr>
            <w:r w:rsidRPr="00CD5E4B">
              <w:t>Ground</w:t>
            </w:r>
          </w:p>
          <w:p w14:paraId="7050E31C" w14:textId="77777777" w:rsidR="0028310C" w:rsidRPr="00CD5E4B" w:rsidRDefault="0028310C" w:rsidP="00AA52A6">
            <w:pPr>
              <w:pStyle w:val="ECCTabletext"/>
              <w:keepLines/>
            </w:pPr>
            <w:r w:rsidRPr="00CD5E4B">
              <w:t>Reception</w:t>
            </w:r>
          </w:p>
        </w:tc>
        <w:tc>
          <w:tcPr>
            <w:tcW w:w="1286" w:type="pct"/>
            <w:hideMark/>
          </w:tcPr>
          <w:p w14:paraId="6A259750" w14:textId="77777777" w:rsidR="0028310C" w:rsidRPr="00CD5E4B" w:rsidRDefault="0028310C" w:rsidP="00AA52A6">
            <w:pPr>
              <w:pStyle w:val="ECCTabletext"/>
              <w:keepLines/>
            </w:pPr>
            <w:r w:rsidRPr="00CD5E4B">
              <w:t>Noise level (dBm/MHz)</w:t>
            </w:r>
          </w:p>
        </w:tc>
        <w:tc>
          <w:tcPr>
            <w:tcW w:w="2930" w:type="pct"/>
            <w:hideMark/>
          </w:tcPr>
          <w:p w14:paraId="3F2AD8DD" w14:textId="77777777" w:rsidR="0028310C" w:rsidRPr="00CD5E4B" w:rsidRDefault="0028310C" w:rsidP="00AA52A6">
            <w:pPr>
              <w:pStyle w:val="ECCTabletext"/>
              <w:keepLines/>
            </w:pPr>
            <w:r w:rsidRPr="00CD5E4B">
              <w:t>-110 (assumption)</w:t>
            </w:r>
          </w:p>
        </w:tc>
      </w:tr>
      <w:tr w:rsidR="0028310C" w:rsidRPr="00CD5E4B" w14:paraId="54423335" w14:textId="77777777" w:rsidTr="001943D9">
        <w:tc>
          <w:tcPr>
            <w:tcW w:w="784" w:type="pct"/>
            <w:vMerge/>
            <w:hideMark/>
          </w:tcPr>
          <w:p w14:paraId="3111DD64" w14:textId="77777777" w:rsidR="0028310C" w:rsidRPr="00CD5E4B" w:rsidRDefault="0028310C" w:rsidP="00B06414">
            <w:pPr>
              <w:pStyle w:val="ECCTabletext"/>
              <w:keepLines/>
            </w:pPr>
          </w:p>
        </w:tc>
        <w:tc>
          <w:tcPr>
            <w:tcW w:w="1286" w:type="pct"/>
            <w:hideMark/>
          </w:tcPr>
          <w:p w14:paraId="1567168E" w14:textId="77777777" w:rsidR="0028310C" w:rsidRPr="00CD5E4B" w:rsidRDefault="0028310C" w:rsidP="00B06414">
            <w:pPr>
              <w:pStyle w:val="ECCTabletext"/>
              <w:keepLines/>
            </w:pPr>
            <w:r w:rsidRPr="00CD5E4B">
              <w:t>Feeder loss (dB)</w:t>
            </w:r>
          </w:p>
        </w:tc>
        <w:tc>
          <w:tcPr>
            <w:tcW w:w="2930" w:type="pct"/>
            <w:hideMark/>
          </w:tcPr>
          <w:p w14:paraId="2ED8F52B" w14:textId="77777777" w:rsidR="0028310C" w:rsidRPr="00CD5E4B" w:rsidRDefault="0028310C" w:rsidP="00B06414">
            <w:pPr>
              <w:pStyle w:val="ECCTabletext"/>
              <w:keepLines/>
            </w:pPr>
            <w:r w:rsidRPr="00CD5E4B">
              <w:t xml:space="preserve">1 </w:t>
            </w:r>
          </w:p>
        </w:tc>
      </w:tr>
      <w:tr w:rsidR="0028310C" w:rsidRPr="00CD5E4B" w14:paraId="373CB1AF" w14:textId="77777777" w:rsidTr="001943D9">
        <w:tc>
          <w:tcPr>
            <w:tcW w:w="784" w:type="pct"/>
            <w:vMerge/>
            <w:hideMark/>
          </w:tcPr>
          <w:p w14:paraId="0AB36820" w14:textId="77777777" w:rsidR="0028310C" w:rsidRPr="00CD5E4B" w:rsidRDefault="0028310C" w:rsidP="00B06414">
            <w:pPr>
              <w:pStyle w:val="ECCTabletext"/>
              <w:keepLines/>
            </w:pPr>
          </w:p>
        </w:tc>
        <w:tc>
          <w:tcPr>
            <w:tcW w:w="1286" w:type="pct"/>
            <w:hideMark/>
          </w:tcPr>
          <w:p w14:paraId="1FAE4E5F" w14:textId="77777777" w:rsidR="0028310C" w:rsidRPr="00CD5E4B" w:rsidRDefault="0028310C" w:rsidP="00B06414">
            <w:pPr>
              <w:pStyle w:val="ECCTabletext"/>
              <w:keepLines/>
            </w:pPr>
            <w:r w:rsidRPr="00CD5E4B">
              <w:t xml:space="preserve">Antenna Gain </w:t>
            </w:r>
          </w:p>
        </w:tc>
        <w:tc>
          <w:tcPr>
            <w:tcW w:w="2930" w:type="pct"/>
            <w:hideMark/>
          </w:tcPr>
          <w:p w14:paraId="7D015592" w14:textId="62D1B28C" w:rsidR="0028310C" w:rsidRPr="00CD5E4B" w:rsidRDefault="0028310C" w:rsidP="00B06414">
            <w:pPr>
              <w:pStyle w:val="ECCTabletext"/>
              <w:keepLines/>
            </w:pPr>
            <w:r w:rsidRPr="00CD5E4B">
              <w:t>28 to 45 dBi (tracking antenna)</w:t>
            </w:r>
          </w:p>
        </w:tc>
      </w:tr>
      <w:tr w:rsidR="0028310C" w:rsidRPr="00CD5E4B" w14:paraId="2F948940" w14:textId="77777777" w:rsidTr="001943D9">
        <w:tc>
          <w:tcPr>
            <w:tcW w:w="784" w:type="pct"/>
            <w:vMerge/>
            <w:hideMark/>
          </w:tcPr>
          <w:p w14:paraId="2E7952ED" w14:textId="77777777" w:rsidR="0028310C" w:rsidRPr="00CD5E4B" w:rsidRDefault="0028310C" w:rsidP="00B06414">
            <w:pPr>
              <w:pStyle w:val="ECCTabletext"/>
              <w:keepLines/>
            </w:pPr>
          </w:p>
        </w:tc>
        <w:tc>
          <w:tcPr>
            <w:tcW w:w="1286" w:type="pct"/>
            <w:hideMark/>
          </w:tcPr>
          <w:p w14:paraId="7F6F2B74" w14:textId="77777777" w:rsidR="0028310C" w:rsidRPr="00CD5E4B" w:rsidRDefault="0028310C" w:rsidP="00B06414">
            <w:pPr>
              <w:pStyle w:val="ECCTabletext"/>
              <w:keepLines/>
            </w:pPr>
            <w:r w:rsidRPr="00CD5E4B">
              <w:t>Antenna diagram</w:t>
            </w:r>
          </w:p>
        </w:tc>
        <w:tc>
          <w:tcPr>
            <w:tcW w:w="2930" w:type="pct"/>
            <w:hideMark/>
          </w:tcPr>
          <w:p w14:paraId="66E30DC7" w14:textId="6A024579" w:rsidR="0028310C" w:rsidRPr="00CD5E4B" w:rsidRDefault="0028310C" w:rsidP="00B06414">
            <w:pPr>
              <w:pStyle w:val="ECCTabletext"/>
              <w:keepLines/>
            </w:pPr>
            <w:r w:rsidRPr="00CD5E4B">
              <w:t xml:space="preserve">See </w:t>
            </w:r>
            <w:r w:rsidR="006E7DBA" w:rsidRPr="00CD5E4B">
              <w:t xml:space="preserve">ECC Report 172 </w:t>
            </w:r>
            <w:r w:rsidR="006E7DBA" w:rsidRPr="00CD5E4B">
              <w:fldChar w:fldCharType="begin" w:fldLock="1"/>
            </w:r>
            <w:r w:rsidR="006E7DBA" w:rsidRPr="00CD5E4B">
              <w:instrText xml:space="preserve"> REF _Ref40084256 \n \h </w:instrText>
            </w:r>
            <w:r w:rsidR="004C13AC" w:rsidRPr="00CD5E4B">
              <w:instrText xml:space="preserve"> \* MERGEFORMAT </w:instrText>
            </w:r>
            <w:r w:rsidR="006E7DBA" w:rsidRPr="00CD5E4B">
              <w:fldChar w:fldCharType="separate"/>
            </w:r>
            <w:r w:rsidR="002816C2" w:rsidRPr="00CD5E4B">
              <w:t>[4]</w:t>
            </w:r>
            <w:r w:rsidR="006E7DBA" w:rsidRPr="00CD5E4B">
              <w:fldChar w:fldCharType="end"/>
            </w:r>
            <w:r w:rsidR="006E7DBA" w:rsidRPr="00CD5E4B">
              <w:t xml:space="preserve"> on </w:t>
            </w:r>
            <w:r w:rsidRPr="00CD5E4B">
              <w:t>Antenna pattern used for “ground” telemetry stations</w:t>
            </w:r>
          </w:p>
        </w:tc>
      </w:tr>
      <w:tr w:rsidR="0028310C" w:rsidRPr="00CD5E4B" w14:paraId="0D43ED43" w14:textId="77777777" w:rsidTr="001943D9">
        <w:tc>
          <w:tcPr>
            <w:tcW w:w="784" w:type="pct"/>
            <w:vMerge/>
            <w:hideMark/>
          </w:tcPr>
          <w:p w14:paraId="70621CB0" w14:textId="77777777" w:rsidR="0028310C" w:rsidRPr="00CD5E4B" w:rsidRDefault="0028310C" w:rsidP="00B06414">
            <w:pPr>
              <w:pStyle w:val="ECCTabletext"/>
              <w:keepLines/>
            </w:pPr>
          </w:p>
        </w:tc>
        <w:tc>
          <w:tcPr>
            <w:tcW w:w="1286" w:type="pct"/>
            <w:hideMark/>
          </w:tcPr>
          <w:p w14:paraId="7EF36DDE" w14:textId="77777777" w:rsidR="0028310C" w:rsidRPr="00CD5E4B" w:rsidRDefault="0028310C" w:rsidP="00B06414">
            <w:pPr>
              <w:pStyle w:val="ECCTabletext"/>
              <w:keepLines/>
            </w:pPr>
            <w:r w:rsidRPr="00CD5E4B">
              <w:t>Aperture (3 dB)</w:t>
            </w:r>
          </w:p>
        </w:tc>
        <w:tc>
          <w:tcPr>
            <w:tcW w:w="2930" w:type="pct"/>
            <w:hideMark/>
          </w:tcPr>
          <w:p w14:paraId="5BCAC712" w14:textId="77777777" w:rsidR="0028310C" w:rsidRPr="00CD5E4B" w:rsidRDefault="0028310C" w:rsidP="00B06414">
            <w:pPr>
              <w:pStyle w:val="ECCTabletext"/>
              <w:keepLines/>
            </w:pPr>
            <w:r w:rsidRPr="00CD5E4B">
              <w:t>1 to 10 degrees</w:t>
            </w:r>
          </w:p>
        </w:tc>
      </w:tr>
      <w:tr w:rsidR="0028310C" w:rsidRPr="00CD5E4B" w14:paraId="0474EAA5" w14:textId="77777777" w:rsidTr="001943D9">
        <w:tc>
          <w:tcPr>
            <w:tcW w:w="784" w:type="pct"/>
            <w:vMerge/>
            <w:hideMark/>
          </w:tcPr>
          <w:p w14:paraId="01F1D027" w14:textId="77777777" w:rsidR="0028310C" w:rsidRPr="00CD5E4B" w:rsidRDefault="0028310C" w:rsidP="00B06414">
            <w:pPr>
              <w:pStyle w:val="ECCTabletext"/>
              <w:keepLines/>
            </w:pPr>
          </w:p>
        </w:tc>
        <w:tc>
          <w:tcPr>
            <w:tcW w:w="1286" w:type="pct"/>
            <w:hideMark/>
          </w:tcPr>
          <w:p w14:paraId="34CB0D1C" w14:textId="77777777" w:rsidR="0028310C" w:rsidRPr="00CD5E4B" w:rsidRDefault="0028310C" w:rsidP="00B06414">
            <w:pPr>
              <w:pStyle w:val="ECCTabletext"/>
              <w:keepLines/>
            </w:pPr>
            <w:r w:rsidRPr="00CD5E4B">
              <w:t>Diameter</w:t>
            </w:r>
          </w:p>
        </w:tc>
        <w:tc>
          <w:tcPr>
            <w:tcW w:w="2930" w:type="pct"/>
            <w:hideMark/>
          </w:tcPr>
          <w:p w14:paraId="6CC2B3B4" w14:textId="77777777" w:rsidR="0028310C" w:rsidRPr="00CD5E4B" w:rsidRDefault="0028310C" w:rsidP="00B06414">
            <w:pPr>
              <w:pStyle w:val="ECCTabletext"/>
              <w:keepLines/>
            </w:pPr>
            <w:r w:rsidRPr="00CD5E4B">
              <w:t>2 to 18 m</w:t>
            </w:r>
          </w:p>
        </w:tc>
      </w:tr>
      <w:tr w:rsidR="0028310C" w:rsidRPr="00CD5E4B" w14:paraId="66991414" w14:textId="77777777" w:rsidTr="001943D9">
        <w:tc>
          <w:tcPr>
            <w:tcW w:w="784" w:type="pct"/>
            <w:vMerge/>
            <w:hideMark/>
          </w:tcPr>
          <w:p w14:paraId="145A5EF0" w14:textId="77777777" w:rsidR="0028310C" w:rsidRPr="00CD5E4B" w:rsidRDefault="0028310C" w:rsidP="00B06414">
            <w:pPr>
              <w:pStyle w:val="ECCTabletext"/>
              <w:keepLines/>
            </w:pPr>
          </w:p>
        </w:tc>
        <w:tc>
          <w:tcPr>
            <w:tcW w:w="1286" w:type="pct"/>
            <w:hideMark/>
          </w:tcPr>
          <w:p w14:paraId="69F8C9FE" w14:textId="77777777" w:rsidR="0028310C" w:rsidRPr="00CD5E4B" w:rsidRDefault="0028310C" w:rsidP="00B06414">
            <w:pPr>
              <w:pStyle w:val="ECCTabletext"/>
              <w:keepLines/>
            </w:pPr>
            <w:r w:rsidRPr="00CD5E4B">
              <w:t xml:space="preserve">Antenna height (receiver) </w:t>
            </w:r>
          </w:p>
        </w:tc>
        <w:tc>
          <w:tcPr>
            <w:tcW w:w="2930" w:type="pct"/>
            <w:hideMark/>
          </w:tcPr>
          <w:p w14:paraId="086A06F2" w14:textId="33E308A4" w:rsidR="0028310C" w:rsidRPr="00CD5E4B" w:rsidRDefault="0028310C" w:rsidP="00B06414">
            <w:pPr>
              <w:pStyle w:val="ECCTabletext"/>
              <w:keepLines/>
            </w:pPr>
            <w:r w:rsidRPr="00CD5E4B">
              <w:t>5 m to 30</w:t>
            </w:r>
            <w:r w:rsidR="00693507" w:rsidRPr="00CD5E4B">
              <w:t xml:space="preserve"> </w:t>
            </w:r>
            <w:r w:rsidRPr="00CD5E4B">
              <w:t>m (assumption for this study: 20</w:t>
            </w:r>
            <w:r w:rsidR="00F90CAC" w:rsidRPr="00CD5E4B">
              <w:t xml:space="preserve"> </w:t>
            </w:r>
            <w:r w:rsidRPr="00CD5E4B">
              <w:t>m)</w:t>
            </w:r>
          </w:p>
        </w:tc>
      </w:tr>
      <w:tr w:rsidR="0028310C" w:rsidRPr="00CD5E4B" w14:paraId="44C4BB1A" w14:textId="77777777" w:rsidTr="001943D9">
        <w:tc>
          <w:tcPr>
            <w:tcW w:w="784" w:type="pct"/>
            <w:vMerge/>
            <w:hideMark/>
          </w:tcPr>
          <w:p w14:paraId="19A43CE0" w14:textId="77777777" w:rsidR="0028310C" w:rsidRPr="00CD5E4B" w:rsidRDefault="0028310C" w:rsidP="00B06414">
            <w:pPr>
              <w:pStyle w:val="ECCTabletext"/>
              <w:keepLines/>
            </w:pPr>
          </w:p>
        </w:tc>
        <w:tc>
          <w:tcPr>
            <w:tcW w:w="1286" w:type="pct"/>
            <w:hideMark/>
          </w:tcPr>
          <w:p w14:paraId="4CC02FA5" w14:textId="77777777" w:rsidR="0028310C" w:rsidRPr="00CD5E4B" w:rsidRDefault="0028310C" w:rsidP="00B06414">
            <w:pPr>
              <w:pStyle w:val="ECCTabletext"/>
              <w:keepLines/>
            </w:pPr>
            <w:r w:rsidRPr="00CD5E4B">
              <w:t>Polarisation</w:t>
            </w:r>
          </w:p>
        </w:tc>
        <w:tc>
          <w:tcPr>
            <w:tcW w:w="2930" w:type="pct"/>
            <w:hideMark/>
          </w:tcPr>
          <w:p w14:paraId="03F0B7B8" w14:textId="77777777" w:rsidR="0028310C" w:rsidRPr="00CD5E4B" w:rsidRDefault="0028310C" w:rsidP="00B06414">
            <w:pPr>
              <w:pStyle w:val="ECCTabletext"/>
              <w:keepLines/>
            </w:pPr>
            <w:r w:rsidRPr="00CD5E4B">
              <w:t>Left-hand circular, right</w:t>
            </w:r>
            <w:r w:rsidRPr="00CD5E4B">
              <w:noBreakHyphen/>
              <w:t>hand circular, as well as linear</w:t>
            </w:r>
          </w:p>
        </w:tc>
      </w:tr>
      <w:tr w:rsidR="0028310C" w:rsidRPr="00CD5E4B" w14:paraId="4BD84D04" w14:textId="77777777" w:rsidTr="001943D9">
        <w:tc>
          <w:tcPr>
            <w:tcW w:w="784" w:type="pct"/>
            <w:vMerge/>
            <w:hideMark/>
          </w:tcPr>
          <w:p w14:paraId="4A4AA332" w14:textId="77777777" w:rsidR="0028310C" w:rsidRPr="00CD5E4B" w:rsidRDefault="0028310C" w:rsidP="00B06414">
            <w:pPr>
              <w:pStyle w:val="ECCTabletext"/>
              <w:keepLines/>
            </w:pPr>
          </w:p>
        </w:tc>
        <w:tc>
          <w:tcPr>
            <w:tcW w:w="1286" w:type="pct"/>
            <w:hideMark/>
          </w:tcPr>
          <w:p w14:paraId="2C638B55" w14:textId="77777777" w:rsidR="0028310C" w:rsidRPr="00CD5E4B" w:rsidRDefault="0028310C" w:rsidP="00B06414">
            <w:pPr>
              <w:pStyle w:val="ECCTabletext"/>
              <w:keepLines/>
            </w:pPr>
            <w:r w:rsidRPr="00CD5E4B">
              <w:t xml:space="preserve">Tracking band </w:t>
            </w:r>
          </w:p>
        </w:tc>
        <w:tc>
          <w:tcPr>
            <w:tcW w:w="2930" w:type="pct"/>
            <w:hideMark/>
          </w:tcPr>
          <w:p w14:paraId="01E51160" w14:textId="77777777" w:rsidR="0028310C" w:rsidRPr="00CD5E4B" w:rsidRDefault="0028310C" w:rsidP="00B06414">
            <w:pPr>
              <w:pStyle w:val="ECCTabletext"/>
              <w:keepLines/>
            </w:pPr>
            <w:r w:rsidRPr="00CD5E4B">
              <w:t>Azimuth +/- 180°, elevation from 0 to 90°</w:t>
            </w:r>
          </w:p>
        </w:tc>
      </w:tr>
    </w:tbl>
    <w:p w14:paraId="1658B315" w14:textId="67040919" w:rsidR="001069E2" w:rsidRPr="00CD5E4B" w:rsidRDefault="001069E2" w:rsidP="00AA52A6">
      <w:pPr>
        <w:pStyle w:val="Caption"/>
        <w:keepNext/>
        <w:rPr>
          <w:lang w:val="en-GB"/>
        </w:rPr>
      </w:pPr>
      <w:bookmarkStart w:id="1056" w:name="_Ref98832000"/>
      <w:r w:rsidRPr="00CD5E4B">
        <w:rPr>
          <w:lang w:val="en-GB"/>
        </w:rPr>
        <w:lastRenderedPageBreak/>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24</w:t>
      </w:r>
      <w:r w:rsidRPr="00CD5E4B">
        <w:rPr>
          <w:lang w:val="en-GB"/>
        </w:rPr>
        <w:fldChar w:fldCharType="end"/>
      </w:r>
      <w:bookmarkEnd w:id="1056"/>
      <w:r w:rsidR="00A5311B" w:rsidRPr="00CD5E4B">
        <w:rPr>
          <w:lang w:val="en-GB"/>
        </w:rPr>
        <w:t>:</w:t>
      </w:r>
      <w:r w:rsidRPr="00CD5E4B">
        <w:rPr>
          <w:lang w:val="en-GB"/>
        </w:rPr>
        <w:t xml:space="preserve"> Parameters of 5</w:t>
      </w:r>
      <w:r w:rsidR="00693507" w:rsidRPr="00CD5E4B">
        <w:rPr>
          <w:lang w:val="en-GB"/>
        </w:rPr>
        <w:t>G</w:t>
      </w:r>
      <w:r w:rsidRPr="00CD5E4B">
        <w:rPr>
          <w:lang w:val="en-GB"/>
        </w:rPr>
        <w:t xml:space="preserve"> NR AAS interfering BS</w:t>
      </w:r>
    </w:p>
    <w:tbl>
      <w:tblPr>
        <w:tblStyle w:val="ECCTable-redheader"/>
        <w:tblW w:w="5000" w:type="pct"/>
        <w:tblInd w:w="0" w:type="dxa"/>
        <w:tblLook w:val="04A0" w:firstRow="1" w:lastRow="0" w:firstColumn="1" w:lastColumn="0" w:noHBand="0" w:noVBand="1"/>
      </w:tblPr>
      <w:tblGrid>
        <w:gridCol w:w="2122"/>
        <w:gridCol w:w="1978"/>
        <w:gridCol w:w="5529"/>
      </w:tblGrid>
      <w:tr w:rsidR="009D7A1E" w:rsidRPr="00CD5E4B" w14:paraId="4CE6FC7E" w14:textId="77777777" w:rsidTr="001943D9">
        <w:trPr>
          <w:cnfStyle w:val="100000000000" w:firstRow="1" w:lastRow="0" w:firstColumn="0" w:lastColumn="0" w:oddVBand="0" w:evenVBand="0" w:oddHBand="0" w:evenHBand="0" w:firstRowFirstColumn="0" w:firstRowLastColumn="0" w:lastRowFirstColumn="0" w:lastRowLastColumn="0"/>
        </w:trPr>
        <w:tc>
          <w:tcPr>
            <w:tcW w:w="1102" w:type="pct"/>
            <w:hideMark/>
          </w:tcPr>
          <w:p w14:paraId="1703C9CB" w14:textId="77777777" w:rsidR="003D05E9" w:rsidRPr="00CD5E4B" w:rsidRDefault="003D05E9" w:rsidP="00AA52A6">
            <w:pPr>
              <w:pStyle w:val="ECCTableHeaderwhitefont"/>
              <w:keepNext/>
            </w:pPr>
            <w:r w:rsidRPr="00CD5E4B">
              <w:t>Parameter</w:t>
            </w:r>
          </w:p>
        </w:tc>
        <w:tc>
          <w:tcPr>
            <w:tcW w:w="1027" w:type="pct"/>
            <w:hideMark/>
          </w:tcPr>
          <w:p w14:paraId="07612C8B" w14:textId="77777777" w:rsidR="003D05E9" w:rsidRPr="00CD5E4B" w:rsidRDefault="003D05E9" w:rsidP="00AA52A6">
            <w:pPr>
              <w:pStyle w:val="ECCTableHeaderwhitefont"/>
              <w:keepNext/>
            </w:pPr>
            <w:r w:rsidRPr="00CD5E4B">
              <w:t>Value used for simulations</w:t>
            </w:r>
          </w:p>
        </w:tc>
        <w:tc>
          <w:tcPr>
            <w:tcW w:w="2871" w:type="pct"/>
            <w:hideMark/>
          </w:tcPr>
          <w:p w14:paraId="35F68206" w14:textId="77777777" w:rsidR="003D05E9" w:rsidRPr="00CD5E4B" w:rsidRDefault="003D05E9" w:rsidP="00AA52A6">
            <w:pPr>
              <w:pStyle w:val="ECCTableHeaderwhitefont"/>
              <w:keepNext/>
            </w:pPr>
            <w:r w:rsidRPr="00CD5E4B">
              <w:t>Comment</w:t>
            </w:r>
          </w:p>
        </w:tc>
      </w:tr>
      <w:tr w:rsidR="006B6875" w:rsidRPr="00CD5E4B" w14:paraId="6D5A32F4" w14:textId="77777777" w:rsidTr="001943D9">
        <w:tc>
          <w:tcPr>
            <w:tcW w:w="1102" w:type="pct"/>
            <w:hideMark/>
          </w:tcPr>
          <w:p w14:paraId="54713F38" w14:textId="77777777" w:rsidR="003D05E9" w:rsidRPr="00CD5E4B" w:rsidRDefault="003D05E9" w:rsidP="00AA52A6">
            <w:pPr>
              <w:pStyle w:val="ECCTabletext"/>
              <w:keepNext/>
              <w:jc w:val="left"/>
            </w:pPr>
            <w:r w:rsidRPr="00CD5E4B">
              <w:t xml:space="preserve">5G Centre frequency </w:t>
            </w:r>
          </w:p>
        </w:tc>
        <w:tc>
          <w:tcPr>
            <w:tcW w:w="1027" w:type="pct"/>
            <w:hideMark/>
          </w:tcPr>
          <w:p w14:paraId="17933232" w14:textId="139C2D6F" w:rsidR="003D05E9" w:rsidRPr="00CD5E4B" w:rsidRDefault="003D05E9" w:rsidP="00AA52A6">
            <w:pPr>
              <w:pStyle w:val="ECCTabletext"/>
              <w:keepNext/>
            </w:pPr>
            <w:r w:rsidRPr="00CD5E4B">
              <w:t>2350 MHz or 2310</w:t>
            </w:r>
            <w:r w:rsidR="00693507" w:rsidRPr="00CD5E4B">
              <w:t xml:space="preserve"> </w:t>
            </w:r>
            <w:r w:rsidRPr="00CD5E4B">
              <w:t>MHz</w:t>
            </w:r>
          </w:p>
        </w:tc>
        <w:tc>
          <w:tcPr>
            <w:tcW w:w="2871" w:type="pct"/>
          </w:tcPr>
          <w:p w14:paraId="04F95C65" w14:textId="77777777" w:rsidR="003D05E9" w:rsidRPr="00CD5E4B" w:rsidRDefault="003D05E9" w:rsidP="00AA52A6">
            <w:pPr>
              <w:pStyle w:val="ECCTabletext"/>
              <w:keepNext/>
            </w:pPr>
          </w:p>
        </w:tc>
      </w:tr>
      <w:tr w:rsidR="006B6875" w:rsidRPr="00CD5E4B" w14:paraId="473F42CA" w14:textId="77777777" w:rsidTr="001943D9">
        <w:tc>
          <w:tcPr>
            <w:tcW w:w="1102" w:type="pct"/>
            <w:hideMark/>
          </w:tcPr>
          <w:p w14:paraId="3861B78C" w14:textId="77777777" w:rsidR="003D05E9" w:rsidRPr="00CD5E4B" w:rsidRDefault="003D05E9" w:rsidP="00AA52A6">
            <w:pPr>
              <w:pStyle w:val="ECCTabletext"/>
              <w:keepNext/>
              <w:jc w:val="left"/>
            </w:pPr>
            <w:r w:rsidRPr="00CD5E4B">
              <w:t xml:space="preserve">5G Bandwidth </w:t>
            </w:r>
          </w:p>
        </w:tc>
        <w:tc>
          <w:tcPr>
            <w:tcW w:w="1027" w:type="pct"/>
            <w:hideMark/>
          </w:tcPr>
          <w:p w14:paraId="17CB47E9" w14:textId="77777777" w:rsidR="003D05E9" w:rsidRPr="00CD5E4B" w:rsidRDefault="003D05E9" w:rsidP="00AA52A6">
            <w:pPr>
              <w:pStyle w:val="ECCTabletext"/>
              <w:keepNext/>
            </w:pPr>
            <w:r w:rsidRPr="00CD5E4B">
              <w:t>20 MHz</w:t>
            </w:r>
          </w:p>
        </w:tc>
        <w:tc>
          <w:tcPr>
            <w:tcW w:w="2871" w:type="pct"/>
            <w:hideMark/>
          </w:tcPr>
          <w:p w14:paraId="6C926526" w14:textId="77777777" w:rsidR="003D05E9" w:rsidRPr="00CD5E4B" w:rsidRDefault="003D05E9" w:rsidP="00AA52A6">
            <w:pPr>
              <w:pStyle w:val="ECCTabletext"/>
              <w:keepNext/>
            </w:pPr>
            <w:r w:rsidRPr="00CD5E4B">
              <w:t>Band n40 in theory can include up to 100 MHz</w:t>
            </w:r>
          </w:p>
        </w:tc>
      </w:tr>
      <w:tr w:rsidR="006B6875" w:rsidRPr="00CD5E4B" w14:paraId="3E4C80DE" w14:textId="77777777" w:rsidTr="001943D9">
        <w:tc>
          <w:tcPr>
            <w:tcW w:w="1102" w:type="pct"/>
            <w:hideMark/>
          </w:tcPr>
          <w:p w14:paraId="60F20D15" w14:textId="77777777" w:rsidR="003D05E9" w:rsidRPr="00CD5E4B" w:rsidRDefault="003D05E9" w:rsidP="00AA52A6">
            <w:pPr>
              <w:pStyle w:val="ECCTabletext"/>
              <w:keepNext/>
              <w:jc w:val="left"/>
            </w:pPr>
            <w:r w:rsidRPr="00CD5E4B">
              <w:t xml:space="preserve">5G Antenna height </w:t>
            </w:r>
          </w:p>
        </w:tc>
        <w:tc>
          <w:tcPr>
            <w:tcW w:w="1027" w:type="pct"/>
            <w:hideMark/>
          </w:tcPr>
          <w:p w14:paraId="40ECC654" w14:textId="77777777" w:rsidR="003D05E9" w:rsidRPr="00CD5E4B" w:rsidRDefault="003D05E9" w:rsidP="00AA52A6">
            <w:pPr>
              <w:pStyle w:val="ECCTabletext"/>
              <w:keepNext/>
            </w:pPr>
            <w:r w:rsidRPr="00CD5E4B">
              <w:t>37.5 m</w:t>
            </w:r>
          </w:p>
        </w:tc>
        <w:tc>
          <w:tcPr>
            <w:tcW w:w="2871" w:type="pct"/>
          </w:tcPr>
          <w:p w14:paraId="56816D57" w14:textId="77777777" w:rsidR="003D05E9" w:rsidRPr="00CD5E4B" w:rsidRDefault="003D05E9" w:rsidP="00AA52A6">
            <w:pPr>
              <w:pStyle w:val="ECCTabletext"/>
              <w:keepNext/>
            </w:pPr>
          </w:p>
        </w:tc>
      </w:tr>
      <w:tr w:rsidR="006B6875" w:rsidRPr="00CD5E4B" w14:paraId="4129688A" w14:textId="77777777" w:rsidTr="001943D9">
        <w:tc>
          <w:tcPr>
            <w:tcW w:w="1102" w:type="pct"/>
            <w:hideMark/>
          </w:tcPr>
          <w:p w14:paraId="17F88B75" w14:textId="77777777" w:rsidR="003D05E9" w:rsidRPr="00CD5E4B" w:rsidRDefault="003D05E9" w:rsidP="00AA52A6">
            <w:pPr>
              <w:pStyle w:val="ECCTabletext"/>
              <w:keepNext/>
              <w:jc w:val="left"/>
            </w:pPr>
            <w:r w:rsidRPr="00CD5E4B">
              <w:t xml:space="preserve">5G Antenna tilt </w:t>
            </w:r>
          </w:p>
        </w:tc>
        <w:tc>
          <w:tcPr>
            <w:tcW w:w="1027" w:type="pct"/>
            <w:hideMark/>
          </w:tcPr>
          <w:p w14:paraId="350AD3EF" w14:textId="77777777" w:rsidR="003D05E9" w:rsidRPr="00CD5E4B" w:rsidRDefault="003D05E9" w:rsidP="00AA52A6">
            <w:pPr>
              <w:pStyle w:val="ECCTabletext"/>
              <w:keepNext/>
            </w:pPr>
            <w:r w:rsidRPr="00CD5E4B">
              <w:t xml:space="preserve">10 degrees </w:t>
            </w:r>
          </w:p>
        </w:tc>
        <w:tc>
          <w:tcPr>
            <w:tcW w:w="2871" w:type="pct"/>
          </w:tcPr>
          <w:p w14:paraId="7B7135C9" w14:textId="77777777" w:rsidR="003D05E9" w:rsidRPr="00CD5E4B" w:rsidRDefault="003D05E9" w:rsidP="00AA52A6">
            <w:pPr>
              <w:pStyle w:val="ECCTabletext"/>
              <w:keepNext/>
            </w:pPr>
          </w:p>
        </w:tc>
      </w:tr>
      <w:tr w:rsidR="006B6875" w:rsidRPr="00CD5E4B" w14:paraId="5ACE8E56" w14:textId="77777777" w:rsidTr="001943D9">
        <w:tc>
          <w:tcPr>
            <w:tcW w:w="1102" w:type="pct"/>
            <w:hideMark/>
          </w:tcPr>
          <w:p w14:paraId="6C9C4E2C" w14:textId="77777777" w:rsidR="003D05E9" w:rsidRPr="00CD5E4B" w:rsidRDefault="003D05E9" w:rsidP="00AA52A6">
            <w:pPr>
              <w:pStyle w:val="ECCTabletext"/>
              <w:keepNext/>
              <w:jc w:val="left"/>
            </w:pPr>
            <w:r w:rsidRPr="00CD5E4B">
              <w:t>5G Cell radius</w:t>
            </w:r>
          </w:p>
        </w:tc>
        <w:tc>
          <w:tcPr>
            <w:tcW w:w="1027" w:type="pct"/>
            <w:hideMark/>
          </w:tcPr>
          <w:p w14:paraId="436FD83C" w14:textId="6987B8EA" w:rsidR="003D05E9" w:rsidRPr="00CD5E4B" w:rsidRDefault="003D05E9" w:rsidP="00AA52A6">
            <w:pPr>
              <w:pStyle w:val="ECCTabletext"/>
              <w:keepNext/>
            </w:pPr>
            <w:r w:rsidRPr="00CD5E4B">
              <w:t>0.5</w:t>
            </w:r>
            <w:r w:rsidR="00693507" w:rsidRPr="00CD5E4B">
              <w:t xml:space="preserve"> </w:t>
            </w:r>
            <w:r w:rsidRPr="00CD5E4B">
              <w:t xml:space="preserve">km </w:t>
            </w:r>
          </w:p>
        </w:tc>
        <w:tc>
          <w:tcPr>
            <w:tcW w:w="2871" w:type="pct"/>
            <w:hideMark/>
          </w:tcPr>
          <w:p w14:paraId="34C73F27" w14:textId="61DA9E2B" w:rsidR="003D05E9" w:rsidRPr="00CD5E4B" w:rsidRDefault="003D05E9" w:rsidP="00AA52A6">
            <w:pPr>
              <w:pStyle w:val="ECCTabletext"/>
              <w:keepNext/>
            </w:pPr>
            <w:r w:rsidRPr="00CD5E4B">
              <w:t>ECC Report 172</w:t>
            </w:r>
            <w:r w:rsidR="006E7DBA" w:rsidRPr="00CD5E4B">
              <w:t xml:space="preserve"> </w:t>
            </w:r>
            <w:r w:rsidR="006E7DBA" w:rsidRPr="00CD5E4B">
              <w:fldChar w:fldCharType="begin" w:fldLock="1"/>
            </w:r>
            <w:r w:rsidR="006E7DBA" w:rsidRPr="00CD5E4B">
              <w:instrText xml:space="preserve"> REF _Ref40084256 \n \h </w:instrText>
            </w:r>
            <w:r w:rsidR="00724BE3" w:rsidRPr="00CD5E4B">
              <w:instrText xml:space="preserve"> \* MERGEFORMAT </w:instrText>
            </w:r>
            <w:r w:rsidR="006E7DBA" w:rsidRPr="00CD5E4B">
              <w:fldChar w:fldCharType="separate"/>
            </w:r>
            <w:r w:rsidR="002816C2" w:rsidRPr="00CD5E4B">
              <w:t>[4]</w:t>
            </w:r>
            <w:r w:rsidR="006E7DBA" w:rsidRPr="00CD5E4B">
              <w:fldChar w:fldCharType="end"/>
            </w:r>
          </w:p>
        </w:tc>
      </w:tr>
      <w:tr w:rsidR="006B6875" w:rsidRPr="00CD5E4B" w14:paraId="6444E37D" w14:textId="77777777" w:rsidTr="001943D9">
        <w:tc>
          <w:tcPr>
            <w:tcW w:w="1102" w:type="pct"/>
            <w:hideMark/>
          </w:tcPr>
          <w:p w14:paraId="41376AE9" w14:textId="77777777" w:rsidR="003D05E9" w:rsidRPr="00CD5E4B" w:rsidRDefault="003D05E9" w:rsidP="00AA52A6">
            <w:pPr>
              <w:pStyle w:val="ECCTabletext"/>
              <w:keepNext/>
              <w:jc w:val="left"/>
            </w:pPr>
            <w:r w:rsidRPr="00CD5E4B">
              <w:t xml:space="preserve">5G AAS antenna </w:t>
            </w:r>
          </w:p>
        </w:tc>
        <w:tc>
          <w:tcPr>
            <w:tcW w:w="1027" w:type="pct"/>
            <w:hideMark/>
          </w:tcPr>
          <w:p w14:paraId="060D352E" w14:textId="77777777" w:rsidR="003D05E9" w:rsidRPr="00CD5E4B" w:rsidRDefault="003D05E9" w:rsidP="00AA52A6">
            <w:pPr>
              <w:pStyle w:val="ECCTabletext"/>
              <w:keepNext/>
              <w:jc w:val="left"/>
            </w:pPr>
            <w:r w:rsidRPr="00CD5E4B">
              <w:t xml:space="preserve">SEAMCAT default parameters </w:t>
            </w:r>
          </w:p>
        </w:tc>
        <w:tc>
          <w:tcPr>
            <w:tcW w:w="2871" w:type="pct"/>
          </w:tcPr>
          <w:p w14:paraId="43BDD298" w14:textId="77777777" w:rsidR="003D05E9" w:rsidRPr="00CD5E4B" w:rsidRDefault="003D05E9" w:rsidP="00AA52A6">
            <w:pPr>
              <w:pStyle w:val="ECCTabletext"/>
              <w:keepNext/>
            </w:pPr>
          </w:p>
        </w:tc>
      </w:tr>
      <w:tr w:rsidR="006B6875" w:rsidRPr="00CD5E4B" w14:paraId="6B1646AC" w14:textId="77777777" w:rsidTr="001943D9">
        <w:tc>
          <w:tcPr>
            <w:tcW w:w="1102" w:type="pct"/>
            <w:hideMark/>
          </w:tcPr>
          <w:p w14:paraId="41D81D2F" w14:textId="77777777" w:rsidR="003D05E9" w:rsidRPr="00CD5E4B" w:rsidRDefault="003D05E9" w:rsidP="00AA52A6">
            <w:pPr>
              <w:pStyle w:val="ECCTabletext"/>
              <w:keepNext/>
              <w:jc w:val="left"/>
            </w:pPr>
            <w:r w:rsidRPr="00CD5E4B">
              <w:t xml:space="preserve">5G Tx power </w:t>
            </w:r>
          </w:p>
        </w:tc>
        <w:tc>
          <w:tcPr>
            <w:tcW w:w="1027" w:type="pct"/>
            <w:hideMark/>
          </w:tcPr>
          <w:p w14:paraId="1AE467B2" w14:textId="77777777" w:rsidR="003D05E9" w:rsidRPr="00CD5E4B" w:rsidRDefault="003D05E9" w:rsidP="00AA52A6">
            <w:pPr>
              <w:pStyle w:val="ECCTabletext"/>
              <w:keepNext/>
            </w:pPr>
            <w:r w:rsidRPr="00CD5E4B">
              <w:t xml:space="preserve">46 dBm </w:t>
            </w:r>
          </w:p>
        </w:tc>
        <w:tc>
          <w:tcPr>
            <w:tcW w:w="2871" w:type="pct"/>
          </w:tcPr>
          <w:p w14:paraId="476AE66A" w14:textId="77777777" w:rsidR="003D05E9" w:rsidRPr="00CD5E4B" w:rsidRDefault="003D05E9" w:rsidP="00AA52A6">
            <w:pPr>
              <w:pStyle w:val="ECCTabletext"/>
              <w:keepNext/>
            </w:pPr>
          </w:p>
        </w:tc>
      </w:tr>
      <w:tr w:rsidR="006B6875" w:rsidRPr="00CD5E4B" w14:paraId="28CFA730" w14:textId="77777777" w:rsidTr="001943D9">
        <w:tc>
          <w:tcPr>
            <w:tcW w:w="1102" w:type="pct"/>
            <w:hideMark/>
          </w:tcPr>
          <w:p w14:paraId="50A23057" w14:textId="77777777" w:rsidR="003D05E9" w:rsidRPr="00CD5E4B" w:rsidRDefault="003D05E9" w:rsidP="00AA52A6">
            <w:pPr>
              <w:pStyle w:val="ECCTabletext"/>
              <w:keepNext/>
              <w:jc w:val="left"/>
            </w:pPr>
            <w:r w:rsidRPr="00CD5E4B">
              <w:t>Propagation model</w:t>
            </w:r>
          </w:p>
        </w:tc>
        <w:tc>
          <w:tcPr>
            <w:tcW w:w="1027" w:type="pct"/>
            <w:hideMark/>
          </w:tcPr>
          <w:p w14:paraId="79255D2F" w14:textId="6CB61EE7" w:rsidR="003D05E9" w:rsidRPr="00CD5E4B" w:rsidRDefault="003D05E9" w:rsidP="00AA52A6">
            <w:pPr>
              <w:pStyle w:val="ECCTabletext"/>
              <w:keepNext/>
            </w:pPr>
            <w:r w:rsidRPr="00CD5E4B">
              <w:t>Free space</w:t>
            </w:r>
          </w:p>
        </w:tc>
        <w:tc>
          <w:tcPr>
            <w:tcW w:w="2871" w:type="pct"/>
          </w:tcPr>
          <w:p w14:paraId="7E8E012A" w14:textId="6E159070" w:rsidR="003D05E9" w:rsidRPr="00CD5E4B" w:rsidRDefault="003D05E9" w:rsidP="00AA52A6">
            <w:pPr>
              <w:pStyle w:val="ECCTabletext"/>
              <w:keepNext/>
            </w:pPr>
            <w:r w:rsidRPr="00CD5E4B">
              <w:t>As in ECC</w:t>
            </w:r>
            <w:r w:rsidR="00693507" w:rsidRPr="00CD5E4B">
              <w:t xml:space="preserve"> </w:t>
            </w:r>
            <w:r w:rsidRPr="00CD5E4B">
              <w:t>Rep</w:t>
            </w:r>
            <w:r w:rsidR="00043786" w:rsidRPr="00CD5E4B">
              <w:t>ort</w:t>
            </w:r>
            <w:r w:rsidR="00693507" w:rsidRPr="00CD5E4B">
              <w:t xml:space="preserve"> </w:t>
            </w:r>
            <w:r w:rsidRPr="00CD5E4B">
              <w:t>172</w:t>
            </w:r>
            <w:r w:rsidR="006E7DBA" w:rsidRPr="00CD5E4B">
              <w:t xml:space="preserve"> </w:t>
            </w:r>
            <w:r w:rsidR="006E7DBA" w:rsidRPr="00CD5E4B">
              <w:fldChar w:fldCharType="begin" w:fldLock="1"/>
            </w:r>
            <w:r w:rsidR="006E7DBA" w:rsidRPr="00CD5E4B">
              <w:instrText xml:space="preserve"> REF _Ref40084256 \n \h </w:instrText>
            </w:r>
            <w:r w:rsidR="00724BE3" w:rsidRPr="00CD5E4B">
              <w:instrText xml:space="preserve"> \* MERGEFORMAT </w:instrText>
            </w:r>
            <w:r w:rsidR="006E7DBA" w:rsidRPr="00CD5E4B">
              <w:fldChar w:fldCharType="separate"/>
            </w:r>
            <w:r w:rsidR="002816C2" w:rsidRPr="00CD5E4B">
              <w:t>[4]</w:t>
            </w:r>
            <w:r w:rsidR="006E7DBA" w:rsidRPr="00CD5E4B">
              <w:fldChar w:fldCharType="end"/>
            </w:r>
            <w:r w:rsidRPr="00CD5E4B">
              <w:t xml:space="preserve">, </w:t>
            </w:r>
            <w:r w:rsidR="004D2028" w:rsidRPr="00CD5E4B">
              <w:t xml:space="preserve">Hata </w:t>
            </w:r>
            <w:r w:rsidRPr="00CD5E4B">
              <w:t xml:space="preserve">was used for </w:t>
            </w:r>
            <w:r w:rsidR="004D2028" w:rsidRPr="00CD5E4B">
              <w:t>the t</w:t>
            </w:r>
            <w:r w:rsidRPr="00CD5E4B">
              <w:t>elemetry study. But several distances exceed the maximum distance, thus the free space was used.</w:t>
            </w:r>
          </w:p>
        </w:tc>
      </w:tr>
    </w:tbl>
    <w:p w14:paraId="414DAAE3" w14:textId="27D8F2D8" w:rsidR="003D05E9" w:rsidRPr="00CD5E4B" w:rsidRDefault="00112D86" w:rsidP="00710B02">
      <w:pPr>
        <w:pStyle w:val="ECCAnnexheading3"/>
        <w:keepNext/>
        <w:keepLines/>
        <w:rPr>
          <w:lang w:val="en-GB"/>
        </w:rPr>
      </w:pPr>
      <w:r w:rsidRPr="00CD5E4B">
        <w:rPr>
          <w:lang w:val="en-GB"/>
        </w:rPr>
        <w:t>Extracts</w:t>
      </w:r>
      <w:r w:rsidR="003D05E9" w:rsidRPr="00CD5E4B">
        <w:rPr>
          <w:lang w:val="en-GB"/>
        </w:rPr>
        <w:t xml:space="preserve"> of simulation results</w:t>
      </w:r>
    </w:p>
    <w:p w14:paraId="3F7DF2F5" w14:textId="38CAB217" w:rsidR="006E7DBA" w:rsidRPr="00CD5E4B" w:rsidRDefault="001A5355" w:rsidP="003D05E9">
      <w:r w:rsidRPr="00CD5E4B">
        <w:t xml:space="preserve">Some </w:t>
      </w:r>
      <w:r w:rsidR="006E7DBA" w:rsidRPr="00CD5E4B">
        <w:t>final</w:t>
      </w:r>
      <w:r w:rsidR="003D05E9" w:rsidRPr="00CD5E4B">
        <w:t xml:space="preserve"> result</w:t>
      </w:r>
      <w:r w:rsidR="006E7DBA" w:rsidRPr="00CD5E4B">
        <w:t>s</w:t>
      </w:r>
      <w:r w:rsidR="003D05E9" w:rsidRPr="00CD5E4B">
        <w:t xml:space="preserve"> </w:t>
      </w:r>
      <w:r w:rsidRPr="00CD5E4B">
        <w:t xml:space="preserve">from </w:t>
      </w:r>
      <w:r w:rsidR="003D05E9" w:rsidRPr="00CD5E4B">
        <w:t xml:space="preserve">the </w:t>
      </w:r>
      <w:r w:rsidR="006E7DBA" w:rsidRPr="00CD5E4B">
        <w:t xml:space="preserve">compatibility </w:t>
      </w:r>
      <w:r w:rsidR="003D05E9" w:rsidRPr="00CD5E4B">
        <w:t xml:space="preserve">simulations </w:t>
      </w:r>
      <w:r w:rsidR="006E7DBA" w:rsidRPr="00CD5E4B">
        <w:t>between AAS 5G NR and</w:t>
      </w:r>
      <w:r w:rsidR="003D05E9" w:rsidRPr="00CD5E4B">
        <w:t xml:space="preserve"> Telemetry</w:t>
      </w:r>
      <w:r w:rsidRPr="00CD5E4B">
        <w:t xml:space="preserve"> are show below.</w:t>
      </w:r>
      <w:r w:rsidR="005D7801" w:rsidRPr="00CD5E4B">
        <w:t xml:space="preserve"> </w:t>
      </w:r>
    </w:p>
    <w:p w14:paraId="6395363D" w14:textId="77D13811" w:rsidR="003D05E9" w:rsidRPr="00CD5E4B" w:rsidRDefault="006E7DBA" w:rsidP="00574CAF">
      <w:r w:rsidRPr="001943D9">
        <w:rPr>
          <w:rStyle w:val="ECCParagraph"/>
        </w:rPr>
        <w:t>There are two figures,</w:t>
      </w:r>
      <w:r w:rsidR="003D05E9" w:rsidRPr="001943D9">
        <w:rPr>
          <w:rStyle w:val="ECCParagraph"/>
        </w:rPr>
        <w:t xml:space="preserve"> the general picture about the scenario </w:t>
      </w:r>
      <w:r w:rsidRPr="001943D9">
        <w:rPr>
          <w:rStyle w:val="ECCParagraph"/>
        </w:rPr>
        <w:t>(</w:t>
      </w:r>
      <w:r w:rsidRPr="00CD5E4B">
        <w:rPr>
          <w:b/>
          <w:bCs/>
          <w:color w:val="D2232A"/>
        </w:rPr>
        <w:fldChar w:fldCharType="begin" w:fldLock="1"/>
      </w:r>
      <w:r w:rsidRPr="00CD5E4B">
        <w:rPr>
          <w:b/>
          <w:bCs/>
          <w:color w:val="D2232A"/>
        </w:rPr>
        <w:instrText xml:space="preserve"> REF _Ref103206565 \h </w:instrText>
      </w:r>
      <w:r w:rsidR="004C13AC" w:rsidRPr="00CD5E4B">
        <w:rPr>
          <w:b/>
          <w:bCs/>
          <w:color w:val="D2232A"/>
        </w:rPr>
        <w:instrText xml:space="preserve"> \* MERGEFORMAT </w:instrText>
      </w:r>
      <w:r w:rsidRPr="00CD5E4B">
        <w:rPr>
          <w:b/>
          <w:bCs/>
          <w:color w:val="D2232A"/>
        </w:rPr>
      </w:r>
      <w:r w:rsidRPr="00CD5E4B">
        <w:rPr>
          <w:b/>
          <w:bCs/>
          <w:color w:val="D2232A"/>
        </w:rPr>
        <w:fldChar w:fldCharType="separate"/>
      </w:r>
      <w:r w:rsidR="002816C2" w:rsidRPr="00CD5E4B">
        <w:rPr>
          <w:rStyle w:val="ECCParagraph"/>
        </w:rPr>
        <w:t xml:space="preserve">Figure </w:t>
      </w:r>
      <w:r w:rsidR="002816C2" w:rsidRPr="00CD5E4B">
        <w:rPr>
          <w:noProof/>
        </w:rPr>
        <w:t>14</w:t>
      </w:r>
      <w:r w:rsidRPr="00CD5E4B">
        <w:rPr>
          <w:rStyle w:val="ECCParagraph"/>
        </w:rPr>
        <w:fldChar w:fldCharType="end"/>
      </w:r>
      <w:r w:rsidRPr="00CD5E4B">
        <w:t xml:space="preserve">) </w:t>
      </w:r>
      <w:r w:rsidR="003D05E9" w:rsidRPr="00CD5E4B">
        <w:t>followed by the “iRSS unwanted” curve</w:t>
      </w:r>
      <w:r w:rsidRPr="00CD5E4B">
        <w:t xml:space="preserve"> (</w:t>
      </w:r>
      <w:r w:rsidRPr="00CD5E4B">
        <w:fldChar w:fldCharType="begin" w:fldLock="1"/>
      </w:r>
      <w:r w:rsidRPr="00CD5E4B">
        <w:instrText xml:space="preserve"> REF _Ref103206576 \h </w:instrText>
      </w:r>
      <w:r w:rsidR="004C13AC" w:rsidRPr="00CD5E4B">
        <w:instrText xml:space="preserve"> \* MERGEFORMAT </w:instrText>
      </w:r>
      <w:r w:rsidRPr="00CD5E4B">
        <w:fldChar w:fldCharType="separate"/>
      </w:r>
      <w:r w:rsidR="002816C2" w:rsidRPr="00CD5E4B">
        <w:t>Figure 15</w:t>
      </w:r>
      <w:r w:rsidRPr="00CD5E4B">
        <w:fldChar w:fldCharType="end"/>
      </w:r>
      <w:r w:rsidRPr="00CD5E4B">
        <w:t>)</w:t>
      </w:r>
      <w:r w:rsidR="003D05E9" w:rsidRPr="00CD5E4B">
        <w:t>.</w:t>
      </w:r>
      <w:r w:rsidR="00E36433" w:rsidRPr="00CD5E4B">
        <w:t xml:space="preserve"> </w:t>
      </w:r>
      <w:r w:rsidR="003D05E9" w:rsidRPr="00CD5E4B">
        <w:t>20000 events were made.</w:t>
      </w:r>
    </w:p>
    <w:p w14:paraId="39EF2390" w14:textId="77670E47" w:rsidR="00227465" w:rsidRPr="001943D9" w:rsidRDefault="003D05E9" w:rsidP="007D5F89">
      <w:pPr>
        <w:pStyle w:val="Caption"/>
        <w:contextualSpacing w:val="0"/>
        <w:rPr>
          <w:lang w:val="en-GB"/>
        </w:rPr>
      </w:pPr>
      <w:r w:rsidRPr="001943D9">
        <w:rPr>
          <w:noProof/>
          <w:lang w:val="en-GB"/>
          <w14:cntxtAlts/>
        </w:rPr>
        <w:drawing>
          <wp:inline distT="0" distB="0" distL="0" distR="0" wp14:anchorId="060D0FB4" wp14:editId="6B222A70">
            <wp:extent cx="4925198" cy="3900669"/>
            <wp:effectExtent l="0" t="0" r="8890" b="5080"/>
            <wp:docPr id="17" name="Bildobjekt 50" descr="P1811#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Bildobjekt 50" descr="P1811#yIS1"/>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4998016" cy="3958339"/>
                    </a:xfrm>
                    <a:prstGeom prst="rect">
                      <a:avLst/>
                    </a:prstGeom>
                    <a:noFill/>
                    <a:ln>
                      <a:noFill/>
                    </a:ln>
                  </pic:spPr>
                </pic:pic>
              </a:graphicData>
            </a:graphic>
          </wp:inline>
        </w:drawing>
      </w:r>
      <w:bookmarkStart w:id="1057" w:name="_Ref103206565"/>
    </w:p>
    <w:p w14:paraId="1D394577" w14:textId="47A4D768" w:rsidR="00A1101D" w:rsidRPr="00CD5E4B" w:rsidRDefault="00A1101D" w:rsidP="009F6867">
      <w:pPr>
        <w:pStyle w:val="Caption"/>
        <w:contextualSpacing w:val="0"/>
        <w:rPr>
          <w:lang w:val="en-GB"/>
        </w:rPr>
      </w:pPr>
      <w:r w:rsidRPr="00CD5E4B">
        <w:rPr>
          <w:lang w:val="en-GB"/>
        </w:rPr>
        <w:t xml:space="preserve">Figure </w:t>
      </w:r>
      <w:r w:rsidR="00230C11" w:rsidRPr="001943D9">
        <w:rPr>
          <w:lang w:val="en-GB"/>
        </w:rPr>
        <w:fldChar w:fldCharType="begin"/>
      </w:r>
      <w:r w:rsidR="00230C11" w:rsidRPr="00CD5E4B">
        <w:rPr>
          <w:lang w:val="en-GB"/>
        </w:rPr>
        <w:instrText xml:space="preserve"> SEQ Figure \* ARABIC </w:instrText>
      </w:r>
      <w:r w:rsidR="00230C11" w:rsidRPr="001943D9">
        <w:rPr>
          <w:lang w:val="en-GB"/>
        </w:rPr>
        <w:fldChar w:fldCharType="separate"/>
      </w:r>
      <w:r w:rsidR="001F0975">
        <w:rPr>
          <w:noProof/>
          <w:lang w:val="en-GB"/>
        </w:rPr>
        <w:t>14</w:t>
      </w:r>
      <w:r w:rsidR="00230C11" w:rsidRPr="001943D9">
        <w:rPr>
          <w:lang w:val="en-GB"/>
        </w:rPr>
        <w:fldChar w:fldCharType="end"/>
      </w:r>
      <w:bookmarkEnd w:id="1057"/>
      <w:r w:rsidRPr="00CD5E4B">
        <w:rPr>
          <w:lang w:val="en-GB"/>
        </w:rPr>
        <w:t>: Example of scenario for Telemetry with 10 MHz channel bandwidth and antenna gain of 28 dBi</w:t>
      </w:r>
    </w:p>
    <w:p w14:paraId="52B41F08" w14:textId="4A9D213B" w:rsidR="003D05E9" w:rsidRPr="00CD5E4B" w:rsidRDefault="003D05E9" w:rsidP="00A2540B">
      <w:pPr>
        <w:pStyle w:val="ECCFiguregraphcentered"/>
        <w:keepNext/>
        <w:keepLines/>
        <w:rPr>
          <w:noProof w:val="0"/>
          <w:lang w:val="en-GB"/>
        </w:rPr>
      </w:pPr>
      <w:r w:rsidRPr="00CD5E4B">
        <w:rPr>
          <w:lang w:val="en-GB"/>
        </w:rPr>
        <w:lastRenderedPageBreak/>
        <w:drawing>
          <wp:inline distT="0" distB="0" distL="0" distR="0" wp14:anchorId="71BB3616" wp14:editId="405292D9">
            <wp:extent cx="5828863" cy="4502552"/>
            <wp:effectExtent l="0" t="0" r="635" b="0"/>
            <wp:docPr id="46" name="Bildobjekt 46" descr="P1813#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Bildobjekt 46" descr="P1813#yIS1"/>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5886524" cy="4547093"/>
                    </a:xfrm>
                    <a:prstGeom prst="rect">
                      <a:avLst/>
                    </a:prstGeom>
                    <a:noFill/>
                    <a:ln>
                      <a:noFill/>
                    </a:ln>
                  </pic:spPr>
                </pic:pic>
              </a:graphicData>
            </a:graphic>
          </wp:inline>
        </w:drawing>
      </w:r>
    </w:p>
    <w:p w14:paraId="63174D92" w14:textId="05B7CDF2" w:rsidR="003D05E9" w:rsidRPr="00CD5E4B" w:rsidRDefault="00F96673" w:rsidP="00A2540B">
      <w:pPr>
        <w:pStyle w:val="Caption"/>
        <w:keepNext/>
        <w:contextualSpacing w:val="0"/>
        <w:rPr>
          <w:lang w:val="en-GB"/>
        </w:rPr>
      </w:pPr>
      <w:bookmarkStart w:id="1058" w:name="_Ref103206576"/>
      <w:r w:rsidRPr="00CD5E4B">
        <w:rPr>
          <w:lang w:val="en-GB"/>
        </w:rPr>
        <w:t xml:space="preserve">Figure </w:t>
      </w:r>
      <w:r w:rsidRPr="00CD5E4B">
        <w:rPr>
          <w:lang w:val="en-GB"/>
        </w:rPr>
        <w:fldChar w:fldCharType="begin"/>
      </w:r>
      <w:r w:rsidRPr="00CD5E4B">
        <w:rPr>
          <w:lang w:val="en-GB"/>
        </w:rPr>
        <w:instrText xml:space="preserve"> SEQ Figure \* ARABIC </w:instrText>
      </w:r>
      <w:r w:rsidRPr="00CD5E4B">
        <w:rPr>
          <w:lang w:val="en-GB"/>
        </w:rPr>
        <w:fldChar w:fldCharType="separate"/>
      </w:r>
      <w:r w:rsidR="001F0975">
        <w:rPr>
          <w:noProof/>
          <w:lang w:val="en-GB"/>
        </w:rPr>
        <w:t>15</w:t>
      </w:r>
      <w:r w:rsidRPr="00CD5E4B">
        <w:rPr>
          <w:lang w:val="en-GB"/>
        </w:rPr>
        <w:fldChar w:fldCharType="end"/>
      </w:r>
      <w:bookmarkEnd w:id="1058"/>
      <w:r w:rsidRPr="00CD5E4B">
        <w:rPr>
          <w:lang w:val="en-GB"/>
        </w:rPr>
        <w:t>: Example of scenario for Telemetry with 10 MHz channel bandwidth and antenna gain of 28</w:t>
      </w:r>
      <w:r w:rsidR="00E722E6" w:rsidRPr="00CD5E4B">
        <w:rPr>
          <w:lang w:val="en-GB"/>
        </w:rPr>
        <w:t> </w:t>
      </w:r>
      <w:r w:rsidRPr="00CD5E4B">
        <w:rPr>
          <w:lang w:val="en-GB"/>
        </w:rPr>
        <w:t>dBi</w:t>
      </w:r>
    </w:p>
    <w:p w14:paraId="1007C7D0" w14:textId="77777777" w:rsidR="003D05E9" w:rsidRPr="00CD5E4B" w:rsidRDefault="003D05E9" w:rsidP="00245597">
      <w:pPr>
        <w:pStyle w:val="ECCAnnexheading3"/>
        <w:rPr>
          <w:lang w:val="en-GB"/>
        </w:rPr>
      </w:pPr>
      <w:r w:rsidRPr="00CD5E4B">
        <w:rPr>
          <w:lang w:val="en-GB"/>
        </w:rPr>
        <w:t>Simulation results</w:t>
      </w:r>
    </w:p>
    <w:p w14:paraId="15892E03" w14:textId="74301915" w:rsidR="003D05E9" w:rsidRPr="00CD5E4B" w:rsidRDefault="00CB7A11" w:rsidP="00DA1C1A">
      <w:r w:rsidRPr="00CD5E4B">
        <w:fldChar w:fldCharType="begin" w:fldLock="1"/>
      </w:r>
      <w:r w:rsidRPr="00CD5E4B">
        <w:instrText xml:space="preserve"> REF _Ref98832170 \h </w:instrText>
      </w:r>
      <w:r w:rsidR="004C13AC" w:rsidRPr="00CD5E4B">
        <w:instrText xml:space="preserve"> \* MERGEFORMAT </w:instrText>
      </w:r>
      <w:r w:rsidRPr="00CD5E4B">
        <w:fldChar w:fldCharType="separate"/>
      </w:r>
      <w:r w:rsidR="002816C2" w:rsidRPr="00CD5E4B">
        <w:t>Table 25</w:t>
      </w:r>
      <w:r w:rsidRPr="00CD5E4B">
        <w:fldChar w:fldCharType="end"/>
      </w:r>
      <w:r w:rsidR="003D05E9" w:rsidRPr="00CD5E4B">
        <w:t xml:space="preserve"> </w:t>
      </w:r>
      <w:r w:rsidR="007931CE" w:rsidRPr="00CD5E4B">
        <w:t xml:space="preserve">provides </w:t>
      </w:r>
      <w:r w:rsidR="00952933" w:rsidRPr="00CD5E4B">
        <w:t xml:space="preserve">the </w:t>
      </w:r>
      <w:r w:rsidR="003D05E9" w:rsidRPr="00CD5E4B">
        <w:t>summary the key results for co</w:t>
      </w:r>
      <w:r w:rsidR="00EE2971" w:rsidRPr="00CD5E4B">
        <w:t>-</w:t>
      </w:r>
      <w:r w:rsidR="003D05E9" w:rsidRPr="00CD5E4B">
        <w:t>channel and the fi</w:t>
      </w:r>
      <w:r w:rsidR="007F0BF7" w:rsidRPr="00CD5E4B">
        <w:t>r</w:t>
      </w:r>
      <w:r w:rsidR="003D05E9" w:rsidRPr="00CD5E4B">
        <w:t xml:space="preserve">st adjacent channel: </w:t>
      </w:r>
    </w:p>
    <w:p w14:paraId="7164CF8A" w14:textId="4F3B3357" w:rsidR="00CB7A11" w:rsidRPr="00CD5E4B" w:rsidRDefault="00CB7A11" w:rsidP="001943D9">
      <w:pPr>
        <w:pStyle w:val="Caption"/>
        <w:keepNext/>
        <w:keepLines w:val="0"/>
        <w:widowControl w:val="0"/>
        <w:rPr>
          <w:lang w:val="en-GB"/>
        </w:rPr>
      </w:pPr>
      <w:bookmarkStart w:id="1059" w:name="_Ref98832170"/>
      <w:r w:rsidRPr="00CD5E4B">
        <w:rPr>
          <w:lang w:val="en-GB"/>
        </w:rPr>
        <w:lastRenderedPageBreak/>
        <w:t xml:space="preserve">Table </w:t>
      </w:r>
      <w:r w:rsidR="003212D4" w:rsidRPr="001943D9">
        <w:rPr>
          <w:lang w:val="en-GB"/>
        </w:rPr>
        <w:fldChar w:fldCharType="begin"/>
      </w:r>
      <w:r w:rsidR="003212D4" w:rsidRPr="00CD5E4B">
        <w:rPr>
          <w:lang w:val="en-GB"/>
        </w:rPr>
        <w:instrText xml:space="preserve"> SEQ Table \* ARABIC </w:instrText>
      </w:r>
      <w:r w:rsidR="003212D4" w:rsidRPr="001943D9">
        <w:rPr>
          <w:lang w:val="en-GB"/>
        </w:rPr>
        <w:fldChar w:fldCharType="separate"/>
      </w:r>
      <w:r w:rsidR="001F0975">
        <w:rPr>
          <w:noProof/>
          <w:lang w:val="en-GB"/>
        </w:rPr>
        <w:t>25</w:t>
      </w:r>
      <w:r w:rsidR="003212D4" w:rsidRPr="001943D9">
        <w:rPr>
          <w:lang w:val="en-GB"/>
        </w:rPr>
        <w:fldChar w:fldCharType="end"/>
      </w:r>
      <w:bookmarkEnd w:id="1059"/>
      <w:r w:rsidR="00A5311B" w:rsidRPr="00CD5E4B">
        <w:rPr>
          <w:lang w:val="en-GB"/>
        </w:rPr>
        <w:t>:</w:t>
      </w:r>
      <w:r w:rsidR="00B26ED7" w:rsidRPr="00CD5E4B">
        <w:rPr>
          <w:lang w:val="en-GB"/>
        </w:rPr>
        <w:t xml:space="preserve"> Simulation results compared between LTE and AAS 5G NR</w:t>
      </w:r>
      <w:r w:rsidRPr="00CD5E4B">
        <w:rPr>
          <w:lang w:val="en-GB"/>
        </w:rPr>
        <w:t xml:space="preserve"> </w:t>
      </w:r>
    </w:p>
    <w:tbl>
      <w:tblPr>
        <w:tblStyle w:val="ECCTable-redheader"/>
        <w:tblpPr w:leftFromText="181" w:rightFromText="181" w:topFromText="238" w:bottomFromText="62" w:vertAnchor="text" w:horzAnchor="margin" w:tblpY="1"/>
        <w:tblOverlap w:val="never"/>
        <w:tblW w:w="5000" w:type="pct"/>
        <w:jc w:val="left"/>
        <w:tblInd w:w="0" w:type="dxa"/>
        <w:tblLayout w:type="fixed"/>
        <w:tblLook w:val="04A0" w:firstRow="1" w:lastRow="0" w:firstColumn="1" w:lastColumn="0" w:noHBand="0" w:noVBand="1"/>
      </w:tblPr>
      <w:tblGrid>
        <w:gridCol w:w="875"/>
        <w:gridCol w:w="852"/>
        <w:gridCol w:w="817"/>
        <w:gridCol w:w="428"/>
        <w:gridCol w:w="578"/>
        <w:gridCol w:w="512"/>
        <w:gridCol w:w="512"/>
        <w:gridCol w:w="1100"/>
        <w:gridCol w:w="15"/>
        <w:gridCol w:w="740"/>
        <w:gridCol w:w="998"/>
        <w:gridCol w:w="12"/>
        <w:gridCol w:w="2190"/>
      </w:tblGrid>
      <w:tr w:rsidR="002D0059" w:rsidRPr="00CD5E4B" w14:paraId="35E42671" w14:textId="77777777" w:rsidTr="001943D9">
        <w:trPr>
          <w:cnfStyle w:val="100000000000" w:firstRow="1" w:lastRow="0" w:firstColumn="0" w:lastColumn="0" w:oddVBand="0" w:evenVBand="0" w:oddHBand="0" w:evenHBand="0" w:firstRowFirstColumn="0" w:firstRowLastColumn="0" w:lastRowFirstColumn="0" w:lastRowLastColumn="0"/>
          <w:trHeight w:val="13"/>
          <w:jc w:val="left"/>
        </w:trPr>
        <w:tc>
          <w:tcPr>
            <w:tcW w:w="3863" w:type="pct"/>
            <w:gridSpan w:val="12"/>
            <w:tcBorders>
              <w:bottom w:val="single" w:sz="4" w:space="0" w:color="FFFFFF" w:themeColor="background1"/>
            </w:tcBorders>
            <w:hideMark/>
          </w:tcPr>
          <w:p w14:paraId="3DD5B32D" w14:textId="3A846279" w:rsidR="00445BA8" w:rsidRPr="00CD5E4B" w:rsidRDefault="00445BA8" w:rsidP="001943D9">
            <w:pPr>
              <w:pStyle w:val="ECCTableHeaderwhitefont"/>
              <w:keepNext/>
              <w:widowControl w:val="0"/>
              <w:spacing w:before="0" w:after="0"/>
            </w:pPr>
            <w:r w:rsidRPr="00CD5E4B">
              <w:t xml:space="preserve">From </w:t>
            </w:r>
            <w:r w:rsidR="00043786" w:rsidRPr="00CD5E4B">
              <w:t>ECC Report 172</w:t>
            </w:r>
            <w:r w:rsidR="003C6459" w:rsidRPr="00CD5E4B">
              <w:t xml:space="preserve">, </w:t>
            </w:r>
            <w:r w:rsidR="006347D1">
              <w:t>t</w:t>
            </w:r>
            <w:r w:rsidR="003C6459" w:rsidRPr="00CD5E4B">
              <w:t>able 37</w:t>
            </w:r>
            <w:r w:rsidR="00952933" w:rsidRPr="00CD5E4B">
              <w:t xml:space="preserve"> </w:t>
            </w:r>
            <w:r w:rsidR="00952933" w:rsidRPr="00CD5E4B">
              <w:fldChar w:fldCharType="begin" w:fldLock="1"/>
            </w:r>
            <w:r w:rsidR="00952933" w:rsidRPr="00CD5E4B">
              <w:instrText xml:space="preserve"> REF _Ref40084256 \n \h </w:instrText>
            </w:r>
            <w:r w:rsidR="005A68E9" w:rsidRPr="00CD5E4B">
              <w:instrText xml:space="preserve"> \* MERGEFORMAT </w:instrText>
            </w:r>
            <w:r w:rsidR="00952933" w:rsidRPr="00CD5E4B">
              <w:fldChar w:fldCharType="separate"/>
            </w:r>
            <w:r w:rsidR="002816C2" w:rsidRPr="00CD5E4B">
              <w:t>[4]</w:t>
            </w:r>
            <w:r w:rsidR="00952933" w:rsidRPr="00CD5E4B">
              <w:fldChar w:fldCharType="end"/>
            </w:r>
          </w:p>
        </w:tc>
        <w:tc>
          <w:tcPr>
            <w:tcW w:w="1137" w:type="pct"/>
            <w:tcBorders>
              <w:bottom w:val="single" w:sz="4" w:space="0" w:color="FFFFFF" w:themeColor="background1"/>
            </w:tcBorders>
            <w:hideMark/>
          </w:tcPr>
          <w:p w14:paraId="4A478C74" w14:textId="77777777" w:rsidR="00445BA8" w:rsidRPr="00CD5E4B" w:rsidRDefault="00445BA8" w:rsidP="001943D9">
            <w:pPr>
              <w:pStyle w:val="ECCTableHeaderwhitefont"/>
              <w:keepNext/>
              <w:widowControl w:val="0"/>
            </w:pPr>
            <w:r w:rsidRPr="00CD5E4B">
              <w:t>New simulations</w:t>
            </w:r>
          </w:p>
        </w:tc>
      </w:tr>
      <w:tr w:rsidR="00CD5E4B" w:rsidRPr="00CD5E4B" w14:paraId="74E79775" w14:textId="77777777" w:rsidTr="00A7352A">
        <w:trPr>
          <w:trHeight w:val="867"/>
          <w:jc w:val="left"/>
        </w:trPr>
        <w:tc>
          <w:tcPr>
            <w:tcW w:w="898" w:type="pct"/>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hideMark/>
          </w:tcPr>
          <w:p w14:paraId="0CA390E6" w14:textId="7A71F331" w:rsidR="00445BA8" w:rsidRPr="00CD5E4B" w:rsidRDefault="00445BA8" w:rsidP="001943D9">
            <w:pPr>
              <w:pStyle w:val="ECCTabletext"/>
              <w:keepNext/>
              <w:widowControl w:val="0"/>
              <w:spacing w:after="0"/>
              <w:jc w:val="center"/>
              <w:rPr>
                <w:b/>
                <w:bCs/>
                <w:color w:val="FFFFFF" w:themeColor="background1"/>
              </w:rPr>
            </w:pPr>
            <w:r w:rsidRPr="00CD5E4B">
              <w:rPr>
                <w:b/>
                <w:bCs/>
                <w:color w:val="FFFFFF" w:themeColor="background1"/>
              </w:rPr>
              <w:t>LTE-BS</w:t>
            </w:r>
          </w:p>
        </w:tc>
        <w:tc>
          <w:tcPr>
            <w:tcW w:w="946" w:type="pct"/>
            <w:gridSpan w:val="3"/>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hideMark/>
          </w:tcPr>
          <w:p w14:paraId="79FA84D8" w14:textId="77777777" w:rsidR="00445BA8" w:rsidRPr="00CD5E4B" w:rsidRDefault="00445BA8" w:rsidP="001943D9">
            <w:pPr>
              <w:pStyle w:val="ECCTabletext"/>
              <w:keepNext/>
              <w:widowControl w:val="0"/>
              <w:spacing w:after="0"/>
              <w:jc w:val="center"/>
              <w:rPr>
                <w:b/>
                <w:bCs/>
                <w:color w:val="FFFFFF" w:themeColor="background1"/>
              </w:rPr>
            </w:pPr>
            <w:r w:rsidRPr="00CD5E4B">
              <w:rPr>
                <w:b/>
                <w:bCs/>
                <w:color w:val="FFFFFF" w:themeColor="background1"/>
              </w:rPr>
              <w:t>LTE-BS</w:t>
            </w:r>
          </w:p>
        </w:tc>
        <w:tc>
          <w:tcPr>
            <w:tcW w:w="1111" w:type="pct"/>
            <w:gridSpan w:val="4"/>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hideMark/>
          </w:tcPr>
          <w:p w14:paraId="1AC742A4" w14:textId="1BB20A12" w:rsidR="00445BA8" w:rsidRPr="00CD5E4B" w:rsidRDefault="002B2A27" w:rsidP="001943D9">
            <w:pPr>
              <w:pStyle w:val="ECCTabletext"/>
              <w:keepNext/>
              <w:widowControl w:val="0"/>
              <w:spacing w:after="0"/>
              <w:jc w:val="center"/>
              <w:rPr>
                <w:b/>
                <w:bCs/>
                <w:color w:val="FFFFFF" w:themeColor="background1"/>
              </w:rPr>
            </w:pPr>
            <w:r w:rsidRPr="00CD5E4B">
              <w:rPr>
                <w:b/>
                <w:bCs/>
                <w:color w:val="FFFFFF" w:themeColor="background1"/>
              </w:rPr>
              <w:t>Telemetry</w:t>
            </w:r>
          </w:p>
        </w:tc>
        <w:tc>
          <w:tcPr>
            <w:tcW w:w="908" w:type="pct"/>
            <w:gridSpan w:val="3"/>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hideMark/>
          </w:tcPr>
          <w:p w14:paraId="69543DE8" w14:textId="77777777" w:rsidR="00445BA8" w:rsidRPr="00CD5E4B" w:rsidRDefault="00445BA8" w:rsidP="001943D9">
            <w:pPr>
              <w:pStyle w:val="ECCTabletext"/>
              <w:keepNext/>
              <w:widowControl w:val="0"/>
              <w:spacing w:after="0"/>
              <w:jc w:val="center"/>
              <w:rPr>
                <w:b/>
                <w:bCs/>
                <w:color w:val="FFFFFF" w:themeColor="background1"/>
              </w:rPr>
            </w:pPr>
            <w:r w:rsidRPr="00CD5E4B">
              <w:rPr>
                <w:b/>
                <w:bCs/>
                <w:color w:val="FFFFFF" w:themeColor="background1"/>
              </w:rPr>
              <w:t>Separation distance (km)</w:t>
            </w:r>
          </w:p>
        </w:tc>
        <w:tc>
          <w:tcPr>
            <w:tcW w:w="1137"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hideMark/>
          </w:tcPr>
          <w:p w14:paraId="5FD7CD30" w14:textId="77777777" w:rsidR="00445BA8" w:rsidRPr="00CD5E4B" w:rsidRDefault="00445BA8" w:rsidP="001943D9">
            <w:pPr>
              <w:pStyle w:val="ECCTabletext"/>
              <w:keepNext/>
              <w:widowControl w:val="0"/>
              <w:jc w:val="center"/>
              <w:rPr>
                <w:b/>
                <w:color w:val="FFFFFF" w:themeColor="background1"/>
              </w:rPr>
            </w:pPr>
            <w:r w:rsidRPr="00CD5E4B">
              <w:rPr>
                <w:b/>
                <w:color w:val="FFFFFF" w:themeColor="background1"/>
              </w:rPr>
              <w:t>AAS 5G NR BS (km)</w:t>
            </w:r>
          </w:p>
        </w:tc>
      </w:tr>
      <w:tr w:rsidR="00CD5E4B" w:rsidRPr="00CD5E4B" w14:paraId="20C11317" w14:textId="77777777" w:rsidTr="00A7352A">
        <w:trPr>
          <w:trHeight w:val="1149"/>
          <w:jc w:val="left"/>
        </w:trPr>
        <w:tc>
          <w:tcPr>
            <w:tcW w:w="455" w:type="pct"/>
            <w:tcBorders>
              <w:top w:val="single" w:sz="4" w:space="0" w:color="FFFFFF" w:themeColor="background1"/>
            </w:tcBorders>
            <w:hideMark/>
          </w:tcPr>
          <w:p w14:paraId="73AA485B" w14:textId="77777777" w:rsidR="008065C6" w:rsidRPr="00CD5E4B" w:rsidRDefault="008065C6" w:rsidP="001943D9">
            <w:pPr>
              <w:pStyle w:val="ECCTabletext"/>
              <w:keepNext/>
              <w:widowControl w:val="0"/>
              <w:spacing w:after="0"/>
              <w:jc w:val="left"/>
              <w:rPr>
                <w:sz w:val="16"/>
                <w:szCs w:val="16"/>
              </w:rPr>
            </w:pPr>
            <w:r w:rsidRPr="00CD5E4B">
              <w:rPr>
                <w:sz w:val="16"/>
                <w:szCs w:val="16"/>
              </w:rPr>
              <w:t>Scenario</w:t>
            </w:r>
          </w:p>
        </w:tc>
        <w:tc>
          <w:tcPr>
            <w:tcW w:w="443" w:type="pct"/>
            <w:tcBorders>
              <w:top w:val="single" w:sz="4" w:space="0" w:color="FFFFFF" w:themeColor="background1"/>
            </w:tcBorders>
            <w:hideMark/>
          </w:tcPr>
          <w:p w14:paraId="120F67F6" w14:textId="1CEC6BAE" w:rsidR="008065C6" w:rsidRPr="00CD5E4B" w:rsidRDefault="008065C6" w:rsidP="001943D9">
            <w:pPr>
              <w:pStyle w:val="ECCTabletext"/>
              <w:keepNext/>
              <w:widowControl w:val="0"/>
              <w:spacing w:after="0"/>
              <w:jc w:val="left"/>
              <w:rPr>
                <w:sz w:val="16"/>
                <w:szCs w:val="16"/>
              </w:rPr>
            </w:pPr>
            <w:r w:rsidRPr="00CD5E4B">
              <w:rPr>
                <w:sz w:val="16"/>
                <w:szCs w:val="16"/>
              </w:rPr>
              <w:t>Interferer main beam directed towards</w:t>
            </w:r>
          </w:p>
          <w:p w14:paraId="66A6B7C7" w14:textId="18391A26" w:rsidR="008065C6" w:rsidRPr="00CD5E4B" w:rsidRDefault="008065C6" w:rsidP="001943D9">
            <w:pPr>
              <w:pStyle w:val="ECCTabletext"/>
              <w:keepNext/>
              <w:widowControl w:val="0"/>
              <w:spacing w:after="0"/>
              <w:jc w:val="left"/>
              <w:rPr>
                <w:sz w:val="16"/>
                <w:szCs w:val="16"/>
              </w:rPr>
            </w:pPr>
          </w:p>
        </w:tc>
        <w:tc>
          <w:tcPr>
            <w:tcW w:w="424" w:type="pct"/>
            <w:tcBorders>
              <w:top w:val="single" w:sz="4" w:space="0" w:color="FFFFFF" w:themeColor="background1"/>
            </w:tcBorders>
            <w:hideMark/>
          </w:tcPr>
          <w:p w14:paraId="24E53CB7" w14:textId="2490B7F6" w:rsidR="008065C6" w:rsidRPr="00CD5E4B" w:rsidRDefault="008065C6" w:rsidP="001943D9">
            <w:pPr>
              <w:pStyle w:val="ECCTabletext"/>
              <w:keepNext/>
              <w:widowControl w:val="0"/>
              <w:spacing w:after="0"/>
              <w:jc w:val="left"/>
              <w:rPr>
                <w:sz w:val="16"/>
                <w:szCs w:val="16"/>
              </w:rPr>
            </w:pPr>
            <w:r w:rsidRPr="00CD5E4B">
              <w:rPr>
                <w:sz w:val="16"/>
                <w:szCs w:val="16"/>
              </w:rPr>
              <w:t>Pe (dBm)</w:t>
            </w:r>
          </w:p>
        </w:tc>
        <w:tc>
          <w:tcPr>
            <w:tcW w:w="222" w:type="pct"/>
            <w:tcBorders>
              <w:top w:val="single" w:sz="4" w:space="0" w:color="FFFFFF" w:themeColor="background1"/>
            </w:tcBorders>
            <w:hideMark/>
          </w:tcPr>
          <w:p w14:paraId="0956EFC8" w14:textId="2CADD7A7" w:rsidR="008065C6" w:rsidRPr="00CD5E4B" w:rsidRDefault="008065C6" w:rsidP="001943D9">
            <w:pPr>
              <w:pStyle w:val="ECCTabletext"/>
              <w:keepNext/>
              <w:widowControl w:val="0"/>
              <w:spacing w:after="0"/>
              <w:jc w:val="left"/>
              <w:rPr>
                <w:sz w:val="16"/>
                <w:szCs w:val="16"/>
              </w:rPr>
            </w:pPr>
            <w:r w:rsidRPr="00CD5E4B">
              <w:rPr>
                <w:sz w:val="16"/>
                <w:szCs w:val="16"/>
              </w:rPr>
              <w:t>Ge (dB)</w:t>
            </w:r>
          </w:p>
        </w:tc>
        <w:tc>
          <w:tcPr>
            <w:tcW w:w="300" w:type="pct"/>
            <w:tcBorders>
              <w:top w:val="single" w:sz="4" w:space="0" w:color="FFFFFF" w:themeColor="background1"/>
            </w:tcBorders>
            <w:hideMark/>
          </w:tcPr>
          <w:p w14:paraId="67398114" w14:textId="179C1344" w:rsidR="008065C6" w:rsidRPr="00CD5E4B" w:rsidRDefault="008065C6" w:rsidP="001943D9">
            <w:pPr>
              <w:pStyle w:val="ECCTabletext"/>
              <w:keepNext/>
              <w:widowControl w:val="0"/>
              <w:spacing w:after="0"/>
              <w:jc w:val="left"/>
              <w:rPr>
                <w:sz w:val="16"/>
                <w:szCs w:val="16"/>
              </w:rPr>
            </w:pPr>
            <w:r w:rsidRPr="00CD5E4B">
              <w:rPr>
                <w:sz w:val="16"/>
                <w:szCs w:val="16"/>
              </w:rPr>
              <w:t>Pfe (dB)</w:t>
            </w:r>
          </w:p>
        </w:tc>
        <w:tc>
          <w:tcPr>
            <w:tcW w:w="266" w:type="pct"/>
            <w:tcBorders>
              <w:top w:val="single" w:sz="4" w:space="0" w:color="FFFFFF" w:themeColor="background1"/>
            </w:tcBorders>
            <w:hideMark/>
          </w:tcPr>
          <w:p w14:paraId="2419C9AA" w14:textId="316E3092" w:rsidR="008065C6" w:rsidRPr="00CD5E4B" w:rsidRDefault="008065C6" w:rsidP="001943D9">
            <w:pPr>
              <w:pStyle w:val="ECCTabletext"/>
              <w:keepNext/>
              <w:widowControl w:val="0"/>
              <w:spacing w:after="0"/>
              <w:jc w:val="left"/>
              <w:rPr>
                <w:sz w:val="16"/>
                <w:szCs w:val="16"/>
              </w:rPr>
            </w:pPr>
            <w:r w:rsidRPr="00CD5E4B">
              <w:rPr>
                <w:sz w:val="16"/>
                <w:szCs w:val="16"/>
              </w:rPr>
              <w:t>Gr (dB)</w:t>
            </w:r>
          </w:p>
        </w:tc>
        <w:tc>
          <w:tcPr>
            <w:tcW w:w="266" w:type="pct"/>
            <w:tcBorders>
              <w:top w:val="single" w:sz="4" w:space="0" w:color="FFFFFF" w:themeColor="background1"/>
            </w:tcBorders>
            <w:hideMark/>
          </w:tcPr>
          <w:p w14:paraId="0C5A39BB" w14:textId="7A11E164" w:rsidR="008065C6" w:rsidRPr="00CD5E4B" w:rsidRDefault="008065C6" w:rsidP="001943D9">
            <w:pPr>
              <w:pStyle w:val="ECCTabletext"/>
              <w:keepNext/>
              <w:widowControl w:val="0"/>
              <w:spacing w:after="0"/>
              <w:jc w:val="left"/>
              <w:rPr>
                <w:sz w:val="16"/>
                <w:szCs w:val="16"/>
              </w:rPr>
            </w:pPr>
            <w:r w:rsidRPr="00CD5E4B">
              <w:rPr>
                <w:sz w:val="16"/>
                <w:szCs w:val="16"/>
              </w:rPr>
              <w:t>PFr (dB)</w:t>
            </w:r>
          </w:p>
        </w:tc>
        <w:tc>
          <w:tcPr>
            <w:tcW w:w="571" w:type="pct"/>
            <w:tcBorders>
              <w:top w:val="single" w:sz="4" w:space="0" w:color="FFFFFF" w:themeColor="background1"/>
            </w:tcBorders>
            <w:hideMark/>
          </w:tcPr>
          <w:p w14:paraId="7C656C88" w14:textId="4742A489" w:rsidR="008065C6" w:rsidRPr="00CD5E4B" w:rsidRDefault="008065C6" w:rsidP="001943D9">
            <w:pPr>
              <w:pStyle w:val="ECCTabletext"/>
              <w:keepNext/>
              <w:widowControl w:val="0"/>
              <w:jc w:val="left"/>
              <w:rPr>
                <w:sz w:val="16"/>
                <w:szCs w:val="16"/>
              </w:rPr>
            </w:pPr>
            <w:r w:rsidRPr="00CD5E4B">
              <w:rPr>
                <w:sz w:val="16"/>
                <w:szCs w:val="16"/>
              </w:rPr>
              <w:t>IC (dBm) (10/4 MHz)</w:t>
            </w:r>
          </w:p>
        </w:tc>
        <w:tc>
          <w:tcPr>
            <w:tcW w:w="392" w:type="pct"/>
            <w:gridSpan w:val="2"/>
            <w:tcBorders>
              <w:top w:val="single" w:sz="4" w:space="0" w:color="FFFFFF" w:themeColor="background1"/>
            </w:tcBorders>
            <w:hideMark/>
          </w:tcPr>
          <w:p w14:paraId="5A01A70C" w14:textId="77777777" w:rsidR="008065C6" w:rsidRPr="00CD5E4B" w:rsidRDefault="008065C6" w:rsidP="001943D9">
            <w:pPr>
              <w:pStyle w:val="ECCTabletext"/>
              <w:keepNext/>
              <w:widowControl w:val="0"/>
              <w:spacing w:after="0"/>
              <w:jc w:val="left"/>
              <w:rPr>
                <w:sz w:val="16"/>
                <w:szCs w:val="16"/>
              </w:rPr>
            </w:pPr>
            <w:r w:rsidRPr="00CD5E4B">
              <w:rPr>
                <w:sz w:val="16"/>
                <w:szCs w:val="16"/>
              </w:rPr>
              <w:t>EPM73</w:t>
            </w:r>
          </w:p>
        </w:tc>
        <w:tc>
          <w:tcPr>
            <w:tcW w:w="518" w:type="pct"/>
            <w:tcBorders>
              <w:top w:val="single" w:sz="4" w:space="0" w:color="FFFFFF" w:themeColor="background1"/>
            </w:tcBorders>
            <w:hideMark/>
          </w:tcPr>
          <w:p w14:paraId="0C726B21" w14:textId="46FD54BF" w:rsidR="008065C6" w:rsidRPr="00CD5E4B" w:rsidRDefault="008065C6" w:rsidP="001943D9">
            <w:pPr>
              <w:pStyle w:val="ECCTabletext"/>
              <w:keepNext/>
              <w:widowControl w:val="0"/>
              <w:spacing w:after="0"/>
              <w:jc w:val="left"/>
              <w:rPr>
                <w:sz w:val="16"/>
                <w:szCs w:val="16"/>
              </w:rPr>
            </w:pPr>
            <w:r w:rsidRPr="00CD5E4B">
              <w:rPr>
                <w:sz w:val="16"/>
                <w:szCs w:val="16"/>
              </w:rPr>
              <w:t>Extended Hata</w:t>
            </w:r>
            <w:r w:rsidRPr="00CD5E4B">
              <w:rPr>
                <w:sz w:val="16"/>
                <w:szCs w:val="16"/>
              </w:rPr>
              <w:br/>
              <w:t>Distance taken in 5G NR studies</w:t>
            </w:r>
          </w:p>
        </w:tc>
        <w:tc>
          <w:tcPr>
            <w:tcW w:w="1142" w:type="pct"/>
            <w:gridSpan w:val="2"/>
            <w:tcBorders>
              <w:top w:val="single" w:sz="4" w:space="0" w:color="FFFFFF" w:themeColor="background1"/>
            </w:tcBorders>
            <w:hideMark/>
          </w:tcPr>
          <w:p w14:paraId="1C847674" w14:textId="6A3ADFE5" w:rsidR="008065C6" w:rsidRPr="00CD5E4B" w:rsidRDefault="008065C6" w:rsidP="001943D9">
            <w:pPr>
              <w:pStyle w:val="ECCTabletext"/>
              <w:keepNext/>
              <w:widowControl w:val="0"/>
              <w:jc w:val="left"/>
              <w:rPr>
                <w:sz w:val="16"/>
                <w:szCs w:val="16"/>
              </w:rPr>
            </w:pPr>
            <w:r w:rsidRPr="00CD5E4B">
              <w:rPr>
                <w:sz w:val="16"/>
                <w:szCs w:val="16"/>
              </w:rPr>
              <w:t>Free space</w:t>
            </w:r>
            <w:r w:rsidRPr="00CD5E4B">
              <w:rPr>
                <w:sz w:val="16"/>
                <w:szCs w:val="16"/>
              </w:rPr>
              <w:br/>
              <w:t xml:space="preserve">Clutter P.2108 </w:t>
            </w:r>
            <w:r w:rsidRPr="00CD5E4B">
              <w:rPr>
                <w:sz w:val="16"/>
                <w:szCs w:val="16"/>
              </w:rPr>
              <w:fldChar w:fldCharType="begin" w:fldLock="1"/>
            </w:r>
            <w:r w:rsidRPr="00CD5E4B">
              <w:rPr>
                <w:sz w:val="16"/>
                <w:szCs w:val="16"/>
              </w:rPr>
              <w:instrText xml:space="preserve"> REF _Ref106011849 \r \h </w:instrText>
            </w:r>
            <w:r w:rsidR="00A25E36" w:rsidRPr="00CD5E4B">
              <w:rPr>
                <w:sz w:val="16"/>
                <w:szCs w:val="16"/>
              </w:rPr>
              <w:instrText xml:space="preserve"> \* MERGEFORMAT </w:instrText>
            </w:r>
            <w:r w:rsidRPr="00CD5E4B">
              <w:rPr>
                <w:sz w:val="16"/>
                <w:szCs w:val="16"/>
              </w:rPr>
            </w:r>
            <w:r w:rsidRPr="00CD5E4B">
              <w:rPr>
                <w:sz w:val="16"/>
                <w:szCs w:val="16"/>
              </w:rPr>
              <w:fldChar w:fldCharType="separate"/>
            </w:r>
            <w:r w:rsidR="002816C2" w:rsidRPr="00CD5E4B">
              <w:rPr>
                <w:sz w:val="16"/>
                <w:szCs w:val="16"/>
              </w:rPr>
              <w:t>[45]</w:t>
            </w:r>
            <w:r w:rsidRPr="00CD5E4B">
              <w:rPr>
                <w:sz w:val="16"/>
                <w:szCs w:val="16"/>
              </w:rPr>
              <w:fldChar w:fldCharType="end"/>
            </w:r>
          </w:p>
        </w:tc>
      </w:tr>
      <w:tr w:rsidR="00CD5E4B" w:rsidRPr="00CD5E4B" w14:paraId="3750E7D0" w14:textId="77777777" w:rsidTr="00A7352A">
        <w:trPr>
          <w:trHeight w:val="1091"/>
          <w:jc w:val="left"/>
        </w:trPr>
        <w:tc>
          <w:tcPr>
            <w:tcW w:w="455" w:type="pct"/>
            <w:vMerge w:val="restart"/>
            <w:hideMark/>
          </w:tcPr>
          <w:p w14:paraId="4651403E" w14:textId="77777777" w:rsidR="00445BA8" w:rsidRPr="00CD5E4B" w:rsidRDefault="00445BA8" w:rsidP="001943D9">
            <w:pPr>
              <w:pStyle w:val="ECCTabletext"/>
              <w:keepNext/>
              <w:widowControl w:val="0"/>
              <w:spacing w:after="0"/>
              <w:jc w:val="left"/>
              <w:rPr>
                <w:sz w:val="16"/>
                <w:szCs w:val="16"/>
              </w:rPr>
            </w:pPr>
            <w:r w:rsidRPr="00CD5E4B">
              <w:rPr>
                <w:sz w:val="16"/>
                <w:szCs w:val="16"/>
              </w:rPr>
              <w:t>Co-channel scenario</w:t>
            </w:r>
          </w:p>
        </w:tc>
        <w:tc>
          <w:tcPr>
            <w:tcW w:w="443" w:type="pct"/>
            <w:vMerge w:val="restart"/>
            <w:hideMark/>
          </w:tcPr>
          <w:p w14:paraId="361A6E2E" w14:textId="77777777" w:rsidR="00445BA8" w:rsidRPr="00CD5E4B" w:rsidRDefault="00445BA8" w:rsidP="001943D9">
            <w:pPr>
              <w:pStyle w:val="ECCTabletext"/>
              <w:keepNext/>
              <w:widowControl w:val="0"/>
              <w:spacing w:after="0"/>
              <w:jc w:val="left"/>
              <w:rPr>
                <w:sz w:val="16"/>
                <w:szCs w:val="16"/>
              </w:rPr>
            </w:pPr>
            <w:r w:rsidRPr="00CD5E4B">
              <w:rPr>
                <w:sz w:val="16"/>
                <w:szCs w:val="16"/>
              </w:rPr>
              <w:t>Victim main beam</w:t>
            </w:r>
            <w:r w:rsidRPr="00CD5E4B">
              <w:rPr>
                <w:sz w:val="16"/>
                <w:szCs w:val="16"/>
              </w:rPr>
              <w:br/>
              <w:t>(For 5G NR, the full beam mask is used)</w:t>
            </w:r>
          </w:p>
        </w:tc>
        <w:tc>
          <w:tcPr>
            <w:tcW w:w="424" w:type="pct"/>
            <w:hideMark/>
          </w:tcPr>
          <w:p w14:paraId="2F01A484" w14:textId="77777777" w:rsidR="00445BA8" w:rsidRPr="00CD5E4B" w:rsidRDefault="00445BA8" w:rsidP="001943D9">
            <w:pPr>
              <w:pStyle w:val="ECCTabletext"/>
              <w:keepNext/>
              <w:widowControl w:val="0"/>
              <w:spacing w:after="0"/>
              <w:jc w:val="left"/>
              <w:rPr>
                <w:sz w:val="16"/>
                <w:szCs w:val="16"/>
              </w:rPr>
            </w:pPr>
            <w:r w:rsidRPr="00CD5E4B">
              <w:rPr>
                <w:sz w:val="16"/>
                <w:szCs w:val="16"/>
              </w:rPr>
              <w:t>46 (43)</w:t>
            </w:r>
          </w:p>
        </w:tc>
        <w:tc>
          <w:tcPr>
            <w:tcW w:w="222" w:type="pct"/>
            <w:hideMark/>
          </w:tcPr>
          <w:p w14:paraId="6D113291" w14:textId="77777777" w:rsidR="00445BA8" w:rsidRPr="00CD5E4B" w:rsidRDefault="00445BA8" w:rsidP="001943D9">
            <w:pPr>
              <w:pStyle w:val="ECCTabletext"/>
              <w:keepNext/>
              <w:widowControl w:val="0"/>
              <w:spacing w:after="0"/>
              <w:jc w:val="left"/>
              <w:rPr>
                <w:sz w:val="16"/>
                <w:szCs w:val="16"/>
              </w:rPr>
            </w:pPr>
            <w:r w:rsidRPr="00CD5E4B">
              <w:rPr>
                <w:sz w:val="16"/>
                <w:szCs w:val="16"/>
              </w:rPr>
              <w:t>17</w:t>
            </w:r>
          </w:p>
        </w:tc>
        <w:tc>
          <w:tcPr>
            <w:tcW w:w="300" w:type="pct"/>
            <w:hideMark/>
          </w:tcPr>
          <w:p w14:paraId="47CDE3FB" w14:textId="77777777" w:rsidR="00445BA8" w:rsidRPr="00CD5E4B" w:rsidRDefault="00445BA8" w:rsidP="001943D9">
            <w:pPr>
              <w:pStyle w:val="ECCTabletext"/>
              <w:keepNext/>
              <w:widowControl w:val="0"/>
              <w:spacing w:after="0"/>
              <w:jc w:val="left"/>
              <w:rPr>
                <w:sz w:val="16"/>
                <w:szCs w:val="16"/>
              </w:rPr>
            </w:pPr>
            <w:r w:rsidRPr="00CD5E4B">
              <w:rPr>
                <w:sz w:val="16"/>
                <w:szCs w:val="16"/>
              </w:rPr>
              <w:t>3</w:t>
            </w:r>
          </w:p>
        </w:tc>
        <w:tc>
          <w:tcPr>
            <w:tcW w:w="266" w:type="pct"/>
            <w:hideMark/>
          </w:tcPr>
          <w:p w14:paraId="40AFDF0A" w14:textId="77777777" w:rsidR="00445BA8" w:rsidRPr="00CD5E4B" w:rsidRDefault="00445BA8" w:rsidP="001943D9">
            <w:pPr>
              <w:pStyle w:val="ECCTabletext"/>
              <w:keepNext/>
              <w:widowControl w:val="0"/>
              <w:spacing w:after="0"/>
              <w:jc w:val="left"/>
              <w:rPr>
                <w:sz w:val="16"/>
                <w:szCs w:val="16"/>
              </w:rPr>
            </w:pPr>
            <w:r w:rsidRPr="00CD5E4B">
              <w:rPr>
                <w:sz w:val="16"/>
                <w:szCs w:val="16"/>
              </w:rPr>
              <w:t>28</w:t>
            </w:r>
          </w:p>
        </w:tc>
        <w:tc>
          <w:tcPr>
            <w:tcW w:w="266" w:type="pct"/>
            <w:hideMark/>
          </w:tcPr>
          <w:p w14:paraId="360C47B8" w14:textId="77777777" w:rsidR="00445BA8" w:rsidRPr="00CD5E4B" w:rsidRDefault="00445BA8" w:rsidP="001943D9">
            <w:pPr>
              <w:pStyle w:val="ECCTabletext"/>
              <w:keepNext/>
              <w:widowControl w:val="0"/>
              <w:spacing w:after="0"/>
              <w:jc w:val="left"/>
              <w:rPr>
                <w:sz w:val="16"/>
                <w:szCs w:val="16"/>
              </w:rPr>
            </w:pPr>
            <w:r w:rsidRPr="00CD5E4B">
              <w:rPr>
                <w:sz w:val="16"/>
                <w:szCs w:val="16"/>
              </w:rPr>
              <w:t>1</w:t>
            </w:r>
          </w:p>
        </w:tc>
        <w:tc>
          <w:tcPr>
            <w:tcW w:w="571" w:type="pct"/>
            <w:hideMark/>
          </w:tcPr>
          <w:p w14:paraId="10282375" w14:textId="26898555" w:rsidR="00445BA8" w:rsidRPr="00CD5E4B" w:rsidRDefault="00445BA8" w:rsidP="001943D9">
            <w:pPr>
              <w:pStyle w:val="ECCTabletext"/>
              <w:keepNext/>
              <w:widowControl w:val="0"/>
              <w:spacing w:after="0"/>
              <w:jc w:val="left"/>
              <w:rPr>
                <w:sz w:val="16"/>
                <w:szCs w:val="16"/>
              </w:rPr>
            </w:pPr>
            <w:r w:rsidRPr="00CD5E4B">
              <w:rPr>
                <w:sz w:val="16"/>
                <w:szCs w:val="16"/>
              </w:rPr>
              <w:t>=-106/-110</w:t>
            </w:r>
          </w:p>
        </w:tc>
        <w:tc>
          <w:tcPr>
            <w:tcW w:w="392" w:type="pct"/>
            <w:gridSpan w:val="2"/>
            <w:hideMark/>
          </w:tcPr>
          <w:p w14:paraId="6EE4E929" w14:textId="77777777" w:rsidR="00445BA8" w:rsidRPr="00CD5E4B" w:rsidRDefault="00445BA8" w:rsidP="001943D9">
            <w:pPr>
              <w:pStyle w:val="ECCTabletext"/>
              <w:keepNext/>
              <w:widowControl w:val="0"/>
              <w:spacing w:after="0"/>
              <w:jc w:val="left"/>
              <w:rPr>
                <w:sz w:val="16"/>
                <w:szCs w:val="16"/>
              </w:rPr>
            </w:pPr>
            <w:r w:rsidRPr="00CD5E4B">
              <w:rPr>
                <w:sz w:val="16"/>
                <w:szCs w:val="16"/>
              </w:rPr>
              <w:t>81</w:t>
            </w:r>
          </w:p>
        </w:tc>
        <w:tc>
          <w:tcPr>
            <w:tcW w:w="518" w:type="pct"/>
            <w:hideMark/>
          </w:tcPr>
          <w:p w14:paraId="5ED1C9CC" w14:textId="77777777" w:rsidR="00445BA8" w:rsidRPr="00CD5E4B" w:rsidRDefault="00445BA8" w:rsidP="001943D9">
            <w:pPr>
              <w:pStyle w:val="ECCTabletext"/>
              <w:keepNext/>
              <w:widowControl w:val="0"/>
              <w:spacing w:after="0"/>
              <w:jc w:val="left"/>
              <w:rPr>
                <w:sz w:val="16"/>
                <w:szCs w:val="16"/>
              </w:rPr>
            </w:pPr>
            <w:r w:rsidRPr="00CD5E4B">
              <w:rPr>
                <w:sz w:val="16"/>
                <w:szCs w:val="16"/>
              </w:rPr>
              <w:t>150</w:t>
            </w:r>
          </w:p>
        </w:tc>
        <w:tc>
          <w:tcPr>
            <w:tcW w:w="1142" w:type="pct"/>
            <w:gridSpan w:val="2"/>
            <w:hideMark/>
          </w:tcPr>
          <w:p w14:paraId="31377359" w14:textId="6718FB1B" w:rsidR="00445BA8" w:rsidRPr="00CD5E4B" w:rsidRDefault="00445BA8" w:rsidP="001943D9">
            <w:pPr>
              <w:pStyle w:val="ECCTabletext"/>
              <w:keepNext/>
              <w:widowControl w:val="0"/>
              <w:jc w:val="left"/>
              <w:rPr>
                <w:sz w:val="16"/>
                <w:szCs w:val="16"/>
              </w:rPr>
            </w:pPr>
            <w:r w:rsidRPr="00CD5E4B">
              <w:rPr>
                <w:sz w:val="16"/>
                <w:szCs w:val="16"/>
              </w:rPr>
              <w:t>Min 99.9% of the simulations are below -106</w:t>
            </w:r>
            <w:r w:rsidR="00043786" w:rsidRPr="00CD5E4B">
              <w:rPr>
                <w:sz w:val="16"/>
                <w:szCs w:val="16"/>
              </w:rPr>
              <w:t xml:space="preserve"> </w:t>
            </w:r>
            <w:r w:rsidRPr="00CD5E4B">
              <w:rPr>
                <w:sz w:val="16"/>
                <w:szCs w:val="16"/>
              </w:rPr>
              <w:t>dBm for the 10</w:t>
            </w:r>
            <w:r w:rsidR="00043786" w:rsidRPr="00CD5E4B">
              <w:rPr>
                <w:sz w:val="16"/>
                <w:szCs w:val="16"/>
              </w:rPr>
              <w:t xml:space="preserve"> </w:t>
            </w:r>
            <w:r w:rsidRPr="00CD5E4B">
              <w:rPr>
                <w:sz w:val="16"/>
                <w:szCs w:val="16"/>
              </w:rPr>
              <w:t>MHz TLM channel or -110</w:t>
            </w:r>
            <w:r w:rsidR="00043786" w:rsidRPr="00CD5E4B">
              <w:rPr>
                <w:sz w:val="16"/>
                <w:szCs w:val="16"/>
              </w:rPr>
              <w:t xml:space="preserve"> </w:t>
            </w:r>
            <w:r w:rsidRPr="00CD5E4B">
              <w:rPr>
                <w:sz w:val="16"/>
                <w:szCs w:val="16"/>
              </w:rPr>
              <w:t>dBm for the 4</w:t>
            </w:r>
            <w:r w:rsidR="00426A19" w:rsidRPr="00CD5E4B">
              <w:rPr>
                <w:sz w:val="16"/>
                <w:szCs w:val="16"/>
              </w:rPr>
              <w:t xml:space="preserve"> </w:t>
            </w:r>
            <w:r w:rsidRPr="00CD5E4B">
              <w:rPr>
                <w:sz w:val="16"/>
                <w:szCs w:val="16"/>
              </w:rPr>
              <w:t>MHz TLM channel</w:t>
            </w:r>
          </w:p>
        </w:tc>
      </w:tr>
      <w:tr w:rsidR="00CD5E4B" w:rsidRPr="00CD5E4B" w14:paraId="1C2597A9" w14:textId="77777777" w:rsidTr="00A7352A">
        <w:trPr>
          <w:trHeight w:val="904"/>
          <w:jc w:val="left"/>
        </w:trPr>
        <w:tc>
          <w:tcPr>
            <w:tcW w:w="455" w:type="pct"/>
            <w:vMerge/>
            <w:hideMark/>
          </w:tcPr>
          <w:p w14:paraId="35D9DF2B" w14:textId="77777777" w:rsidR="00445BA8" w:rsidRPr="00CD5E4B" w:rsidRDefault="00445BA8" w:rsidP="001943D9">
            <w:pPr>
              <w:pStyle w:val="ECCTabletext"/>
              <w:keepNext/>
              <w:widowControl w:val="0"/>
              <w:spacing w:after="0"/>
              <w:rPr>
                <w:sz w:val="16"/>
                <w:szCs w:val="16"/>
              </w:rPr>
            </w:pPr>
          </w:p>
        </w:tc>
        <w:tc>
          <w:tcPr>
            <w:tcW w:w="443" w:type="pct"/>
            <w:vMerge/>
            <w:hideMark/>
          </w:tcPr>
          <w:p w14:paraId="02534ED7" w14:textId="77777777" w:rsidR="00445BA8" w:rsidRPr="00CD5E4B" w:rsidRDefault="00445BA8" w:rsidP="001943D9">
            <w:pPr>
              <w:pStyle w:val="ECCTabletext"/>
              <w:keepNext/>
              <w:widowControl w:val="0"/>
              <w:spacing w:after="0"/>
              <w:rPr>
                <w:sz w:val="16"/>
                <w:szCs w:val="16"/>
              </w:rPr>
            </w:pPr>
          </w:p>
        </w:tc>
        <w:tc>
          <w:tcPr>
            <w:tcW w:w="424" w:type="pct"/>
            <w:hideMark/>
          </w:tcPr>
          <w:p w14:paraId="510435E4" w14:textId="77777777" w:rsidR="00445BA8" w:rsidRPr="00CD5E4B" w:rsidRDefault="00445BA8" w:rsidP="001943D9">
            <w:pPr>
              <w:pStyle w:val="ECCTabletext"/>
              <w:keepNext/>
              <w:widowControl w:val="0"/>
              <w:spacing w:after="0"/>
              <w:jc w:val="left"/>
              <w:rPr>
                <w:sz w:val="16"/>
                <w:szCs w:val="16"/>
              </w:rPr>
            </w:pPr>
            <w:r w:rsidRPr="00CD5E4B">
              <w:rPr>
                <w:sz w:val="16"/>
                <w:szCs w:val="16"/>
              </w:rPr>
              <w:t>46 (43)</w:t>
            </w:r>
          </w:p>
        </w:tc>
        <w:tc>
          <w:tcPr>
            <w:tcW w:w="222" w:type="pct"/>
            <w:hideMark/>
          </w:tcPr>
          <w:p w14:paraId="299456FB" w14:textId="77777777" w:rsidR="00445BA8" w:rsidRPr="00CD5E4B" w:rsidRDefault="00445BA8" w:rsidP="001943D9">
            <w:pPr>
              <w:pStyle w:val="ECCTabletext"/>
              <w:keepNext/>
              <w:widowControl w:val="0"/>
              <w:spacing w:after="0"/>
              <w:jc w:val="left"/>
              <w:rPr>
                <w:sz w:val="16"/>
                <w:szCs w:val="16"/>
              </w:rPr>
            </w:pPr>
            <w:r w:rsidRPr="00CD5E4B">
              <w:rPr>
                <w:sz w:val="16"/>
                <w:szCs w:val="16"/>
              </w:rPr>
              <w:t>17</w:t>
            </w:r>
          </w:p>
        </w:tc>
        <w:tc>
          <w:tcPr>
            <w:tcW w:w="300" w:type="pct"/>
            <w:hideMark/>
          </w:tcPr>
          <w:p w14:paraId="3AD99BEC" w14:textId="77777777" w:rsidR="00445BA8" w:rsidRPr="00CD5E4B" w:rsidRDefault="00445BA8" w:rsidP="001943D9">
            <w:pPr>
              <w:pStyle w:val="ECCTabletext"/>
              <w:keepNext/>
              <w:widowControl w:val="0"/>
              <w:spacing w:after="0"/>
              <w:jc w:val="left"/>
              <w:rPr>
                <w:sz w:val="16"/>
                <w:szCs w:val="16"/>
              </w:rPr>
            </w:pPr>
            <w:r w:rsidRPr="00CD5E4B">
              <w:rPr>
                <w:sz w:val="16"/>
                <w:szCs w:val="16"/>
              </w:rPr>
              <w:t>3</w:t>
            </w:r>
          </w:p>
        </w:tc>
        <w:tc>
          <w:tcPr>
            <w:tcW w:w="266" w:type="pct"/>
            <w:hideMark/>
          </w:tcPr>
          <w:p w14:paraId="493F842D" w14:textId="77777777" w:rsidR="00445BA8" w:rsidRPr="00CD5E4B" w:rsidRDefault="00445BA8" w:rsidP="001943D9">
            <w:pPr>
              <w:pStyle w:val="ECCTabletext"/>
              <w:keepNext/>
              <w:widowControl w:val="0"/>
              <w:spacing w:after="0"/>
              <w:jc w:val="left"/>
              <w:rPr>
                <w:sz w:val="16"/>
                <w:szCs w:val="16"/>
              </w:rPr>
            </w:pPr>
            <w:r w:rsidRPr="00CD5E4B">
              <w:rPr>
                <w:sz w:val="16"/>
                <w:szCs w:val="16"/>
              </w:rPr>
              <w:t>45</w:t>
            </w:r>
          </w:p>
        </w:tc>
        <w:tc>
          <w:tcPr>
            <w:tcW w:w="266" w:type="pct"/>
            <w:hideMark/>
          </w:tcPr>
          <w:p w14:paraId="24BE8B37" w14:textId="77777777" w:rsidR="00445BA8" w:rsidRPr="00CD5E4B" w:rsidRDefault="00445BA8" w:rsidP="001943D9">
            <w:pPr>
              <w:pStyle w:val="ECCTabletext"/>
              <w:keepNext/>
              <w:widowControl w:val="0"/>
              <w:spacing w:after="0"/>
              <w:jc w:val="left"/>
              <w:rPr>
                <w:sz w:val="16"/>
                <w:szCs w:val="16"/>
              </w:rPr>
            </w:pPr>
            <w:r w:rsidRPr="00CD5E4B">
              <w:rPr>
                <w:sz w:val="16"/>
                <w:szCs w:val="16"/>
              </w:rPr>
              <w:t>1</w:t>
            </w:r>
          </w:p>
        </w:tc>
        <w:tc>
          <w:tcPr>
            <w:tcW w:w="571" w:type="pct"/>
            <w:hideMark/>
          </w:tcPr>
          <w:p w14:paraId="3CEF80CB" w14:textId="04CCC2EF" w:rsidR="00445BA8" w:rsidRPr="00CD5E4B" w:rsidRDefault="00445BA8" w:rsidP="001943D9">
            <w:pPr>
              <w:pStyle w:val="ECCTabletext"/>
              <w:keepNext/>
              <w:widowControl w:val="0"/>
              <w:spacing w:after="0"/>
              <w:jc w:val="left"/>
              <w:rPr>
                <w:sz w:val="16"/>
                <w:szCs w:val="16"/>
              </w:rPr>
            </w:pPr>
            <w:r w:rsidRPr="00CD5E4B">
              <w:rPr>
                <w:sz w:val="16"/>
                <w:szCs w:val="16"/>
              </w:rPr>
              <w:t>=-106/-110</w:t>
            </w:r>
          </w:p>
        </w:tc>
        <w:tc>
          <w:tcPr>
            <w:tcW w:w="392" w:type="pct"/>
            <w:gridSpan w:val="2"/>
            <w:hideMark/>
          </w:tcPr>
          <w:p w14:paraId="4B2CADFB" w14:textId="77777777" w:rsidR="00445BA8" w:rsidRPr="00CD5E4B" w:rsidRDefault="00445BA8" w:rsidP="001943D9">
            <w:pPr>
              <w:pStyle w:val="ECCTabletext"/>
              <w:keepNext/>
              <w:widowControl w:val="0"/>
              <w:spacing w:after="0"/>
              <w:jc w:val="left"/>
              <w:rPr>
                <w:sz w:val="16"/>
                <w:szCs w:val="16"/>
              </w:rPr>
            </w:pPr>
            <w:r w:rsidRPr="00CD5E4B">
              <w:rPr>
                <w:sz w:val="16"/>
                <w:szCs w:val="16"/>
              </w:rPr>
              <w:t>175</w:t>
            </w:r>
          </w:p>
        </w:tc>
        <w:tc>
          <w:tcPr>
            <w:tcW w:w="518" w:type="pct"/>
            <w:hideMark/>
          </w:tcPr>
          <w:p w14:paraId="0C1B65E8" w14:textId="77777777" w:rsidR="00445BA8" w:rsidRPr="00CD5E4B" w:rsidRDefault="00445BA8" w:rsidP="001943D9">
            <w:pPr>
              <w:pStyle w:val="ECCTabletext"/>
              <w:keepNext/>
              <w:widowControl w:val="0"/>
              <w:spacing w:after="0"/>
              <w:jc w:val="left"/>
              <w:rPr>
                <w:sz w:val="16"/>
                <w:szCs w:val="16"/>
              </w:rPr>
            </w:pPr>
            <w:r w:rsidRPr="00CD5E4B">
              <w:rPr>
                <w:sz w:val="16"/>
                <w:szCs w:val="16"/>
              </w:rPr>
              <w:t>270</w:t>
            </w:r>
          </w:p>
        </w:tc>
        <w:tc>
          <w:tcPr>
            <w:tcW w:w="1142" w:type="pct"/>
            <w:gridSpan w:val="2"/>
            <w:hideMark/>
          </w:tcPr>
          <w:p w14:paraId="12212217" w14:textId="497D0A2D" w:rsidR="00445BA8" w:rsidRPr="00CD5E4B" w:rsidRDefault="00445BA8" w:rsidP="001943D9">
            <w:pPr>
              <w:pStyle w:val="ECCTabletext"/>
              <w:keepNext/>
              <w:widowControl w:val="0"/>
              <w:jc w:val="left"/>
              <w:rPr>
                <w:sz w:val="16"/>
                <w:szCs w:val="16"/>
              </w:rPr>
            </w:pPr>
            <w:r w:rsidRPr="00CD5E4B">
              <w:rPr>
                <w:sz w:val="16"/>
                <w:szCs w:val="16"/>
              </w:rPr>
              <w:t>Min 99.8% of the simulations are below -106</w:t>
            </w:r>
            <w:r w:rsidR="007F0ACF" w:rsidRPr="00CD5E4B">
              <w:rPr>
                <w:sz w:val="16"/>
                <w:szCs w:val="16"/>
              </w:rPr>
              <w:t xml:space="preserve"> </w:t>
            </w:r>
            <w:r w:rsidRPr="00CD5E4B">
              <w:rPr>
                <w:sz w:val="16"/>
                <w:szCs w:val="16"/>
              </w:rPr>
              <w:t>dBm for the 10</w:t>
            </w:r>
            <w:r w:rsidR="007F0ACF" w:rsidRPr="00CD5E4B">
              <w:rPr>
                <w:sz w:val="16"/>
                <w:szCs w:val="16"/>
              </w:rPr>
              <w:t xml:space="preserve"> </w:t>
            </w:r>
            <w:r w:rsidRPr="00CD5E4B">
              <w:rPr>
                <w:sz w:val="16"/>
                <w:szCs w:val="16"/>
              </w:rPr>
              <w:t>MHz TLM channel or -110</w:t>
            </w:r>
            <w:r w:rsidR="00426A19" w:rsidRPr="00CD5E4B">
              <w:rPr>
                <w:sz w:val="16"/>
                <w:szCs w:val="16"/>
              </w:rPr>
              <w:t xml:space="preserve"> </w:t>
            </w:r>
            <w:r w:rsidRPr="00CD5E4B">
              <w:rPr>
                <w:sz w:val="16"/>
                <w:szCs w:val="16"/>
              </w:rPr>
              <w:t>dBm for the 4</w:t>
            </w:r>
            <w:r w:rsidR="00426A19" w:rsidRPr="00CD5E4B">
              <w:rPr>
                <w:sz w:val="16"/>
                <w:szCs w:val="16"/>
              </w:rPr>
              <w:t xml:space="preserve"> </w:t>
            </w:r>
            <w:r w:rsidRPr="00CD5E4B">
              <w:rPr>
                <w:sz w:val="16"/>
                <w:szCs w:val="16"/>
              </w:rPr>
              <w:t>MHz TLM channel</w:t>
            </w:r>
          </w:p>
        </w:tc>
      </w:tr>
      <w:tr w:rsidR="00CD5E4B" w:rsidRPr="00CD5E4B" w14:paraId="27CD8FBF" w14:textId="77777777" w:rsidTr="00A7352A">
        <w:trPr>
          <w:trHeight w:val="567"/>
          <w:jc w:val="left"/>
        </w:trPr>
        <w:tc>
          <w:tcPr>
            <w:tcW w:w="455" w:type="pct"/>
            <w:vMerge/>
            <w:hideMark/>
          </w:tcPr>
          <w:p w14:paraId="6937F6EC" w14:textId="77777777" w:rsidR="00445BA8" w:rsidRPr="00CD5E4B" w:rsidRDefault="00445BA8" w:rsidP="001943D9">
            <w:pPr>
              <w:pStyle w:val="ECCTabletext"/>
              <w:keepNext/>
              <w:widowControl w:val="0"/>
              <w:spacing w:after="0"/>
              <w:rPr>
                <w:sz w:val="16"/>
                <w:szCs w:val="16"/>
              </w:rPr>
            </w:pPr>
          </w:p>
        </w:tc>
        <w:tc>
          <w:tcPr>
            <w:tcW w:w="443" w:type="pct"/>
            <w:hideMark/>
          </w:tcPr>
          <w:p w14:paraId="2308B558" w14:textId="77777777" w:rsidR="00445BA8" w:rsidRPr="00CD5E4B" w:rsidRDefault="00445BA8" w:rsidP="001943D9">
            <w:pPr>
              <w:pStyle w:val="ECCTabletext"/>
              <w:keepNext/>
              <w:widowControl w:val="0"/>
              <w:spacing w:after="0"/>
              <w:rPr>
                <w:sz w:val="16"/>
                <w:szCs w:val="16"/>
              </w:rPr>
            </w:pPr>
            <w:r w:rsidRPr="00CD5E4B">
              <w:rPr>
                <w:sz w:val="16"/>
                <w:szCs w:val="16"/>
              </w:rPr>
              <w:t>Victim side lobes</w:t>
            </w:r>
          </w:p>
        </w:tc>
        <w:tc>
          <w:tcPr>
            <w:tcW w:w="424" w:type="pct"/>
            <w:hideMark/>
          </w:tcPr>
          <w:p w14:paraId="2021C33E" w14:textId="77777777" w:rsidR="00445BA8" w:rsidRPr="00CD5E4B" w:rsidRDefault="00445BA8" w:rsidP="001943D9">
            <w:pPr>
              <w:pStyle w:val="ECCTabletext"/>
              <w:keepNext/>
              <w:widowControl w:val="0"/>
              <w:spacing w:after="0"/>
              <w:jc w:val="left"/>
              <w:rPr>
                <w:sz w:val="16"/>
                <w:szCs w:val="16"/>
              </w:rPr>
            </w:pPr>
            <w:r w:rsidRPr="00CD5E4B">
              <w:rPr>
                <w:sz w:val="16"/>
                <w:szCs w:val="16"/>
              </w:rPr>
              <w:t>46 (43)</w:t>
            </w:r>
          </w:p>
        </w:tc>
        <w:tc>
          <w:tcPr>
            <w:tcW w:w="222" w:type="pct"/>
            <w:hideMark/>
          </w:tcPr>
          <w:p w14:paraId="4A4BE5EF" w14:textId="77777777" w:rsidR="00445BA8" w:rsidRPr="00CD5E4B" w:rsidRDefault="00445BA8" w:rsidP="001943D9">
            <w:pPr>
              <w:pStyle w:val="ECCTabletext"/>
              <w:keepNext/>
              <w:widowControl w:val="0"/>
              <w:spacing w:after="0"/>
              <w:jc w:val="left"/>
              <w:rPr>
                <w:sz w:val="16"/>
                <w:szCs w:val="16"/>
              </w:rPr>
            </w:pPr>
            <w:r w:rsidRPr="00CD5E4B">
              <w:rPr>
                <w:sz w:val="16"/>
                <w:szCs w:val="16"/>
              </w:rPr>
              <w:t>17</w:t>
            </w:r>
          </w:p>
        </w:tc>
        <w:tc>
          <w:tcPr>
            <w:tcW w:w="300" w:type="pct"/>
            <w:hideMark/>
          </w:tcPr>
          <w:p w14:paraId="5CC0D571" w14:textId="77777777" w:rsidR="00445BA8" w:rsidRPr="00CD5E4B" w:rsidRDefault="00445BA8" w:rsidP="001943D9">
            <w:pPr>
              <w:pStyle w:val="ECCTabletext"/>
              <w:keepNext/>
              <w:widowControl w:val="0"/>
              <w:spacing w:after="0"/>
              <w:jc w:val="left"/>
              <w:rPr>
                <w:sz w:val="16"/>
                <w:szCs w:val="16"/>
              </w:rPr>
            </w:pPr>
            <w:r w:rsidRPr="00CD5E4B">
              <w:rPr>
                <w:sz w:val="16"/>
                <w:szCs w:val="16"/>
              </w:rPr>
              <w:t>3</w:t>
            </w:r>
          </w:p>
        </w:tc>
        <w:tc>
          <w:tcPr>
            <w:tcW w:w="266" w:type="pct"/>
            <w:hideMark/>
          </w:tcPr>
          <w:p w14:paraId="6CC94529" w14:textId="77777777" w:rsidR="00445BA8" w:rsidRPr="00CD5E4B" w:rsidRDefault="00445BA8" w:rsidP="001943D9">
            <w:pPr>
              <w:pStyle w:val="ECCTabletext"/>
              <w:keepNext/>
              <w:widowControl w:val="0"/>
              <w:spacing w:after="0"/>
              <w:jc w:val="left"/>
              <w:rPr>
                <w:sz w:val="16"/>
                <w:szCs w:val="16"/>
              </w:rPr>
            </w:pPr>
            <w:r w:rsidRPr="00CD5E4B">
              <w:rPr>
                <w:sz w:val="16"/>
                <w:szCs w:val="16"/>
              </w:rPr>
              <w:t>-2</w:t>
            </w:r>
          </w:p>
        </w:tc>
        <w:tc>
          <w:tcPr>
            <w:tcW w:w="266" w:type="pct"/>
            <w:hideMark/>
          </w:tcPr>
          <w:p w14:paraId="006F326E" w14:textId="77777777" w:rsidR="00445BA8" w:rsidRPr="00CD5E4B" w:rsidRDefault="00445BA8" w:rsidP="001943D9">
            <w:pPr>
              <w:pStyle w:val="ECCTabletext"/>
              <w:keepNext/>
              <w:widowControl w:val="0"/>
              <w:spacing w:after="0"/>
              <w:jc w:val="left"/>
              <w:rPr>
                <w:sz w:val="16"/>
                <w:szCs w:val="16"/>
              </w:rPr>
            </w:pPr>
            <w:r w:rsidRPr="00CD5E4B">
              <w:rPr>
                <w:sz w:val="16"/>
                <w:szCs w:val="16"/>
              </w:rPr>
              <w:t>1</w:t>
            </w:r>
          </w:p>
        </w:tc>
        <w:tc>
          <w:tcPr>
            <w:tcW w:w="571" w:type="pct"/>
            <w:hideMark/>
          </w:tcPr>
          <w:p w14:paraId="44EE553E" w14:textId="3E5EEF04" w:rsidR="00445BA8" w:rsidRPr="00CD5E4B" w:rsidRDefault="00445BA8" w:rsidP="001943D9">
            <w:pPr>
              <w:pStyle w:val="ECCTabletext"/>
              <w:keepNext/>
              <w:widowControl w:val="0"/>
              <w:spacing w:after="0"/>
              <w:jc w:val="left"/>
              <w:rPr>
                <w:sz w:val="16"/>
                <w:szCs w:val="16"/>
              </w:rPr>
            </w:pPr>
            <w:r w:rsidRPr="00CD5E4B">
              <w:rPr>
                <w:sz w:val="16"/>
                <w:szCs w:val="16"/>
              </w:rPr>
              <w:t>=-106/-110</w:t>
            </w:r>
          </w:p>
        </w:tc>
        <w:tc>
          <w:tcPr>
            <w:tcW w:w="392" w:type="pct"/>
            <w:gridSpan w:val="2"/>
            <w:hideMark/>
          </w:tcPr>
          <w:p w14:paraId="0648F69B" w14:textId="77777777" w:rsidR="00445BA8" w:rsidRPr="00CD5E4B" w:rsidRDefault="00445BA8" w:rsidP="001943D9">
            <w:pPr>
              <w:pStyle w:val="ECCTabletext"/>
              <w:keepNext/>
              <w:widowControl w:val="0"/>
              <w:spacing w:after="0"/>
              <w:jc w:val="left"/>
              <w:rPr>
                <w:sz w:val="16"/>
                <w:szCs w:val="16"/>
              </w:rPr>
            </w:pPr>
            <w:r w:rsidRPr="00CD5E4B">
              <w:rPr>
                <w:sz w:val="16"/>
                <w:szCs w:val="16"/>
              </w:rPr>
              <w:t>44</w:t>
            </w:r>
          </w:p>
        </w:tc>
        <w:tc>
          <w:tcPr>
            <w:tcW w:w="518" w:type="pct"/>
            <w:hideMark/>
          </w:tcPr>
          <w:p w14:paraId="38295766" w14:textId="77777777" w:rsidR="00445BA8" w:rsidRPr="00CD5E4B" w:rsidRDefault="00445BA8" w:rsidP="001943D9">
            <w:pPr>
              <w:pStyle w:val="ECCTabletext"/>
              <w:keepNext/>
              <w:widowControl w:val="0"/>
              <w:spacing w:after="0"/>
              <w:jc w:val="left"/>
              <w:rPr>
                <w:sz w:val="16"/>
                <w:szCs w:val="16"/>
              </w:rPr>
            </w:pPr>
            <w:r w:rsidRPr="00CD5E4B">
              <w:rPr>
                <w:sz w:val="16"/>
                <w:szCs w:val="16"/>
              </w:rPr>
              <w:t>50</w:t>
            </w:r>
          </w:p>
        </w:tc>
        <w:tc>
          <w:tcPr>
            <w:tcW w:w="1142" w:type="pct"/>
            <w:gridSpan w:val="2"/>
            <w:hideMark/>
          </w:tcPr>
          <w:p w14:paraId="250ABBA6" w14:textId="342921FB" w:rsidR="00445BA8" w:rsidRPr="00CD5E4B" w:rsidRDefault="00445BA8" w:rsidP="001943D9">
            <w:pPr>
              <w:pStyle w:val="ECCTabletext"/>
              <w:keepNext/>
              <w:widowControl w:val="0"/>
              <w:jc w:val="left"/>
              <w:rPr>
                <w:sz w:val="16"/>
                <w:szCs w:val="16"/>
              </w:rPr>
            </w:pPr>
            <w:r w:rsidRPr="00CD5E4B">
              <w:rPr>
                <w:sz w:val="16"/>
                <w:szCs w:val="16"/>
              </w:rPr>
              <w:t>N</w:t>
            </w:r>
            <w:r w:rsidR="007931CE" w:rsidRPr="00CD5E4B">
              <w:rPr>
                <w:sz w:val="16"/>
                <w:szCs w:val="16"/>
              </w:rPr>
              <w:t>/</w:t>
            </w:r>
            <w:r w:rsidRPr="00CD5E4B">
              <w:rPr>
                <w:sz w:val="16"/>
                <w:szCs w:val="16"/>
              </w:rPr>
              <w:t>A</w:t>
            </w:r>
          </w:p>
        </w:tc>
      </w:tr>
      <w:tr w:rsidR="00CD5E4B" w:rsidRPr="00CD5E4B" w14:paraId="693C49DA" w14:textId="77777777" w:rsidTr="00A7352A">
        <w:trPr>
          <w:trHeight w:val="928"/>
          <w:jc w:val="left"/>
        </w:trPr>
        <w:tc>
          <w:tcPr>
            <w:tcW w:w="455" w:type="pct"/>
            <w:vMerge w:val="restart"/>
            <w:hideMark/>
          </w:tcPr>
          <w:p w14:paraId="14104DF5" w14:textId="77777777" w:rsidR="00445BA8" w:rsidRPr="00CD5E4B" w:rsidRDefault="00445BA8" w:rsidP="001943D9">
            <w:pPr>
              <w:pStyle w:val="ECCTabletext"/>
              <w:keepNext/>
              <w:widowControl w:val="0"/>
              <w:spacing w:after="0"/>
              <w:jc w:val="left"/>
              <w:rPr>
                <w:sz w:val="16"/>
                <w:szCs w:val="16"/>
              </w:rPr>
            </w:pPr>
            <w:r w:rsidRPr="00CD5E4B">
              <w:rPr>
                <w:sz w:val="16"/>
                <w:szCs w:val="16"/>
              </w:rPr>
              <w:t>Adjacent-channel scenario</w:t>
            </w:r>
          </w:p>
        </w:tc>
        <w:tc>
          <w:tcPr>
            <w:tcW w:w="443" w:type="pct"/>
            <w:vMerge w:val="restart"/>
            <w:hideMark/>
          </w:tcPr>
          <w:p w14:paraId="508B72FD" w14:textId="77777777" w:rsidR="00445BA8" w:rsidRPr="00CD5E4B" w:rsidRDefault="00445BA8" w:rsidP="001943D9">
            <w:pPr>
              <w:pStyle w:val="ECCTabletext"/>
              <w:keepNext/>
              <w:widowControl w:val="0"/>
              <w:spacing w:after="0"/>
              <w:jc w:val="left"/>
              <w:rPr>
                <w:sz w:val="16"/>
                <w:szCs w:val="16"/>
              </w:rPr>
            </w:pPr>
            <w:r w:rsidRPr="00CD5E4B">
              <w:rPr>
                <w:sz w:val="16"/>
                <w:szCs w:val="16"/>
              </w:rPr>
              <w:t>Victim main beam</w:t>
            </w:r>
            <w:r w:rsidRPr="00CD5E4B">
              <w:rPr>
                <w:sz w:val="16"/>
                <w:szCs w:val="16"/>
              </w:rPr>
              <w:br/>
              <w:t>(For 5G NR, full beam mask is used)</w:t>
            </w:r>
          </w:p>
        </w:tc>
        <w:tc>
          <w:tcPr>
            <w:tcW w:w="424" w:type="pct"/>
            <w:hideMark/>
          </w:tcPr>
          <w:p w14:paraId="10C73C97" w14:textId="77777777" w:rsidR="00445BA8" w:rsidRPr="00CD5E4B" w:rsidRDefault="00445BA8" w:rsidP="001943D9">
            <w:pPr>
              <w:pStyle w:val="ECCTabletext"/>
              <w:keepNext/>
              <w:widowControl w:val="0"/>
              <w:spacing w:after="0"/>
              <w:jc w:val="left"/>
              <w:rPr>
                <w:sz w:val="16"/>
                <w:szCs w:val="16"/>
              </w:rPr>
            </w:pPr>
            <w:r w:rsidRPr="00CD5E4B">
              <w:rPr>
                <w:sz w:val="16"/>
                <w:szCs w:val="16"/>
              </w:rPr>
              <w:t>-12 (-9)</w:t>
            </w:r>
          </w:p>
        </w:tc>
        <w:tc>
          <w:tcPr>
            <w:tcW w:w="222" w:type="pct"/>
            <w:hideMark/>
          </w:tcPr>
          <w:p w14:paraId="466C16D1" w14:textId="77777777" w:rsidR="00445BA8" w:rsidRPr="00CD5E4B" w:rsidRDefault="00445BA8" w:rsidP="001943D9">
            <w:pPr>
              <w:pStyle w:val="ECCTabletext"/>
              <w:keepNext/>
              <w:widowControl w:val="0"/>
              <w:spacing w:after="0"/>
              <w:jc w:val="left"/>
              <w:rPr>
                <w:sz w:val="16"/>
                <w:szCs w:val="16"/>
              </w:rPr>
            </w:pPr>
            <w:r w:rsidRPr="00CD5E4B">
              <w:rPr>
                <w:sz w:val="16"/>
                <w:szCs w:val="16"/>
              </w:rPr>
              <w:t>17</w:t>
            </w:r>
          </w:p>
        </w:tc>
        <w:tc>
          <w:tcPr>
            <w:tcW w:w="300" w:type="pct"/>
            <w:hideMark/>
          </w:tcPr>
          <w:p w14:paraId="3BB41EFA" w14:textId="77777777" w:rsidR="00445BA8" w:rsidRPr="00CD5E4B" w:rsidRDefault="00445BA8" w:rsidP="001943D9">
            <w:pPr>
              <w:pStyle w:val="ECCTabletext"/>
              <w:keepNext/>
              <w:widowControl w:val="0"/>
              <w:spacing w:after="0"/>
              <w:jc w:val="left"/>
              <w:rPr>
                <w:sz w:val="16"/>
                <w:szCs w:val="16"/>
              </w:rPr>
            </w:pPr>
            <w:r w:rsidRPr="00CD5E4B">
              <w:rPr>
                <w:sz w:val="16"/>
                <w:szCs w:val="16"/>
              </w:rPr>
              <w:t>3</w:t>
            </w:r>
          </w:p>
        </w:tc>
        <w:tc>
          <w:tcPr>
            <w:tcW w:w="266" w:type="pct"/>
            <w:hideMark/>
          </w:tcPr>
          <w:p w14:paraId="08152880" w14:textId="77777777" w:rsidR="00445BA8" w:rsidRPr="00CD5E4B" w:rsidRDefault="00445BA8" w:rsidP="001943D9">
            <w:pPr>
              <w:pStyle w:val="ECCTabletext"/>
              <w:keepNext/>
              <w:widowControl w:val="0"/>
              <w:spacing w:after="0"/>
              <w:jc w:val="left"/>
              <w:rPr>
                <w:sz w:val="16"/>
                <w:szCs w:val="16"/>
              </w:rPr>
            </w:pPr>
            <w:r w:rsidRPr="00CD5E4B">
              <w:rPr>
                <w:sz w:val="16"/>
                <w:szCs w:val="16"/>
              </w:rPr>
              <w:t>28</w:t>
            </w:r>
          </w:p>
        </w:tc>
        <w:tc>
          <w:tcPr>
            <w:tcW w:w="266" w:type="pct"/>
            <w:hideMark/>
          </w:tcPr>
          <w:p w14:paraId="2EBF7B83" w14:textId="77777777" w:rsidR="00445BA8" w:rsidRPr="00CD5E4B" w:rsidRDefault="00445BA8" w:rsidP="001943D9">
            <w:pPr>
              <w:pStyle w:val="ECCTabletext"/>
              <w:keepNext/>
              <w:widowControl w:val="0"/>
              <w:spacing w:after="0"/>
              <w:jc w:val="left"/>
              <w:rPr>
                <w:sz w:val="16"/>
                <w:szCs w:val="16"/>
              </w:rPr>
            </w:pPr>
            <w:r w:rsidRPr="00CD5E4B">
              <w:rPr>
                <w:sz w:val="16"/>
                <w:szCs w:val="16"/>
              </w:rPr>
              <w:t>1</w:t>
            </w:r>
          </w:p>
        </w:tc>
        <w:tc>
          <w:tcPr>
            <w:tcW w:w="571" w:type="pct"/>
            <w:hideMark/>
          </w:tcPr>
          <w:p w14:paraId="02F20F3C" w14:textId="5B043C07" w:rsidR="00445BA8" w:rsidRPr="00CD5E4B" w:rsidRDefault="00445BA8" w:rsidP="001943D9">
            <w:pPr>
              <w:pStyle w:val="ECCTabletext"/>
              <w:keepNext/>
              <w:widowControl w:val="0"/>
              <w:spacing w:after="0"/>
              <w:jc w:val="left"/>
              <w:rPr>
                <w:sz w:val="16"/>
                <w:szCs w:val="16"/>
              </w:rPr>
            </w:pPr>
            <w:r w:rsidRPr="00CD5E4B">
              <w:rPr>
                <w:sz w:val="16"/>
                <w:szCs w:val="16"/>
              </w:rPr>
              <w:t>=-106/-110</w:t>
            </w:r>
          </w:p>
        </w:tc>
        <w:tc>
          <w:tcPr>
            <w:tcW w:w="392" w:type="pct"/>
            <w:gridSpan w:val="2"/>
            <w:hideMark/>
          </w:tcPr>
          <w:p w14:paraId="1B3F1E95" w14:textId="7ED78E78" w:rsidR="00445BA8" w:rsidRPr="00CD5E4B" w:rsidRDefault="00445BA8" w:rsidP="001943D9">
            <w:pPr>
              <w:pStyle w:val="ECCTabletext"/>
              <w:keepNext/>
              <w:widowControl w:val="0"/>
              <w:spacing w:after="0"/>
              <w:jc w:val="left"/>
              <w:rPr>
                <w:sz w:val="16"/>
                <w:szCs w:val="16"/>
              </w:rPr>
            </w:pPr>
            <w:r w:rsidRPr="00CD5E4B">
              <w:rPr>
                <w:sz w:val="16"/>
                <w:szCs w:val="16"/>
              </w:rPr>
              <w:t>31/28</w:t>
            </w:r>
          </w:p>
        </w:tc>
        <w:tc>
          <w:tcPr>
            <w:tcW w:w="518" w:type="pct"/>
            <w:hideMark/>
          </w:tcPr>
          <w:p w14:paraId="5F84ECEE" w14:textId="2E819B63" w:rsidR="00445BA8" w:rsidRPr="00CD5E4B" w:rsidRDefault="00445BA8" w:rsidP="001943D9">
            <w:pPr>
              <w:pStyle w:val="ECCTabletext"/>
              <w:keepNext/>
              <w:widowControl w:val="0"/>
              <w:spacing w:after="0"/>
              <w:jc w:val="left"/>
              <w:rPr>
                <w:sz w:val="16"/>
                <w:szCs w:val="16"/>
              </w:rPr>
            </w:pPr>
            <w:r w:rsidRPr="00CD5E4B">
              <w:rPr>
                <w:sz w:val="16"/>
                <w:szCs w:val="16"/>
              </w:rPr>
              <w:t>13/11</w:t>
            </w:r>
          </w:p>
        </w:tc>
        <w:tc>
          <w:tcPr>
            <w:tcW w:w="1142" w:type="pct"/>
            <w:gridSpan w:val="2"/>
            <w:hideMark/>
          </w:tcPr>
          <w:p w14:paraId="09825D27" w14:textId="3ABA7CA2" w:rsidR="00445BA8" w:rsidRPr="00CD5E4B" w:rsidRDefault="00445BA8" w:rsidP="001943D9">
            <w:pPr>
              <w:pStyle w:val="ECCTabletext"/>
              <w:keepNext/>
              <w:widowControl w:val="0"/>
              <w:jc w:val="left"/>
              <w:rPr>
                <w:sz w:val="16"/>
                <w:szCs w:val="16"/>
              </w:rPr>
            </w:pPr>
            <w:r w:rsidRPr="00CD5E4B">
              <w:rPr>
                <w:sz w:val="16"/>
                <w:szCs w:val="16"/>
              </w:rPr>
              <w:t>Min 99.9% of the simulations are below -106</w:t>
            </w:r>
            <w:r w:rsidR="007F0ACF" w:rsidRPr="00CD5E4B">
              <w:rPr>
                <w:sz w:val="16"/>
                <w:szCs w:val="16"/>
              </w:rPr>
              <w:t xml:space="preserve"> </w:t>
            </w:r>
            <w:r w:rsidRPr="00CD5E4B">
              <w:rPr>
                <w:sz w:val="16"/>
                <w:szCs w:val="16"/>
              </w:rPr>
              <w:t>dBm for the 10</w:t>
            </w:r>
            <w:r w:rsidR="007F0ACF" w:rsidRPr="00CD5E4B">
              <w:rPr>
                <w:sz w:val="16"/>
                <w:szCs w:val="16"/>
              </w:rPr>
              <w:t xml:space="preserve"> </w:t>
            </w:r>
            <w:r w:rsidRPr="00CD5E4B">
              <w:rPr>
                <w:sz w:val="16"/>
                <w:szCs w:val="16"/>
              </w:rPr>
              <w:t>MHz TLM channel or -110</w:t>
            </w:r>
            <w:r w:rsidR="007F0ACF" w:rsidRPr="00CD5E4B">
              <w:rPr>
                <w:sz w:val="16"/>
                <w:szCs w:val="16"/>
              </w:rPr>
              <w:t xml:space="preserve"> </w:t>
            </w:r>
            <w:r w:rsidRPr="00CD5E4B">
              <w:rPr>
                <w:sz w:val="16"/>
                <w:szCs w:val="16"/>
              </w:rPr>
              <w:t>dBm for the 4</w:t>
            </w:r>
            <w:r w:rsidR="00426A19" w:rsidRPr="00CD5E4B">
              <w:rPr>
                <w:sz w:val="16"/>
                <w:szCs w:val="16"/>
              </w:rPr>
              <w:t xml:space="preserve"> </w:t>
            </w:r>
            <w:r w:rsidRPr="00CD5E4B">
              <w:rPr>
                <w:sz w:val="16"/>
                <w:szCs w:val="16"/>
              </w:rPr>
              <w:t>MHz TLM channel</w:t>
            </w:r>
          </w:p>
        </w:tc>
      </w:tr>
      <w:tr w:rsidR="00CD5E4B" w:rsidRPr="00CD5E4B" w14:paraId="79663B70" w14:textId="77777777" w:rsidTr="00A7352A">
        <w:trPr>
          <w:trHeight w:val="1014"/>
          <w:jc w:val="left"/>
        </w:trPr>
        <w:tc>
          <w:tcPr>
            <w:tcW w:w="455" w:type="pct"/>
            <w:vMerge/>
            <w:hideMark/>
          </w:tcPr>
          <w:p w14:paraId="48EA223C" w14:textId="77777777" w:rsidR="00445BA8" w:rsidRPr="00CD5E4B" w:rsidRDefault="00445BA8" w:rsidP="001943D9">
            <w:pPr>
              <w:pStyle w:val="ECCTabletext"/>
              <w:keepNext/>
              <w:widowControl w:val="0"/>
              <w:spacing w:after="0"/>
              <w:jc w:val="left"/>
              <w:rPr>
                <w:sz w:val="16"/>
                <w:szCs w:val="16"/>
              </w:rPr>
            </w:pPr>
          </w:p>
        </w:tc>
        <w:tc>
          <w:tcPr>
            <w:tcW w:w="443" w:type="pct"/>
            <w:vMerge/>
            <w:hideMark/>
          </w:tcPr>
          <w:p w14:paraId="5930432B" w14:textId="77777777" w:rsidR="00445BA8" w:rsidRPr="00CD5E4B" w:rsidRDefault="00445BA8" w:rsidP="001943D9">
            <w:pPr>
              <w:pStyle w:val="ECCTabletext"/>
              <w:keepNext/>
              <w:widowControl w:val="0"/>
              <w:spacing w:after="0"/>
              <w:jc w:val="left"/>
              <w:rPr>
                <w:sz w:val="16"/>
                <w:szCs w:val="16"/>
              </w:rPr>
            </w:pPr>
          </w:p>
        </w:tc>
        <w:tc>
          <w:tcPr>
            <w:tcW w:w="424" w:type="pct"/>
            <w:hideMark/>
          </w:tcPr>
          <w:p w14:paraId="2B8DADA0" w14:textId="77777777" w:rsidR="00445BA8" w:rsidRPr="00CD5E4B" w:rsidRDefault="00445BA8" w:rsidP="001943D9">
            <w:pPr>
              <w:pStyle w:val="ECCTabletext"/>
              <w:keepNext/>
              <w:widowControl w:val="0"/>
              <w:spacing w:after="0"/>
              <w:jc w:val="left"/>
              <w:rPr>
                <w:sz w:val="16"/>
                <w:szCs w:val="16"/>
              </w:rPr>
            </w:pPr>
            <w:r w:rsidRPr="00CD5E4B">
              <w:rPr>
                <w:sz w:val="16"/>
                <w:szCs w:val="16"/>
              </w:rPr>
              <w:t>-12 (-9)</w:t>
            </w:r>
          </w:p>
        </w:tc>
        <w:tc>
          <w:tcPr>
            <w:tcW w:w="222" w:type="pct"/>
            <w:hideMark/>
          </w:tcPr>
          <w:p w14:paraId="754AA744" w14:textId="77777777" w:rsidR="00445BA8" w:rsidRPr="00CD5E4B" w:rsidRDefault="00445BA8" w:rsidP="001943D9">
            <w:pPr>
              <w:pStyle w:val="ECCTabletext"/>
              <w:keepNext/>
              <w:widowControl w:val="0"/>
              <w:spacing w:after="0"/>
              <w:jc w:val="left"/>
              <w:rPr>
                <w:sz w:val="16"/>
                <w:szCs w:val="16"/>
              </w:rPr>
            </w:pPr>
            <w:r w:rsidRPr="00CD5E4B">
              <w:rPr>
                <w:sz w:val="16"/>
                <w:szCs w:val="16"/>
              </w:rPr>
              <w:t>17</w:t>
            </w:r>
          </w:p>
        </w:tc>
        <w:tc>
          <w:tcPr>
            <w:tcW w:w="300" w:type="pct"/>
            <w:hideMark/>
          </w:tcPr>
          <w:p w14:paraId="4BFFDB3B" w14:textId="77777777" w:rsidR="00445BA8" w:rsidRPr="00CD5E4B" w:rsidRDefault="00445BA8" w:rsidP="001943D9">
            <w:pPr>
              <w:pStyle w:val="ECCTabletext"/>
              <w:keepNext/>
              <w:widowControl w:val="0"/>
              <w:spacing w:after="0"/>
              <w:jc w:val="left"/>
              <w:rPr>
                <w:sz w:val="16"/>
                <w:szCs w:val="16"/>
              </w:rPr>
            </w:pPr>
            <w:r w:rsidRPr="00CD5E4B">
              <w:rPr>
                <w:sz w:val="16"/>
                <w:szCs w:val="16"/>
              </w:rPr>
              <w:t>3</w:t>
            </w:r>
          </w:p>
        </w:tc>
        <w:tc>
          <w:tcPr>
            <w:tcW w:w="266" w:type="pct"/>
            <w:hideMark/>
          </w:tcPr>
          <w:p w14:paraId="318A4645" w14:textId="77777777" w:rsidR="00445BA8" w:rsidRPr="00CD5E4B" w:rsidRDefault="00445BA8" w:rsidP="001943D9">
            <w:pPr>
              <w:pStyle w:val="ECCTabletext"/>
              <w:keepNext/>
              <w:widowControl w:val="0"/>
              <w:spacing w:after="0"/>
              <w:jc w:val="left"/>
              <w:rPr>
                <w:sz w:val="16"/>
                <w:szCs w:val="16"/>
              </w:rPr>
            </w:pPr>
            <w:r w:rsidRPr="00CD5E4B">
              <w:rPr>
                <w:sz w:val="16"/>
                <w:szCs w:val="16"/>
              </w:rPr>
              <w:t>45</w:t>
            </w:r>
          </w:p>
        </w:tc>
        <w:tc>
          <w:tcPr>
            <w:tcW w:w="266" w:type="pct"/>
            <w:hideMark/>
          </w:tcPr>
          <w:p w14:paraId="20B684C2" w14:textId="77777777" w:rsidR="00445BA8" w:rsidRPr="00CD5E4B" w:rsidRDefault="00445BA8" w:rsidP="001943D9">
            <w:pPr>
              <w:pStyle w:val="ECCTabletext"/>
              <w:keepNext/>
              <w:widowControl w:val="0"/>
              <w:spacing w:after="0"/>
              <w:jc w:val="left"/>
              <w:rPr>
                <w:sz w:val="16"/>
                <w:szCs w:val="16"/>
              </w:rPr>
            </w:pPr>
            <w:r w:rsidRPr="00CD5E4B">
              <w:rPr>
                <w:sz w:val="16"/>
                <w:szCs w:val="16"/>
              </w:rPr>
              <w:t>1</w:t>
            </w:r>
          </w:p>
        </w:tc>
        <w:tc>
          <w:tcPr>
            <w:tcW w:w="571" w:type="pct"/>
            <w:hideMark/>
          </w:tcPr>
          <w:p w14:paraId="150FC917" w14:textId="4C7FAEA3" w:rsidR="00445BA8" w:rsidRPr="00CD5E4B" w:rsidRDefault="00445BA8" w:rsidP="001943D9">
            <w:pPr>
              <w:pStyle w:val="ECCTabletext"/>
              <w:keepNext/>
              <w:widowControl w:val="0"/>
              <w:spacing w:after="0"/>
              <w:jc w:val="left"/>
              <w:rPr>
                <w:sz w:val="16"/>
                <w:szCs w:val="16"/>
              </w:rPr>
            </w:pPr>
            <w:r w:rsidRPr="00CD5E4B">
              <w:rPr>
                <w:sz w:val="16"/>
                <w:szCs w:val="16"/>
              </w:rPr>
              <w:t>=-106/-110</w:t>
            </w:r>
          </w:p>
        </w:tc>
        <w:tc>
          <w:tcPr>
            <w:tcW w:w="392" w:type="pct"/>
            <w:gridSpan w:val="2"/>
            <w:hideMark/>
          </w:tcPr>
          <w:p w14:paraId="19A23D31" w14:textId="3D33004E" w:rsidR="00445BA8" w:rsidRPr="00CD5E4B" w:rsidRDefault="00445BA8" w:rsidP="001943D9">
            <w:pPr>
              <w:pStyle w:val="ECCTabletext"/>
              <w:keepNext/>
              <w:widowControl w:val="0"/>
              <w:spacing w:after="0"/>
              <w:jc w:val="left"/>
              <w:rPr>
                <w:sz w:val="16"/>
                <w:szCs w:val="16"/>
              </w:rPr>
            </w:pPr>
            <w:r w:rsidRPr="00CD5E4B">
              <w:rPr>
                <w:sz w:val="16"/>
                <w:szCs w:val="16"/>
              </w:rPr>
              <w:t>50/46</w:t>
            </w:r>
          </w:p>
        </w:tc>
        <w:tc>
          <w:tcPr>
            <w:tcW w:w="518" w:type="pct"/>
            <w:hideMark/>
          </w:tcPr>
          <w:p w14:paraId="00123F5F" w14:textId="689F73EB" w:rsidR="00445BA8" w:rsidRPr="00CD5E4B" w:rsidRDefault="00445BA8" w:rsidP="001943D9">
            <w:pPr>
              <w:pStyle w:val="ECCTabletext"/>
              <w:keepNext/>
              <w:widowControl w:val="0"/>
              <w:spacing w:after="0"/>
              <w:jc w:val="left"/>
              <w:rPr>
                <w:sz w:val="16"/>
                <w:szCs w:val="16"/>
              </w:rPr>
            </w:pPr>
            <w:r w:rsidRPr="00CD5E4B">
              <w:rPr>
                <w:sz w:val="16"/>
                <w:szCs w:val="16"/>
              </w:rPr>
              <w:t>60/55</w:t>
            </w:r>
          </w:p>
        </w:tc>
        <w:tc>
          <w:tcPr>
            <w:tcW w:w="1142" w:type="pct"/>
            <w:gridSpan w:val="2"/>
            <w:hideMark/>
          </w:tcPr>
          <w:p w14:paraId="5715C653" w14:textId="73F91382" w:rsidR="00445BA8" w:rsidRPr="00CD5E4B" w:rsidRDefault="00445BA8" w:rsidP="001943D9">
            <w:pPr>
              <w:pStyle w:val="ECCTabletext"/>
              <w:keepNext/>
              <w:widowControl w:val="0"/>
              <w:jc w:val="left"/>
              <w:rPr>
                <w:sz w:val="16"/>
                <w:szCs w:val="16"/>
              </w:rPr>
            </w:pPr>
            <w:r w:rsidRPr="00CD5E4B">
              <w:rPr>
                <w:sz w:val="16"/>
                <w:szCs w:val="16"/>
              </w:rPr>
              <w:t>Min 99.9% of the simulations are below -106</w:t>
            </w:r>
            <w:r w:rsidR="00426A19" w:rsidRPr="00CD5E4B">
              <w:rPr>
                <w:sz w:val="16"/>
                <w:szCs w:val="16"/>
              </w:rPr>
              <w:t xml:space="preserve"> </w:t>
            </w:r>
            <w:r w:rsidRPr="00CD5E4B">
              <w:rPr>
                <w:sz w:val="16"/>
                <w:szCs w:val="16"/>
              </w:rPr>
              <w:t>dBm for the 10</w:t>
            </w:r>
            <w:r w:rsidR="00043786" w:rsidRPr="00CD5E4B">
              <w:rPr>
                <w:sz w:val="16"/>
                <w:szCs w:val="16"/>
              </w:rPr>
              <w:t xml:space="preserve"> </w:t>
            </w:r>
            <w:r w:rsidRPr="00CD5E4B">
              <w:rPr>
                <w:sz w:val="16"/>
                <w:szCs w:val="16"/>
              </w:rPr>
              <w:t>MHz TLM channel or -110</w:t>
            </w:r>
            <w:r w:rsidR="00426A19" w:rsidRPr="00CD5E4B">
              <w:rPr>
                <w:sz w:val="16"/>
                <w:szCs w:val="16"/>
              </w:rPr>
              <w:t xml:space="preserve"> </w:t>
            </w:r>
            <w:r w:rsidRPr="00CD5E4B">
              <w:rPr>
                <w:sz w:val="16"/>
                <w:szCs w:val="16"/>
              </w:rPr>
              <w:t>dBm for the 4</w:t>
            </w:r>
            <w:r w:rsidR="00426A19" w:rsidRPr="00CD5E4B">
              <w:rPr>
                <w:sz w:val="16"/>
                <w:szCs w:val="16"/>
              </w:rPr>
              <w:t xml:space="preserve"> </w:t>
            </w:r>
            <w:r w:rsidRPr="00CD5E4B">
              <w:rPr>
                <w:sz w:val="16"/>
                <w:szCs w:val="16"/>
              </w:rPr>
              <w:t>MHz TLM channel</w:t>
            </w:r>
          </w:p>
        </w:tc>
      </w:tr>
      <w:tr w:rsidR="00CD5E4B" w:rsidRPr="00CD5E4B" w14:paraId="7C1C42A5" w14:textId="77777777" w:rsidTr="00A7352A">
        <w:trPr>
          <w:trHeight w:val="567"/>
          <w:jc w:val="left"/>
        </w:trPr>
        <w:tc>
          <w:tcPr>
            <w:tcW w:w="455" w:type="pct"/>
            <w:vMerge/>
            <w:hideMark/>
          </w:tcPr>
          <w:p w14:paraId="620324A2" w14:textId="77777777" w:rsidR="00445BA8" w:rsidRPr="00CD5E4B" w:rsidRDefault="00445BA8" w:rsidP="001943D9">
            <w:pPr>
              <w:pStyle w:val="ECCTabletext"/>
              <w:keepNext/>
              <w:widowControl w:val="0"/>
              <w:spacing w:after="0"/>
              <w:jc w:val="left"/>
              <w:rPr>
                <w:sz w:val="16"/>
                <w:szCs w:val="16"/>
              </w:rPr>
            </w:pPr>
          </w:p>
        </w:tc>
        <w:tc>
          <w:tcPr>
            <w:tcW w:w="443" w:type="pct"/>
            <w:hideMark/>
          </w:tcPr>
          <w:p w14:paraId="2DA138E3" w14:textId="77777777" w:rsidR="00445BA8" w:rsidRPr="00CD5E4B" w:rsidRDefault="00445BA8" w:rsidP="001943D9">
            <w:pPr>
              <w:pStyle w:val="ECCTabletext"/>
              <w:keepNext/>
              <w:widowControl w:val="0"/>
              <w:spacing w:after="0"/>
              <w:jc w:val="left"/>
              <w:rPr>
                <w:sz w:val="16"/>
                <w:szCs w:val="16"/>
              </w:rPr>
            </w:pPr>
            <w:r w:rsidRPr="00CD5E4B">
              <w:rPr>
                <w:sz w:val="16"/>
                <w:szCs w:val="16"/>
              </w:rPr>
              <w:t>Victim side lobes</w:t>
            </w:r>
          </w:p>
        </w:tc>
        <w:tc>
          <w:tcPr>
            <w:tcW w:w="424" w:type="pct"/>
            <w:hideMark/>
          </w:tcPr>
          <w:p w14:paraId="1D1034BC" w14:textId="77777777" w:rsidR="00445BA8" w:rsidRPr="00CD5E4B" w:rsidRDefault="00445BA8" w:rsidP="001943D9">
            <w:pPr>
              <w:pStyle w:val="ECCTabletext"/>
              <w:keepNext/>
              <w:widowControl w:val="0"/>
              <w:spacing w:after="0"/>
              <w:jc w:val="left"/>
              <w:rPr>
                <w:sz w:val="16"/>
                <w:szCs w:val="16"/>
              </w:rPr>
            </w:pPr>
            <w:r w:rsidRPr="00CD5E4B">
              <w:rPr>
                <w:sz w:val="16"/>
                <w:szCs w:val="16"/>
              </w:rPr>
              <w:t>-12 (-9)</w:t>
            </w:r>
          </w:p>
        </w:tc>
        <w:tc>
          <w:tcPr>
            <w:tcW w:w="222" w:type="pct"/>
            <w:hideMark/>
          </w:tcPr>
          <w:p w14:paraId="11C3C2BA" w14:textId="77777777" w:rsidR="00445BA8" w:rsidRPr="00CD5E4B" w:rsidRDefault="00445BA8" w:rsidP="001943D9">
            <w:pPr>
              <w:pStyle w:val="ECCTabletext"/>
              <w:keepNext/>
              <w:widowControl w:val="0"/>
              <w:spacing w:after="0"/>
              <w:jc w:val="left"/>
              <w:rPr>
                <w:sz w:val="16"/>
                <w:szCs w:val="16"/>
              </w:rPr>
            </w:pPr>
            <w:r w:rsidRPr="00CD5E4B">
              <w:rPr>
                <w:sz w:val="16"/>
                <w:szCs w:val="16"/>
              </w:rPr>
              <w:t>17</w:t>
            </w:r>
          </w:p>
        </w:tc>
        <w:tc>
          <w:tcPr>
            <w:tcW w:w="300" w:type="pct"/>
            <w:hideMark/>
          </w:tcPr>
          <w:p w14:paraId="1E12166A" w14:textId="77777777" w:rsidR="00445BA8" w:rsidRPr="00CD5E4B" w:rsidRDefault="00445BA8" w:rsidP="001943D9">
            <w:pPr>
              <w:pStyle w:val="ECCTabletext"/>
              <w:keepNext/>
              <w:widowControl w:val="0"/>
              <w:spacing w:after="0"/>
              <w:jc w:val="left"/>
              <w:rPr>
                <w:sz w:val="16"/>
                <w:szCs w:val="16"/>
              </w:rPr>
            </w:pPr>
            <w:r w:rsidRPr="00CD5E4B">
              <w:rPr>
                <w:sz w:val="16"/>
                <w:szCs w:val="16"/>
              </w:rPr>
              <w:t>3</w:t>
            </w:r>
          </w:p>
        </w:tc>
        <w:tc>
          <w:tcPr>
            <w:tcW w:w="266" w:type="pct"/>
            <w:hideMark/>
          </w:tcPr>
          <w:p w14:paraId="36F2A6DE" w14:textId="77777777" w:rsidR="00445BA8" w:rsidRPr="00CD5E4B" w:rsidRDefault="00445BA8" w:rsidP="001943D9">
            <w:pPr>
              <w:pStyle w:val="ECCTabletext"/>
              <w:keepNext/>
              <w:widowControl w:val="0"/>
              <w:spacing w:after="0"/>
              <w:jc w:val="left"/>
              <w:rPr>
                <w:sz w:val="16"/>
                <w:szCs w:val="16"/>
              </w:rPr>
            </w:pPr>
            <w:r w:rsidRPr="00CD5E4B">
              <w:rPr>
                <w:sz w:val="16"/>
                <w:szCs w:val="16"/>
              </w:rPr>
              <w:t>-2</w:t>
            </w:r>
          </w:p>
        </w:tc>
        <w:tc>
          <w:tcPr>
            <w:tcW w:w="266" w:type="pct"/>
            <w:hideMark/>
          </w:tcPr>
          <w:p w14:paraId="15F85BA2" w14:textId="77777777" w:rsidR="00445BA8" w:rsidRPr="00CD5E4B" w:rsidRDefault="00445BA8" w:rsidP="001943D9">
            <w:pPr>
              <w:pStyle w:val="ECCTabletext"/>
              <w:keepNext/>
              <w:widowControl w:val="0"/>
              <w:spacing w:after="0"/>
              <w:jc w:val="left"/>
              <w:rPr>
                <w:sz w:val="16"/>
                <w:szCs w:val="16"/>
              </w:rPr>
            </w:pPr>
            <w:r w:rsidRPr="00CD5E4B">
              <w:rPr>
                <w:sz w:val="16"/>
                <w:szCs w:val="16"/>
              </w:rPr>
              <w:t>1</w:t>
            </w:r>
          </w:p>
        </w:tc>
        <w:tc>
          <w:tcPr>
            <w:tcW w:w="571" w:type="pct"/>
            <w:hideMark/>
          </w:tcPr>
          <w:p w14:paraId="73E0062D" w14:textId="595B71BD" w:rsidR="00445BA8" w:rsidRPr="00CD5E4B" w:rsidRDefault="00445BA8" w:rsidP="001943D9">
            <w:pPr>
              <w:pStyle w:val="ECCTabletext"/>
              <w:keepNext/>
              <w:widowControl w:val="0"/>
              <w:spacing w:after="0"/>
              <w:jc w:val="left"/>
              <w:rPr>
                <w:sz w:val="16"/>
                <w:szCs w:val="16"/>
              </w:rPr>
            </w:pPr>
            <w:r w:rsidRPr="00CD5E4B">
              <w:rPr>
                <w:sz w:val="16"/>
                <w:szCs w:val="16"/>
              </w:rPr>
              <w:t>=-106/-110</w:t>
            </w:r>
          </w:p>
        </w:tc>
        <w:tc>
          <w:tcPr>
            <w:tcW w:w="392" w:type="pct"/>
            <w:gridSpan w:val="2"/>
            <w:hideMark/>
          </w:tcPr>
          <w:p w14:paraId="7459F29E" w14:textId="482EF86E" w:rsidR="00445BA8" w:rsidRPr="00CD5E4B" w:rsidRDefault="00445BA8" w:rsidP="001943D9">
            <w:pPr>
              <w:pStyle w:val="ECCTabletext"/>
              <w:keepNext/>
              <w:widowControl w:val="0"/>
              <w:spacing w:after="0"/>
              <w:jc w:val="left"/>
              <w:rPr>
                <w:sz w:val="16"/>
                <w:szCs w:val="16"/>
              </w:rPr>
            </w:pPr>
            <w:r w:rsidRPr="00CD5E4B">
              <w:rPr>
                <w:sz w:val="16"/>
                <w:szCs w:val="16"/>
              </w:rPr>
              <w:t>04-03</w:t>
            </w:r>
          </w:p>
        </w:tc>
        <w:tc>
          <w:tcPr>
            <w:tcW w:w="518" w:type="pct"/>
            <w:hideMark/>
          </w:tcPr>
          <w:p w14:paraId="39BD846B" w14:textId="73D932E1" w:rsidR="00445BA8" w:rsidRPr="00CD5E4B" w:rsidRDefault="00445BA8" w:rsidP="001943D9">
            <w:pPr>
              <w:pStyle w:val="ECCTabletext"/>
              <w:keepNext/>
              <w:widowControl w:val="0"/>
              <w:spacing w:after="0"/>
              <w:jc w:val="left"/>
              <w:rPr>
                <w:sz w:val="16"/>
                <w:szCs w:val="16"/>
              </w:rPr>
            </w:pPr>
            <w:r w:rsidRPr="00CD5E4B">
              <w:rPr>
                <w:sz w:val="16"/>
                <w:szCs w:val="16"/>
              </w:rPr>
              <w:t>1.8/1.5</w:t>
            </w:r>
          </w:p>
        </w:tc>
        <w:tc>
          <w:tcPr>
            <w:tcW w:w="1142" w:type="pct"/>
            <w:gridSpan w:val="2"/>
            <w:hideMark/>
          </w:tcPr>
          <w:p w14:paraId="368DE1CD" w14:textId="096818AA" w:rsidR="00445BA8" w:rsidRPr="00CD5E4B" w:rsidRDefault="00445BA8" w:rsidP="001943D9">
            <w:pPr>
              <w:pStyle w:val="ECCTabletext"/>
              <w:keepNext/>
              <w:widowControl w:val="0"/>
              <w:jc w:val="left"/>
              <w:rPr>
                <w:sz w:val="16"/>
                <w:szCs w:val="16"/>
              </w:rPr>
            </w:pPr>
            <w:r w:rsidRPr="00CD5E4B">
              <w:rPr>
                <w:sz w:val="16"/>
                <w:szCs w:val="16"/>
              </w:rPr>
              <w:t>N</w:t>
            </w:r>
            <w:r w:rsidR="007931CE" w:rsidRPr="00CD5E4B">
              <w:rPr>
                <w:sz w:val="16"/>
                <w:szCs w:val="16"/>
              </w:rPr>
              <w:t>/</w:t>
            </w:r>
            <w:r w:rsidRPr="00CD5E4B">
              <w:rPr>
                <w:sz w:val="16"/>
                <w:szCs w:val="16"/>
              </w:rPr>
              <w:t>A</w:t>
            </w:r>
          </w:p>
        </w:tc>
      </w:tr>
      <w:tr w:rsidR="00CD5E4B" w:rsidRPr="00CD5E4B" w14:paraId="134024EC" w14:textId="77777777" w:rsidTr="00A7352A">
        <w:trPr>
          <w:trHeight w:val="996"/>
          <w:jc w:val="left"/>
        </w:trPr>
        <w:tc>
          <w:tcPr>
            <w:tcW w:w="455" w:type="pct"/>
            <w:vMerge w:val="restart"/>
            <w:hideMark/>
          </w:tcPr>
          <w:p w14:paraId="6335B797" w14:textId="77777777" w:rsidR="00445BA8" w:rsidRPr="00CD5E4B" w:rsidRDefault="00445BA8" w:rsidP="001943D9">
            <w:pPr>
              <w:pStyle w:val="ECCTabletext"/>
              <w:keepNext/>
              <w:widowControl w:val="0"/>
              <w:spacing w:after="0"/>
              <w:jc w:val="left"/>
              <w:rPr>
                <w:sz w:val="16"/>
                <w:szCs w:val="16"/>
              </w:rPr>
            </w:pPr>
            <w:r w:rsidRPr="00CD5E4B">
              <w:rPr>
                <w:sz w:val="16"/>
                <w:szCs w:val="16"/>
              </w:rPr>
              <w:t>Spurious scenario</w:t>
            </w:r>
            <w:r w:rsidRPr="00CD5E4B">
              <w:rPr>
                <w:sz w:val="16"/>
                <w:szCs w:val="16"/>
              </w:rPr>
              <w:br/>
              <w:t>(Out of band for AAS 5G NR BS)</w:t>
            </w:r>
          </w:p>
        </w:tc>
        <w:tc>
          <w:tcPr>
            <w:tcW w:w="443" w:type="pct"/>
            <w:vMerge w:val="restart"/>
            <w:hideMark/>
          </w:tcPr>
          <w:p w14:paraId="1ED0FB3E" w14:textId="77777777" w:rsidR="00445BA8" w:rsidRPr="00CD5E4B" w:rsidRDefault="00445BA8" w:rsidP="001943D9">
            <w:pPr>
              <w:pStyle w:val="ECCTabletext"/>
              <w:keepNext/>
              <w:widowControl w:val="0"/>
              <w:spacing w:after="0"/>
              <w:jc w:val="left"/>
              <w:rPr>
                <w:sz w:val="16"/>
                <w:szCs w:val="16"/>
              </w:rPr>
            </w:pPr>
            <w:r w:rsidRPr="00CD5E4B">
              <w:rPr>
                <w:sz w:val="16"/>
                <w:szCs w:val="16"/>
              </w:rPr>
              <w:t>Victim main beam</w:t>
            </w:r>
            <w:r w:rsidRPr="00CD5E4B">
              <w:rPr>
                <w:sz w:val="16"/>
                <w:szCs w:val="16"/>
              </w:rPr>
              <w:br/>
              <w:t>(For 5G NR, the full beam mask is used)</w:t>
            </w:r>
          </w:p>
        </w:tc>
        <w:tc>
          <w:tcPr>
            <w:tcW w:w="424" w:type="pct"/>
            <w:hideMark/>
          </w:tcPr>
          <w:p w14:paraId="524335C4" w14:textId="77777777" w:rsidR="00445BA8" w:rsidRPr="00CD5E4B" w:rsidRDefault="00445BA8" w:rsidP="001943D9">
            <w:pPr>
              <w:pStyle w:val="ECCTabletext"/>
              <w:keepNext/>
              <w:widowControl w:val="0"/>
              <w:spacing w:after="0"/>
              <w:jc w:val="left"/>
              <w:rPr>
                <w:sz w:val="16"/>
                <w:szCs w:val="16"/>
              </w:rPr>
            </w:pPr>
            <w:r w:rsidRPr="00CD5E4B">
              <w:rPr>
                <w:sz w:val="16"/>
                <w:szCs w:val="16"/>
              </w:rPr>
              <w:t>-30</w:t>
            </w:r>
          </w:p>
        </w:tc>
        <w:tc>
          <w:tcPr>
            <w:tcW w:w="222" w:type="pct"/>
            <w:hideMark/>
          </w:tcPr>
          <w:p w14:paraId="77727B8A" w14:textId="77777777" w:rsidR="00445BA8" w:rsidRPr="00CD5E4B" w:rsidRDefault="00445BA8" w:rsidP="001943D9">
            <w:pPr>
              <w:pStyle w:val="ECCTabletext"/>
              <w:keepNext/>
              <w:widowControl w:val="0"/>
              <w:spacing w:after="0"/>
              <w:jc w:val="left"/>
              <w:rPr>
                <w:sz w:val="16"/>
                <w:szCs w:val="16"/>
              </w:rPr>
            </w:pPr>
            <w:r w:rsidRPr="00CD5E4B">
              <w:rPr>
                <w:sz w:val="16"/>
                <w:szCs w:val="16"/>
              </w:rPr>
              <w:t>17</w:t>
            </w:r>
          </w:p>
        </w:tc>
        <w:tc>
          <w:tcPr>
            <w:tcW w:w="300" w:type="pct"/>
            <w:hideMark/>
          </w:tcPr>
          <w:p w14:paraId="7DFA4714" w14:textId="77777777" w:rsidR="00445BA8" w:rsidRPr="00CD5E4B" w:rsidRDefault="00445BA8" w:rsidP="001943D9">
            <w:pPr>
              <w:pStyle w:val="ECCTabletext"/>
              <w:keepNext/>
              <w:widowControl w:val="0"/>
              <w:spacing w:after="0"/>
              <w:jc w:val="left"/>
              <w:rPr>
                <w:sz w:val="16"/>
                <w:szCs w:val="16"/>
              </w:rPr>
            </w:pPr>
            <w:r w:rsidRPr="00CD5E4B">
              <w:rPr>
                <w:sz w:val="16"/>
                <w:szCs w:val="16"/>
              </w:rPr>
              <w:t>3</w:t>
            </w:r>
          </w:p>
        </w:tc>
        <w:tc>
          <w:tcPr>
            <w:tcW w:w="266" w:type="pct"/>
            <w:hideMark/>
          </w:tcPr>
          <w:p w14:paraId="0585C47A" w14:textId="77777777" w:rsidR="00445BA8" w:rsidRPr="00CD5E4B" w:rsidRDefault="00445BA8" w:rsidP="001943D9">
            <w:pPr>
              <w:pStyle w:val="ECCTabletext"/>
              <w:keepNext/>
              <w:widowControl w:val="0"/>
              <w:spacing w:after="0"/>
              <w:jc w:val="left"/>
              <w:rPr>
                <w:sz w:val="16"/>
                <w:szCs w:val="16"/>
              </w:rPr>
            </w:pPr>
            <w:r w:rsidRPr="00CD5E4B">
              <w:rPr>
                <w:sz w:val="16"/>
                <w:szCs w:val="16"/>
              </w:rPr>
              <w:t>28</w:t>
            </w:r>
          </w:p>
        </w:tc>
        <w:tc>
          <w:tcPr>
            <w:tcW w:w="266" w:type="pct"/>
            <w:hideMark/>
          </w:tcPr>
          <w:p w14:paraId="77CF39AF" w14:textId="77777777" w:rsidR="00445BA8" w:rsidRPr="00CD5E4B" w:rsidRDefault="00445BA8" w:rsidP="001943D9">
            <w:pPr>
              <w:pStyle w:val="ECCTabletext"/>
              <w:keepNext/>
              <w:widowControl w:val="0"/>
              <w:spacing w:after="0"/>
              <w:jc w:val="left"/>
              <w:rPr>
                <w:sz w:val="16"/>
                <w:szCs w:val="16"/>
              </w:rPr>
            </w:pPr>
            <w:r w:rsidRPr="00CD5E4B">
              <w:rPr>
                <w:sz w:val="16"/>
                <w:szCs w:val="16"/>
              </w:rPr>
              <w:t>1</w:t>
            </w:r>
          </w:p>
        </w:tc>
        <w:tc>
          <w:tcPr>
            <w:tcW w:w="571" w:type="pct"/>
            <w:hideMark/>
          </w:tcPr>
          <w:p w14:paraId="63E4E5B5" w14:textId="2427474A" w:rsidR="00445BA8" w:rsidRPr="00CD5E4B" w:rsidRDefault="00445BA8" w:rsidP="001943D9">
            <w:pPr>
              <w:pStyle w:val="ECCTabletext"/>
              <w:keepNext/>
              <w:widowControl w:val="0"/>
              <w:spacing w:after="0"/>
              <w:jc w:val="left"/>
              <w:rPr>
                <w:sz w:val="16"/>
                <w:szCs w:val="16"/>
              </w:rPr>
            </w:pPr>
            <w:r w:rsidRPr="00CD5E4B">
              <w:rPr>
                <w:sz w:val="16"/>
                <w:szCs w:val="16"/>
              </w:rPr>
              <w:t>=-106/-110</w:t>
            </w:r>
          </w:p>
        </w:tc>
        <w:tc>
          <w:tcPr>
            <w:tcW w:w="392" w:type="pct"/>
            <w:gridSpan w:val="2"/>
            <w:hideMark/>
          </w:tcPr>
          <w:p w14:paraId="5F4D49C3" w14:textId="77777777" w:rsidR="00445BA8" w:rsidRPr="00CD5E4B" w:rsidRDefault="00445BA8" w:rsidP="001943D9">
            <w:pPr>
              <w:pStyle w:val="ECCTabletext"/>
              <w:keepNext/>
              <w:widowControl w:val="0"/>
              <w:spacing w:after="0"/>
              <w:jc w:val="left"/>
              <w:rPr>
                <w:sz w:val="16"/>
                <w:szCs w:val="16"/>
              </w:rPr>
            </w:pPr>
            <w:r w:rsidRPr="00CD5E4B">
              <w:rPr>
                <w:sz w:val="16"/>
                <w:szCs w:val="16"/>
              </w:rPr>
              <w:t>11</w:t>
            </w:r>
          </w:p>
        </w:tc>
        <w:tc>
          <w:tcPr>
            <w:tcW w:w="518" w:type="pct"/>
            <w:hideMark/>
          </w:tcPr>
          <w:p w14:paraId="3313A518" w14:textId="77777777" w:rsidR="00445BA8" w:rsidRPr="00CD5E4B" w:rsidRDefault="00445BA8" w:rsidP="001943D9">
            <w:pPr>
              <w:pStyle w:val="ECCTabletext"/>
              <w:keepNext/>
              <w:widowControl w:val="0"/>
              <w:spacing w:after="0"/>
              <w:jc w:val="left"/>
              <w:rPr>
                <w:sz w:val="16"/>
                <w:szCs w:val="16"/>
              </w:rPr>
            </w:pPr>
            <w:r w:rsidRPr="00CD5E4B">
              <w:rPr>
                <w:sz w:val="16"/>
                <w:szCs w:val="16"/>
              </w:rPr>
              <w:t>3</w:t>
            </w:r>
          </w:p>
        </w:tc>
        <w:tc>
          <w:tcPr>
            <w:tcW w:w="1142" w:type="pct"/>
            <w:gridSpan w:val="2"/>
            <w:hideMark/>
          </w:tcPr>
          <w:p w14:paraId="13B148BD" w14:textId="65D40BE3" w:rsidR="00445BA8" w:rsidRPr="00CD5E4B" w:rsidRDefault="00445BA8" w:rsidP="001943D9">
            <w:pPr>
              <w:pStyle w:val="ECCTabletext"/>
              <w:keepNext/>
              <w:widowControl w:val="0"/>
              <w:jc w:val="left"/>
              <w:rPr>
                <w:sz w:val="16"/>
                <w:szCs w:val="16"/>
              </w:rPr>
            </w:pPr>
            <w:r w:rsidRPr="00CD5E4B">
              <w:rPr>
                <w:sz w:val="16"/>
                <w:szCs w:val="16"/>
              </w:rPr>
              <w:t>Min 99.9% of the simulations are below -106</w:t>
            </w:r>
            <w:r w:rsidR="00426A19" w:rsidRPr="00CD5E4B">
              <w:rPr>
                <w:sz w:val="16"/>
                <w:szCs w:val="16"/>
              </w:rPr>
              <w:t xml:space="preserve"> </w:t>
            </w:r>
            <w:r w:rsidRPr="00CD5E4B">
              <w:rPr>
                <w:sz w:val="16"/>
                <w:szCs w:val="16"/>
              </w:rPr>
              <w:t>dBm for the 10</w:t>
            </w:r>
            <w:r w:rsidR="00043786" w:rsidRPr="00CD5E4B">
              <w:rPr>
                <w:sz w:val="16"/>
                <w:szCs w:val="16"/>
              </w:rPr>
              <w:t xml:space="preserve"> </w:t>
            </w:r>
            <w:r w:rsidRPr="00CD5E4B">
              <w:rPr>
                <w:sz w:val="16"/>
                <w:szCs w:val="16"/>
              </w:rPr>
              <w:t>MHz TLM channel or -110</w:t>
            </w:r>
            <w:r w:rsidR="00426A19" w:rsidRPr="00CD5E4B">
              <w:rPr>
                <w:sz w:val="16"/>
                <w:szCs w:val="16"/>
              </w:rPr>
              <w:t xml:space="preserve"> </w:t>
            </w:r>
            <w:r w:rsidRPr="00CD5E4B">
              <w:rPr>
                <w:sz w:val="16"/>
                <w:szCs w:val="16"/>
              </w:rPr>
              <w:t>dBm for the 4</w:t>
            </w:r>
            <w:r w:rsidR="00426A19" w:rsidRPr="00CD5E4B">
              <w:rPr>
                <w:sz w:val="16"/>
                <w:szCs w:val="16"/>
              </w:rPr>
              <w:t xml:space="preserve"> </w:t>
            </w:r>
            <w:r w:rsidRPr="00CD5E4B">
              <w:rPr>
                <w:sz w:val="16"/>
                <w:szCs w:val="16"/>
              </w:rPr>
              <w:t>MHz TLM channel</w:t>
            </w:r>
          </w:p>
        </w:tc>
      </w:tr>
      <w:tr w:rsidR="00CD5E4B" w:rsidRPr="00CD5E4B" w14:paraId="7006D536" w14:textId="77777777" w:rsidTr="00A7352A">
        <w:trPr>
          <w:trHeight w:val="940"/>
          <w:jc w:val="left"/>
        </w:trPr>
        <w:tc>
          <w:tcPr>
            <w:tcW w:w="455" w:type="pct"/>
            <w:vMerge/>
            <w:hideMark/>
          </w:tcPr>
          <w:p w14:paraId="1ED5364C" w14:textId="77777777" w:rsidR="00445BA8" w:rsidRPr="00CD5E4B" w:rsidRDefault="00445BA8" w:rsidP="001943D9">
            <w:pPr>
              <w:pStyle w:val="ECCTabletext"/>
              <w:keepNext/>
              <w:widowControl w:val="0"/>
              <w:spacing w:after="0"/>
              <w:rPr>
                <w:sz w:val="16"/>
                <w:szCs w:val="16"/>
              </w:rPr>
            </w:pPr>
          </w:p>
        </w:tc>
        <w:tc>
          <w:tcPr>
            <w:tcW w:w="443" w:type="pct"/>
            <w:vMerge/>
            <w:hideMark/>
          </w:tcPr>
          <w:p w14:paraId="7490BCCD" w14:textId="77777777" w:rsidR="00445BA8" w:rsidRPr="00CD5E4B" w:rsidRDefault="00445BA8" w:rsidP="001943D9">
            <w:pPr>
              <w:pStyle w:val="ECCTabletext"/>
              <w:keepNext/>
              <w:widowControl w:val="0"/>
              <w:spacing w:after="0"/>
              <w:rPr>
                <w:sz w:val="16"/>
                <w:szCs w:val="16"/>
              </w:rPr>
            </w:pPr>
          </w:p>
        </w:tc>
        <w:tc>
          <w:tcPr>
            <w:tcW w:w="424" w:type="pct"/>
            <w:hideMark/>
          </w:tcPr>
          <w:p w14:paraId="6FA7F157" w14:textId="77777777" w:rsidR="00445BA8" w:rsidRPr="00CD5E4B" w:rsidRDefault="00445BA8" w:rsidP="001943D9">
            <w:pPr>
              <w:pStyle w:val="ECCTabletext"/>
              <w:keepNext/>
              <w:widowControl w:val="0"/>
              <w:spacing w:after="0"/>
              <w:jc w:val="left"/>
              <w:rPr>
                <w:sz w:val="16"/>
                <w:szCs w:val="16"/>
              </w:rPr>
            </w:pPr>
            <w:r w:rsidRPr="00CD5E4B">
              <w:rPr>
                <w:sz w:val="16"/>
                <w:szCs w:val="16"/>
              </w:rPr>
              <w:t>-30</w:t>
            </w:r>
          </w:p>
        </w:tc>
        <w:tc>
          <w:tcPr>
            <w:tcW w:w="222" w:type="pct"/>
            <w:hideMark/>
          </w:tcPr>
          <w:p w14:paraId="18E293F7" w14:textId="77777777" w:rsidR="00445BA8" w:rsidRPr="00CD5E4B" w:rsidRDefault="00445BA8" w:rsidP="001943D9">
            <w:pPr>
              <w:pStyle w:val="ECCTabletext"/>
              <w:keepNext/>
              <w:widowControl w:val="0"/>
              <w:spacing w:after="0"/>
              <w:jc w:val="left"/>
              <w:rPr>
                <w:sz w:val="16"/>
                <w:szCs w:val="16"/>
              </w:rPr>
            </w:pPr>
            <w:r w:rsidRPr="00CD5E4B">
              <w:rPr>
                <w:sz w:val="16"/>
                <w:szCs w:val="16"/>
              </w:rPr>
              <w:t>17</w:t>
            </w:r>
          </w:p>
        </w:tc>
        <w:tc>
          <w:tcPr>
            <w:tcW w:w="300" w:type="pct"/>
            <w:hideMark/>
          </w:tcPr>
          <w:p w14:paraId="475319DC" w14:textId="77777777" w:rsidR="00445BA8" w:rsidRPr="00CD5E4B" w:rsidRDefault="00445BA8" w:rsidP="001943D9">
            <w:pPr>
              <w:pStyle w:val="ECCTabletext"/>
              <w:keepNext/>
              <w:widowControl w:val="0"/>
              <w:spacing w:after="0"/>
              <w:jc w:val="left"/>
              <w:rPr>
                <w:sz w:val="16"/>
                <w:szCs w:val="16"/>
              </w:rPr>
            </w:pPr>
            <w:r w:rsidRPr="00CD5E4B">
              <w:rPr>
                <w:sz w:val="16"/>
                <w:szCs w:val="16"/>
              </w:rPr>
              <w:t>3</w:t>
            </w:r>
          </w:p>
        </w:tc>
        <w:tc>
          <w:tcPr>
            <w:tcW w:w="266" w:type="pct"/>
            <w:hideMark/>
          </w:tcPr>
          <w:p w14:paraId="5A13F06D" w14:textId="77777777" w:rsidR="00445BA8" w:rsidRPr="00CD5E4B" w:rsidRDefault="00445BA8" w:rsidP="001943D9">
            <w:pPr>
              <w:pStyle w:val="ECCTabletext"/>
              <w:keepNext/>
              <w:widowControl w:val="0"/>
              <w:spacing w:after="0"/>
              <w:jc w:val="left"/>
              <w:rPr>
                <w:sz w:val="16"/>
                <w:szCs w:val="16"/>
              </w:rPr>
            </w:pPr>
            <w:r w:rsidRPr="00CD5E4B">
              <w:rPr>
                <w:sz w:val="16"/>
                <w:szCs w:val="16"/>
              </w:rPr>
              <w:t>45</w:t>
            </w:r>
          </w:p>
        </w:tc>
        <w:tc>
          <w:tcPr>
            <w:tcW w:w="266" w:type="pct"/>
            <w:hideMark/>
          </w:tcPr>
          <w:p w14:paraId="49FB67D4" w14:textId="77777777" w:rsidR="00445BA8" w:rsidRPr="00CD5E4B" w:rsidRDefault="00445BA8" w:rsidP="001943D9">
            <w:pPr>
              <w:pStyle w:val="ECCTabletext"/>
              <w:keepNext/>
              <w:widowControl w:val="0"/>
              <w:spacing w:after="0"/>
              <w:jc w:val="left"/>
              <w:rPr>
                <w:sz w:val="16"/>
                <w:szCs w:val="16"/>
              </w:rPr>
            </w:pPr>
            <w:r w:rsidRPr="00CD5E4B">
              <w:rPr>
                <w:sz w:val="16"/>
                <w:szCs w:val="16"/>
              </w:rPr>
              <w:t>1</w:t>
            </w:r>
          </w:p>
        </w:tc>
        <w:tc>
          <w:tcPr>
            <w:tcW w:w="571" w:type="pct"/>
            <w:hideMark/>
          </w:tcPr>
          <w:p w14:paraId="4CCB0EE0" w14:textId="11E69D61" w:rsidR="00445BA8" w:rsidRPr="00CD5E4B" w:rsidRDefault="00445BA8" w:rsidP="001943D9">
            <w:pPr>
              <w:pStyle w:val="ECCTabletext"/>
              <w:keepNext/>
              <w:widowControl w:val="0"/>
              <w:spacing w:after="0"/>
              <w:jc w:val="left"/>
              <w:rPr>
                <w:sz w:val="16"/>
                <w:szCs w:val="16"/>
              </w:rPr>
            </w:pPr>
            <w:r w:rsidRPr="00CD5E4B">
              <w:rPr>
                <w:sz w:val="16"/>
                <w:szCs w:val="16"/>
              </w:rPr>
              <w:t>=-106/-110</w:t>
            </w:r>
          </w:p>
        </w:tc>
        <w:tc>
          <w:tcPr>
            <w:tcW w:w="392" w:type="pct"/>
            <w:gridSpan w:val="2"/>
            <w:hideMark/>
          </w:tcPr>
          <w:p w14:paraId="25067F91" w14:textId="77777777" w:rsidR="00445BA8" w:rsidRPr="00CD5E4B" w:rsidRDefault="00445BA8" w:rsidP="001943D9">
            <w:pPr>
              <w:pStyle w:val="ECCTabletext"/>
              <w:keepNext/>
              <w:widowControl w:val="0"/>
              <w:spacing w:after="0"/>
              <w:jc w:val="left"/>
              <w:rPr>
                <w:sz w:val="16"/>
                <w:szCs w:val="16"/>
              </w:rPr>
            </w:pPr>
            <w:r w:rsidRPr="00CD5E4B">
              <w:rPr>
                <w:sz w:val="16"/>
                <w:szCs w:val="16"/>
              </w:rPr>
              <w:t>27</w:t>
            </w:r>
          </w:p>
        </w:tc>
        <w:tc>
          <w:tcPr>
            <w:tcW w:w="518" w:type="pct"/>
            <w:hideMark/>
          </w:tcPr>
          <w:p w14:paraId="0558AF80" w14:textId="77777777" w:rsidR="00445BA8" w:rsidRPr="00CD5E4B" w:rsidRDefault="00445BA8" w:rsidP="001943D9">
            <w:pPr>
              <w:pStyle w:val="ECCTabletext"/>
              <w:keepNext/>
              <w:widowControl w:val="0"/>
              <w:spacing w:after="0"/>
              <w:jc w:val="left"/>
              <w:rPr>
                <w:sz w:val="16"/>
                <w:szCs w:val="16"/>
              </w:rPr>
            </w:pPr>
            <w:r w:rsidRPr="00CD5E4B">
              <w:rPr>
                <w:sz w:val="16"/>
                <w:szCs w:val="16"/>
              </w:rPr>
              <w:t>12</w:t>
            </w:r>
          </w:p>
        </w:tc>
        <w:tc>
          <w:tcPr>
            <w:tcW w:w="1142" w:type="pct"/>
            <w:gridSpan w:val="2"/>
            <w:hideMark/>
          </w:tcPr>
          <w:p w14:paraId="36518277" w14:textId="456AE3E5" w:rsidR="00445BA8" w:rsidRPr="00CD5E4B" w:rsidRDefault="00445BA8" w:rsidP="001943D9">
            <w:pPr>
              <w:pStyle w:val="ECCTabletext"/>
              <w:keepNext/>
              <w:widowControl w:val="0"/>
              <w:jc w:val="left"/>
              <w:rPr>
                <w:sz w:val="16"/>
                <w:szCs w:val="16"/>
              </w:rPr>
            </w:pPr>
            <w:r w:rsidRPr="00CD5E4B">
              <w:rPr>
                <w:sz w:val="16"/>
                <w:szCs w:val="16"/>
              </w:rPr>
              <w:t>Min 99.8% of the simulations are below -106</w:t>
            </w:r>
            <w:r w:rsidR="00426A19" w:rsidRPr="00CD5E4B">
              <w:rPr>
                <w:sz w:val="16"/>
                <w:szCs w:val="16"/>
              </w:rPr>
              <w:t xml:space="preserve"> </w:t>
            </w:r>
            <w:r w:rsidRPr="00CD5E4B">
              <w:rPr>
                <w:sz w:val="16"/>
                <w:szCs w:val="16"/>
              </w:rPr>
              <w:t>dBm for the 10</w:t>
            </w:r>
            <w:r w:rsidR="00043786" w:rsidRPr="00CD5E4B">
              <w:rPr>
                <w:sz w:val="16"/>
                <w:szCs w:val="16"/>
              </w:rPr>
              <w:t xml:space="preserve"> </w:t>
            </w:r>
            <w:r w:rsidRPr="00CD5E4B">
              <w:rPr>
                <w:sz w:val="16"/>
                <w:szCs w:val="16"/>
              </w:rPr>
              <w:t>MHz TLM channel or -110</w:t>
            </w:r>
            <w:r w:rsidR="00426A19" w:rsidRPr="00CD5E4B">
              <w:rPr>
                <w:sz w:val="16"/>
                <w:szCs w:val="16"/>
              </w:rPr>
              <w:t xml:space="preserve"> </w:t>
            </w:r>
            <w:r w:rsidRPr="00CD5E4B">
              <w:rPr>
                <w:sz w:val="16"/>
                <w:szCs w:val="16"/>
              </w:rPr>
              <w:t>dBm for the 4</w:t>
            </w:r>
            <w:r w:rsidR="00426A19" w:rsidRPr="00CD5E4B">
              <w:rPr>
                <w:sz w:val="16"/>
                <w:szCs w:val="16"/>
              </w:rPr>
              <w:t xml:space="preserve"> </w:t>
            </w:r>
            <w:r w:rsidRPr="00CD5E4B">
              <w:rPr>
                <w:sz w:val="16"/>
                <w:szCs w:val="16"/>
              </w:rPr>
              <w:t>MHz TLM channel</w:t>
            </w:r>
          </w:p>
        </w:tc>
      </w:tr>
      <w:tr w:rsidR="00CD5E4B" w:rsidRPr="00CD5E4B" w14:paraId="54D4D229" w14:textId="77777777" w:rsidTr="00A7352A">
        <w:trPr>
          <w:trHeight w:val="656"/>
          <w:jc w:val="left"/>
        </w:trPr>
        <w:tc>
          <w:tcPr>
            <w:tcW w:w="455" w:type="pct"/>
            <w:vMerge/>
            <w:hideMark/>
          </w:tcPr>
          <w:p w14:paraId="512E6B7B" w14:textId="77777777" w:rsidR="00445BA8" w:rsidRPr="00CD5E4B" w:rsidRDefault="00445BA8" w:rsidP="001943D9">
            <w:pPr>
              <w:pStyle w:val="ECCTabletext"/>
              <w:keepNext/>
              <w:widowControl w:val="0"/>
              <w:spacing w:after="0"/>
              <w:rPr>
                <w:sz w:val="16"/>
                <w:szCs w:val="16"/>
              </w:rPr>
            </w:pPr>
          </w:p>
        </w:tc>
        <w:tc>
          <w:tcPr>
            <w:tcW w:w="443" w:type="pct"/>
            <w:hideMark/>
          </w:tcPr>
          <w:p w14:paraId="7CDE390D" w14:textId="77777777" w:rsidR="00445BA8" w:rsidRPr="00CD5E4B" w:rsidRDefault="00445BA8" w:rsidP="001943D9">
            <w:pPr>
              <w:pStyle w:val="ECCTabletext"/>
              <w:keepNext/>
              <w:widowControl w:val="0"/>
              <w:spacing w:after="0"/>
              <w:rPr>
                <w:sz w:val="16"/>
                <w:szCs w:val="16"/>
              </w:rPr>
            </w:pPr>
            <w:r w:rsidRPr="00CD5E4B">
              <w:rPr>
                <w:sz w:val="16"/>
                <w:szCs w:val="16"/>
              </w:rPr>
              <w:t>Victim side lobes</w:t>
            </w:r>
          </w:p>
        </w:tc>
        <w:tc>
          <w:tcPr>
            <w:tcW w:w="424" w:type="pct"/>
            <w:hideMark/>
          </w:tcPr>
          <w:p w14:paraId="743FB316" w14:textId="77777777" w:rsidR="00445BA8" w:rsidRPr="00CD5E4B" w:rsidRDefault="00445BA8" w:rsidP="001943D9">
            <w:pPr>
              <w:pStyle w:val="ECCTabletext"/>
              <w:keepNext/>
              <w:widowControl w:val="0"/>
              <w:spacing w:after="0"/>
              <w:jc w:val="left"/>
              <w:rPr>
                <w:sz w:val="16"/>
                <w:szCs w:val="16"/>
              </w:rPr>
            </w:pPr>
            <w:r w:rsidRPr="00CD5E4B">
              <w:rPr>
                <w:sz w:val="16"/>
                <w:szCs w:val="16"/>
              </w:rPr>
              <w:t>-30</w:t>
            </w:r>
          </w:p>
        </w:tc>
        <w:tc>
          <w:tcPr>
            <w:tcW w:w="222" w:type="pct"/>
            <w:hideMark/>
          </w:tcPr>
          <w:p w14:paraId="4AC64D80" w14:textId="77777777" w:rsidR="00445BA8" w:rsidRPr="00CD5E4B" w:rsidRDefault="00445BA8" w:rsidP="001943D9">
            <w:pPr>
              <w:pStyle w:val="ECCTabletext"/>
              <w:keepNext/>
              <w:widowControl w:val="0"/>
              <w:spacing w:after="0"/>
              <w:jc w:val="left"/>
              <w:rPr>
                <w:sz w:val="16"/>
                <w:szCs w:val="16"/>
              </w:rPr>
            </w:pPr>
            <w:r w:rsidRPr="00CD5E4B">
              <w:rPr>
                <w:sz w:val="16"/>
                <w:szCs w:val="16"/>
              </w:rPr>
              <w:t>17</w:t>
            </w:r>
          </w:p>
        </w:tc>
        <w:tc>
          <w:tcPr>
            <w:tcW w:w="300" w:type="pct"/>
            <w:hideMark/>
          </w:tcPr>
          <w:p w14:paraId="349800BE" w14:textId="77777777" w:rsidR="00445BA8" w:rsidRPr="00CD5E4B" w:rsidRDefault="00445BA8" w:rsidP="001943D9">
            <w:pPr>
              <w:pStyle w:val="ECCTabletext"/>
              <w:keepNext/>
              <w:widowControl w:val="0"/>
              <w:spacing w:after="0"/>
              <w:jc w:val="left"/>
              <w:rPr>
                <w:sz w:val="16"/>
                <w:szCs w:val="16"/>
              </w:rPr>
            </w:pPr>
            <w:r w:rsidRPr="00CD5E4B">
              <w:rPr>
                <w:sz w:val="16"/>
                <w:szCs w:val="16"/>
              </w:rPr>
              <w:t>3</w:t>
            </w:r>
          </w:p>
        </w:tc>
        <w:tc>
          <w:tcPr>
            <w:tcW w:w="266" w:type="pct"/>
            <w:hideMark/>
          </w:tcPr>
          <w:p w14:paraId="46613950" w14:textId="77777777" w:rsidR="00445BA8" w:rsidRPr="00CD5E4B" w:rsidRDefault="00445BA8" w:rsidP="001943D9">
            <w:pPr>
              <w:pStyle w:val="ECCTabletext"/>
              <w:keepNext/>
              <w:widowControl w:val="0"/>
              <w:spacing w:after="0"/>
              <w:jc w:val="left"/>
              <w:rPr>
                <w:sz w:val="16"/>
                <w:szCs w:val="16"/>
              </w:rPr>
            </w:pPr>
            <w:r w:rsidRPr="00CD5E4B">
              <w:rPr>
                <w:sz w:val="16"/>
                <w:szCs w:val="16"/>
              </w:rPr>
              <w:t>-2</w:t>
            </w:r>
          </w:p>
        </w:tc>
        <w:tc>
          <w:tcPr>
            <w:tcW w:w="266" w:type="pct"/>
            <w:hideMark/>
          </w:tcPr>
          <w:p w14:paraId="1AE0860F" w14:textId="77777777" w:rsidR="00445BA8" w:rsidRPr="00CD5E4B" w:rsidRDefault="00445BA8" w:rsidP="001943D9">
            <w:pPr>
              <w:pStyle w:val="ECCTabletext"/>
              <w:keepNext/>
              <w:widowControl w:val="0"/>
              <w:spacing w:after="0"/>
              <w:jc w:val="left"/>
              <w:rPr>
                <w:sz w:val="16"/>
                <w:szCs w:val="16"/>
              </w:rPr>
            </w:pPr>
            <w:r w:rsidRPr="00CD5E4B">
              <w:rPr>
                <w:sz w:val="16"/>
                <w:szCs w:val="16"/>
              </w:rPr>
              <w:t>1</w:t>
            </w:r>
          </w:p>
        </w:tc>
        <w:tc>
          <w:tcPr>
            <w:tcW w:w="571" w:type="pct"/>
            <w:hideMark/>
          </w:tcPr>
          <w:p w14:paraId="3283B8AE" w14:textId="38589D0F" w:rsidR="00445BA8" w:rsidRPr="00CD5E4B" w:rsidRDefault="00445BA8" w:rsidP="001943D9">
            <w:pPr>
              <w:pStyle w:val="ECCTabletext"/>
              <w:keepNext/>
              <w:widowControl w:val="0"/>
              <w:spacing w:after="0"/>
              <w:jc w:val="left"/>
              <w:rPr>
                <w:sz w:val="16"/>
                <w:szCs w:val="16"/>
              </w:rPr>
            </w:pPr>
            <w:r w:rsidRPr="00CD5E4B">
              <w:rPr>
                <w:sz w:val="16"/>
                <w:szCs w:val="16"/>
              </w:rPr>
              <w:t>=-106/-110</w:t>
            </w:r>
          </w:p>
        </w:tc>
        <w:tc>
          <w:tcPr>
            <w:tcW w:w="392" w:type="pct"/>
            <w:gridSpan w:val="2"/>
            <w:hideMark/>
          </w:tcPr>
          <w:p w14:paraId="0250ACC7" w14:textId="77777777" w:rsidR="00445BA8" w:rsidRPr="00CD5E4B" w:rsidRDefault="00445BA8" w:rsidP="001943D9">
            <w:pPr>
              <w:pStyle w:val="ECCTabletext"/>
              <w:keepNext/>
              <w:widowControl w:val="0"/>
              <w:spacing w:after="0"/>
              <w:jc w:val="left"/>
              <w:rPr>
                <w:sz w:val="16"/>
                <w:szCs w:val="16"/>
              </w:rPr>
            </w:pPr>
            <w:r w:rsidRPr="00CD5E4B">
              <w:rPr>
                <w:sz w:val="16"/>
                <w:szCs w:val="16"/>
              </w:rPr>
              <w:t>0.4</w:t>
            </w:r>
          </w:p>
        </w:tc>
        <w:tc>
          <w:tcPr>
            <w:tcW w:w="518" w:type="pct"/>
            <w:hideMark/>
          </w:tcPr>
          <w:p w14:paraId="6C00FF4B" w14:textId="77777777" w:rsidR="00445BA8" w:rsidRPr="00CD5E4B" w:rsidRDefault="00445BA8" w:rsidP="001943D9">
            <w:pPr>
              <w:pStyle w:val="ECCTabletext"/>
              <w:keepNext/>
              <w:widowControl w:val="0"/>
              <w:spacing w:after="0"/>
              <w:jc w:val="left"/>
              <w:rPr>
                <w:sz w:val="16"/>
                <w:szCs w:val="16"/>
              </w:rPr>
            </w:pPr>
            <w:r w:rsidRPr="00CD5E4B">
              <w:rPr>
                <w:sz w:val="16"/>
                <w:szCs w:val="16"/>
              </w:rPr>
              <w:t>0.5</w:t>
            </w:r>
          </w:p>
        </w:tc>
        <w:tc>
          <w:tcPr>
            <w:tcW w:w="1142" w:type="pct"/>
            <w:gridSpan w:val="2"/>
            <w:hideMark/>
          </w:tcPr>
          <w:p w14:paraId="7D4ED881" w14:textId="6F2A3815" w:rsidR="00445BA8" w:rsidRPr="00CD5E4B" w:rsidRDefault="00445BA8" w:rsidP="001943D9">
            <w:pPr>
              <w:pStyle w:val="ECCTabletext"/>
              <w:keepNext/>
              <w:widowControl w:val="0"/>
              <w:jc w:val="left"/>
              <w:rPr>
                <w:sz w:val="16"/>
                <w:szCs w:val="16"/>
              </w:rPr>
            </w:pPr>
            <w:r w:rsidRPr="00CD5E4B">
              <w:rPr>
                <w:sz w:val="16"/>
                <w:szCs w:val="16"/>
              </w:rPr>
              <w:t>N</w:t>
            </w:r>
            <w:r w:rsidR="007931CE" w:rsidRPr="00CD5E4B">
              <w:rPr>
                <w:sz w:val="16"/>
                <w:szCs w:val="16"/>
              </w:rPr>
              <w:t>/</w:t>
            </w:r>
            <w:r w:rsidRPr="00CD5E4B">
              <w:rPr>
                <w:sz w:val="16"/>
                <w:szCs w:val="16"/>
              </w:rPr>
              <w:t>A</w:t>
            </w:r>
          </w:p>
        </w:tc>
      </w:tr>
      <w:tr w:rsidR="009D7A1E" w:rsidRPr="00CD5E4B" w14:paraId="50B7209B" w14:textId="77777777" w:rsidTr="001943D9">
        <w:trPr>
          <w:trHeight w:val="322"/>
          <w:jc w:val="left"/>
        </w:trPr>
        <w:tc>
          <w:tcPr>
            <w:tcW w:w="5000" w:type="pct"/>
            <w:gridSpan w:val="13"/>
            <w:noWrap/>
            <w:hideMark/>
          </w:tcPr>
          <w:p w14:paraId="71CFECAA" w14:textId="1A5985F6" w:rsidR="00556B5A" w:rsidRPr="00CD5E4B" w:rsidRDefault="00556B5A" w:rsidP="001943D9">
            <w:pPr>
              <w:pStyle w:val="ECCTablenote"/>
              <w:keepNext/>
              <w:widowControl w:val="0"/>
            </w:pPr>
            <w:r w:rsidRPr="00CD5E4B">
              <w:t>N</w:t>
            </w:r>
            <w:r w:rsidR="007931CE" w:rsidRPr="00CD5E4B">
              <w:t>/</w:t>
            </w:r>
            <w:r w:rsidRPr="00CD5E4B">
              <w:t>A: Not applicable</w:t>
            </w:r>
          </w:p>
        </w:tc>
      </w:tr>
    </w:tbl>
    <w:p w14:paraId="1AA2040A" w14:textId="23E87EC3" w:rsidR="004E4772" w:rsidRPr="001943D9" w:rsidRDefault="004E4772" w:rsidP="00710B02">
      <w:pPr>
        <w:pStyle w:val="ECCAnnexheading3"/>
        <w:keepNext/>
        <w:keepLines/>
        <w:rPr>
          <w:lang w:val="en-GB"/>
        </w:rPr>
      </w:pPr>
      <w:r w:rsidRPr="001943D9">
        <w:rPr>
          <w:lang w:val="en-GB"/>
        </w:rPr>
        <w:t>Conclusions</w:t>
      </w:r>
    </w:p>
    <w:p w14:paraId="12ACCB6C" w14:textId="29AE3132" w:rsidR="003D05E9" w:rsidRPr="00CD5E4B" w:rsidRDefault="003357B3" w:rsidP="003D05E9">
      <w:r w:rsidRPr="00CD5E4B">
        <w:t xml:space="preserve">This </w:t>
      </w:r>
      <w:r w:rsidR="00952933" w:rsidRPr="00CD5E4B">
        <w:t>study</w:t>
      </w:r>
      <w:r w:rsidRPr="00CD5E4B">
        <w:t xml:space="preserve"> provides </w:t>
      </w:r>
      <w:r w:rsidR="00916AC5" w:rsidRPr="00CD5E4B">
        <w:t>SEAMCAT</w:t>
      </w:r>
      <w:r w:rsidR="003D05E9" w:rsidRPr="00CD5E4B">
        <w:t xml:space="preserve"> simulation</w:t>
      </w:r>
      <w:r w:rsidR="00952933" w:rsidRPr="00CD5E4B">
        <w:t>s</w:t>
      </w:r>
      <w:r w:rsidR="003D05E9" w:rsidRPr="00CD5E4B">
        <w:t xml:space="preserve"> </w:t>
      </w:r>
      <w:r w:rsidRPr="00CD5E4B">
        <w:t xml:space="preserve">on </w:t>
      </w:r>
      <w:r w:rsidR="003D05E9" w:rsidRPr="00CD5E4B">
        <w:t xml:space="preserve">the compatibility between </w:t>
      </w:r>
      <w:r w:rsidRPr="00CD5E4B">
        <w:t xml:space="preserve">telemetry </w:t>
      </w:r>
      <w:r w:rsidR="003D05E9" w:rsidRPr="00CD5E4B">
        <w:t>and AAS 5G NR BS</w:t>
      </w:r>
      <w:r w:rsidR="00952933" w:rsidRPr="00CD5E4B">
        <w:t>s</w:t>
      </w:r>
      <w:r w:rsidR="003D05E9" w:rsidRPr="00CD5E4B">
        <w:t>.</w:t>
      </w:r>
    </w:p>
    <w:p w14:paraId="0A04B532" w14:textId="77777777" w:rsidR="003D05E9" w:rsidRPr="00CD5E4B" w:rsidRDefault="003D05E9" w:rsidP="003D05E9">
      <w:r w:rsidRPr="00CD5E4B">
        <w:t>The compatibility was made for co-channel, adjacent channel and out of band.</w:t>
      </w:r>
    </w:p>
    <w:p w14:paraId="71A7F329" w14:textId="39932266" w:rsidR="003D05E9" w:rsidRPr="00CD5E4B" w:rsidRDefault="00913CC9" w:rsidP="003D05E9">
      <w:r w:rsidRPr="00CD5E4B">
        <w:lastRenderedPageBreak/>
        <w:t xml:space="preserve">A </w:t>
      </w:r>
      <w:r w:rsidR="003D05E9" w:rsidRPr="00CD5E4B">
        <w:t xml:space="preserve">comparison of non-AAS LTE and AAS 5G NR BS for the simulations above </w:t>
      </w:r>
      <w:r w:rsidRPr="00CD5E4B">
        <w:t>shows</w:t>
      </w:r>
      <w:r w:rsidR="003D05E9" w:rsidRPr="00CD5E4B">
        <w:t>:</w:t>
      </w:r>
    </w:p>
    <w:p w14:paraId="53286E58" w14:textId="0ECC5FB9" w:rsidR="003D05E9" w:rsidRPr="00CD5E4B" w:rsidRDefault="003D05E9" w:rsidP="007F0BF7">
      <w:pPr>
        <w:pStyle w:val="ECCBulletsLv1"/>
      </w:pPr>
      <w:r w:rsidRPr="00CD5E4B">
        <w:t xml:space="preserve">Co-channel: </w:t>
      </w:r>
      <w:r w:rsidR="00112D86" w:rsidRPr="00CD5E4B">
        <w:t xml:space="preserve">with </w:t>
      </w:r>
      <w:r w:rsidR="007A446A" w:rsidRPr="00CD5E4B">
        <w:t xml:space="preserve">the </w:t>
      </w:r>
      <w:r w:rsidR="00112D86" w:rsidRPr="00CD5E4B">
        <w:t xml:space="preserve">same protection distance </w:t>
      </w:r>
      <w:r w:rsidR="007A446A" w:rsidRPr="00CD5E4B">
        <w:t xml:space="preserve">as </w:t>
      </w:r>
      <w:r w:rsidR="00112D86" w:rsidRPr="00CD5E4B">
        <w:t xml:space="preserve">non-AAS LTE, AAS 5G NR does not </w:t>
      </w:r>
      <w:r w:rsidR="007A446A" w:rsidRPr="00CD5E4B">
        <w:t xml:space="preserve">produce </w:t>
      </w:r>
      <w:r w:rsidR="00112D86" w:rsidRPr="00CD5E4B">
        <w:t xml:space="preserve">significant interference into </w:t>
      </w:r>
      <w:r w:rsidR="00AF655D" w:rsidRPr="00CD5E4B">
        <w:t xml:space="preserve">telemetry </w:t>
      </w:r>
      <w:r w:rsidR="00112D86" w:rsidRPr="00CD5E4B">
        <w:t>ground station</w:t>
      </w:r>
      <w:r w:rsidR="00AF655D" w:rsidRPr="00CD5E4B">
        <w:t>s</w:t>
      </w:r>
      <w:r w:rsidR="007566B5" w:rsidRPr="00CD5E4B">
        <w:t>;</w:t>
      </w:r>
      <w:r w:rsidRPr="00CD5E4B">
        <w:t xml:space="preserve"> </w:t>
      </w:r>
    </w:p>
    <w:p w14:paraId="511E08F3" w14:textId="4DCD2E22" w:rsidR="003D05E9" w:rsidRPr="00CD5E4B" w:rsidRDefault="003D05E9" w:rsidP="007F0BF7">
      <w:pPr>
        <w:pStyle w:val="ECCBulletsLv1"/>
      </w:pPr>
      <w:r w:rsidRPr="00CD5E4B">
        <w:t>Adjacent channel: AAS 5G NR BS show</w:t>
      </w:r>
      <w:r w:rsidR="007A446A" w:rsidRPr="00CD5E4B">
        <w:t>s</w:t>
      </w:r>
      <w:r w:rsidRPr="00CD5E4B">
        <w:t xml:space="preserve"> slightly better compatibility than non-AAS LTE</w:t>
      </w:r>
      <w:r w:rsidR="007566B5" w:rsidRPr="00CD5E4B">
        <w:t>;</w:t>
      </w:r>
    </w:p>
    <w:p w14:paraId="084A2A19" w14:textId="5180FC92" w:rsidR="003D05E9" w:rsidRPr="00CD5E4B" w:rsidRDefault="003D05E9" w:rsidP="007F0BF7">
      <w:pPr>
        <w:pStyle w:val="ECCBulletsLv1"/>
      </w:pPr>
      <w:r w:rsidRPr="00CD5E4B">
        <w:t xml:space="preserve">Out of band: AAS 5G NR has similar ranges of protection distance to non-AAS LTE. </w:t>
      </w:r>
    </w:p>
    <w:p w14:paraId="203DB010" w14:textId="34EBB07A" w:rsidR="003D05E9" w:rsidRPr="00CD5E4B" w:rsidRDefault="003D05E9" w:rsidP="003D05E9">
      <w:r w:rsidRPr="00CD5E4B">
        <w:t xml:space="preserve">Taking into account the studies above, AAS 5G NR BS has similar compatibility result  </w:t>
      </w:r>
      <w:r w:rsidR="00ED0343" w:rsidRPr="00CD5E4B">
        <w:t xml:space="preserve">in comparison with </w:t>
      </w:r>
      <w:r w:rsidRPr="00CD5E4B">
        <w:t>non-AAS LTE for co-channel case, adjacent channel and out of band (Telemetry just below 2300</w:t>
      </w:r>
      <w:r w:rsidR="00693507" w:rsidRPr="00CD5E4B">
        <w:t xml:space="preserve"> </w:t>
      </w:r>
      <w:r w:rsidRPr="00CD5E4B">
        <w:t>MHz and AAS 5G NR just above 2300</w:t>
      </w:r>
      <w:r w:rsidR="00693507" w:rsidRPr="00CD5E4B">
        <w:t xml:space="preserve"> </w:t>
      </w:r>
      <w:r w:rsidRPr="00CD5E4B">
        <w:t>MH).</w:t>
      </w:r>
      <w:r w:rsidR="00112D86" w:rsidRPr="00CD5E4B">
        <w:t xml:space="preserve"> Thus, it is proposed to apply the same protection distances than in </w:t>
      </w:r>
      <w:r w:rsidR="00952933" w:rsidRPr="00CD5E4B">
        <w:fldChar w:fldCharType="begin" w:fldLock="1"/>
      </w:r>
      <w:r w:rsidR="00952933" w:rsidRPr="00CD5E4B">
        <w:instrText xml:space="preserve"> REF _Ref98832170 \h </w:instrText>
      </w:r>
      <w:r w:rsidR="004C13AC" w:rsidRPr="00CD5E4B">
        <w:instrText xml:space="preserve"> \* MERGEFORMAT </w:instrText>
      </w:r>
      <w:r w:rsidR="00952933" w:rsidRPr="00CD5E4B">
        <w:fldChar w:fldCharType="separate"/>
      </w:r>
      <w:r w:rsidR="002816C2" w:rsidRPr="00CD5E4B">
        <w:t>Table 25</w:t>
      </w:r>
      <w:r w:rsidR="00952933" w:rsidRPr="00CD5E4B">
        <w:fldChar w:fldCharType="end"/>
      </w:r>
      <w:r w:rsidR="00112D86" w:rsidRPr="00CD5E4B">
        <w:t>.</w:t>
      </w:r>
    </w:p>
    <w:p w14:paraId="272F4DFE" w14:textId="77777777" w:rsidR="006F50B2" w:rsidRPr="00CD5E4B" w:rsidRDefault="006F50B2" w:rsidP="006F50B2">
      <w:pPr>
        <w:pStyle w:val="ECCAnnexheading2"/>
        <w:rPr>
          <w:lang w:val="en-GB"/>
        </w:rPr>
      </w:pPr>
      <w:bookmarkStart w:id="1060" w:name="_Ref99976506"/>
      <w:bookmarkStart w:id="1061" w:name="_Ref81231544"/>
      <w:bookmarkStart w:id="1062" w:name="_Ref80792931"/>
      <w:r w:rsidRPr="00CD5E4B">
        <w:rPr>
          <w:lang w:val="en-GB"/>
        </w:rPr>
        <w:t>Comparison between AAS 5G NR and non-AAS LTE on PMSE compatibility</w:t>
      </w:r>
      <w:bookmarkEnd w:id="1060"/>
    </w:p>
    <w:p w14:paraId="2AB68A56" w14:textId="77777777" w:rsidR="006F50B2" w:rsidRPr="00CD5E4B" w:rsidRDefault="006F50B2" w:rsidP="00245597">
      <w:pPr>
        <w:pStyle w:val="ECCAnnexheading3"/>
        <w:rPr>
          <w:lang w:val="en-GB"/>
        </w:rPr>
      </w:pPr>
      <w:r w:rsidRPr="00CD5E4B">
        <w:rPr>
          <w:lang w:val="en-GB"/>
        </w:rPr>
        <w:t>Introduction</w:t>
      </w:r>
    </w:p>
    <w:p w14:paraId="5EEBC68A" w14:textId="3EEEF783" w:rsidR="005C78BF" w:rsidRPr="00CD5E4B" w:rsidRDefault="005C78BF" w:rsidP="005C78BF">
      <w:r w:rsidRPr="00CD5E4B">
        <w:t>This study look</w:t>
      </w:r>
      <w:r w:rsidR="00AF655D" w:rsidRPr="00CD5E4B">
        <w:t>s</w:t>
      </w:r>
      <w:r w:rsidRPr="00CD5E4B">
        <w:t xml:space="preserve"> at the variation of the compatibility between PMSE/AAS 5G NR and PMSE/non-AAS LTE</w:t>
      </w:r>
    </w:p>
    <w:p w14:paraId="4DB11F60" w14:textId="709A29FD" w:rsidR="005C78BF" w:rsidRPr="00CD5E4B" w:rsidRDefault="005C78BF" w:rsidP="005C78BF">
      <w:r w:rsidRPr="00CD5E4B">
        <w:t>Thus, the study will provide the variation (in dB and km as the minimum separation distance) between non-AAS LTE and 5G NR AAS to achieve compatibility with PMSE.</w:t>
      </w:r>
    </w:p>
    <w:p w14:paraId="03C6B2B1" w14:textId="6549C119" w:rsidR="006F50B2" w:rsidRPr="00CD5E4B" w:rsidRDefault="006F50B2" w:rsidP="006F50B2">
      <w:r w:rsidRPr="00CD5E4B">
        <w:t>The study is made in 2300-2400</w:t>
      </w:r>
      <w:r w:rsidR="00043786" w:rsidRPr="00CD5E4B">
        <w:t xml:space="preserve"> </w:t>
      </w:r>
      <w:r w:rsidRPr="00CD5E4B">
        <w:t>MHz band and for two scenarios, co-channel and the first adj</w:t>
      </w:r>
      <w:r w:rsidR="00757025" w:rsidRPr="00CD5E4B">
        <w:t xml:space="preserve">acent </w:t>
      </w:r>
      <w:r w:rsidRPr="00CD5E4B">
        <w:t>channel.</w:t>
      </w:r>
    </w:p>
    <w:p w14:paraId="78C1DD08" w14:textId="72182450" w:rsidR="006F50B2" w:rsidRPr="00CD5E4B" w:rsidRDefault="005C78BF" w:rsidP="006F50B2">
      <w:r w:rsidRPr="00CD5E4B">
        <w:t xml:space="preserve">PMSE parameters </w:t>
      </w:r>
      <w:r w:rsidR="00656A10" w:rsidRPr="00CD5E4B">
        <w:t xml:space="preserve">are mainly taken </w:t>
      </w:r>
      <w:r w:rsidRPr="00CD5E4B">
        <w:t xml:space="preserve">from </w:t>
      </w:r>
      <w:r w:rsidR="00043786" w:rsidRPr="00CD5E4B">
        <w:t>ECC Report 172</w:t>
      </w:r>
      <w:r w:rsidRPr="00CD5E4B">
        <w:t xml:space="preserve"> </w:t>
      </w:r>
      <w:r w:rsidR="00952933" w:rsidRPr="00CD5E4B">
        <w:fldChar w:fldCharType="begin" w:fldLock="1"/>
      </w:r>
      <w:r w:rsidR="00952933" w:rsidRPr="00CD5E4B">
        <w:instrText xml:space="preserve"> REF _Ref40084256 \n \h </w:instrText>
      </w:r>
      <w:r w:rsidR="004C13AC" w:rsidRPr="00CD5E4B">
        <w:instrText xml:space="preserve"> \* MERGEFORMAT </w:instrText>
      </w:r>
      <w:r w:rsidR="00952933" w:rsidRPr="00CD5E4B">
        <w:fldChar w:fldCharType="separate"/>
      </w:r>
      <w:r w:rsidR="002816C2" w:rsidRPr="00CD5E4B">
        <w:t>[4]</w:t>
      </w:r>
      <w:r w:rsidR="00952933" w:rsidRPr="00CD5E4B">
        <w:fldChar w:fldCharType="end"/>
      </w:r>
      <w:r w:rsidRPr="00CD5E4B">
        <w:t xml:space="preserve">. Some PMSE parameters were not available in </w:t>
      </w:r>
      <w:r w:rsidR="00043786" w:rsidRPr="00CD5E4B">
        <w:t>ECC Report 172</w:t>
      </w:r>
      <w:r w:rsidRPr="00CD5E4B">
        <w:t>, so in this case the most realistic parameters</w:t>
      </w:r>
      <w:r w:rsidR="00757025" w:rsidRPr="00CD5E4B">
        <w:t xml:space="preserve"> are proposed</w:t>
      </w:r>
      <w:r w:rsidRPr="00CD5E4B">
        <w:t>.</w:t>
      </w:r>
    </w:p>
    <w:p w14:paraId="4049669B" w14:textId="59671441" w:rsidR="006F50B2" w:rsidRPr="00CD5E4B" w:rsidRDefault="00310FA1" w:rsidP="006F50B2">
      <w:r w:rsidRPr="00CD5E4B">
        <w:t>T</w:t>
      </w:r>
      <w:r w:rsidR="006F50B2" w:rsidRPr="00CD5E4B">
        <w:t>he same PMSE input parameters were applied to AAS 5G NR and LTE non-AAS.</w:t>
      </w:r>
    </w:p>
    <w:p w14:paraId="5AF214F5" w14:textId="754C4A84" w:rsidR="006F50B2" w:rsidRPr="00CD5E4B" w:rsidRDefault="00952933" w:rsidP="006F50B2">
      <w:r w:rsidRPr="00CD5E4B">
        <w:t>A</w:t>
      </w:r>
      <w:r w:rsidR="006F50B2" w:rsidRPr="00CD5E4B">
        <w:t xml:space="preserve">ll simulations have been done via SEAMCAT. </w:t>
      </w:r>
    </w:p>
    <w:p w14:paraId="141AF43E" w14:textId="77777777" w:rsidR="006F50B2" w:rsidRPr="00CD5E4B" w:rsidRDefault="006F50B2" w:rsidP="00245597">
      <w:pPr>
        <w:pStyle w:val="ECCAnnexheading3"/>
        <w:rPr>
          <w:lang w:val="en-GB"/>
        </w:rPr>
      </w:pPr>
      <w:r w:rsidRPr="00CD5E4B">
        <w:rPr>
          <w:lang w:val="en-GB"/>
        </w:rPr>
        <w:t>Simulation parameters</w:t>
      </w:r>
    </w:p>
    <w:p w14:paraId="707072A7" w14:textId="050B6EA8" w:rsidR="006F50B2" w:rsidRPr="00CD5E4B" w:rsidRDefault="00CB7A11" w:rsidP="00CD2290">
      <w:r w:rsidRPr="00CD5E4B">
        <w:fldChar w:fldCharType="begin" w:fldLock="1"/>
      </w:r>
      <w:r w:rsidRPr="00CD5E4B">
        <w:instrText xml:space="preserve"> REF _Ref98832279 \h </w:instrText>
      </w:r>
      <w:r w:rsidR="004C13AC" w:rsidRPr="00CD5E4B">
        <w:instrText xml:space="preserve"> \* MERGEFORMAT </w:instrText>
      </w:r>
      <w:r w:rsidRPr="00CD5E4B">
        <w:fldChar w:fldCharType="separate"/>
      </w:r>
      <w:r w:rsidR="002816C2" w:rsidRPr="00CD5E4B">
        <w:t>Table 26</w:t>
      </w:r>
      <w:r w:rsidRPr="00CD5E4B">
        <w:fldChar w:fldCharType="end"/>
      </w:r>
      <w:r w:rsidR="00334B76" w:rsidRPr="00CD5E4B">
        <w:t xml:space="preserve">, </w:t>
      </w:r>
      <w:r w:rsidRPr="00CD5E4B">
        <w:fldChar w:fldCharType="begin" w:fldLock="1"/>
      </w:r>
      <w:r w:rsidRPr="00CD5E4B">
        <w:instrText xml:space="preserve"> REF _Ref98832282 \h </w:instrText>
      </w:r>
      <w:r w:rsidR="004C13AC" w:rsidRPr="00CD5E4B">
        <w:instrText xml:space="preserve"> \* MERGEFORMAT </w:instrText>
      </w:r>
      <w:r w:rsidRPr="00CD5E4B">
        <w:fldChar w:fldCharType="separate"/>
      </w:r>
      <w:r w:rsidR="002816C2" w:rsidRPr="00CD5E4B">
        <w:t>Table 27</w:t>
      </w:r>
      <w:r w:rsidRPr="00CD5E4B">
        <w:fldChar w:fldCharType="end"/>
      </w:r>
      <w:r w:rsidR="006F50B2" w:rsidRPr="00CD5E4B">
        <w:t xml:space="preserve"> </w:t>
      </w:r>
      <w:r w:rsidR="00334B76" w:rsidRPr="00CD5E4B">
        <w:t xml:space="preserve">and </w:t>
      </w:r>
      <w:r w:rsidR="00334B76" w:rsidRPr="00CD5E4B">
        <w:fldChar w:fldCharType="begin" w:fldLock="1"/>
      </w:r>
      <w:r w:rsidR="00334B76" w:rsidRPr="00CD5E4B">
        <w:instrText xml:space="preserve"> REF _Ref98832475 \h </w:instrText>
      </w:r>
      <w:r w:rsidR="004C13AC" w:rsidRPr="00CD5E4B">
        <w:instrText xml:space="preserve"> \* MERGEFORMAT </w:instrText>
      </w:r>
      <w:r w:rsidR="00334B76" w:rsidRPr="00CD5E4B">
        <w:fldChar w:fldCharType="separate"/>
      </w:r>
      <w:r w:rsidR="002816C2" w:rsidRPr="00CD5E4B">
        <w:t>Table 28</w:t>
      </w:r>
      <w:r w:rsidR="00334B76" w:rsidRPr="00CD5E4B">
        <w:fldChar w:fldCharType="end"/>
      </w:r>
      <w:r w:rsidR="00334B76" w:rsidRPr="00CD5E4B">
        <w:t xml:space="preserve"> </w:t>
      </w:r>
      <w:r w:rsidR="006F50B2" w:rsidRPr="00CD5E4B">
        <w:t>summari</w:t>
      </w:r>
      <w:r w:rsidR="00EE03AD" w:rsidRPr="00CD5E4B">
        <w:t>s</w:t>
      </w:r>
      <w:r w:rsidR="006F50B2" w:rsidRPr="00CD5E4B">
        <w:t>e the parameters used in this simulation for 3 PMSE</w:t>
      </w:r>
      <w:r w:rsidR="00093A4C" w:rsidRPr="00CD5E4B">
        <w:t xml:space="preserve"> types</w:t>
      </w:r>
      <w:r w:rsidR="006F50B2" w:rsidRPr="00CD5E4B">
        <w:t>, non-AAS LTE and AAS 5G NR BSs, respectively.</w:t>
      </w:r>
    </w:p>
    <w:p w14:paraId="191D4AAB" w14:textId="62D25143" w:rsidR="00CB7A11" w:rsidRPr="00CD5E4B" w:rsidRDefault="00CB7A11" w:rsidP="00CD2290">
      <w:pPr>
        <w:pStyle w:val="Caption"/>
        <w:keepNext/>
        <w:rPr>
          <w:lang w:val="en-GB"/>
        </w:rPr>
      </w:pPr>
      <w:bookmarkStart w:id="1063" w:name="_Ref98832279"/>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26</w:t>
      </w:r>
      <w:r w:rsidRPr="00CD5E4B">
        <w:rPr>
          <w:lang w:val="en-GB"/>
        </w:rPr>
        <w:fldChar w:fldCharType="end"/>
      </w:r>
      <w:bookmarkEnd w:id="1063"/>
      <w:r w:rsidR="00A5311B" w:rsidRPr="00CD5E4B">
        <w:rPr>
          <w:lang w:val="en-GB"/>
        </w:rPr>
        <w:t>:</w:t>
      </w:r>
      <w:r w:rsidRPr="00CD5E4B">
        <w:rPr>
          <w:lang w:val="en-GB"/>
        </w:rPr>
        <w:t xml:space="preserve"> PMSE Parameters from </w:t>
      </w:r>
      <w:r w:rsidR="00043786" w:rsidRPr="00CD5E4B">
        <w:rPr>
          <w:lang w:val="en-GB"/>
        </w:rPr>
        <w:t>ECC Report 172</w:t>
      </w:r>
      <w:r w:rsidR="00952933" w:rsidRPr="00CD5E4B">
        <w:rPr>
          <w:lang w:val="en-GB"/>
        </w:rPr>
        <w:t xml:space="preserve"> </w:t>
      </w:r>
      <w:r w:rsidR="00952933" w:rsidRPr="00CD5E4B">
        <w:rPr>
          <w:lang w:val="en-GB"/>
        </w:rPr>
        <w:fldChar w:fldCharType="begin" w:fldLock="1"/>
      </w:r>
      <w:r w:rsidR="00952933" w:rsidRPr="00CD5E4B">
        <w:rPr>
          <w:lang w:val="en-GB"/>
        </w:rPr>
        <w:instrText xml:space="preserve"> REF _Ref40084256 \n \h </w:instrText>
      </w:r>
      <w:r w:rsidR="004C13AC" w:rsidRPr="00CD5E4B">
        <w:rPr>
          <w:lang w:val="en-GB"/>
        </w:rPr>
        <w:instrText xml:space="preserve"> \* MERGEFORMAT </w:instrText>
      </w:r>
      <w:r w:rsidR="00952933" w:rsidRPr="00CD5E4B">
        <w:rPr>
          <w:lang w:val="en-GB"/>
        </w:rPr>
      </w:r>
      <w:r w:rsidR="00952933" w:rsidRPr="00CD5E4B">
        <w:rPr>
          <w:lang w:val="en-GB"/>
        </w:rPr>
        <w:fldChar w:fldCharType="separate"/>
      </w:r>
      <w:r w:rsidR="002816C2" w:rsidRPr="00CD5E4B">
        <w:rPr>
          <w:lang w:val="en-GB"/>
        </w:rPr>
        <w:t>[4]</w:t>
      </w:r>
      <w:r w:rsidR="00952933" w:rsidRPr="00CD5E4B">
        <w:rPr>
          <w:lang w:val="en-GB"/>
        </w:rPr>
        <w:fldChar w:fldCharType="end"/>
      </w:r>
    </w:p>
    <w:tbl>
      <w:tblPr>
        <w:tblStyle w:val="ECCTable-redheader"/>
        <w:tblW w:w="5000" w:type="pct"/>
        <w:tblInd w:w="0" w:type="dxa"/>
        <w:tblLook w:val="01E0" w:firstRow="1" w:lastRow="1" w:firstColumn="1" w:lastColumn="1" w:noHBand="0" w:noVBand="0"/>
      </w:tblPr>
      <w:tblGrid>
        <w:gridCol w:w="332"/>
        <w:gridCol w:w="1096"/>
        <w:gridCol w:w="1337"/>
        <w:gridCol w:w="1712"/>
        <w:gridCol w:w="1129"/>
        <w:gridCol w:w="2170"/>
        <w:gridCol w:w="1853"/>
      </w:tblGrid>
      <w:tr w:rsidR="00CD5E4B" w:rsidRPr="00CD5E4B" w14:paraId="0D4EBBE6" w14:textId="77777777" w:rsidTr="004D5A3A">
        <w:trPr>
          <w:cnfStyle w:val="100000000000" w:firstRow="1" w:lastRow="0" w:firstColumn="0" w:lastColumn="0" w:oddVBand="0" w:evenVBand="0" w:oddHBand="0" w:evenHBand="0" w:firstRowFirstColumn="0" w:firstRowLastColumn="0" w:lastRowFirstColumn="0" w:lastRowLastColumn="0"/>
        </w:trPr>
        <w:tc>
          <w:tcPr>
            <w:tcW w:w="173" w:type="pct"/>
            <w:hideMark/>
          </w:tcPr>
          <w:p w14:paraId="24EB68C8" w14:textId="77777777" w:rsidR="006F50B2" w:rsidRPr="00CD5E4B" w:rsidRDefault="006F50B2" w:rsidP="00197180">
            <w:pPr>
              <w:pStyle w:val="ECCTableHeaderwhitefont"/>
            </w:pPr>
            <w:r w:rsidRPr="00CD5E4B">
              <w:t>#</w:t>
            </w:r>
          </w:p>
        </w:tc>
        <w:tc>
          <w:tcPr>
            <w:tcW w:w="569" w:type="pct"/>
            <w:hideMark/>
          </w:tcPr>
          <w:p w14:paraId="761F7AB9" w14:textId="77777777" w:rsidR="006F50B2" w:rsidRPr="00CD5E4B" w:rsidRDefault="006F50B2" w:rsidP="00197180">
            <w:pPr>
              <w:pStyle w:val="ECCTableHeaderwhitefont"/>
            </w:pPr>
            <w:r w:rsidRPr="00CD5E4B">
              <w:t>Name</w:t>
            </w:r>
          </w:p>
        </w:tc>
        <w:tc>
          <w:tcPr>
            <w:tcW w:w="694" w:type="pct"/>
            <w:hideMark/>
          </w:tcPr>
          <w:p w14:paraId="30B402A5" w14:textId="77777777" w:rsidR="006F50B2" w:rsidRPr="00CD5E4B" w:rsidRDefault="006F50B2" w:rsidP="00197180">
            <w:pPr>
              <w:pStyle w:val="ECCTableHeaderwhitefont"/>
            </w:pPr>
            <w:r w:rsidRPr="00CD5E4B">
              <w:t>Transmitter</w:t>
            </w:r>
          </w:p>
        </w:tc>
        <w:tc>
          <w:tcPr>
            <w:tcW w:w="889" w:type="pct"/>
            <w:hideMark/>
          </w:tcPr>
          <w:p w14:paraId="04D63C1A" w14:textId="77777777" w:rsidR="006F50B2" w:rsidRPr="00CD5E4B" w:rsidRDefault="006F50B2" w:rsidP="00197180">
            <w:pPr>
              <w:pStyle w:val="ECCTableHeaderwhitefont"/>
            </w:pPr>
            <w:r w:rsidRPr="00CD5E4B">
              <w:t>Tx Ant. Type, Gain, Height</w:t>
            </w:r>
          </w:p>
        </w:tc>
        <w:tc>
          <w:tcPr>
            <w:tcW w:w="586" w:type="pct"/>
            <w:hideMark/>
          </w:tcPr>
          <w:p w14:paraId="29CC61DA" w14:textId="77777777" w:rsidR="006F50B2" w:rsidRPr="00CD5E4B" w:rsidRDefault="006F50B2" w:rsidP="00197180">
            <w:pPr>
              <w:pStyle w:val="ECCTableHeaderwhitefont"/>
            </w:pPr>
            <w:r w:rsidRPr="00CD5E4B">
              <w:t>Receiver</w:t>
            </w:r>
          </w:p>
        </w:tc>
        <w:tc>
          <w:tcPr>
            <w:tcW w:w="1127" w:type="pct"/>
            <w:hideMark/>
          </w:tcPr>
          <w:p w14:paraId="20D2A8B6" w14:textId="77777777" w:rsidR="006F50B2" w:rsidRPr="00CD5E4B" w:rsidRDefault="006F50B2" w:rsidP="00197180">
            <w:pPr>
              <w:pStyle w:val="ECCTableHeaderwhitefont"/>
            </w:pPr>
            <w:r w:rsidRPr="00CD5E4B">
              <w:t>Rx Ant. Type, Gain, Height</w:t>
            </w:r>
          </w:p>
        </w:tc>
        <w:tc>
          <w:tcPr>
            <w:tcW w:w="963" w:type="pct"/>
            <w:hideMark/>
          </w:tcPr>
          <w:p w14:paraId="4C9F10A7" w14:textId="2B69730E" w:rsidR="006F50B2" w:rsidRPr="00CD5E4B" w:rsidRDefault="006F50B2" w:rsidP="00197180">
            <w:pPr>
              <w:pStyle w:val="ECCTableHeaderwhitefont"/>
            </w:pPr>
            <w:r w:rsidRPr="00CD5E4B">
              <w:t xml:space="preserve">Propagation Model </w:t>
            </w:r>
            <w:r w:rsidR="000E0F58" w:rsidRPr="00CD5E4B">
              <w:fldChar w:fldCharType="begin" w:fldLock="1"/>
            </w:r>
            <w:r w:rsidR="000E0F58" w:rsidRPr="00CD5E4B">
              <w:rPr>
                <w:b w:val="0"/>
              </w:rPr>
              <w:instrText xml:space="preserve"> </w:instrText>
            </w:r>
            <w:r w:rsidR="000E0F58" w:rsidRPr="00CD5E4B">
              <w:instrText xml:space="preserve">REF </w:instrText>
            </w:r>
            <w:r w:rsidR="000E0F58" w:rsidRPr="00CD5E4B">
              <w:rPr>
                <w:b w:val="0"/>
              </w:rPr>
              <w:instrText xml:space="preserve">_Ref106012892 \r \h </w:instrText>
            </w:r>
            <w:r w:rsidR="004C13AC" w:rsidRPr="00CD5E4B">
              <w:instrText xml:space="preserve"> \* MERGEFORMAT </w:instrText>
            </w:r>
            <w:r w:rsidR="000E0F58" w:rsidRPr="00CD5E4B">
              <w:fldChar w:fldCharType="separate"/>
            </w:r>
            <w:r w:rsidR="002816C2" w:rsidRPr="00CD5E4B">
              <w:t>[46]</w:t>
            </w:r>
            <w:r w:rsidR="000E0F58" w:rsidRPr="00CD5E4B">
              <w:fldChar w:fldCharType="end"/>
            </w:r>
          </w:p>
        </w:tc>
      </w:tr>
      <w:tr w:rsidR="004D5A3A" w:rsidRPr="00CD5E4B" w14:paraId="43D2C753" w14:textId="77777777" w:rsidTr="001943D9">
        <w:tc>
          <w:tcPr>
            <w:tcW w:w="173" w:type="pct"/>
            <w:hideMark/>
          </w:tcPr>
          <w:p w14:paraId="208B293E" w14:textId="77777777" w:rsidR="006F50B2" w:rsidRPr="00CD5E4B" w:rsidRDefault="006F50B2" w:rsidP="003330E4">
            <w:pPr>
              <w:pStyle w:val="ECCTabletext"/>
              <w:jc w:val="left"/>
            </w:pPr>
            <w:r w:rsidRPr="00CD5E4B">
              <w:t>1</w:t>
            </w:r>
          </w:p>
        </w:tc>
        <w:tc>
          <w:tcPr>
            <w:tcW w:w="569" w:type="pct"/>
            <w:hideMark/>
          </w:tcPr>
          <w:p w14:paraId="15B9FC54" w14:textId="77777777" w:rsidR="006F50B2" w:rsidRPr="00CD5E4B" w:rsidRDefault="006F50B2" w:rsidP="003330E4">
            <w:pPr>
              <w:pStyle w:val="ECCTabletext"/>
              <w:jc w:val="left"/>
            </w:pPr>
            <w:r w:rsidRPr="00CD5E4B">
              <w:t>Cordless Camera Link</w:t>
            </w:r>
          </w:p>
        </w:tc>
        <w:tc>
          <w:tcPr>
            <w:tcW w:w="694" w:type="pct"/>
            <w:hideMark/>
          </w:tcPr>
          <w:p w14:paraId="1B11DCF6" w14:textId="77777777" w:rsidR="006F50B2" w:rsidRPr="00CD5E4B" w:rsidRDefault="006F50B2" w:rsidP="003330E4">
            <w:pPr>
              <w:pStyle w:val="ECCTabletext"/>
              <w:jc w:val="left"/>
            </w:pPr>
            <w:r w:rsidRPr="00CD5E4B">
              <w:t>portable hand-held camera</w:t>
            </w:r>
          </w:p>
        </w:tc>
        <w:tc>
          <w:tcPr>
            <w:tcW w:w="889" w:type="pct"/>
            <w:hideMark/>
          </w:tcPr>
          <w:p w14:paraId="175696EC" w14:textId="77777777" w:rsidR="006F50B2" w:rsidRPr="00CD5E4B" w:rsidRDefault="006F50B2" w:rsidP="003330E4">
            <w:pPr>
              <w:pStyle w:val="ECCTabletext"/>
              <w:jc w:val="left"/>
            </w:pPr>
            <w:r w:rsidRPr="00CD5E4B">
              <w:t>semi-sphere omnidirectional, 5 dBi, 1.5 m</w:t>
            </w:r>
          </w:p>
        </w:tc>
        <w:tc>
          <w:tcPr>
            <w:tcW w:w="586" w:type="pct"/>
            <w:hideMark/>
          </w:tcPr>
          <w:p w14:paraId="6FE88F22" w14:textId="77777777" w:rsidR="006F50B2" w:rsidRPr="00CD5E4B" w:rsidRDefault="006F50B2" w:rsidP="003330E4">
            <w:pPr>
              <w:pStyle w:val="ECCTabletext"/>
              <w:jc w:val="left"/>
            </w:pPr>
            <w:r w:rsidRPr="00CD5E4B">
              <w:t>portable hand-held receiver</w:t>
            </w:r>
          </w:p>
        </w:tc>
        <w:tc>
          <w:tcPr>
            <w:tcW w:w="1127" w:type="pct"/>
            <w:hideMark/>
          </w:tcPr>
          <w:p w14:paraId="47C7FC6B" w14:textId="77777777" w:rsidR="006F50B2" w:rsidRPr="00CD5E4B" w:rsidRDefault="006F50B2" w:rsidP="003330E4">
            <w:pPr>
              <w:pStyle w:val="ECCTabletext"/>
              <w:jc w:val="left"/>
            </w:pPr>
            <w:r w:rsidRPr="00CD5E4B">
              <w:t xml:space="preserve">directional (e.g., Disk Yagi), </w:t>
            </w:r>
            <w:r w:rsidRPr="00CD5E4B">
              <w:br/>
              <w:t>16 dBi, 1.5 m</w:t>
            </w:r>
          </w:p>
        </w:tc>
        <w:tc>
          <w:tcPr>
            <w:tcW w:w="963" w:type="pct"/>
            <w:hideMark/>
          </w:tcPr>
          <w:p w14:paraId="5E2B7274" w14:textId="77777777" w:rsidR="006F50B2" w:rsidRPr="00CD5E4B" w:rsidRDefault="006F50B2" w:rsidP="003330E4">
            <w:pPr>
              <w:pStyle w:val="ECCTabletext"/>
              <w:jc w:val="left"/>
            </w:pPr>
            <w:r w:rsidRPr="00CD5E4B">
              <w:t>Urban, below rooftop</w:t>
            </w:r>
          </w:p>
        </w:tc>
      </w:tr>
      <w:tr w:rsidR="004D5A3A" w:rsidRPr="00CD5E4B" w14:paraId="444F6350" w14:textId="77777777" w:rsidTr="001943D9">
        <w:tc>
          <w:tcPr>
            <w:tcW w:w="173" w:type="pct"/>
            <w:hideMark/>
          </w:tcPr>
          <w:p w14:paraId="0835864F" w14:textId="77777777" w:rsidR="006F50B2" w:rsidRPr="00CD5E4B" w:rsidRDefault="006F50B2" w:rsidP="003330E4">
            <w:pPr>
              <w:pStyle w:val="ECCTabletext"/>
              <w:jc w:val="left"/>
            </w:pPr>
            <w:r w:rsidRPr="00CD5E4B">
              <w:t>2</w:t>
            </w:r>
          </w:p>
        </w:tc>
        <w:tc>
          <w:tcPr>
            <w:tcW w:w="569" w:type="pct"/>
            <w:hideMark/>
          </w:tcPr>
          <w:p w14:paraId="086E3F4C" w14:textId="77777777" w:rsidR="006F50B2" w:rsidRPr="00CD5E4B" w:rsidRDefault="006F50B2" w:rsidP="003330E4">
            <w:pPr>
              <w:pStyle w:val="ECCTabletext"/>
              <w:jc w:val="left"/>
            </w:pPr>
            <w:r w:rsidRPr="00CD5E4B">
              <w:t>Mobile Video Link</w:t>
            </w:r>
          </w:p>
        </w:tc>
        <w:tc>
          <w:tcPr>
            <w:tcW w:w="694" w:type="pct"/>
            <w:hideMark/>
          </w:tcPr>
          <w:p w14:paraId="087EFBBD" w14:textId="77777777" w:rsidR="006F50B2" w:rsidRPr="00CD5E4B" w:rsidRDefault="006F50B2" w:rsidP="003330E4">
            <w:pPr>
              <w:pStyle w:val="ECCTabletext"/>
              <w:jc w:val="left"/>
            </w:pPr>
            <w:r w:rsidRPr="00CD5E4B">
              <w:t>portable camera on motorcycle</w:t>
            </w:r>
          </w:p>
        </w:tc>
        <w:tc>
          <w:tcPr>
            <w:tcW w:w="889" w:type="pct"/>
            <w:hideMark/>
          </w:tcPr>
          <w:p w14:paraId="0A8C2CD3" w14:textId="77777777" w:rsidR="006F50B2" w:rsidRPr="00CD5E4B" w:rsidRDefault="006F50B2" w:rsidP="003330E4">
            <w:pPr>
              <w:pStyle w:val="ECCTabletext"/>
              <w:jc w:val="left"/>
            </w:pPr>
            <w:r w:rsidRPr="00CD5E4B">
              <w:t>semi-sphere omnidirectional, 5 dBi, 1.5 m</w:t>
            </w:r>
          </w:p>
        </w:tc>
        <w:tc>
          <w:tcPr>
            <w:tcW w:w="586" w:type="pct"/>
            <w:hideMark/>
          </w:tcPr>
          <w:p w14:paraId="3EA03FBE" w14:textId="77777777" w:rsidR="006F50B2" w:rsidRPr="00CD5E4B" w:rsidRDefault="006F50B2" w:rsidP="003330E4">
            <w:pPr>
              <w:pStyle w:val="ECCTabletext"/>
              <w:jc w:val="left"/>
            </w:pPr>
            <w:r w:rsidRPr="00CD5E4B">
              <w:t>receiver on helicopter</w:t>
            </w:r>
          </w:p>
        </w:tc>
        <w:tc>
          <w:tcPr>
            <w:tcW w:w="1127" w:type="pct"/>
            <w:hideMark/>
          </w:tcPr>
          <w:p w14:paraId="24BA327E" w14:textId="77777777" w:rsidR="006F50B2" w:rsidRPr="00CD5E4B" w:rsidRDefault="006F50B2" w:rsidP="003330E4">
            <w:pPr>
              <w:pStyle w:val="ECCTabletext"/>
              <w:jc w:val="left"/>
            </w:pPr>
            <w:r w:rsidRPr="00CD5E4B">
              <w:t xml:space="preserve">semi-sphere omnidirectional, </w:t>
            </w:r>
            <w:r w:rsidRPr="00CD5E4B">
              <w:br/>
              <w:t>5 dBi, 150 m</w:t>
            </w:r>
          </w:p>
        </w:tc>
        <w:tc>
          <w:tcPr>
            <w:tcW w:w="963" w:type="pct"/>
            <w:hideMark/>
          </w:tcPr>
          <w:p w14:paraId="162FD6C8" w14:textId="77777777" w:rsidR="006F50B2" w:rsidRPr="00CD5E4B" w:rsidRDefault="006F50B2" w:rsidP="003330E4">
            <w:pPr>
              <w:pStyle w:val="ECCTabletext"/>
              <w:jc w:val="left"/>
            </w:pPr>
            <w:r w:rsidRPr="00CD5E4B">
              <w:t>Free Space (helicopter links);</w:t>
            </w:r>
            <w:r w:rsidRPr="00CD5E4B">
              <w:br/>
              <w:t>Open area (ground links)</w:t>
            </w:r>
          </w:p>
        </w:tc>
      </w:tr>
      <w:tr w:rsidR="004D5A3A" w:rsidRPr="00CD5E4B" w14:paraId="43CADC5F" w14:textId="77777777" w:rsidTr="001943D9">
        <w:tc>
          <w:tcPr>
            <w:tcW w:w="173" w:type="pct"/>
            <w:hideMark/>
          </w:tcPr>
          <w:p w14:paraId="34A1D7CB" w14:textId="77777777" w:rsidR="006F50B2" w:rsidRPr="00CD5E4B" w:rsidRDefault="006F50B2" w:rsidP="003330E4">
            <w:pPr>
              <w:pStyle w:val="ECCTabletext"/>
              <w:jc w:val="left"/>
            </w:pPr>
            <w:r w:rsidRPr="00CD5E4B">
              <w:t>3</w:t>
            </w:r>
          </w:p>
        </w:tc>
        <w:tc>
          <w:tcPr>
            <w:tcW w:w="569" w:type="pct"/>
            <w:hideMark/>
          </w:tcPr>
          <w:p w14:paraId="3FE05785" w14:textId="77777777" w:rsidR="006F50B2" w:rsidRPr="00CD5E4B" w:rsidRDefault="006F50B2" w:rsidP="003330E4">
            <w:pPr>
              <w:pStyle w:val="ECCTabletext"/>
              <w:jc w:val="left"/>
            </w:pPr>
            <w:r w:rsidRPr="00CD5E4B">
              <w:t>Portable Video Link</w:t>
            </w:r>
          </w:p>
        </w:tc>
        <w:tc>
          <w:tcPr>
            <w:tcW w:w="694" w:type="pct"/>
            <w:hideMark/>
          </w:tcPr>
          <w:p w14:paraId="1C8A5BD1" w14:textId="77777777" w:rsidR="006F50B2" w:rsidRPr="00CD5E4B" w:rsidRDefault="006F50B2" w:rsidP="003330E4">
            <w:pPr>
              <w:pStyle w:val="ECCTabletext"/>
              <w:jc w:val="left"/>
            </w:pPr>
            <w:r w:rsidRPr="00CD5E4B">
              <w:t>two-man radio camera</w:t>
            </w:r>
          </w:p>
        </w:tc>
        <w:tc>
          <w:tcPr>
            <w:tcW w:w="889" w:type="pct"/>
            <w:hideMark/>
          </w:tcPr>
          <w:p w14:paraId="02F113E2" w14:textId="77777777" w:rsidR="006F50B2" w:rsidRPr="00CD5E4B" w:rsidRDefault="006F50B2" w:rsidP="003330E4">
            <w:pPr>
              <w:pStyle w:val="ECCTabletext"/>
              <w:jc w:val="left"/>
            </w:pPr>
            <w:r w:rsidRPr="00CD5E4B">
              <w:t xml:space="preserve">directional (e.g., Disk Yagi), </w:t>
            </w:r>
            <w:r w:rsidRPr="00CD5E4B">
              <w:br/>
              <w:t xml:space="preserve">16 dBi, 3 m </w:t>
            </w:r>
          </w:p>
        </w:tc>
        <w:tc>
          <w:tcPr>
            <w:tcW w:w="586" w:type="pct"/>
            <w:hideMark/>
          </w:tcPr>
          <w:p w14:paraId="759465FE" w14:textId="77777777" w:rsidR="006F50B2" w:rsidRPr="00CD5E4B" w:rsidRDefault="006F50B2" w:rsidP="003330E4">
            <w:pPr>
              <w:pStyle w:val="ECCTabletext"/>
              <w:jc w:val="left"/>
            </w:pPr>
            <w:r w:rsidRPr="00CD5E4B">
              <w:t>TV van</w:t>
            </w:r>
          </w:p>
        </w:tc>
        <w:tc>
          <w:tcPr>
            <w:tcW w:w="1127" w:type="pct"/>
            <w:hideMark/>
          </w:tcPr>
          <w:p w14:paraId="5919B783" w14:textId="77777777" w:rsidR="006F50B2" w:rsidRPr="00CD5E4B" w:rsidRDefault="006F50B2" w:rsidP="003330E4">
            <w:pPr>
              <w:pStyle w:val="ECCTabletext"/>
              <w:jc w:val="left"/>
            </w:pPr>
            <w:r w:rsidRPr="00CD5E4B">
              <w:t>1.2 m Parabolic Dish, 27 dBi, 5 m</w:t>
            </w:r>
          </w:p>
        </w:tc>
        <w:tc>
          <w:tcPr>
            <w:tcW w:w="963" w:type="pct"/>
            <w:hideMark/>
          </w:tcPr>
          <w:p w14:paraId="4AA1FF45" w14:textId="77777777" w:rsidR="006F50B2" w:rsidRPr="00CD5E4B" w:rsidRDefault="006F50B2" w:rsidP="003330E4">
            <w:pPr>
              <w:pStyle w:val="ECCTabletext"/>
              <w:jc w:val="left"/>
            </w:pPr>
            <w:r w:rsidRPr="00CD5E4B">
              <w:t>Suburban, below rooftop</w:t>
            </w:r>
          </w:p>
        </w:tc>
      </w:tr>
    </w:tbl>
    <w:p w14:paraId="2437B563" w14:textId="44C72E25" w:rsidR="00CB7A11" w:rsidRPr="00CD5E4B" w:rsidRDefault="00CB7A11" w:rsidP="00766B51">
      <w:pPr>
        <w:pStyle w:val="Caption"/>
        <w:keepNext/>
        <w:rPr>
          <w:lang w:val="en-GB"/>
        </w:rPr>
      </w:pPr>
      <w:bookmarkStart w:id="1064" w:name="_Ref98832282"/>
      <w:r w:rsidRPr="00CD5E4B">
        <w:rPr>
          <w:lang w:val="en-GB"/>
        </w:rPr>
        <w:lastRenderedPageBreak/>
        <w:t xml:space="preserve">Table </w:t>
      </w:r>
      <w:r w:rsidR="00A43540" w:rsidRPr="00CD5E4B">
        <w:rPr>
          <w:lang w:val="en-GB"/>
        </w:rPr>
        <w:fldChar w:fldCharType="begin"/>
      </w:r>
      <w:r w:rsidR="00A43540" w:rsidRPr="00CD5E4B">
        <w:rPr>
          <w:lang w:val="en-GB"/>
        </w:rPr>
        <w:instrText xml:space="preserve"> SEQ Table \* ARABIC </w:instrText>
      </w:r>
      <w:r w:rsidR="00A43540" w:rsidRPr="00CD5E4B">
        <w:rPr>
          <w:lang w:val="en-GB"/>
        </w:rPr>
        <w:fldChar w:fldCharType="separate"/>
      </w:r>
      <w:r w:rsidR="001F0975">
        <w:rPr>
          <w:noProof/>
          <w:lang w:val="en-GB"/>
        </w:rPr>
        <w:t>27</w:t>
      </w:r>
      <w:r w:rsidR="00A43540" w:rsidRPr="00CD5E4B">
        <w:rPr>
          <w:lang w:val="en-GB"/>
        </w:rPr>
        <w:fldChar w:fldCharType="end"/>
      </w:r>
      <w:bookmarkEnd w:id="1064"/>
      <w:r w:rsidR="00A5311B" w:rsidRPr="00CD5E4B">
        <w:rPr>
          <w:lang w:val="en-GB"/>
        </w:rPr>
        <w:t>:</w:t>
      </w:r>
      <w:r w:rsidRPr="00CD5E4B">
        <w:rPr>
          <w:lang w:val="en-GB"/>
        </w:rPr>
        <w:t xml:space="preserve"> LTE Parameters</w:t>
      </w:r>
    </w:p>
    <w:tbl>
      <w:tblPr>
        <w:tblStyle w:val="ECCTable-redheader"/>
        <w:tblW w:w="3089" w:type="pct"/>
        <w:tblInd w:w="0" w:type="dxa"/>
        <w:tblLook w:val="04A0" w:firstRow="1" w:lastRow="0" w:firstColumn="1" w:lastColumn="0" w:noHBand="0" w:noVBand="1"/>
      </w:tblPr>
      <w:tblGrid>
        <w:gridCol w:w="2694"/>
        <w:gridCol w:w="3255"/>
      </w:tblGrid>
      <w:tr w:rsidR="006F50B2" w:rsidRPr="00CD5E4B" w14:paraId="322CB7CD" w14:textId="77777777" w:rsidTr="003330E4">
        <w:trPr>
          <w:cnfStyle w:val="100000000000" w:firstRow="1" w:lastRow="0" w:firstColumn="0" w:lastColumn="0" w:oddVBand="0" w:evenVBand="0" w:oddHBand="0" w:evenHBand="0" w:firstRowFirstColumn="0" w:firstRowLastColumn="0" w:lastRowFirstColumn="0" w:lastRowLastColumn="0"/>
        </w:trPr>
        <w:tc>
          <w:tcPr>
            <w:tcW w:w="2264" w:type="pct"/>
            <w:hideMark/>
          </w:tcPr>
          <w:p w14:paraId="1DB3F3AD" w14:textId="4C588F9E" w:rsidR="006F50B2" w:rsidRPr="00CD5E4B" w:rsidRDefault="006F50B2" w:rsidP="00766B51">
            <w:pPr>
              <w:pStyle w:val="ECCTableHeaderwhitefont"/>
              <w:keepNext/>
              <w:rPr>
                <w:lang w:eastAsia="fr-FR"/>
              </w:rPr>
            </w:pPr>
            <w:r w:rsidRPr="00CD5E4B">
              <w:t>LTE</w:t>
            </w:r>
            <w:r w:rsidR="004F07B7" w:rsidRPr="00CD5E4B">
              <w:t xml:space="preserve"> Parameter</w:t>
            </w:r>
          </w:p>
        </w:tc>
        <w:tc>
          <w:tcPr>
            <w:tcW w:w="2736" w:type="pct"/>
          </w:tcPr>
          <w:p w14:paraId="1B98060C" w14:textId="57C5D3E0" w:rsidR="006F50B2" w:rsidRPr="00CD5E4B" w:rsidRDefault="004F07B7" w:rsidP="00766B51">
            <w:pPr>
              <w:pStyle w:val="ECCTableHeaderwhitefont"/>
              <w:keepNext/>
            </w:pPr>
            <w:r w:rsidRPr="00CD5E4B">
              <w:t>Value</w:t>
            </w:r>
            <w:r w:rsidR="00EC30C7" w:rsidRPr="00CD5E4B">
              <w:t xml:space="preserve"> used for simulations</w:t>
            </w:r>
          </w:p>
        </w:tc>
      </w:tr>
      <w:tr w:rsidR="006F50B2" w:rsidRPr="00CD5E4B" w14:paraId="3EE37BE6" w14:textId="77777777" w:rsidTr="003330E4">
        <w:tc>
          <w:tcPr>
            <w:tcW w:w="2264" w:type="pct"/>
            <w:hideMark/>
          </w:tcPr>
          <w:p w14:paraId="78940B36" w14:textId="77777777" w:rsidR="006F50B2" w:rsidRPr="00CD5E4B" w:rsidRDefault="006F50B2" w:rsidP="00766B51">
            <w:pPr>
              <w:pStyle w:val="ECCTabletext"/>
              <w:keepNext/>
            </w:pPr>
            <w:r w:rsidRPr="00CD5E4B">
              <w:t>Centre frequency</w:t>
            </w:r>
          </w:p>
        </w:tc>
        <w:tc>
          <w:tcPr>
            <w:tcW w:w="2736" w:type="pct"/>
            <w:hideMark/>
          </w:tcPr>
          <w:p w14:paraId="627F0B5B" w14:textId="77777777" w:rsidR="006F50B2" w:rsidRPr="00CD5E4B" w:rsidRDefault="006F50B2" w:rsidP="00766B51">
            <w:pPr>
              <w:pStyle w:val="ECCTabletext"/>
              <w:keepNext/>
            </w:pPr>
            <w:r w:rsidRPr="00CD5E4B">
              <w:t>2350 MHz</w:t>
            </w:r>
          </w:p>
        </w:tc>
      </w:tr>
      <w:tr w:rsidR="006F50B2" w:rsidRPr="00CD5E4B" w14:paraId="2FFC5718" w14:textId="77777777" w:rsidTr="003330E4">
        <w:tc>
          <w:tcPr>
            <w:tcW w:w="2264" w:type="pct"/>
            <w:hideMark/>
          </w:tcPr>
          <w:p w14:paraId="3814F83A" w14:textId="77777777" w:rsidR="006F50B2" w:rsidRPr="00CD5E4B" w:rsidRDefault="006F50B2" w:rsidP="00766B51">
            <w:pPr>
              <w:pStyle w:val="ECCTabletext"/>
              <w:keepNext/>
            </w:pPr>
            <w:r w:rsidRPr="00CD5E4B">
              <w:t>Channel bandwidth</w:t>
            </w:r>
          </w:p>
        </w:tc>
        <w:tc>
          <w:tcPr>
            <w:tcW w:w="2736" w:type="pct"/>
            <w:hideMark/>
          </w:tcPr>
          <w:p w14:paraId="1783A276" w14:textId="77777777" w:rsidR="006F50B2" w:rsidRPr="00CD5E4B" w:rsidRDefault="006F50B2" w:rsidP="00766B51">
            <w:pPr>
              <w:pStyle w:val="ECCTabletext"/>
              <w:keepNext/>
            </w:pPr>
            <w:r w:rsidRPr="00CD5E4B">
              <w:t>20 MHz</w:t>
            </w:r>
          </w:p>
        </w:tc>
      </w:tr>
      <w:tr w:rsidR="006F50B2" w:rsidRPr="00CD5E4B" w14:paraId="4B3301DB" w14:textId="77777777" w:rsidTr="003330E4">
        <w:tc>
          <w:tcPr>
            <w:tcW w:w="2264" w:type="pct"/>
            <w:hideMark/>
          </w:tcPr>
          <w:p w14:paraId="7EA5FF78" w14:textId="77777777" w:rsidR="006F50B2" w:rsidRPr="00CD5E4B" w:rsidRDefault="006F50B2" w:rsidP="00766B51">
            <w:pPr>
              <w:pStyle w:val="ECCTabletext"/>
              <w:keepNext/>
            </w:pPr>
            <w:r w:rsidRPr="00CD5E4B">
              <w:t>Tx power</w:t>
            </w:r>
          </w:p>
        </w:tc>
        <w:tc>
          <w:tcPr>
            <w:tcW w:w="2736" w:type="pct"/>
            <w:hideMark/>
          </w:tcPr>
          <w:p w14:paraId="414690EF" w14:textId="77777777" w:rsidR="006F50B2" w:rsidRPr="00CD5E4B" w:rsidRDefault="006F50B2" w:rsidP="00766B51">
            <w:pPr>
              <w:pStyle w:val="ECCTabletext"/>
              <w:keepNext/>
            </w:pPr>
            <w:r w:rsidRPr="00CD5E4B">
              <w:t>46 dBm</w:t>
            </w:r>
          </w:p>
        </w:tc>
      </w:tr>
      <w:tr w:rsidR="006F50B2" w:rsidRPr="00CD5E4B" w14:paraId="70BD0475" w14:textId="77777777" w:rsidTr="003330E4">
        <w:tc>
          <w:tcPr>
            <w:tcW w:w="2264" w:type="pct"/>
            <w:hideMark/>
          </w:tcPr>
          <w:p w14:paraId="7EDB1103" w14:textId="77777777" w:rsidR="006F50B2" w:rsidRPr="00CD5E4B" w:rsidRDefault="006F50B2" w:rsidP="00766B51">
            <w:pPr>
              <w:pStyle w:val="ECCTabletext"/>
              <w:keepNext/>
            </w:pPr>
            <w:r w:rsidRPr="00CD5E4B">
              <w:t>BS feeder loss</w:t>
            </w:r>
          </w:p>
        </w:tc>
        <w:tc>
          <w:tcPr>
            <w:tcW w:w="2736" w:type="pct"/>
            <w:hideMark/>
          </w:tcPr>
          <w:p w14:paraId="352893DB" w14:textId="77777777" w:rsidR="006F50B2" w:rsidRPr="00CD5E4B" w:rsidRDefault="006F50B2" w:rsidP="00766B51">
            <w:pPr>
              <w:pStyle w:val="ECCTabletext"/>
              <w:keepNext/>
            </w:pPr>
            <w:r w:rsidRPr="00CD5E4B">
              <w:t>3 dB</w:t>
            </w:r>
          </w:p>
        </w:tc>
      </w:tr>
      <w:tr w:rsidR="006F50B2" w:rsidRPr="00CD5E4B" w14:paraId="4CDE01E1" w14:textId="77777777" w:rsidTr="003330E4">
        <w:tc>
          <w:tcPr>
            <w:tcW w:w="2264" w:type="pct"/>
            <w:hideMark/>
          </w:tcPr>
          <w:p w14:paraId="1E60FCC9" w14:textId="77777777" w:rsidR="006F50B2" w:rsidRPr="00CD5E4B" w:rsidRDefault="006F50B2" w:rsidP="00766B51">
            <w:pPr>
              <w:pStyle w:val="ECCTabletext"/>
              <w:keepNext/>
            </w:pPr>
            <w:r w:rsidRPr="00CD5E4B">
              <w:t xml:space="preserve">Max antenna gain </w:t>
            </w:r>
          </w:p>
        </w:tc>
        <w:tc>
          <w:tcPr>
            <w:tcW w:w="2736" w:type="pct"/>
            <w:hideMark/>
          </w:tcPr>
          <w:p w14:paraId="09CE5D4D" w14:textId="77777777" w:rsidR="006F50B2" w:rsidRPr="00CD5E4B" w:rsidRDefault="006F50B2" w:rsidP="00766B51">
            <w:pPr>
              <w:pStyle w:val="ECCTabletext"/>
              <w:keepNext/>
            </w:pPr>
            <w:r w:rsidRPr="00CD5E4B">
              <w:t>17 dBi</w:t>
            </w:r>
          </w:p>
        </w:tc>
      </w:tr>
      <w:tr w:rsidR="006F50B2" w:rsidRPr="00CD5E4B" w14:paraId="3727177A" w14:textId="77777777" w:rsidTr="003330E4">
        <w:tc>
          <w:tcPr>
            <w:tcW w:w="2264" w:type="pct"/>
            <w:hideMark/>
          </w:tcPr>
          <w:p w14:paraId="7BFAE356" w14:textId="77777777" w:rsidR="006F50B2" w:rsidRPr="00CD5E4B" w:rsidRDefault="006F50B2" w:rsidP="00766B51">
            <w:pPr>
              <w:pStyle w:val="ECCTabletext"/>
              <w:keepNext/>
            </w:pPr>
            <w:r w:rsidRPr="00CD5E4B">
              <w:t xml:space="preserve">Antenna height </w:t>
            </w:r>
          </w:p>
        </w:tc>
        <w:tc>
          <w:tcPr>
            <w:tcW w:w="2736" w:type="pct"/>
            <w:hideMark/>
          </w:tcPr>
          <w:p w14:paraId="62F048D6" w14:textId="77777777" w:rsidR="006F50B2" w:rsidRPr="00CD5E4B" w:rsidRDefault="006F50B2" w:rsidP="00766B51">
            <w:pPr>
              <w:pStyle w:val="ECCTabletext"/>
              <w:keepNext/>
            </w:pPr>
            <w:r w:rsidRPr="00CD5E4B">
              <w:t>37.5 m</w:t>
            </w:r>
          </w:p>
        </w:tc>
      </w:tr>
      <w:tr w:rsidR="006F50B2" w:rsidRPr="00CD5E4B" w14:paraId="3C8C5021" w14:textId="77777777" w:rsidTr="003330E4">
        <w:tc>
          <w:tcPr>
            <w:tcW w:w="2264" w:type="pct"/>
            <w:hideMark/>
          </w:tcPr>
          <w:p w14:paraId="71BC8613" w14:textId="2DF4783B" w:rsidR="006F50B2" w:rsidRPr="00CD5E4B" w:rsidRDefault="008170F8" w:rsidP="00766B51">
            <w:pPr>
              <w:pStyle w:val="ECCTabletext"/>
              <w:keepNext/>
            </w:pPr>
            <w:r w:rsidRPr="00CD5E4B">
              <w:t>Down</w:t>
            </w:r>
            <w:r w:rsidR="00411722" w:rsidRPr="00CD5E4B">
              <w:t>t</w:t>
            </w:r>
            <w:r w:rsidR="006F50B2" w:rsidRPr="00CD5E4B">
              <w:t>ilt</w:t>
            </w:r>
          </w:p>
        </w:tc>
        <w:tc>
          <w:tcPr>
            <w:tcW w:w="2736" w:type="pct"/>
            <w:hideMark/>
          </w:tcPr>
          <w:p w14:paraId="6870702D" w14:textId="53237941" w:rsidR="006F50B2" w:rsidRPr="00CD5E4B" w:rsidRDefault="008170F8" w:rsidP="00766B51">
            <w:pPr>
              <w:pStyle w:val="ECCTabletext"/>
              <w:keepNext/>
            </w:pPr>
            <w:r w:rsidRPr="00CD5E4B">
              <w:t xml:space="preserve">3 </w:t>
            </w:r>
            <w:r w:rsidR="006F50B2" w:rsidRPr="00CD5E4B">
              <w:t>deg</w:t>
            </w:r>
          </w:p>
        </w:tc>
      </w:tr>
      <w:tr w:rsidR="006F50B2" w:rsidRPr="00CD5E4B" w14:paraId="3A795A1B" w14:textId="77777777" w:rsidTr="003330E4">
        <w:tc>
          <w:tcPr>
            <w:tcW w:w="2264" w:type="pct"/>
            <w:hideMark/>
          </w:tcPr>
          <w:p w14:paraId="6DEADD66" w14:textId="77777777" w:rsidR="006F50B2" w:rsidRPr="00CD5E4B" w:rsidRDefault="006F50B2" w:rsidP="00766B51">
            <w:pPr>
              <w:pStyle w:val="ECCTabletext"/>
              <w:keepNext/>
            </w:pPr>
            <w:r w:rsidRPr="00CD5E4B">
              <w:t>Cell radius</w:t>
            </w:r>
          </w:p>
        </w:tc>
        <w:tc>
          <w:tcPr>
            <w:tcW w:w="2736" w:type="pct"/>
            <w:hideMark/>
          </w:tcPr>
          <w:p w14:paraId="663C82F8" w14:textId="77777777" w:rsidR="006F50B2" w:rsidRPr="00CD5E4B" w:rsidRDefault="006F50B2" w:rsidP="00766B51">
            <w:pPr>
              <w:pStyle w:val="ECCTabletext"/>
              <w:keepNext/>
            </w:pPr>
            <w:r w:rsidRPr="00CD5E4B">
              <w:t xml:space="preserve">0.5 km </w:t>
            </w:r>
          </w:p>
        </w:tc>
      </w:tr>
      <w:tr w:rsidR="006F50B2" w:rsidRPr="00CD5E4B" w14:paraId="4B00F582" w14:textId="77777777" w:rsidTr="003330E4">
        <w:tc>
          <w:tcPr>
            <w:tcW w:w="2264" w:type="pct"/>
            <w:hideMark/>
          </w:tcPr>
          <w:p w14:paraId="5C829ADE" w14:textId="77777777" w:rsidR="006F50B2" w:rsidRPr="00CD5E4B" w:rsidRDefault="006F50B2" w:rsidP="00766B51">
            <w:pPr>
              <w:pStyle w:val="ECCTabletext"/>
              <w:keepNext/>
            </w:pPr>
            <w:r w:rsidRPr="00CD5E4B">
              <w:t>Number of layout tiers</w:t>
            </w:r>
          </w:p>
        </w:tc>
        <w:tc>
          <w:tcPr>
            <w:tcW w:w="2736" w:type="pct"/>
            <w:hideMark/>
          </w:tcPr>
          <w:p w14:paraId="197C276B" w14:textId="77777777" w:rsidR="006F50B2" w:rsidRPr="00CD5E4B" w:rsidRDefault="006F50B2" w:rsidP="00766B51">
            <w:pPr>
              <w:pStyle w:val="ECCTabletext"/>
              <w:keepNext/>
            </w:pPr>
            <w:r w:rsidRPr="00CD5E4B">
              <w:t>1 tiers with 3GPP2 tri-sector layout</w:t>
            </w:r>
          </w:p>
        </w:tc>
      </w:tr>
    </w:tbl>
    <w:p w14:paraId="400CE735" w14:textId="3795FD85" w:rsidR="00CB7A11" w:rsidRPr="00CD5E4B" w:rsidRDefault="00CB7A11" w:rsidP="002A6700">
      <w:pPr>
        <w:pStyle w:val="Caption"/>
        <w:rPr>
          <w:lang w:val="en-GB"/>
        </w:rPr>
      </w:pPr>
      <w:bookmarkStart w:id="1065" w:name="_Ref98832475"/>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28</w:t>
      </w:r>
      <w:r w:rsidRPr="00CD5E4B">
        <w:rPr>
          <w:lang w:val="en-GB"/>
        </w:rPr>
        <w:fldChar w:fldCharType="end"/>
      </w:r>
      <w:bookmarkEnd w:id="1065"/>
      <w:r w:rsidR="00A5311B" w:rsidRPr="00CD5E4B">
        <w:rPr>
          <w:lang w:val="en-GB"/>
        </w:rPr>
        <w:t>:</w:t>
      </w:r>
      <w:r w:rsidRPr="00CD5E4B">
        <w:rPr>
          <w:lang w:val="en-GB"/>
        </w:rPr>
        <w:t xml:space="preserve"> Parameters of 5G NR AAS interfering BS</w:t>
      </w:r>
    </w:p>
    <w:tbl>
      <w:tblPr>
        <w:tblStyle w:val="ECCTable-redheader"/>
        <w:tblW w:w="4487" w:type="pct"/>
        <w:tblInd w:w="0" w:type="dxa"/>
        <w:tblLayout w:type="fixed"/>
        <w:tblLook w:val="04A0" w:firstRow="1" w:lastRow="0" w:firstColumn="1" w:lastColumn="0" w:noHBand="0" w:noVBand="1"/>
      </w:tblPr>
      <w:tblGrid>
        <w:gridCol w:w="2263"/>
        <w:gridCol w:w="3119"/>
        <w:gridCol w:w="3259"/>
      </w:tblGrid>
      <w:tr w:rsidR="009D7A1E" w:rsidRPr="00CD5E4B" w14:paraId="1EA1B780" w14:textId="77777777" w:rsidTr="001943D9">
        <w:trPr>
          <w:cnfStyle w:val="100000000000" w:firstRow="1" w:lastRow="0" w:firstColumn="0" w:lastColumn="0" w:oddVBand="0" w:evenVBand="0" w:oddHBand="0" w:evenHBand="0" w:firstRowFirstColumn="0" w:firstRowLastColumn="0" w:lastRowFirstColumn="0" w:lastRowLastColumn="0"/>
        </w:trPr>
        <w:tc>
          <w:tcPr>
            <w:tcW w:w="1309" w:type="pct"/>
            <w:hideMark/>
          </w:tcPr>
          <w:p w14:paraId="26BA1417" w14:textId="77777777" w:rsidR="006F50B2" w:rsidRPr="00CD5E4B" w:rsidRDefault="006F50B2" w:rsidP="002A6700">
            <w:pPr>
              <w:pStyle w:val="ECCTableHeaderwhitefont"/>
              <w:keepLines/>
              <w:rPr>
                <w:lang w:eastAsia="fr-FR"/>
              </w:rPr>
            </w:pPr>
            <w:r w:rsidRPr="00CD5E4B">
              <w:t>Parameter</w:t>
            </w:r>
          </w:p>
        </w:tc>
        <w:tc>
          <w:tcPr>
            <w:tcW w:w="1805" w:type="pct"/>
            <w:hideMark/>
          </w:tcPr>
          <w:p w14:paraId="4BA17ED0" w14:textId="77777777" w:rsidR="006F50B2" w:rsidRPr="00CD5E4B" w:rsidRDefault="006F50B2" w:rsidP="002A6700">
            <w:pPr>
              <w:pStyle w:val="ECCTableHeaderwhitefont"/>
              <w:keepLines/>
            </w:pPr>
            <w:r w:rsidRPr="00CD5E4B">
              <w:t>Value used for simulations</w:t>
            </w:r>
          </w:p>
        </w:tc>
        <w:tc>
          <w:tcPr>
            <w:tcW w:w="1886" w:type="pct"/>
            <w:hideMark/>
          </w:tcPr>
          <w:p w14:paraId="0D8ABDD8" w14:textId="77777777" w:rsidR="006F50B2" w:rsidRPr="00CD5E4B" w:rsidRDefault="006F50B2" w:rsidP="002A6700">
            <w:pPr>
              <w:pStyle w:val="ECCTableHeaderwhitefont"/>
              <w:keepLines/>
            </w:pPr>
            <w:r w:rsidRPr="00CD5E4B">
              <w:t>Comment</w:t>
            </w:r>
          </w:p>
        </w:tc>
      </w:tr>
      <w:tr w:rsidR="00075313" w:rsidRPr="00CD5E4B" w14:paraId="0AEE994C" w14:textId="77777777" w:rsidTr="001943D9">
        <w:tc>
          <w:tcPr>
            <w:tcW w:w="1309" w:type="pct"/>
            <w:hideMark/>
          </w:tcPr>
          <w:p w14:paraId="3D096D89" w14:textId="77777777" w:rsidR="006F50B2" w:rsidRPr="00CD5E4B" w:rsidRDefault="006F50B2" w:rsidP="002A6700">
            <w:pPr>
              <w:pStyle w:val="ECCTabletext"/>
              <w:keepLines/>
            </w:pPr>
            <w:r w:rsidRPr="00CD5E4B">
              <w:t xml:space="preserve">5G Centre frequency </w:t>
            </w:r>
          </w:p>
        </w:tc>
        <w:tc>
          <w:tcPr>
            <w:tcW w:w="1805" w:type="pct"/>
            <w:hideMark/>
          </w:tcPr>
          <w:p w14:paraId="2DBBF7EA" w14:textId="77777777" w:rsidR="006F50B2" w:rsidRPr="00CD5E4B" w:rsidRDefault="006F50B2" w:rsidP="002A6700">
            <w:pPr>
              <w:pStyle w:val="ECCTabletext"/>
              <w:keepLines/>
            </w:pPr>
            <w:r w:rsidRPr="00CD5E4B">
              <w:t>2350 MHz</w:t>
            </w:r>
          </w:p>
        </w:tc>
        <w:tc>
          <w:tcPr>
            <w:tcW w:w="1886" w:type="pct"/>
          </w:tcPr>
          <w:p w14:paraId="1F228900" w14:textId="77777777" w:rsidR="006F50B2" w:rsidRPr="00CD5E4B" w:rsidRDefault="006F50B2" w:rsidP="002A6700">
            <w:pPr>
              <w:pStyle w:val="ECCTabletext"/>
              <w:keepLines/>
            </w:pPr>
          </w:p>
        </w:tc>
      </w:tr>
      <w:tr w:rsidR="00075313" w:rsidRPr="00CD5E4B" w14:paraId="12F11BDE" w14:textId="77777777" w:rsidTr="001943D9">
        <w:tc>
          <w:tcPr>
            <w:tcW w:w="1309" w:type="pct"/>
            <w:hideMark/>
          </w:tcPr>
          <w:p w14:paraId="7E7BB958" w14:textId="77777777" w:rsidR="006F50B2" w:rsidRPr="00CD5E4B" w:rsidRDefault="006F50B2" w:rsidP="002A6700">
            <w:pPr>
              <w:pStyle w:val="ECCTabletext"/>
              <w:keepLines/>
            </w:pPr>
            <w:r w:rsidRPr="00CD5E4B">
              <w:t xml:space="preserve">5G Bandwidth </w:t>
            </w:r>
          </w:p>
        </w:tc>
        <w:tc>
          <w:tcPr>
            <w:tcW w:w="1805" w:type="pct"/>
            <w:hideMark/>
          </w:tcPr>
          <w:p w14:paraId="6B8262C5" w14:textId="77777777" w:rsidR="006F50B2" w:rsidRPr="00CD5E4B" w:rsidRDefault="006F50B2" w:rsidP="002A6700">
            <w:pPr>
              <w:pStyle w:val="ECCTabletext"/>
              <w:keepLines/>
            </w:pPr>
            <w:r w:rsidRPr="00CD5E4B">
              <w:t>20 MHz</w:t>
            </w:r>
          </w:p>
        </w:tc>
        <w:tc>
          <w:tcPr>
            <w:tcW w:w="1886" w:type="pct"/>
            <w:hideMark/>
          </w:tcPr>
          <w:p w14:paraId="04141EE0" w14:textId="458402E4" w:rsidR="006F50B2" w:rsidRPr="00CD5E4B" w:rsidRDefault="006F50B2" w:rsidP="002A6700">
            <w:pPr>
              <w:pStyle w:val="ECCTabletext"/>
              <w:keepLines/>
            </w:pPr>
            <w:r w:rsidRPr="00CD5E4B">
              <w:t>Band n40</w:t>
            </w:r>
            <w:r w:rsidR="008170F8" w:rsidRPr="00CD5E4B">
              <w:t>:</w:t>
            </w:r>
            <w:r w:rsidRPr="00CD5E4B">
              <w:t xml:space="preserve"> </w:t>
            </w:r>
            <w:r w:rsidR="008170F8" w:rsidRPr="00CD5E4B">
              <w:t xml:space="preserve">Channel can be </w:t>
            </w:r>
            <w:r w:rsidRPr="00CD5E4B">
              <w:t>up to 100 MHz</w:t>
            </w:r>
            <w:r w:rsidR="008170F8" w:rsidRPr="00CD5E4B">
              <w:t xml:space="preserve"> of bandwidth</w:t>
            </w:r>
          </w:p>
        </w:tc>
      </w:tr>
      <w:tr w:rsidR="00075313" w:rsidRPr="00CD5E4B" w14:paraId="2A0DBEE0" w14:textId="77777777" w:rsidTr="001943D9">
        <w:tc>
          <w:tcPr>
            <w:tcW w:w="1309" w:type="pct"/>
            <w:hideMark/>
          </w:tcPr>
          <w:p w14:paraId="46C6D8BB" w14:textId="77777777" w:rsidR="006F50B2" w:rsidRPr="00CD5E4B" w:rsidRDefault="006F50B2" w:rsidP="002A6700">
            <w:pPr>
              <w:pStyle w:val="ECCTabletext"/>
              <w:keepLines/>
            </w:pPr>
            <w:r w:rsidRPr="00CD5E4B">
              <w:t xml:space="preserve">5G Antenna height </w:t>
            </w:r>
          </w:p>
        </w:tc>
        <w:tc>
          <w:tcPr>
            <w:tcW w:w="1805" w:type="pct"/>
            <w:hideMark/>
          </w:tcPr>
          <w:p w14:paraId="557569E7" w14:textId="77777777" w:rsidR="006F50B2" w:rsidRPr="00CD5E4B" w:rsidRDefault="006F50B2" w:rsidP="002A6700">
            <w:pPr>
              <w:pStyle w:val="ECCTabletext"/>
              <w:keepLines/>
            </w:pPr>
            <w:r w:rsidRPr="00CD5E4B">
              <w:t>37.5 m</w:t>
            </w:r>
          </w:p>
        </w:tc>
        <w:tc>
          <w:tcPr>
            <w:tcW w:w="1886" w:type="pct"/>
          </w:tcPr>
          <w:p w14:paraId="146CB94F" w14:textId="77777777" w:rsidR="006F50B2" w:rsidRPr="00CD5E4B" w:rsidRDefault="006F50B2" w:rsidP="002A6700">
            <w:pPr>
              <w:pStyle w:val="ECCTabletext"/>
              <w:keepLines/>
            </w:pPr>
          </w:p>
        </w:tc>
      </w:tr>
      <w:tr w:rsidR="00075313" w:rsidRPr="00CD5E4B" w14:paraId="1717FFD5" w14:textId="77777777" w:rsidTr="001943D9">
        <w:tc>
          <w:tcPr>
            <w:tcW w:w="1309" w:type="pct"/>
            <w:hideMark/>
          </w:tcPr>
          <w:p w14:paraId="6C607389" w14:textId="77777777" w:rsidR="006F50B2" w:rsidRPr="00CD5E4B" w:rsidRDefault="006F50B2" w:rsidP="002A6700">
            <w:pPr>
              <w:pStyle w:val="ECCTabletext"/>
              <w:keepLines/>
            </w:pPr>
            <w:r w:rsidRPr="00CD5E4B">
              <w:t xml:space="preserve">5G Antenna tilt </w:t>
            </w:r>
          </w:p>
        </w:tc>
        <w:tc>
          <w:tcPr>
            <w:tcW w:w="1805" w:type="pct"/>
            <w:hideMark/>
          </w:tcPr>
          <w:p w14:paraId="4B3D38A5" w14:textId="77777777" w:rsidR="006F50B2" w:rsidRPr="00CD5E4B" w:rsidRDefault="006F50B2" w:rsidP="002A6700">
            <w:pPr>
              <w:pStyle w:val="ECCTabletext"/>
              <w:keepLines/>
            </w:pPr>
            <w:r w:rsidRPr="00CD5E4B">
              <w:t xml:space="preserve">10 degrees </w:t>
            </w:r>
          </w:p>
        </w:tc>
        <w:tc>
          <w:tcPr>
            <w:tcW w:w="1886" w:type="pct"/>
          </w:tcPr>
          <w:p w14:paraId="06B2DEBF" w14:textId="77777777" w:rsidR="006F50B2" w:rsidRPr="00CD5E4B" w:rsidRDefault="006F50B2" w:rsidP="002A6700">
            <w:pPr>
              <w:pStyle w:val="ECCTabletext"/>
              <w:keepLines/>
            </w:pPr>
          </w:p>
        </w:tc>
      </w:tr>
      <w:tr w:rsidR="00075313" w:rsidRPr="00CD5E4B" w14:paraId="4A95A371" w14:textId="77777777" w:rsidTr="001943D9">
        <w:tc>
          <w:tcPr>
            <w:tcW w:w="1309" w:type="pct"/>
            <w:hideMark/>
          </w:tcPr>
          <w:p w14:paraId="0EBE5BEF" w14:textId="77777777" w:rsidR="006F50B2" w:rsidRPr="00CD5E4B" w:rsidRDefault="006F50B2" w:rsidP="002A6700">
            <w:pPr>
              <w:pStyle w:val="ECCTabletext"/>
              <w:keepLines/>
            </w:pPr>
            <w:r w:rsidRPr="00CD5E4B">
              <w:t>5G Cell radius</w:t>
            </w:r>
          </w:p>
        </w:tc>
        <w:tc>
          <w:tcPr>
            <w:tcW w:w="1805" w:type="pct"/>
            <w:hideMark/>
          </w:tcPr>
          <w:p w14:paraId="37D9933A" w14:textId="77777777" w:rsidR="006F50B2" w:rsidRPr="00CD5E4B" w:rsidRDefault="006F50B2" w:rsidP="002A6700">
            <w:pPr>
              <w:pStyle w:val="ECCTabletext"/>
              <w:keepLines/>
            </w:pPr>
            <w:r w:rsidRPr="00CD5E4B">
              <w:t xml:space="preserve">0.5km </w:t>
            </w:r>
          </w:p>
        </w:tc>
        <w:tc>
          <w:tcPr>
            <w:tcW w:w="1886" w:type="pct"/>
          </w:tcPr>
          <w:p w14:paraId="30F1E2C6" w14:textId="77777777" w:rsidR="006F50B2" w:rsidRPr="00CD5E4B" w:rsidRDefault="006F50B2" w:rsidP="002A6700">
            <w:pPr>
              <w:pStyle w:val="ECCTabletext"/>
              <w:keepLines/>
            </w:pPr>
          </w:p>
        </w:tc>
      </w:tr>
      <w:tr w:rsidR="00075313" w:rsidRPr="00CD5E4B" w14:paraId="4FAD3A9C" w14:textId="77777777" w:rsidTr="001943D9">
        <w:tc>
          <w:tcPr>
            <w:tcW w:w="1309" w:type="pct"/>
            <w:hideMark/>
          </w:tcPr>
          <w:p w14:paraId="69ABF3E6" w14:textId="77777777" w:rsidR="006F50B2" w:rsidRPr="00CD5E4B" w:rsidRDefault="006F50B2" w:rsidP="002A6700">
            <w:pPr>
              <w:pStyle w:val="ECCTabletext"/>
              <w:keepLines/>
            </w:pPr>
            <w:r w:rsidRPr="00CD5E4B">
              <w:t xml:space="preserve">5G AAS antenna </w:t>
            </w:r>
          </w:p>
        </w:tc>
        <w:tc>
          <w:tcPr>
            <w:tcW w:w="1805" w:type="pct"/>
            <w:hideMark/>
          </w:tcPr>
          <w:p w14:paraId="04B8B432" w14:textId="77777777" w:rsidR="006F50B2" w:rsidRPr="00CD5E4B" w:rsidRDefault="006F50B2" w:rsidP="002A6700">
            <w:pPr>
              <w:pStyle w:val="ECCTabletext"/>
              <w:keepLines/>
            </w:pPr>
            <w:r w:rsidRPr="00CD5E4B">
              <w:t xml:space="preserve">SEAMCAT default parameters </w:t>
            </w:r>
          </w:p>
        </w:tc>
        <w:tc>
          <w:tcPr>
            <w:tcW w:w="1886" w:type="pct"/>
          </w:tcPr>
          <w:p w14:paraId="3CE59C62" w14:textId="77777777" w:rsidR="006F50B2" w:rsidRPr="00CD5E4B" w:rsidRDefault="006F50B2" w:rsidP="002A6700">
            <w:pPr>
              <w:pStyle w:val="ECCTabletext"/>
              <w:keepLines/>
            </w:pPr>
          </w:p>
        </w:tc>
      </w:tr>
      <w:tr w:rsidR="00075313" w:rsidRPr="00CD5E4B" w14:paraId="2537736A" w14:textId="77777777" w:rsidTr="001943D9">
        <w:tc>
          <w:tcPr>
            <w:tcW w:w="1309" w:type="pct"/>
            <w:hideMark/>
          </w:tcPr>
          <w:p w14:paraId="43AE58CD" w14:textId="77777777" w:rsidR="006F50B2" w:rsidRPr="00CD5E4B" w:rsidRDefault="006F50B2" w:rsidP="002A6700">
            <w:pPr>
              <w:pStyle w:val="ECCTabletext"/>
              <w:keepLines/>
            </w:pPr>
            <w:r w:rsidRPr="00CD5E4B">
              <w:t xml:space="preserve">5G Tx power </w:t>
            </w:r>
          </w:p>
        </w:tc>
        <w:tc>
          <w:tcPr>
            <w:tcW w:w="1805" w:type="pct"/>
            <w:hideMark/>
          </w:tcPr>
          <w:p w14:paraId="12917A0E" w14:textId="77777777" w:rsidR="006F50B2" w:rsidRPr="00CD5E4B" w:rsidRDefault="006F50B2" w:rsidP="002A6700">
            <w:pPr>
              <w:pStyle w:val="ECCTabletext"/>
              <w:keepLines/>
            </w:pPr>
            <w:r w:rsidRPr="00CD5E4B">
              <w:t xml:space="preserve">46 dBm </w:t>
            </w:r>
          </w:p>
        </w:tc>
        <w:tc>
          <w:tcPr>
            <w:tcW w:w="1886" w:type="pct"/>
          </w:tcPr>
          <w:p w14:paraId="72042CCC" w14:textId="77777777" w:rsidR="006F50B2" w:rsidRPr="00CD5E4B" w:rsidRDefault="006F50B2" w:rsidP="002A6700">
            <w:pPr>
              <w:pStyle w:val="ECCTabletext"/>
              <w:keepLines/>
            </w:pPr>
          </w:p>
        </w:tc>
      </w:tr>
    </w:tbl>
    <w:p w14:paraId="4F599FCA" w14:textId="77777777" w:rsidR="008170F8" w:rsidRPr="00CD5E4B" w:rsidRDefault="008170F8" w:rsidP="00A11A36">
      <w:pPr>
        <w:pStyle w:val="ECCFiguregraphcentered"/>
        <w:widowControl w:val="0"/>
        <w:rPr>
          <w:noProof w:val="0"/>
          <w:lang w:val="en-GB"/>
        </w:rPr>
      </w:pPr>
      <w:r w:rsidRPr="00CD5E4B">
        <w:rPr>
          <w:lang w:val="en-GB"/>
        </w:rPr>
        <w:drawing>
          <wp:inline distT="0" distB="0" distL="0" distR="0" wp14:anchorId="79DB0DB6" wp14:editId="00D8658C">
            <wp:extent cx="3395543" cy="2870522"/>
            <wp:effectExtent l="0" t="0" r="0" b="6350"/>
            <wp:docPr id="18" name="Picture 27" descr="P2065#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27" descr="P2065#yIS1"/>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3473918" cy="2936778"/>
                    </a:xfrm>
                    <a:prstGeom prst="rect">
                      <a:avLst/>
                    </a:prstGeom>
                    <a:noFill/>
                    <a:ln>
                      <a:noFill/>
                    </a:ln>
                  </pic:spPr>
                </pic:pic>
              </a:graphicData>
            </a:graphic>
          </wp:inline>
        </w:drawing>
      </w:r>
    </w:p>
    <w:p w14:paraId="430E0155" w14:textId="57D204D9" w:rsidR="003330E4" w:rsidRPr="00CD5E4B" w:rsidRDefault="003330E4" w:rsidP="00A11A36">
      <w:pPr>
        <w:pStyle w:val="Caption"/>
        <w:keepLines w:val="0"/>
        <w:widowControl w:val="0"/>
        <w:rPr>
          <w:lang w:val="en-GB"/>
        </w:rPr>
      </w:pPr>
      <w:r w:rsidRPr="00CD5E4B">
        <w:rPr>
          <w:lang w:val="en-GB"/>
        </w:rPr>
        <w:t xml:space="preserve">Figure </w:t>
      </w:r>
      <w:r w:rsidRPr="00CD5E4B">
        <w:rPr>
          <w:lang w:val="en-GB"/>
        </w:rPr>
        <w:fldChar w:fldCharType="begin"/>
      </w:r>
      <w:r w:rsidRPr="00CD5E4B">
        <w:rPr>
          <w:lang w:val="en-GB"/>
        </w:rPr>
        <w:instrText xml:space="preserve"> SEQ Figure \* ARABIC </w:instrText>
      </w:r>
      <w:r w:rsidRPr="00CD5E4B">
        <w:rPr>
          <w:lang w:val="en-GB"/>
        </w:rPr>
        <w:fldChar w:fldCharType="separate"/>
      </w:r>
      <w:r w:rsidR="001F0975">
        <w:rPr>
          <w:noProof/>
          <w:lang w:val="en-GB"/>
        </w:rPr>
        <w:t>16</w:t>
      </w:r>
      <w:r w:rsidRPr="00CD5E4B">
        <w:rPr>
          <w:lang w:val="en-GB"/>
        </w:rPr>
        <w:fldChar w:fldCharType="end"/>
      </w:r>
      <w:r w:rsidRPr="00CD5E4B">
        <w:rPr>
          <w:lang w:val="en-GB"/>
        </w:rPr>
        <w:t>: AAS 5G NR unwanted emission mask (in 2300-2400</w:t>
      </w:r>
      <w:r w:rsidR="00043786" w:rsidRPr="00CD5E4B">
        <w:rPr>
          <w:lang w:val="en-GB"/>
        </w:rPr>
        <w:t xml:space="preserve"> </w:t>
      </w:r>
      <w:r w:rsidRPr="00CD5E4B">
        <w:rPr>
          <w:lang w:val="en-GB"/>
        </w:rPr>
        <w:t>MHz band) for channel bandwidth 20</w:t>
      </w:r>
      <w:r w:rsidR="00043786" w:rsidRPr="00CD5E4B">
        <w:rPr>
          <w:lang w:val="en-GB"/>
        </w:rPr>
        <w:t xml:space="preserve"> </w:t>
      </w:r>
      <w:r w:rsidRPr="00CD5E4B">
        <w:rPr>
          <w:lang w:val="en-GB"/>
        </w:rPr>
        <w:t>MHz</w:t>
      </w:r>
    </w:p>
    <w:p w14:paraId="5B537329" w14:textId="2ACDBC82" w:rsidR="006F50B2" w:rsidRPr="00CD5E4B" w:rsidRDefault="006F50B2" w:rsidP="002F663C">
      <w:pPr>
        <w:widowControl w:val="0"/>
      </w:pPr>
      <w:r w:rsidRPr="00CD5E4B">
        <w:lastRenderedPageBreak/>
        <w:t xml:space="preserve">For PMSE </w:t>
      </w:r>
      <w:r w:rsidR="00952933" w:rsidRPr="00CD5E4B">
        <w:t>it is</w:t>
      </w:r>
      <w:r w:rsidRPr="00CD5E4B">
        <w:t xml:space="preserve"> assumed that ACLR is similar to ACS. Thus, the same mask</w:t>
      </w:r>
      <w:r w:rsidR="00424C0D" w:rsidRPr="00CD5E4B">
        <w:t xml:space="preserve"> is applied</w:t>
      </w:r>
      <w:r w:rsidRPr="00CD5E4B">
        <w:t>:</w:t>
      </w:r>
    </w:p>
    <w:p w14:paraId="2B75DAF1" w14:textId="77777777" w:rsidR="006F50B2" w:rsidRPr="00CD5E4B" w:rsidRDefault="006F50B2" w:rsidP="00FC13B6">
      <w:pPr>
        <w:pStyle w:val="ECCFiguregraphcentered"/>
        <w:rPr>
          <w:noProof w:val="0"/>
          <w:lang w:val="en-GB"/>
        </w:rPr>
      </w:pPr>
      <w:r w:rsidRPr="00CD5E4B">
        <w:rPr>
          <w:lang w:val="en-GB"/>
        </w:rPr>
        <w:drawing>
          <wp:inline distT="0" distB="0" distL="0" distR="0" wp14:anchorId="25DB6CE8" wp14:editId="3A82501E">
            <wp:extent cx="5902166" cy="2185988"/>
            <wp:effectExtent l="0" t="0" r="3810" b="5080"/>
            <wp:docPr id="44" name="Bildobjekt 44" descr="P2068#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 name="Bildobjekt 44" descr="P2068#yIS1"/>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5942791" cy="2201034"/>
                    </a:xfrm>
                    <a:prstGeom prst="rect">
                      <a:avLst/>
                    </a:prstGeom>
                    <a:noFill/>
                    <a:ln>
                      <a:noFill/>
                    </a:ln>
                  </pic:spPr>
                </pic:pic>
              </a:graphicData>
            </a:graphic>
          </wp:inline>
        </w:drawing>
      </w:r>
    </w:p>
    <w:p w14:paraId="53AD1889" w14:textId="2DA59A2D" w:rsidR="00E122BC" w:rsidRPr="00CD5E4B" w:rsidRDefault="00E122BC" w:rsidP="00360E6E">
      <w:pPr>
        <w:pStyle w:val="Caption"/>
        <w:keepNext/>
        <w:rPr>
          <w:lang w:val="en-GB"/>
        </w:rPr>
      </w:pPr>
      <w:r w:rsidRPr="00CD5E4B">
        <w:rPr>
          <w:lang w:val="en-GB"/>
        </w:rPr>
        <w:t xml:space="preserve">Figure </w:t>
      </w:r>
      <w:r w:rsidRPr="00CD5E4B">
        <w:rPr>
          <w:lang w:val="en-GB"/>
        </w:rPr>
        <w:fldChar w:fldCharType="begin"/>
      </w:r>
      <w:r w:rsidRPr="00CD5E4B">
        <w:rPr>
          <w:lang w:val="en-GB"/>
        </w:rPr>
        <w:instrText xml:space="preserve"> SEQ Figure \* ARABIC </w:instrText>
      </w:r>
      <w:r w:rsidRPr="00CD5E4B">
        <w:rPr>
          <w:lang w:val="en-GB"/>
        </w:rPr>
        <w:fldChar w:fldCharType="separate"/>
      </w:r>
      <w:r w:rsidR="001F0975">
        <w:rPr>
          <w:noProof/>
          <w:lang w:val="en-GB"/>
        </w:rPr>
        <w:t>17</w:t>
      </w:r>
      <w:r w:rsidRPr="00CD5E4B">
        <w:rPr>
          <w:lang w:val="en-GB"/>
        </w:rPr>
        <w:fldChar w:fldCharType="end"/>
      </w:r>
      <w:r w:rsidRPr="00CD5E4B">
        <w:rPr>
          <w:lang w:val="en-GB"/>
        </w:rPr>
        <w:t xml:space="preserve">: PMSE </w:t>
      </w:r>
      <w:r w:rsidR="002F575E" w:rsidRPr="00CD5E4B">
        <w:rPr>
          <w:lang w:val="en-GB"/>
        </w:rPr>
        <w:t xml:space="preserve">ACLR and </w:t>
      </w:r>
      <w:r w:rsidRPr="00CD5E4B">
        <w:rPr>
          <w:lang w:val="en-GB"/>
        </w:rPr>
        <w:t>ACS</w:t>
      </w:r>
    </w:p>
    <w:p w14:paraId="635D0A5E" w14:textId="567545E2" w:rsidR="006F50B2" w:rsidRPr="00CD5E4B" w:rsidRDefault="00562BD3" w:rsidP="006F50B2">
      <w:r w:rsidRPr="00CD5E4B">
        <w:t>The m</w:t>
      </w:r>
      <w:r w:rsidR="006F50B2" w:rsidRPr="00CD5E4B">
        <w:t xml:space="preserve">easurement </w:t>
      </w:r>
      <w:r w:rsidRPr="00CD5E4B">
        <w:t>m</w:t>
      </w:r>
      <w:r w:rsidR="006F50B2" w:rsidRPr="00CD5E4B">
        <w:t xml:space="preserve">ask </w:t>
      </w:r>
      <w:r w:rsidRPr="00CD5E4B">
        <w:t xml:space="preserve">is </w:t>
      </w:r>
      <w:r w:rsidR="006F50B2" w:rsidRPr="00CD5E4B">
        <w:t>normali</w:t>
      </w:r>
      <w:r w:rsidR="00EE03AD" w:rsidRPr="00CD5E4B">
        <w:t>s</w:t>
      </w:r>
      <w:r w:rsidR="006F50B2" w:rsidRPr="00CD5E4B">
        <w:t xml:space="preserve">ed to </w:t>
      </w:r>
      <w:r w:rsidRPr="00CD5E4B">
        <w:t xml:space="preserve">the </w:t>
      </w:r>
      <w:r w:rsidR="006F50B2" w:rsidRPr="00CD5E4B">
        <w:t>channel bandwidth</w:t>
      </w:r>
      <w:r w:rsidRPr="00CD5E4B">
        <w:t>.</w:t>
      </w:r>
    </w:p>
    <w:p w14:paraId="2145A1A8" w14:textId="076FAC97" w:rsidR="006F50B2" w:rsidRPr="00CD5E4B" w:rsidRDefault="006F50B2" w:rsidP="00CD2290">
      <w:r w:rsidRPr="00CD5E4B">
        <w:t xml:space="preserve">As it is assumed that the AAS 5G NR power at the PMSE device is low, </w:t>
      </w:r>
      <w:r w:rsidR="00562BD3" w:rsidRPr="00CD5E4B">
        <w:t xml:space="preserve">the </w:t>
      </w:r>
      <w:r w:rsidRPr="00CD5E4B">
        <w:t>PMSE mask adapted to very low power</w:t>
      </w:r>
      <w:r w:rsidR="00562BD3" w:rsidRPr="00CD5E4B">
        <w:t xml:space="preserve"> was used</w:t>
      </w:r>
      <w:r w:rsidRPr="00CD5E4B">
        <w:t>, which is also the less selective mask:</w:t>
      </w:r>
    </w:p>
    <w:p w14:paraId="4FF59613" w14:textId="0BB2970F" w:rsidR="00334B76" w:rsidRPr="00CD5E4B" w:rsidRDefault="00334B76" w:rsidP="00CD2290">
      <w:pPr>
        <w:pStyle w:val="Caption"/>
        <w:keepNext/>
        <w:rPr>
          <w:lang w:val="en-GB"/>
        </w:rPr>
      </w:pPr>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29</w:t>
      </w:r>
      <w:r w:rsidRPr="00CD5E4B">
        <w:rPr>
          <w:lang w:val="en-GB"/>
        </w:rPr>
        <w:fldChar w:fldCharType="end"/>
      </w:r>
      <w:r w:rsidR="00FF46E5" w:rsidRPr="00CD5E4B">
        <w:rPr>
          <w:lang w:val="en-GB"/>
        </w:rPr>
        <w:t>:</w:t>
      </w:r>
      <w:r w:rsidRPr="00CD5E4B">
        <w:rPr>
          <w:lang w:val="en-GB"/>
        </w:rPr>
        <w:t xml:space="preserve"> Integrated power limits relative to PMAX for P0 &lt; 0.3 W </w:t>
      </w:r>
      <w:r w:rsidR="005669A7" w:rsidRPr="00CD5E4B">
        <w:rPr>
          <w:lang w:val="en-GB"/>
        </w:rPr>
        <w:t>e.i.r.p.</w:t>
      </w:r>
      <w:r w:rsidRPr="00CD5E4B">
        <w:rPr>
          <w:lang w:val="en-GB"/>
        </w:rPr>
        <w:t>, from ECC</w:t>
      </w:r>
      <w:r w:rsidR="00FF46E5" w:rsidRPr="00CD5E4B">
        <w:rPr>
          <w:lang w:val="en-GB"/>
        </w:rPr>
        <w:t xml:space="preserve"> </w:t>
      </w:r>
      <w:r w:rsidRPr="00CD5E4B">
        <w:rPr>
          <w:lang w:val="en-GB"/>
        </w:rPr>
        <w:t>Rep</w:t>
      </w:r>
      <w:r w:rsidR="00FF46E5" w:rsidRPr="00CD5E4B">
        <w:rPr>
          <w:lang w:val="en-GB"/>
        </w:rPr>
        <w:t xml:space="preserve">ort </w:t>
      </w:r>
      <w:r w:rsidRPr="00CD5E4B">
        <w:rPr>
          <w:lang w:val="en-GB"/>
        </w:rPr>
        <w:t>172</w:t>
      </w:r>
      <w:r w:rsidR="00952933" w:rsidRPr="00CD5E4B">
        <w:rPr>
          <w:lang w:val="en-GB"/>
        </w:rPr>
        <w:t xml:space="preserve"> </w:t>
      </w:r>
      <w:r w:rsidR="00952933" w:rsidRPr="00CD5E4B">
        <w:rPr>
          <w:lang w:val="en-GB"/>
        </w:rPr>
        <w:fldChar w:fldCharType="begin" w:fldLock="1"/>
      </w:r>
      <w:r w:rsidR="00952933" w:rsidRPr="00CD5E4B">
        <w:rPr>
          <w:lang w:val="en-GB"/>
        </w:rPr>
        <w:instrText xml:space="preserve"> REF _Ref40084256 \n \h </w:instrText>
      </w:r>
      <w:r w:rsidR="004C13AC" w:rsidRPr="00CD5E4B">
        <w:rPr>
          <w:lang w:val="en-GB"/>
        </w:rPr>
        <w:instrText xml:space="preserve"> \* MERGEFORMAT </w:instrText>
      </w:r>
      <w:r w:rsidR="00952933" w:rsidRPr="00CD5E4B">
        <w:rPr>
          <w:lang w:val="en-GB"/>
        </w:rPr>
      </w:r>
      <w:r w:rsidR="00952933" w:rsidRPr="00CD5E4B">
        <w:rPr>
          <w:lang w:val="en-GB"/>
        </w:rPr>
        <w:fldChar w:fldCharType="separate"/>
      </w:r>
      <w:r w:rsidR="002816C2" w:rsidRPr="00CD5E4B">
        <w:rPr>
          <w:lang w:val="en-GB"/>
        </w:rPr>
        <w:t>[4]</w:t>
      </w:r>
      <w:r w:rsidR="00952933" w:rsidRPr="00CD5E4B">
        <w:rPr>
          <w:lang w:val="en-GB"/>
        </w:rPr>
        <w:fldChar w:fldCharType="end"/>
      </w:r>
    </w:p>
    <w:tbl>
      <w:tblPr>
        <w:tblStyle w:val="ECCTable-redheader"/>
        <w:tblW w:w="3217" w:type="pct"/>
        <w:tblInd w:w="0" w:type="dxa"/>
        <w:tblLook w:val="01E0" w:firstRow="1" w:lastRow="1" w:firstColumn="1" w:lastColumn="1" w:noHBand="0" w:noVBand="0"/>
      </w:tblPr>
      <w:tblGrid>
        <w:gridCol w:w="984"/>
        <w:gridCol w:w="2483"/>
        <w:gridCol w:w="2728"/>
      </w:tblGrid>
      <w:tr w:rsidR="003B050B" w:rsidRPr="00CD5E4B" w14:paraId="38C0A016" w14:textId="77777777" w:rsidTr="00916AC5">
        <w:trPr>
          <w:cnfStyle w:val="100000000000" w:firstRow="1" w:lastRow="0" w:firstColumn="0" w:lastColumn="0" w:oddVBand="0" w:evenVBand="0" w:oddHBand="0" w:evenHBand="0" w:firstRowFirstColumn="0" w:firstRowLastColumn="0" w:lastRowFirstColumn="0" w:lastRowLastColumn="0"/>
        </w:trPr>
        <w:tc>
          <w:tcPr>
            <w:tcW w:w="794" w:type="pct"/>
          </w:tcPr>
          <w:p w14:paraId="52DFFCD0" w14:textId="3B8AFD99" w:rsidR="003B050B" w:rsidRPr="00CD5E4B" w:rsidRDefault="00040469" w:rsidP="00197180">
            <w:pPr>
              <w:pStyle w:val="ECCTableHeaderwhitefont"/>
            </w:pPr>
            <w:r w:rsidRPr="00CD5E4B">
              <w:t>Block</w:t>
            </w:r>
          </w:p>
        </w:tc>
        <w:tc>
          <w:tcPr>
            <w:tcW w:w="2004" w:type="pct"/>
            <w:hideMark/>
          </w:tcPr>
          <w:p w14:paraId="75F28E7A" w14:textId="77777777" w:rsidR="003B050B" w:rsidRPr="00CD5E4B" w:rsidRDefault="003B050B" w:rsidP="00197180">
            <w:pPr>
              <w:pStyle w:val="ECCTableHeaderwhitefont"/>
            </w:pPr>
            <w:r w:rsidRPr="00CD5E4B">
              <w:t>Each half of the region</w:t>
            </w:r>
          </w:p>
        </w:tc>
        <w:tc>
          <w:tcPr>
            <w:tcW w:w="2202" w:type="pct"/>
            <w:hideMark/>
          </w:tcPr>
          <w:p w14:paraId="7550D321" w14:textId="77777777" w:rsidR="003B050B" w:rsidRPr="00CD5E4B" w:rsidRDefault="003B050B" w:rsidP="00197180">
            <w:pPr>
              <w:pStyle w:val="ECCTableHeaderwhitefont"/>
            </w:pPr>
            <w:r w:rsidRPr="00CD5E4B">
              <w:t>Both halves of the region</w:t>
            </w:r>
          </w:p>
        </w:tc>
      </w:tr>
      <w:tr w:rsidR="003B050B" w:rsidRPr="00CD5E4B" w14:paraId="2EEDCCEE" w14:textId="77777777" w:rsidTr="00916AC5">
        <w:tc>
          <w:tcPr>
            <w:tcW w:w="794" w:type="pct"/>
            <w:hideMark/>
          </w:tcPr>
          <w:p w14:paraId="50CA32A6" w14:textId="77777777" w:rsidR="003B050B" w:rsidRPr="00CD5E4B" w:rsidRDefault="003B050B" w:rsidP="003B050B">
            <w:r w:rsidRPr="00CD5E4B">
              <w:t>Block 2</w:t>
            </w:r>
          </w:p>
        </w:tc>
        <w:tc>
          <w:tcPr>
            <w:tcW w:w="2004" w:type="pct"/>
            <w:hideMark/>
          </w:tcPr>
          <w:p w14:paraId="7805EF28" w14:textId="77777777" w:rsidR="003B050B" w:rsidRPr="00CD5E4B" w:rsidRDefault="003B050B" w:rsidP="003B050B">
            <w:r w:rsidRPr="00CD5E4B">
              <w:t>-36 dB</w:t>
            </w:r>
          </w:p>
        </w:tc>
        <w:tc>
          <w:tcPr>
            <w:tcW w:w="2202" w:type="pct"/>
            <w:hideMark/>
          </w:tcPr>
          <w:p w14:paraId="16B4BE1B" w14:textId="77777777" w:rsidR="003B050B" w:rsidRPr="00CD5E4B" w:rsidRDefault="003B050B" w:rsidP="003B050B">
            <w:r w:rsidRPr="00CD5E4B">
              <w:t>-33 dB</w:t>
            </w:r>
          </w:p>
        </w:tc>
      </w:tr>
      <w:tr w:rsidR="003B050B" w:rsidRPr="00CD5E4B" w14:paraId="648B6DCD" w14:textId="77777777" w:rsidTr="00916AC5">
        <w:tc>
          <w:tcPr>
            <w:tcW w:w="794" w:type="pct"/>
            <w:hideMark/>
          </w:tcPr>
          <w:p w14:paraId="73DB85FF" w14:textId="77777777" w:rsidR="003B050B" w:rsidRPr="00CD5E4B" w:rsidRDefault="003B050B" w:rsidP="003B050B">
            <w:r w:rsidRPr="00CD5E4B">
              <w:t>Block 3</w:t>
            </w:r>
          </w:p>
        </w:tc>
        <w:tc>
          <w:tcPr>
            <w:tcW w:w="2004" w:type="pct"/>
            <w:hideMark/>
          </w:tcPr>
          <w:p w14:paraId="47B0890A" w14:textId="77777777" w:rsidR="003B050B" w:rsidRPr="00CD5E4B" w:rsidRDefault="003B050B" w:rsidP="003B050B">
            <w:r w:rsidRPr="00CD5E4B">
              <w:t>-42 dB</w:t>
            </w:r>
          </w:p>
        </w:tc>
        <w:tc>
          <w:tcPr>
            <w:tcW w:w="2202" w:type="pct"/>
            <w:hideMark/>
          </w:tcPr>
          <w:p w14:paraId="5A8612C8" w14:textId="77777777" w:rsidR="003B050B" w:rsidRPr="00CD5E4B" w:rsidRDefault="003B050B" w:rsidP="003B050B">
            <w:r w:rsidRPr="00CD5E4B">
              <w:t>-39 dB</w:t>
            </w:r>
          </w:p>
        </w:tc>
      </w:tr>
    </w:tbl>
    <w:p w14:paraId="5C3D50FA" w14:textId="4C4CF243" w:rsidR="001953AD" w:rsidRPr="00CD5E4B" w:rsidRDefault="007070A3" w:rsidP="003B050B">
      <w:r w:rsidRPr="00CD5E4B">
        <w:t xml:space="preserve">In addition, some examples of </w:t>
      </w:r>
      <w:r w:rsidR="00525FA6" w:rsidRPr="00CD5E4B">
        <w:t xml:space="preserve">figures </w:t>
      </w:r>
      <w:r w:rsidRPr="00CD5E4B">
        <w:t>to illustrate the simulations</w:t>
      </w:r>
      <w:r w:rsidR="00040469" w:rsidRPr="00CD5E4B">
        <w:t xml:space="preserve"> are shown below</w:t>
      </w:r>
      <w:r w:rsidRPr="00CD5E4B">
        <w:t>.</w:t>
      </w:r>
    </w:p>
    <w:p w14:paraId="71F383E8" w14:textId="20A3661B" w:rsidR="001953AD" w:rsidRPr="00CD5E4B" w:rsidRDefault="001953AD" w:rsidP="003B050B">
      <w:r w:rsidRPr="00CD5E4B">
        <w:t xml:space="preserve">The </w:t>
      </w:r>
      <w:r w:rsidR="00525FA6" w:rsidRPr="00CD5E4B">
        <w:t>figures show</w:t>
      </w:r>
      <w:r w:rsidRPr="00CD5E4B">
        <w:t xml:space="preserve"> Rx antenna gain for Mobile video PMSE, Rx antenna gain for Cordless Camera PMSE, AAS 5G NR BS definition, LTE BS definition, the position between "Mobile Video link PMSE</w:t>
      </w:r>
      <w:r w:rsidR="004E458E" w:rsidRPr="00CD5E4B">
        <w:t xml:space="preserve"> </w:t>
      </w:r>
      <w:r w:rsidRPr="00CD5E4B">
        <w:t>and 5G NR AAS" and</w:t>
      </w:r>
      <w:r w:rsidR="004E458E" w:rsidRPr="00CD5E4B">
        <w:t xml:space="preserve"> </w:t>
      </w:r>
      <w:r w:rsidRPr="00CD5E4B">
        <w:t xml:space="preserve">"Cordless Camera PMSE and AAS 5G BS" </w:t>
      </w:r>
    </w:p>
    <w:p w14:paraId="007BA9AD" w14:textId="3FA3BC2E" w:rsidR="00415C8B" w:rsidRPr="00CD5E4B" w:rsidRDefault="00415C8B" w:rsidP="003B050B">
      <w:r w:rsidRPr="00CD5E4B">
        <w:t xml:space="preserve">The same PMSE Rx antenna gain, the same </w:t>
      </w:r>
      <w:r w:rsidR="00E97081" w:rsidRPr="00CD5E4B">
        <w:t xml:space="preserve">fixed </w:t>
      </w:r>
      <w:r w:rsidRPr="00CD5E4B">
        <w:t>separation distance</w:t>
      </w:r>
      <w:r w:rsidR="00E97081" w:rsidRPr="00CD5E4B">
        <w:t xml:space="preserve"> for each simulation</w:t>
      </w:r>
      <w:r w:rsidRPr="00CD5E4B">
        <w:t xml:space="preserve"> </w:t>
      </w:r>
      <w:r w:rsidR="00E97081" w:rsidRPr="00CD5E4B">
        <w:t xml:space="preserve">and the same BS definition (excluding non-AAS and AAS) </w:t>
      </w:r>
      <w:r w:rsidR="00952933" w:rsidRPr="00CD5E4B">
        <w:t>are</w:t>
      </w:r>
      <w:r w:rsidR="00E97081" w:rsidRPr="00CD5E4B">
        <w:t xml:space="preserve"> use</w:t>
      </w:r>
      <w:r w:rsidR="00952933" w:rsidRPr="00CD5E4B">
        <w:t>d</w:t>
      </w:r>
      <w:r w:rsidR="00E97081" w:rsidRPr="00CD5E4B">
        <w:t xml:space="preserve"> for LTE and 5G NR.</w:t>
      </w:r>
    </w:p>
    <w:p w14:paraId="2142BF5A" w14:textId="77777777" w:rsidR="00E97081" w:rsidRPr="00CD5E4B" w:rsidRDefault="00E97081" w:rsidP="003B050B"/>
    <w:p w14:paraId="782C6FFA" w14:textId="27872A03" w:rsidR="007070A3" w:rsidRPr="00CD5E4B" w:rsidRDefault="001F0975" w:rsidP="00203982">
      <w:pPr>
        <w:pStyle w:val="ECCFiguregraphcentered"/>
        <w:widowControl w:val="0"/>
        <w:rPr>
          <w:noProof w:val="0"/>
          <w:lang w:val="en-GB"/>
        </w:rPr>
      </w:pPr>
      <w:r>
        <w:rPr>
          <w:noProof w:val="0"/>
          <w:lang w:val="en-GB"/>
        </w:rPr>
        <w:lastRenderedPageBreak/>
        <w:pict w14:anchorId="3A448BD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P2089#yIS1" style="width:6in;height:328.1pt">
            <v:imagedata r:id="rId33" o:title="PMSE Mobile video antenna gain Rx " croptop="6527f" cropbottom="5752f" cropleft="2106f" cropright="23019f"/>
          </v:shape>
        </w:pict>
      </w:r>
    </w:p>
    <w:p w14:paraId="25DC22B6" w14:textId="302AB21D" w:rsidR="00FD6A7B" w:rsidRPr="00CD5E4B" w:rsidRDefault="00D43A3C" w:rsidP="00203982">
      <w:pPr>
        <w:pStyle w:val="Caption"/>
        <w:keepLines w:val="0"/>
        <w:widowControl w:val="0"/>
        <w:rPr>
          <w:lang w:val="en-GB"/>
        </w:rPr>
      </w:pPr>
      <w:r w:rsidRPr="00CD5E4B">
        <w:rPr>
          <w:lang w:val="en-GB"/>
        </w:rPr>
        <w:t xml:space="preserve">Figure </w:t>
      </w:r>
      <w:r w:rsidRPr="001943D9">
        <w:rPr>
          <w:lang w:val="en-GB"/>
        </w:rPr>
        <w:fldChar w:fldCharType="begin"/>
      </w:r>
      <w:r w:rsidRPr="00CD5E4B">
        <w:rPr>
          <w:lang w:val="en-GB"/>
        </w:rPr>
        <w:instrText xml:space="preserve"> SEQ Figure \* ARABIC </w:instrText>
      </w:r>
      <w:r w:rsidRPr="001943D9">
        <w:rPr>
          <w:lang w:val="en-GB"/>
        </w:rPr>
        <w:fldChar w:fldCharType="separate"/>
      </w:r>
      <w:r w:rsidR="001F0975">
        <w:rPr>
          <w:noProof/>
          <w:lang w:val="en-GB"/>
        </w:rPr>
        <w:t>18</w:t>
      </w:r>
      <w:r w:rsidRPr="001943D9">
        <w:rPr>
          <w:lang w:val="en-GB"/>
        </w:rPr>
        <w:fldChar w:fldCharType="end"/>
      </w:r>
      <w:r w:rsidRPr="00CD5E4B">
        <w:rPr>
          <w:lang w:val="en-GB"/>
        </w:rPr>
        <w:t xml:space="preserve">: </w:t>
      </w:r>
      <w:r w:rsidR="00FD6A7B" w:rsidRPr="00CD5E4B">
        <w:rPr>
          <w:lang w:val="en-GB"/>
        </w:rPr>
        <w:t>Mobile video PMSE - Rx antenna gain</w:t>
      </w:r>
    </w:p>
    <w:p w14:paraId="14C37937" w14:textId="769EDE74" w:rsidR="001953AD" w:rsidRPr="00CD5E4B" w:rsidRDefault="001F0975" w:rsidP="00203982">
      <w:pPr>
        <w:pStyle w:val="ECCFiguregraphcentered"/>
        <w:widowControl w:val="0"/>
        <w:rPr>
          <w:noProof w:val="0"/>
          <w:lang w:val="en-GB"/>
        </w:rPr>
      </w:pPr>
      <w:r>
        <w:rPr>
          <w:noProof w:val="0"/>
          <w:lang w:val="en-GB"/>
        </w:rPr>
        <w:pict w14:anchorId="3A3B989B">
          <v:shape id="_x0000_i1026" type="#_x0000_t75" alt="P2091#yIS1" style="width:391.9pt;height:292.55pt">
            <v:imagedata r:id="rId34" o:title="PMSE Cordless camera Antenna gain Rx"/>
          </v:shape>
        </w:pict>
      </w:r>
    </w:p>
    <w:p w14:paraId="6738152B" w14:textId="375F339D" w:rsidR="00FD6A7B" w:rsidRPr="00CD5E4B" w:rsidRDefault="00D43A3C" w:rsidP="00203982">
      <w:pPr>
        <w:pStyle w:val="Caption"/>
        <w:keepLines w:val="0"/>
        <w:widowControl w:val="0"/>
        <w:rPr>
          <w:lang w:val="en-GB"/>
        </w:rPr>
      </w:pPr>
      <w:r w:rsidRPr="00CD5E4B">
        <w:rPr>
          <w:lang w:val="en-GB"/>
        </w:rPr>
        <w:t xml:space="preserve">Figure </w:t>
      </w:r>
      <w:r w:rsidRPr="001943D9">
        <w:rPr>
          <w:lang w:val="en-GB"/>
        </w:rPr>
        <w:fldChar w:fldCharType="begin"/>
      </w:r>
      <w:r w:rsidRPr="00CD5E4B">
        <w:rPr>
          <w:lang w:val="en-GB"/>
        </w:rPr>
        <w:instrText xml:space="preserve"> SEQ Figure \* ARABIC </w:instrText>
      </w:r>
      <w:r w:rsidRPr="001943D9">
        <w:rPr>
          <w:lang w:val="en-GB"/>
        </w:rPr>
        <w:fldChar w:fldCharType="separate"/>
      </w:r>
      <w:r w:rsidR="001F0975">
        <w:rPr>
          <w:noProof/>
          <w:lang w:val="en-GB"/>
        </w:rPr>
        <w:t>19</w:t>
      </w:r>
      <w:r w:rsidRPr="001943D9">
        <w:rPr>
          <w:lang w:val="en-GB"/>
        </w:rPr>
        <w:fldChar w:fldCharType="end"/>
      </w:r>
      <w:r w:rsidRPr="00CD5E4B">
        <w:rPr>
          <w:lang w:val="en-GB"/>
        </w:rPr>
        <w:t xml:space="preserve">: </w:t>
      </w:r>
      <w:r w:rsidR="00FD6A7B" w:rsidRPr="00CD5E4B">
        <w:rPr>
          <w:lang w:val="en-GB"/>
        </w:rPr>
        <w:t>Cordless Camera PMSE - Rx Antenna gain</w:t>
      </w:r>
    </w:p>
    <w:p w14:paraId="049AFFB1" w14:textId="6474E0C4" w:rsidR="007070A3" w:rsidRPr="00CD5E4B" w:rsidRDefault="001F0975" w:rsidP="00E70A44">
      <w:pPr>
        <w:pStyle w:val="ECCFiguregraphcentered"/>
        <w:rPr>
          <w:noProof w:val="0"/>
          <w:lang w:val="en-GB"/>
        </w:rPr>
      </w:pPr>
      <w:r>
        <w:rPr>
          <w:noProof w:val="0"/>
          <w:lang w:val="en-GB"/>
        </w:rPr>
        <w:lastRenderedPageBreak/>
        <w:pict w14:anchorId="3A0A9880">
          <v:shape id="_x0000_i1027" type="#_x0000_t75" alt="P2093#yIS1" style="width:392.8pt;height:238.8pt">
            <v:imagedata r:id="rId35" o:title="LTE IMT BS Single cell Tri-Sector (3GPP2)- " cropbottom="25195f" cropright="13940f"/>
          </v:shape>
        </w:pict>
      </w:r>
    </w:p>
    <w:p w14:paraId="389625DC" w14:textId="4CFEA76F" w:rsidR="00FD6A7B" w:rsidRPr="00CD5E4B" w:rsidRDefault="00D43A3C" w:rsidP="00D43A3C">
      <w:pPr>
        <w:pStyle w:val="Caption"/>
        <w:rPr>
          <w:lang w:val="en-GB"/>
        </w:rPr>
      </w:pPr>
      <w:r w:rsidRPr="00CD5E4B">
        <w:rPr>
          <w:lang w:val="en-GB"/>
        </w:rPr>
        <w:t xml:space="preserve">Figure </w:t>
      </w:r>
      <w:r w:rsidRPr="001943D9">
        <w:rPr>
          <w:lang w:val="en-GB"/>
        </w:rPr>
        <w:fldChar w:fldCharType="begin"/>
      </w:r>
      <w:r w:rsidRPr="00CD5E4B">
        <w:rPr>
          <w:lang w:val="en-GB"/>
        </w:rPr>
        <w:instrText xml:space="preserve"> SEQ Figure \* ARABIC </w:instrText>
      </w:r>
      <w:r w:rsidRPr="001943D9">
        <w:rPr>
          <w:lang w:val="en-GB"/>
        </w:rPr>
        <w:fldChar w:fldCharType="separate"/>
      </w:r>
      <w:r w:rsidR="001F0975">
        <w:rPr>
          <w:noProof/>
          <w:lang w:val="en-GB"/>
        </w:rPr>
        <w:t>20</w:t>
      </w:r>
      <w:r w:rsidRPr="001943D9">
        <w:rPr>
          <w:lang w:val="en-GB"/>
        </w:rPr>
        <w:fldChar w:fldCharType="end"/>
      </w:r>
      <w:r w:rsidRPr="00CD5E4B">
        <w:rPr>
          <w:lang w:val="en-GB"/>
        </w:rPr>
        <w:t xml:space="preserve">: </w:t>
      </w:r>
      <w:r w:rsidR="00FD6A7B" w:rsidRPr="00CD5E4B">
        <w:rPr>
          <w:lang w:val="en-GB"/>
        </w:rPr>
        <w:t>Non-AAS LTE BS definition</w:t>
      </w:r>
    </w:p>
    <w:p w14:paraId="25B9608B" w14:textId="774B42A6" w:rsidR="007070A3" w:rsidRPr="00CD5E4B" w:rsidRDefault="001F0975" w:rsidP="00E70A44">
      <w:pPr>
        <w:pStyle w:val="ECCFiguregraphcentered"/>
        <w:rPr>
          <w:noProof w:val="0"/>
          <w:lang w:val="en-GB"/>
        </w:rPr>
      </w:pPr>
      <w:r>
        <w:rPr>
          <w:noProof w:val="0"/>
          <w:lang w:val="en-GB"/>
        </w:rPr>
        <w:pict w14:anchorId="34781A28">
          <v:shape id="_x0000_i1028" type="#_x0000_t75" alt="P2095#yIS1" style="width:336.3pt;height:192.3pt">
            <v:imagedata r:id="rId36" o:title="5G NR IMT BS Single cell Tri-Sector (3GPP2)- " croptop="2039f" cropbottom="21752f" cropright="12726f"/>
          </v:shape>
        </w:pict>
      </w:r>
    </w:p>
    <w:p w14:paraId="223F0B9C" w14:textId="72112F16" w:rsidR="00FD6A7B" w:rsidRPr="00CD5E4B" w:rsidRDefault="00D43A3C" w:rsidP="00D43A3C">
      <w:pPr>
        <w:pStyle w:val="Caption"/>
        <w:rPr>
          <w:lang w:val="en-GB"/>
        </w:rPr>
      </w:pPr>
      <w:r w:rsidRPr="00CD5E4B">
        <w:rPr>
          <w:lang w:val="en-GB"/>
        </w:rPr>
        <w:t xml:space="preserve">Figure </w:t>
      </w:r>
      <w:r w:rsidRPr="001943D9">
        <w:rPr>
          <w:lang w:val="en-GB"/>
        </w:rPr>
        <w:fldChar w:fldCharType="begin"/>
      </w:r>
      <w:r w:rsidRPr="00CD5E4B">
        <w:rPr>
          <w:lang w:val="en-GB"/>
        </w:rPr>
        <w:instrText xml:space="preserve"> SEQ Figure \* ARABIC </w:instrText>
      </w:r>
      <w:r w:rsidRPr="001943D9">
        <w:rPr>
          <w:lang w:val="en-GB"/>
        </w:rPr>
        <w:fldChar w:fldCharType="separate"/>
      </w:r>
      <w:r w:rsidR="001F0975">
        <w:rPr>
          <w:noProof/>
          <w:lang w:val="en-GB"/>
        </w:rPr>
        <w:t>21</w:t>
      </w:r>
      <w:r w:rsidRPr="001943D9">
        <w:rPr>
          <w:lang w:val="en-GB"/>
        </w:rPr>
        <w:fldChar w:fldCharType="end"/>
      </w:r>
      <w:r w:rsidRPr="00CD5E4B">
        <w:rPr>
          <w:lang w:val="en-GB"/>
        </w:rPr>
        <w:t xml:space="preserve">: </w:t>
      </w:r>
      <w:r w:rsidR="00FD6A7B" w:rsidRPr="00CD5E4B">
        <w:rPr>
          <w:lang w:val="en-GB"/>
        </w:rPr>
        <w:t>AAS 5G NR BS definition</w:t>
      </w:r>
    </w:p>
    <w:p w14:paraId="3856DA30" w14:textId="6E9A854B" w:rsidR="007070A3" w:rsidRPr="00CD5E4B" w:rsidRDefault="001F0975" w:rsidP="00E70A44">
      <w:pPr>
        <w:pStyle w:val="ECCFiguregraphcentered"/>
        <w:rPr>
          <w:noProof w:val="0"/>
          <w:lang w:val="en-GB"/>
        </w:rPr>
      </w:pPr>
      <w:r>
        <w:rPr>
          <w:noProof w:val="0"/>
          <w:lang w:val="en-GB"/>
        </w:rPr>
        <w:lastRenderedPageBreak/>
        <w:pict w14:anchorId="1327B946">
          <v:shape id="_x0000_i1029" type="#_x0000_t75" alt="P2097#yIS1" style="width:286.2pt;height:253.35pt">
            <v:imagedata r:id="rId37" o:title="PMSE distance 1km between mobile video link and AAS 5G NR"/>
          </v:shape>
        </w:pict>
      </w:r>
    </w:p>
    <w:p w14:paraId="7957845E" w14:textId="533BDD98" w:rsidR="00FD6A7B" w:rsidRPr="00CD5E4B" w:rsidRDefault="00EE2971" w:rsidP="00EE2971">
      <w:pPr>
        <w:pStyle w:val="Caption"/>
        <w:rPr>
          <w:lang w:val="en-GB"/>
        </w:rPr>
      </w:pPr>
      <w:r w:rsidRPr="00CD5E4B">
        <w:rPr>
          <w:lang w:val="en-GB"/>
        </w:rPr>
        <w:t xml:space="preserve">Figure </w:t>
      </w:r>
      <w:r w:rsidRPr="001943D9">
        <w:rPr>
          <w:lang w:val="en-GB"/>
        </w:rPr>
        <w:fldChar w:fldCharType="begin"/>
      </w:r>
      <w:r w:rsidRPr="00CD5E4B">
        <w:rPr>
          <w:lang w:val="en-GB"/>
        </w:rPr>
        <w:instrText xml:space="preserve"> SEQ Figure \* ARABIC </w:instrText>
      </w:r>
      <w:r w:rsidRPr="001943D9">
        <w:rPr>
          <w:lang w:val="en-GB"/>
        </w:rPr>
        <w:fldChar w:fldCharType="separate"/>
      </w:r>
      <w:r w:rsidR="001F0975">
        <w:rPr>
          <w:noProof/>
          <w:lang w:val="en-GB"/>
        </w:rPr>
        <w:t>22</w:t>
      </w:r>
      <w:r w:rsidRPr="001943D9">
        <w:rPr>
          <w:lang w:val="en-GB"/>
        </w:rPr>
        <w:fldChar w:fldCharType="end"/>
      </w:r>
      <w:r w:rsidR="00D43A3C" w:rsidRPr="00CD5E4B">
        <w:rPr>
          <w:lang w:val="en-GB"/>
        </w:rPr>
        <w:t>:</w:t>
      </w:r>
      <w:r w:rsidR="0090255E" w:rsidRPr="00CD5E4B">
        <w:rPr>
          <w:lang w:val="en-GB"/>
        </w:rPr>
        <w:t xml:space="preserve"> </w:t>
      </w:r>
      <w:r w:rsidR="00FD6A7B" w:rsidRPr="00CD5E4B">
        <w:rPr>
          <w:lang w:val="en-GB"/>
        </w:rPr>
        <w:t>Distance of 1</w:t>
      </w:r>
      <w:r w:rsidR="00CF4B91" w:rsidRPr="00CD5E4B">
        <w:rPr>
          <w:lang w:val="en-GB"/>
        </w:rPr>
        <w:t xml:space="preserve"> </w:t>
      </w:r>
      <w:r w:rsidR="00FD6A7B" w:rsidRPr="00CD5E4B">
        <w:rPr>
          <w:lang w:val="en-GB"/>
        </w:rPr>
        <w:t>km between Mobile Video link PMSE and AAS 5G NR</w:t>
      </w:r>
    </w:p>
    <w:p w14:paraId="02C85247" w14:textId="77777777" w:rsidR="006F50B2" w:rsidRPr="00CD5E4B" w:rsidRDefault="006F50B2" w:rsidP="00245597">
      <w:pPr>
        <w:pStyle w:val="ECCAnnexheading3"/>
        <w:rPr>
          <w:lang w:val="en-GB"/>
        </w:rPr>
      </w:pPr>
      <w:r w:rsidRPr="00CD5E4B">
        <w:rPr>
          <w:lang w:val="en-GB"/>
        </w:rPr>
        <w:t>Simulation results</w:t>
      </w:r>
    </w:p>
    <w:p w14:paraId="5A0916C7" w14:textId="623CE1CA" w:rsidR="006F50B2" w:rsidRPr="00CD5E4B" w:rsidRDefault="007266E8" w:rsidP="006F50B2">
      <w:r w:rsidRPr="00CD5E4B">
        <w:fldChar w:fldCharType="begin" w:fldLock="1"/>
      </w:r>
      <w:r w:rsidRPr="00CD5E4B">
        <w:instrText xml:space="preserve"> REF _Ref98832739 \h </w:instrText>
      </w:r>
      <w:r w:rsidR="004C13AC" w:rsidRPr="00CD5E4B">
        <w:instrText xml:space="preserve"> \* MERGEFORMAT </w:instrText>
      </w:r>
      <w:r w:rsidRPr="00CD5E4B">
        <w:fldChar w:fldCharType="separate"/>
      </w:r>
      <w:r w:rsidR="002816C2" w:rsidRPr="00CD5E4B">
        <w:t>Table 30</w:t>
      </w:r>
      <w:r w:rsidRPr="00CD5E4B">
        <w:fldChar w:fldCharType="end"/>
      </w:r>
      <w:r w:rsidR="00661177" w:rsidRPr="00CD5E4B">
        <w:t xml:space="preserve"> provides a</w:t>
      </w:r>
      <w:r w:rsidR="006F50B2" w:rsidRPr="00CD5E4B">
        <w:t xml:space="preserve"> summary of the key results for co</w:t>
      </w:r>
      <w:r w:rsidR="00EE2971" w:rsidRPr="00CD5E4B">
        <w:t>-</w:t>
      </w:r>
      <w:r w:rsidR="006F50B2" w:rsidRPr="00CD5E4B">
        <w:t>channel and the fi</w:t>
      </w:r>
      <w:r w:rsidR="008170F8" w:rsidRPr="00CD5E4B">
        <w:t>r</w:t>
      </w:r>
      <w:r w:rsidR="006F50B2" w:rsidRPr="00CD5E4B">
        <w:t>st adjacent channel:</w:t>
      </w:r>
    </w:p>
    <w:p w14:paraId="662D3C06" w14:textId="0754F834" w:rsidR="004E1ED0" w:rsidRPr="00CD5E4B" w:rsidRDefault="004E1ED0" w:rsidP="0025308A">
      <w:pPr>
        <w:pStyle w:val="Caption"/>
        <w:keepLines w:val="0"/>
        <w:widowControl w:val="0"/>
        <w:contextualSpacing w:val="0"/>
        <w:rPr>
          <w:lang w:val="en-GB"/>
        </w:rPr>
      </w:pPr>
      <w:bookmarkStart w:id="1066" w:name="_Ref98832739"/>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30</w:t>
      </w:r>
      <w:r w:rsidRPr="00CD5E4B">
        <w:rPr>
          <w:lang w:val="en-GB"/>
        </w:rPr>
        <w:fldChar w:fldCharType="end"/>
      </w:r>
      <w:bookmarkEnd w:id="1066"/>
      <w:r w:rsidR="005A4939" w:rsidRPr="00CD5E4B">
        <w:rPr>
          <w:lang w:val="en-GB"/>
        </w:rPr>
        <w:t>:</w:t>
      </w:r>
      <w:r w:rsidR="007266E8" w:rsidRPr="00CD5E4B">
        <w:rPr>
          <w:lang w:val="en-GB"/>
        </w:rPr>
        <w:t xml:space="preserve"> summary of the key results for co</w:t>
      </w:r>
      <w:r w:rsidR="00EE2971" w:rsidRPr="00CD5E4B">
        <w:rPr>
          <w:lang w:val="en-GB"/>
        </w:rPr>
        <w:t>-</w:t>
      </w:r>
      <w:r w:rsidR="007266E8" w:rsidRPr="00CD5E4B">
        <w:rPr>
          <w:lang w:val="en-GB"/>
        </w:rPr>
        <w:t>channel and the first adjacent channel</w:t>
      </w:r>
    </w:p>
    <w:tbl>
      <w:tblPr>
        <w:tblStyle w:val="ECCTable-redheader"/>
        <w:tblW w:w="5224" w:type="pct"/>
        <w:jc w:val="left"/>
        <w:tblInd w:w="0" w:type="dxa"/>
        <w:tblLook w:val="04A0" w:firstRow="1" w:lastRow="0" w:firstColumn="1" w:lastColumn="0" w:noHBand="0" w:noVBand="1"/>
      </w:tblPr>
      <w:tblGrid>
        <w:gridCol w:w="2413"/>
        <w:gridCol w:w="1912"/>
        <w:gridCol w:w="1912"/>
        <w:gridCol w:w="1912"/>
        <w:gridCol w:w="1911"/>
      </w:tblGrid>
      <w:tr w:rsidR="00310FA1" w:rsidRPr="00CD5E4B" w14:paraId="7D4EAA14" w14:textId="77777777" w:rsidTr="00EE2971">
        <w:trPr>
          <w:cnfStyle w:val="100000000000" w:firstRow="1" w:lastRow="0" w:firstColumn="0" w:lastColumn="0" w:oddVBand="0" w:evenVBand="0" w:oddHBand="0" w:evenHBand="0" w:firstRowFirstColumn="0" w:firstRowLastColumn="0" w:lastRowFirstColumn="0" w:lastRowLastColumn="0"/>
          <w:trHeight w:val="239"/>
          <w:jc w:val="left"/>
        </w:trPr>
        <w:tc>
          <w:tcPr>
            <w:tcW w:w="0" w:type="pct"/>
            <w:gridSpan w:val="5"/>
            <w:hideMark/>
          </w:tcPr>
          <w:p w14:paraId="3135F041" w14:textId="58D69B8C" w:rsidR="00310FA1" w:rsidRPr="00CD5E4B" w:rsidRDefault="00310FA1" w:rsidP="00597677">
            <w:pPr>
              <w:widowControl w:val="0"/>
            </w:pPr>
            <w:r w:rsidRPr="00CD5E4B">
              <w:t>Co</w:t>
            </w:r>
            <w:r w:rsidR="00862B63" w:rsidRPr="00CD5E4B">
              <w:t>-</w:t>
            </w:r>
            <w:r w:rsidRPr="00CD5E4B">
              <w:t>channel - PMSE Cordless Camera</w:t>
            </w:r>
          </w:p>
        </w:tc>
      </w:tr>
      <w:tr w:rsidR="00310FA1" w:rsidRPr="00CD5E4B" w14:paraId="1C50B120" w14:textId="77777777" w:rsidTr="00EE2971">
        <w:trPr>
          <w:trHeight w:val="247"/>
          <w:jc w:val="left"/>
        </w:trPr>
        <w:tc>
          <w:tcPr>
            <w:tcW w:w="0" w:type="pct"/>
            <w:hideMark/>
          </w:tcPr>
          <w:p w14:paraId="4DDFB182" w14:textId="77777777" w:rsidR="00310FA1" w:rsidRPr="00CD5E4B" w:rsidRDefault="00310FA1" w:rsidP="00597677">
            <w:pPr>
              <w:pStyle w:val="ECCTabletext"/>
              <w:widowControl w:val="0"/>
            </w:pPr>
            <w:r w:rsidRPr="00CD5E4B">
              <w:t>Propagation</w:t>
            </w:r>
          </w:p>
        </w:tc>
        <w:tc>
          <w:tcPr>
            <w:tcW w:w="0" w:type="pct"/>
            <w:gridSpan w:val="4"/>
            <w:hideMark/>
          </w:tcPr>
          <w:p w14:paraId="19A9A5F7" w14:textId="21D12D33" w:rsidR="00310FA1" w:rsidRPr="00CD5E4B" w:rsidRDefault="007D005B" w:rsidP="00597677">
            <w:pPr>
              <w:pStyle w:val="ECCTabletext"/>
              <w:widowControl w:val="0"/>
            </w:pPr>
            <w:r w:rsidRPr="00CD5E4B">
              <w:t>Hata</w:t>
            </w:r>
            <w:r w:rsidR="00310FA1" w:rsidRPr="00CD5E4B">
              <w:t>, below roof</w:t>
            </w:r>
          </w:p>
        </w:tc>
      </w:tr>
      <w:tr w:rsidR="00310FA1" w:rsidRPr="00CD5E4B" w14:paraId="4E8CD7CD" w14:textId="77777777" w:rsidTr="00EE2971">
        <w:trPr>
          <w:trHeight w:val="399"/>
          <w:jc w:val="left"/>
        </w:trPr>
        <w:tc>
          <w:tcPr>
            <w:tcW w:w="0" w:type="pct"/>
            <w:hideMark/>
          </w:tcPr>
          <w:p w14:paraId="5EA7DB89" w14:textId="77777777" w:rsidR="00310FA1" w:rsidRPr="00CD5E4B" w:rsidRDefault="00310FA1" w:rsidP="00EE2971">
            <w:pPr>
              <w:pStyle w:val="ECCTabletext"/>
              <w:widowControl w:val="0"/>
              <w:jc w:val="left"/>
            </w:pPr>
            <w:r w:rsidRPr="00CD5E4B">
              <w:t>Separation distance between PMSE and MFCN</w:t>
            </w:r>
          </w:p>
        </w:tc>
        <w:tc>
          <w:tcPr>
            <w:tcW w:w="0" w:type="pct"/>
            <w:hideMark/>
          </w:tcPr>
          <w:p w14:paraId="689DF879" w14:textId="7F9F8C34" w:rsidR="00310FA1" w:rsidRPr="00CD5E4B" w:rsidRDefault="00310FA1" w:rsidP="00EE2971">
            <w:pPr>
              <w:pStyle w:val="ECCTabletext"/>
              <w:widowControl w:val="0"/>
              <w:jc w:val="left"/>
            </w:pPr>
            <w:r w:rsidRPr="00CD5E4B">
              <w:t>100</w:t>
            </w:r>
            <w:r w:rsidR="00043786" w:rsidRPr="00CD5E4B">
              <w:t xml:space="preserve"> </w:t>
            </w:r>
            <w:r w:rsidRPr="00CD5E4B">
              <w:t>m</w:t>
            </w:r>
          </w:p>
        </w:tc>
        <w:tc>
          <w:tcPr>
            <w:tcW w:w="0" w:type="pct"/>
            <w:hideMark/>
          </w:tcPr>
          <w:p w14:paraId="0F5234C5" w14:textId="4F05EF8A" w:rsidR="00310FA1" w:rsidRPr="00CD5E4B" w:rsidRDefault="00310FA1" w:rsidP="00EE2971">
            <w:pPr>
              <w:pStyle w:val="ECCTabletext"/>
              <w:widowControl w:val="0"/>
              <w:jc w:val="left"/>
            </w:pPr>
            <w:r w:rsidRPr="00CD5E4B">
              <w:t>1</w:t>
            </w:r>
            <w:r w:rsidR="00043786" w:rsidRPr="00CD5E4B">
              <w:t xml:space="preserve"> </w:t>
            </w:r>
            <w:r w:rsidRPr="00CD5E4B">
              <w:t>km</w:t>
            </w:r>
          </w:p>
        </w:tc>
        <w:tc>
          <w:tcPr>
            <w:tcW w:w="0" w:type="pct"/>
            <w:hideMark/>
          </w:tcPr>
          <w:p w14:paraId="5FBF11E0" w14:textId="3232DD54" w:rsidR="00310FA1" w:rsidRPr="00CD5E4B" w:rsidRDefault="00310FA1" w:rsidP="00EE2971">
            <w:pPr>
              <w:pStyle w:val="ECCTabletext"/>
              <w:widowControl w:val="0"/>
              <w:jc w:val="left"/>
            </w:pPr>
            <w:r w:rsidRPr="00CD5E4B">
              <w:t>10</w:t>
            </w:r>
            <w:r w:rsidR="00043786" w:rsidRPr="00CD5E4B">
              <w:t xml:space="preserve"> </w:t>
            </w:r>
            <w:r w:rsidRPr="00CD5E4B">
              <w:t>km</w:t>
            </w:r>
          </w:p>
        </w:tc>
        <w:tc>
          <w:tcPr>
            <w:tcW w:w="0" w:type="pct"/>
            <w:hideMark/>
          </w:tcPr>
          <w:p w14:paraId="401DB3F0" w14:textId="257DAC4E" w:rsidR="00310FA1" w:rsidRPr="00CD5E4B" w:rsidRDefault="00310FA1" w:rsidP="00EE2971">
            <w:pPr>
              <w:pStyle w:val="ECCTabletext"/>
              <w:widowControl w:val="0"/>
              <w:jc w:val="left"/>
            </w:pPr>
            <w:r w:rsidRPr="00CD5E4B">
              <w:t>25</w:t>
            </w:r>
            <w:r w:rsidR="00043786" w:rsidRPr="00CD5E4B">
              <w:t xml:space="preserve"> </w:t>
            </w:r>
            <w:r w:rsidRPr="00CD5E4B">
              <w:t>km</w:t>
            </w:r>
          </w:p>
        </w:tc>
      </w:tr>
      <w:tr w:rsidR="00310FA1" w:rsidRPr="00CD5E4B" w14:paraId="28F108C4" w14:textId="77777777" w:rsidTr="00EE2971">
        <w:trPr>
          <w:trHeight w:val="279"/>
          <w:jc w:val="left"/>
        </w:trPr>
        <w:tc>
          <w:tcPr>
            <w:tcW w:w="0" w:type="pct"/>
            <w:hideMark/>
          </w:tcPr>
          <w:p w14:paraId="0C3FB69B" w14:textId="77777777" w:rsidR="00310FA1" w:rsidRPr="00CD5E4B" w:rsidRDefault="00310FA1" w:rsidP="00EE2971">
            <w:pPr>
              <w:pStyle w:val="ECCTabletext"/>
              <w:widowControl w:val="0"/>
              <w:jc w:val="left"/>
            </w:pPr>
            <w:r w:rsidRPr="00CD5E4B">
              <w:t>Channel bandwidth PMSE</w:t>
            </w:r>
          </w:p>
        </w:tc>
        <w:tc>
          <w:tcPr>
            <w:tcW w:w="0" w:type="pct"/>
            <w:hideMark/>
          </w:tcPr>
          <w:p w14:paraId="034D17B4" w14:textId="4F8917C9" w:rsidR="00310FA1" w:rsidRPr="00CD5E4B" w:rsidRDefault="00310FA1" w:rsidP="00EE2971">
            <w:pPr>
              <w:pStyle w:val="ECCTabletext"/>
              <w:widowControl w:val="0"/>
              <w:jc w:val="left"/>
            </w:pPr>
            <w:r w:rsidRPr="00CD5E4B">
              <w:t>10</w:t>
            </w:r>
            <w:r w:rsidR="00043786" w:rsidRPr="00CD5E4B">
              <w:t xml:space="preserve"> </w:t>
            </w:r>
            <w:r w:rsidRPr="00CD5E4B">
              <w:t>MHz</w:t>
            </w:r>
          </w:p>
        </w:tc>
        <w:tc>
          <w:tcPr>
            <w:tcW w:w="0" w:type="pct"/>
            <w:hideMark/>
          </w:tcPr>
          <w:p w14:paraId="3F92FB21" w14:textId="0451A5A5" w:rsidR="00310FA1" w:rsidRPr="00CD5E4B" w:rsidRDefault="00310FA1" w:rsidP="00EE2971">
            <w:pPr>
              <w:pStyle w:val="ECCTabletext"/>
              <w:widowControl w:val="0"/>
              <w:jc w:val="left"/>
            </w:pPr>
            <w:r w:rsidRPr="00CD5E4B">
              <w:t>10</w:t>
            </w:r>
            <w:r w:rsidR="00043786" w:rsidRPr="00CD5E4B">
              <w:t xml:space="preserve"> </w:t>
            </w:r>
            <w:r w:rsidRPr="00CD5E4B">
              <w:t>MHz</w:t>
            </w:r>
          </w:p>
        </w:tc>
        <w:tc>
          <w:tcPr>
            <w:tcW w:w="0" w:type="pct"/>
            <w:hideMark/>
          </w:tcPr>
          <w:p w14:paraId="04B8F750" w14:textId="42248AEC" w:rsidR="00310FA1" w:rsidRPr="00CD5E4B" w:rsidRDefault="00310FA1" w:rsidP="00EE2971">
            <w:pPr>
              <w:pStyle w:val="ECCTabletext"/>
              <w:widowControl w:val="0"/>
              <w:jc w:val="left"/>
            </w:pPr>
            <w:r w:rsidRPr="00CD5E4B">
              <w:t>10</w:t>
            </w:r>
            <w:r w:rsidR="00043786" w:rsidRPr="00CD5E4B">
              <w:t xml:space="preserve"> </w:t>
            </w:r>
            <w:r w:rsidRPr="00CD5E4B">
              <w:t>MHz</w:t>
            </w:r>
          </w:p>
        </w:tc>
        <w:tc>
          <w:tcPr>
            <w:tcW w:w="0" w:type="pct"/>
            <w:hideMark/>
          </w:tcPr>
          <w:p w14:paraId="46F465C5" w14:textId="42C1BA9C" w:rsidR="00310FA1" w:rsidRPr="00CD5E4B" w:rsidRDefault="00310FA1" w:rsidP="00EE2971">
            <w:pPr>
              <w:pStyle w:val="ECCTabletext"/>
              <w:widowControl w:val="0"/>
              <w:jc w:val="left"/>
            </w:pPr>
            <w:r w:rsidRPr="00CD5E4B">
              <w:t>10</w:t>
            </w:r>
            <w:r w:rsidR="00043786" w:rsidRPr="00CD5E4B">
              <w:t xml:space="preserve"> </w:t>
            </w:r>
            <w:r w:rsidRPr="00CD5E4B">
              <w:t>MHz</w:t>
            </w:r>
          </w:p>
        </w:tc>
      </w:tr>
      <w:tr w:rsidR="00310FA1" w:rsidRPr="00CD5E4B" w14:paraId="647592A5" w14:textId="77777777" w:rsidTr="00EE2971">
        <w:trPr>
          <w:trHeight w:val="343"/>
          <w:jc w:val="left"/>
        </w:trPr>
        <w:tc>
          <w:tcPr>
            <w:tcW w:w="0" w:type="pct"/>
            <w:hideMark/>
          </w:tcPr>
          <w:p w14:paraId="41EA04A5" w14:textId="77777777" w:rsidR="00310FA1" w:rsidRPr="00CD5E4B" w:rsidRDefault="00310FA1" w:rsidP="00EE2971">
            <w:pPr>
              <w:pStyle w:val="ECCTabletext"/>
              <w:widowControl w:val="0"/>
              <w:jc w:val="left"/>
            </w:pPr>
            <w:r w:rsidRPr="00CD5E4B">
              <w:t>Channel bandwidth non-AAS LTE or AAS 5G NR</w:t>
            </w:r>
          </w:p>
        </w:tc>
        <w:tc>
          <w:tcPr>
            <w:tcW w:w="0" w:type="pct"/>
            <w:hideMark/>
          </w:tcPr>
          <w:p w14:paraId="49C105AF" w14:textId="1DE7A94F" w:rsidR="00310FA1" w:rsidRPr="00CD5E4B" w:rsidRDefault="00310FA1" w:rsidP="00EE2971">
            <w:pPr>
              <w:pStyle w:val="ECCTabletext"/>
              <w:widowControl w:val="0"/>
              <w:jc w:val="left"/>
            </w:pPr>
            <w:r w:rsidRPr="00CD5E4B">
              <w:t>20</w:t>
            </w:r>
            <w:r w:rsidR="00043786" w:rsidRPr="00CD5E4B">
              <w:t xml:space="preserve"> </w:t>
            </w:r>
            <w:r w:rsidRPr="00CD5E4B">
              <w:t>MHz</w:t>
            </w:r>
          </w:p>
        </w:tc>
        <w:tc>
          <w:tcPr>
            <w:tcW w:w="0" w:type="pct"/>
            <w:hideMark/>
          </w:tcPr>
          <w:p w14:paraId="0D03D8F4" w14:textId="718EB52B" w:rsidR="00310FA1" w:rsidRPr="00CD5E4B" w:rsidRDefault="00310FA1" w:rsidP="00EE2971">
            <w:pPr>
              <w:pStyle w:val="ECCTabletext"/>
              <w:widowControl w:val="0"/>
              <w:jc w:val="left"/>
            </w:pPr>
            <w:r w:rsidRPr="00CD5E4B">
              <w:t>20</w:t>
            </w:r>
            <w:r w:rsidR="00043786" w:rsidRPr="00CD5E4B">
              <w:t xml:space="preserve"> </w:t>
            </w:r>
            <w:r w:rsidRPr="00CD5E4B">
              <w:t>MHz</w:t>
            </w:r>
          </w:p>
        </w:tc>
        <w:tc>
          <w:tcPr>
            <w:tcW w:w="0" w:type="pct"/>
            <w:hideMark/>
          </w:tcPr>
          <w:p w14:paraId="67A6BBF7" w14:textId="6EA83B01" w:rsidR="00310FA1" w:rsidRPr="00CD5E4B" w:rsidRDefault="00310FA1" w:rsidP="00EE2971">
            <w:pPr>
              <w:pStyle w:val="ECCTabletext"/>
              <w:widowControl w:val="0"/>
              <w:jc w:val="left"/>
            </w:pPr>
            <w:r w:rsidRPr="00CD5E4B">
              <w:t>20</w:t>
            </w:r>
            <w:r w:rsidR="00043786" w:rsidRPr="00CD5E4B">
              <w:t xml:space="preserve"> </w:t>
            </w:r>
            <w:r w:rsidRPr="00CD5E4B">
              <w:t>MHz</w:t>
            </w:r>
          </w:p>
        </w:tc>
        <w:tc>
          <w:tcPr>
            <w:tcW w:w="0" w:type="pct"/>
            <w:hideMark/>
          </w:tcPr>
          <w:p w14:paraId="0285DCD5" w14:textId="3E1FA51E" w:rsidR="00310FA1" w:rsidRPr="00CD5E4B" w:rsidRDefault="00310FA1" w:rsidP="00EE2971">
            <w:pPr>
              <w:pStyle w:val="ECCTabletext"/>
              <w:widowControl w:val="0"/>
              <w:jc w:val="left"/>
            </w:pPr>
            <w:r w:rsidRPr="00CD5E4B">
              <w:t>20</w:t>
            </w:r>
            <w:r w:rsidR="00043786" w:rsidRPr="00CD5E4B">
              <w:t xml:space="preserve"> </w:t>
            </w:r>
            <w:r w:rsidRPr="00CD5E4B">
              <w:t>MHz</w:t>
            </w:r>
          </w:p>
        </w:tc>
      </w:tr>
      <w:tr w:rsidR="00310FA1" w:rsidRPr="00CD5E4B" w14:paraId="1736DDFB" w14:textId="77777777" w:rsidTr="00EE2971">
        <w:trPr>
          <w:trHeight w:val="375"/>
          <w:jc w:val="left"/>
        </w:trPr>
        <w:tc>
          <w:tcPr>
            <w:tcW w:w="0" w:type="pct"/>
            <w:hideMark/>
          </w:tcPr>
          <w:p w14:paraId="0D87B7C9" w14:textId="5C78C638" w:rsidR="00310FA1" w:rsidRPr="00CD5E4B" w:rsidRDefault="00310FA1" w:rsidP="00EE2971">
            <w:pPr>
              <w:pStyle w:val="ECCTabletext"/>
              <w:widowControl w:val="0"/>
              <w:jc w:val="left"/>
            </w:pPr>
            <w:r w:rsidRPr="00CD5E4B">
              <w:t xml:space="preserve">Frequency </w:t>
            </w:r>
            <w:r w:rsidR="006E4778" w:rsidRPr="00CD5E4B">
              <w:t>centre</w:t>
            </w:r>
          </w:p>
        </w:tc>
        <w:tc>
          <w:tcPr>
            <w:tcW w:w="0" w:type="pct"/>
            <w:hideMark/>
          </w:tcPr>
          <w:p w14:paraId="2AA25D75" w14:textId="7FCFCD13" w:rsidR="00310FA1" w:rsidRPr="00CD5E4B" w:rsidRDefault="00310FA1" w:rsidP="00EE2971">
            <w:pPr>
              <w:pStyle w:val="ECCTabletext"/>
              <w:widowControl w:val="0"/>
              <w:jc w:val="left"/>
            </w:pPr>
            <w:r w:rsidRPr="00CD5E4B">
              <w:t>2350</w:t>
            </w:r>
            <w:r w:rsidR="00043786" w:rsidRPr="00CD5E4B">
              <w:t xml:space="preserve"> </w:t>
            </w:r>
            <w:r w:rsidRPr="00CD5E4B">
              <w:t>MHz</w:t>
            </w:r>
          </w:p>
        </w:tc>
        <w:tc>
          <w:tcPr>
            <w:tcW w:w="0" w:type="pct"/>
            <w:hideMark/>
          </w:tcPr>
          <w:p w14:paraId="31E81743" w14:textId="3D2A030A" w:rsidR="00310FA1" w:rsidRPr="00CD5E4B" w:rsidRDefault="00310FA1" w:rsidP="00EE2971">
            <w:pPr>
              <w:pStyle w:val="ECCTabletext"/>
              <w:widowControl w:val="0"/>
              <w:jc w:val="left"/>
            </w:pPr>
            <w:r w:rsidRPr="00CD5E4B">
              <w:t>2350</w:t>
            </w:r>
            <w:r w:rsidR="00043786" w:rsidRPr="00CD5E4B">
              <w:t xml:space="preserve"> </w:t>
            </w:r>
            <w:r w:rsidRPr="00CD5E4B">
              <w:t>MHz</w:t>
            </w:r>
          </w:p>
        </w:tc>
        <w:tc>
          <w:tcPr>
            <w:tcW w:w="0" w:type="pct"/>
            <w:hideMark/>
          </w:tcPr>
          <w:p w14:paraId="2FD1434D" w14:textId="417D9689" w:rsidR="00310FA1" w:rsidRPr="00CD5E4B" w:rsidRDefault="00310FA1" w:rsidP="00EE2971">
            <w:pPr>
              <w:pStyle w:val="ECCTabletext"/>
              <w:widowControl w:val="0"/>
              <w:jc w:val="left"/>
            </w:pPr>
            <w:r w:rsidRPr="00CD5E4B">
              <w:t>2350</w:t>
            </w:r>
            <w:r w:rsidR="00043786" w:rsidRPr="00CD5E4B">
              <w:t xml:space="preserve"> </w:t>
            </w:r>
            <w:r w:rsidRPr="00CD5E4B">
              <w:t>MHz</w:t>
            </w:r>
          </w:p>
        </w:tc>
        <w:tc>
          <w:tcPr>
            <w:tcW w:w="0" w:type="pct"/>
            <w:hideMark/>
          </w:tcPr>
          <w:p w14:paraId="0A0FB246" w14:textId="6210AE43" w:rsidR="00310FA1" w:rsidRPr="00CD5E4B" w:rsidRDefault="00310FA1" w:rsidP="00EE2971">
            <w:pPr>
              <w:pStyle w:val="ECCTabletext"/>
              <w:widowControl w:val="0"/>
              <w:jc w:val="left"/>
            </w:pPr>
            <w:r w:rsidRPr="00CD5E4B">
              <w:t>2350</w:t>
            </w:r>
            <w:r w:rsidR="00043786" w:rsidRPr="00CD5E4B">
              <w:t xml:space="preserve"> </w:t>
            </w:r>
            <w:r w:rsidRPr="00CD5E4B">
              <w:t>MHz</w:t>
            </w:r>
          </w:p>
        </w:tc>
      </w:tr>
      <w:tr w:rsidR="00310FA1" w:rsidRPr="00CD5E4B" w14:paraId="52E5AF3C" w14:textId="77777777" w:rsidTr="00EE2971">
        <w:trPr>
          <w:trHeight w:val="599"/>
          <w:jc w:val="left"/>
        </w:trPr>
        <w:tc>
          <w:tcPr>
            <w:tcW w:w="0" w:type="pct"/>
            <w:hideMark/>
          </w:tcPr>
          <w:p w14:paraId="2EEEA2A7" w14:textId="11D14A1C" w:rsidR="00310FA1" w:rsidRPr="00CD5E4B" w:rsidRDefault="00310FA1" w:rsidP="00EE2971">
            <w:pPr>
              <w:pStyle w:val="ECCTabletext"/>
              <w:widowControl w:val="0"/>
              <w:jc w:val="left"/>
            </w:pPr>
            <w:r w:rsidRPr="00CD5E4B">
              <w:t>90% probability of the level at separation distance</w:t>
            </w:r>
            <w:r w:rsidRPr="00CD5E4B">
              <w:br/>
              <w:t>Δ iRSS (dB) =AAS 5G NR - non-AAS LTE</w:t>
            </w:r>
          </w:p>
        </w:tc>
        <w:tc>
          <w:tcPr>
            <w:tcW w:w="0" w:type="pct"/>
            <w:hideMark/>
          </w:tcPr>
          <w:p w14:paraId="13E2AA8D" w14:textId="77777777" w:rsidR="00310FA1" w:rsidRPr="00CD5E4B" w:rsidRDefault="00310FA1" w:rsidP="00EE2971">
            <w:pPr>
              <w:pStyle w:val="ECCTabletext"/>
              <w:widowControl w:val="0"/>
              <w:jc w:val="left"/>
            </w:pPr>
            <w:r w:rsidRPr="00CD5E4B">
              <w:t>-3</w:t>
            </w:r>
          </w:p>
        </w:tc>
        <w:tc>
          <w:tcPr>
            <w:tcW w:w="0" w:type="pct"/>
            <w:hideMark/>
          </w:tcPr>
          <w:p w14:paraId="79B59A71" w14:textId="77777777" w:rsidR="00310FA1" w:rsidRPr="00CD5E4B" w:rsidRDefault="00310FA1" w:rsidP="00EE2971">
            <w:pPr>
              <w:pStyle w:val="ECCTabletext"/>
              <w:widowControl w:val="0"/>
              <w:jc w:val="left"/>
            </w:pPr>
            <w:r w:rsidRPr="00CD5E4B">
              <w:t>-6</w:t>
            </w:r>
          </w:p>
        </w:tc>
        <w:tc>
          <w:tcPr>
            <w:tcW w:w="0" w:type="pct"/>
            <w:hideMark/>
          </w:tcPr>
          <w:p w14:paraId="46F2DC3C" w14:textId="77777777" w:rsidR="00310FA1" w:rsidRPr="00CD5E4B" w:rsidRDefault="00310FA1" w:rsidP="00EE2971">
            <w:pPr>
              <w:pStyle w:val="ECCTabletext"/>
              <w:widowControl w:val="0"/>
              <w:jc w:val="left"/>
            </w:pPr>
            <w:r w:rsidRPr="00CD5E4B">
              <w:t>-8</w:t>
            </w:r>
          </w:p>
        </w:tc>
        <w:tc>
          <w:tcPr>
            <w:tcW w:w="0" w:type="pct"/>
            <w:hideMark/>
          </w:tcPr>
          <w:p w14:paraId="6DF7B4F3" w14:textId="77777777" w:rsidR="00310FA1" w:rsidRPr="00CD5E4B" w:rsidRDefault="00310FA1" w:rsidP="00EE2971">
            <w:pPr>
              <w:pStyle w:val="ECCTabletext"/>
              <w:widowControl w:val="0"/>
              <w:jc w:val="left"/>
            </w:pPr>
            <w:r w:rsidRPr="00CD5E4B">
              <w:t>-7</w:t>
            </w:r>
          </w:p>
        </w:tc>
      </w:tr>
      <w:tr w:rsidR="00310FA1" w:rsidRPr="00CD5E4B" w14:paraId="59EEA7A9" w14:textId="77777777" w:rsidTr="00EE2971">
        <w:trPr>
          <w:trHeight w:val="599"/>
          <w:jc w:val="left"/>
        </w:trPr>
        <w:tc>
          <w:tcPr>
            <w:tcW w:w="0" w:type="pct"/>
            <w:hideMark/>
          </w:tcPr>
          <w:p w14:paraId="50806C6F" w14:textId="2514CD7E" w:rsidR="00310FA1" w:rsidRPr="00CD5E4B" w:rsidRDefault="00310FA1" w:rsidP="00EE2971">
            <w:pPr>
              <w:pStyle w:val="ECCTabletext"/>
              <w:widowControl w:val="0"/>
              <w:jc w:val="left"/>
            </w:pPr>
            <w:r w:rsidRPr="00CD5E4B">
              <w:t>50% probability of the level at separation distance</w:t>
            </w:r>
            <w:r w:rsidRPr="00CD5E4B">
              <w:br/>
              <w:t>Δ iRSS (dB) =AAS 5G NR - non-AAS LTE</w:t>
            </w:r>
          </w:p>
        </w:tc>
        <w:tc>
          <w:tcPr>
            <w:tcW w:w="0" w:type="pct"/>
            <w:hideMark/>
          </w:tcPr>
          <w:p w14:paraId="69CCBDC8" w14:textId="77777777" w:rsidR="00310FA1" w:rsidRPr="00CD5E4B" w:rsidRDefault="00310FA1" w:rsidP="00EE2971">
            <w:pPr>
              <w:pStyle w:val="ECCTabletext"/>
              <w:widowControl w:val="0"/>
              <w:jc w:val="left"/>
            </w:pPr>
            <w:r w:rsidRPr="00CD5E4B">
              <w:t>-8</w:t>
            </w:r>
          </w:p>
        </w:tc>
        <w:tc>
          <w:tcPr>
            <w:tcW w:w="0" w:type="pct"/>
            <w:hideMark/>
          </w:tcPr>
          <w:p w14:paraId="6E998B3A" w14:textId="77777777" w:rsidR="00310FA1" w:rsidRPr="00CD5E4B" w:rsidRDefault="00310FA1" w:rsidP="00EE2971">
            <w:pPr>
              <w:pStyle w:val="ECCTabletext"/>
              <w:widowControl w:val="0"/>
              <w:jc w:val="left"/>
            </w:pPr>
            <w:r w:rsidRPr="00CD5E4B">
              <w:t>-12</w:t>
            </w:r>
          </w:p>
        </w:tc>
        <w:tc>
          <w:tcPr>
            <w:tcW w:w="0" w:type="pct"/>
            <w:hideMark/>
          </w:tcPr>
          <w:p w14:paraId="137F2DA7" w14:textId="77777777" w:rsidR="00310FA1" w:rsidRPr="00CD5E4B" w:rsidRDefault="00310FA1" w:rsidP="00EE2971">
            <w:pPr>
              <w:pStyle w:val="ECCTabletext"/>
              <w:widowControl w:val="0"/>
              <w:jc w:val="left"/>
            </w:pPr>
            <w:r w:rsidRPr="00CD5E4B">
              <w:t>-13</w:t>
            </w:r>
          </w:p>
        </w:tc>
        <w:tc>
          <w:tcPr>
            <w:tcW w:w="0" w:type="pct"/>
            <w:hideMark/>
          </w:tcPr>
          <w:p w14:paraId="110723A2" w14:textId="77777777" w:rsidR="00310FA1" w:rsidRPr="00CD5E4B" w:rsidRDefault="00310FA1" w:rsidP="00EE2971">
            <w:pPr>
              <w:pStyle w:val="ECCTabletext"/>
              <w:widowControl w:val="0"/>
              <w:jc w:val="left"/>
            </w:pPr>
            <w:r w:rsidRPr="00CD5E4B">
              <w:t>-13</w:t>
            </w:r>
          </w:p>
        </w:tc>
      </w:tr>
      <w:tr w:rsidR="00310FA1" w:rsidRPr="00CD5E4B" w14:paraId="0B596FEF" w14:textId="77777777" w:rsidTr="00EE2971">
        <w:trPr>
          <w:trHeight w:val="239"/>
          <w:jc w:val="left"/>
        </w:trPr>
        <w:tc>
          <w:tcPr>
            <w:tcW w:w="0" w:type="pct"/>
            <w:gridSpan w:val="5"/>
            <w:hideMark/>
          </w:tcPr>
          <w:p w14:paraId="33A2E5DF" w14:textId="455B4B7C" w:rsidR="00310FA1" w:rsidRPr="00CD5E4B" w:rsidRDefault="00310FA1" w:rsidP="00EE2971">
            <w:pPr>
              <w:pStyle w:val="ECCTabletext"/>
              <w:widowControl w:val="0"/>
              <w:jc w:val="left"/>
            </w:pPr>
            <w:r w:rsidRPr="00CD5E4B">
              <w:t>First adj</w:t>
            </w:r>
            <w:r w:rsidR="006E4778" w:rsidRPr="00CD5E4B">
              <w:t>acent</w:t>
            </w:r>
            <w:r w:rsidRPr="00CD5E4B">
              <w:t xml:space="preserve"> channel - PMSE Cordless Camera</w:t>
            </w:r>
          </w:p>
        </w:tc>
      </w:tr>
      <w:tr w:rsidR="00310FA1" w:rsidRPr="00CD5E4B" w14:paraId="492018D7" w14:textId="77777777" w:rsidTr="00EE2971">
        <w:trPr>
          <w:trHeight w:val="327"/>
          <w:jc w:val="left"/>
        </w:trPr>
        <w:tc>
          <w:tcPr>
            <w:tcW w:w="0" w:type="pct"/>
            <w:hideMark/>
          </w:tcPr>
          <w:p w14:paraId="0127E817" w14:textId="77777777" w:rsidR="00310FA1" w:rsidRPr="00CD5E4B" w:rsidRDefault="00310FA1" w:rsidP="00EE2971">
            <w:pPr>
              <w:pStyle w:val="ECCTabletext"/>
              <w:widowControl w:val="0"/>
              <w:jc w:val="left"/>
            </w:pPr>
            <w:r w:rsidRPr="00CD5E4B">
              <w:t>Propagation</w:t>
            </w:r>
          </w:p>
        </w:tc>
        <w:tc>
          <w:tcPr>
            <w:tcW w:w="0" w:type="pct"/>
            <w:gridSpan w:val="4"/>
            <w:hideMark/>
          </w:tcPr>
          <w:p w14:paraId="72FF59AC" w14:textId="1FA555CA" w:rsidR="00310FA1" w:rsidRPr="00CD5E4B" w:rsidRDefault="007D005B" w:rsidP="00EE2971">
            <w:pPr>
              <w:pStyle w:val="ECCTabletext"/>
              <w:widowControl w:val="0"/>
              <w:jc w:val="left"/>
            </w:pPr>
            <w:r w:rsidRPr="00CD5E4B">
              <w:t>Hata</w:t>
            </w:r>
            <w:r w:rsidR="00310FA1" w:rsidRPr="00CD5E4B">
              <w:t>, below roof</w:t>
            </w:r>
          </w:p>
        </w:tc>
      </w:tr>
      <w:tr w:rsidR="00310FA1" w:rsidRPr="00CD5E4B" w14:paraId="20535978" w14:textId="77777777" w:rsidTr="00EE2971">
        <w:trPr>
          <w:trHeight w:val="399"/>
          <w:jc w:val="left"/>
        </w:trPr>
        <w:tc>
          <w:tcPr>
            <w:tcW w:w="0" w:type="pct"/>
            <w:hideMark/>
          </w:tcPr>
          <w:p w14:paraId="6F65D123" w14:textId="77777777" w:rsidR="00310FA1" w:rsidRPr="00CD5E4B" w:rsidRDefault="00310FA1" w:rsidP="00EE2971">
            <w:pPr>
              <w:pStyle w:val="ECCTabletext"/>
              <w:widowControl w:val="0"/>
              <w:jc w:val="left"/>
            </w:pPr>
            <w:r w:rsidRPr="00CD5E4B">
              <w:lastRenderedPageBreak/>
              <w:t>Separation distance between PMSE and MFCN</w:t>
            </w:r>
          </w:p>
        </w:tc>
        <w:tc>
          <w:tcPr>
            <w:tcW w:w="0" w:type="pct"/>
            <w:hideMark/>
          </w:tcPr>
          <w:p w14:paraId="30150E2C" w14:textId="698CF787" w:rsidR="00310FA1" w:rsidRPr="00CD5E4B" w:rsidRDefault="00310FA1" w:rsidP="00EE2971">
            <w:pPr>
              <w:pStyle w:val="ECCTabletext"/>
              <w:widowControl w:val="0"/>
              <w:jc w:val="left"/>
            </w:pPr>
            <w:r w:rsidRPr="00CD5E4B">
              <w:t>100</w:t>
            </w:r>
            <w:r w:rsidR="00043786" w:rsidRPr="00CD5E4B">
              <w:t xml:space="preserve"> </w:t>
            </w:r>
            <w:r w:rsidRPr="00CD5E4B">
              <w:t>m</w:t>
            </w:r>
          </w:p>
        </w:tc>
        <w:tc>
          <w:tcPr>
            <w:tcW w:w="0" w:type="pct"/>
            <w:hideMark/>
          </w:tcPr>
          <w:p w14:paraId="32CD7B89" w14:textId="1B7DCAAB" w:rsidR="00310FA1" w:rsidRPr="00CD5E4B" w:rsidRDefault="00310FA1" w:rsidP="00EE2971">
            <w:pPr>
              <w:pStyle w:val="ECCTabletext"/>
              <w:widowControl w:val="0"/>
              <w:jc w:val="left"/>
            </w:pPr>
            <w:r w:rsidRPr="00CD5E4B">
              <w:t>1</w:t>
            </w:r>
            <w:r w:rsidR="00043786" w:rsidRPr="00CD5E4B">
              <w:t xml:space="preserve"> </w:t>
            </w:r>
            <w:r w:rsidRPr="00CD5E4B">
              <w:t>km</w:t>
            </w:r>
          </w:p>
        </w:tc>
        <w:tc>
          <w:tcPr>
            <w:tcW w:w="0" w:type="pct"/>
            <w:hideMark/>
          </w:tcPr>
          <w:p w14:paraId="10091089" w14:textId="70A1DFF9" w:rsidR="00310FA1" w:rsidRPr="00CD5E4B" w:rsidRDefault="00310FA1" w:rsidP="00EE2971">
            <w:pPr>
              <w:pStyle w:val="ECCTabletext"/>
              <w:widowControl w:val="0"/>
              <w:jc w:val="left"/>
            </w:pPr>
            <w:r w:rsidRPr="00CD5E4B">
              <w:t>2</w:t>
            </w:r>
            <w:r w:rsidR="00043786" w:rsidRPr="00CD5E4B">
              <w:t xml:space="preserve"> </w:t>
            </w:r>
            <w:r w:rsidRPr="00CD5E4B">
              <w:t>km</w:t>
            </w:r>
          </w:p>
        </w:tc>
        <w:tc>
          <w:tcPr>
            <w:tcW w:w="0" w:type="pct"/>
            <w:hideMark/>
          </w:tcPr>
          <w:p w14:paraId="46CC2279" w14:textId="7025D41E" w:rsidR="00310FA1" w:rsidRPr="00CD5E4B" w:rsidRDefault="00310FA1" w:rsidP="00EE2971">
            <w:pPr>
              <w:pStyle w:val="ECCTabletext"/>
              <w:widowControl w:val="0"/>
              <w:jc w:val="left"/>
            </w:pPr>
            <w:r w:rsidRPr="00CD5E4B">
              <w:t>3</w:t>
            </w:r>
            <w:r w:rsidR="00043786" w:rsidRPr="00CD5E4B">
              <w:t xml:space="preserve"> </w:t>
            </w:r>
            <w:r w:rsidRPr="00CD5E4B">
              <w:t>km</w:t>
            </w:r>
          </w:p>
        </w:tc>
      </w:tr>
      <w:tr w:rsidR="00310FA1" w:rsidRPr="00CD5E4B" w14:paraId="3BA0F0BD" w14:textId="77777777" w:rsidTr="00EE2971">
        <w:trPr>
          <w:trHeight w:val="287"/>
          <w:jc w:val="left"/>
        </w:trPr>
        <w:tc>
          <w:tcPr>
            <w:tcW w:w="0" w:type="pct"/>
            <w:hideMark/>
          </w:tcPr>
          <w:p w14:paraId="389C1E72" w14:textId="77777777" w:rsidR="00310FA1" w:rsidRPr="00CD5E4B" w:rsidRDefault="00310FA1" w:rsidP="00EE2971">
            <w:pPr>
              <w:pStyle w:val="ECCTabletext"/>
              <w:widowControl w:val="0"/>
              <w:jc w:val="left"/>
            </w:pPr>
            <w:r w:rsidRPr="00CD5E4B">
              <w:t>Channel bandwidth PMSE</w:t>
            </w:r>
          </w:p>
        </w:tc>
        <w:tc>
          <w:tcPr>
            <w:tcW w:w="0" w:type="pct"/>
            <w:hideMark/>
          </w:tcPr>
          <w:p w14:paraId="5848CAB0" w14:textId="041A09DE" w:rsidR="00310FA1" w:rsidRPr="00CD5E4B" w:rsidRDefault="00310FA1" w:rsidP="00EE2971">
            <w:pPr>
              <w:pStyle w:val="ECCTabletext"/>
              <w:widowControl w:val="0"/>
              <w:jc w:val="left"/>
            </w:pPr>
            <w:r w:rsidRPr="00CD5E4B">
              <w:t>10</w:t>
            </w:r>
            <w:r w:rsidR="00043786" w:rsidRPr="00CD5E4B">
              <w:t xml:space="preserve"> </w:t>
            </w:r>
            <w:r w:rsidRPr="00CD5E4B">
              <w:t>MHz</w:t>
            </w:r>
          </w:p>
        </w:tc>
        <w:tc>
          <w:tcPr>
            <w:tcW w:w="0" w:type="pct"/>
            <w:hideMark/>
          </w:tcPr>
          <w:p w14:paraId="7B94A284" w14:textId="4FBE3814" w:rsidR="00310FA1" w:rsidRPr="00CD5E4B" w:rsidRDefault="00310FA1" w:rsidP="00EE2971">
            <w:pPr>
              <w:pStyle w:val="ECCTabletext"/>
              <w:widowControl w:val="0"/>
              <w:jc w:val="left"/>
            </w:pPr>
            <w:r w:rsidRPr="00CD5E4B">
              <w:t>10</w:t>
            </w:r>
            <w:r w:rsidR="00043786" w:rsidRPr="00CD5E4B">
              <w:t xml:space="preserve"> </w:t>
            </w:r>
            <w:r w:rsidRPr="00CD5E4B">
              <w:t>MHz</w:t>
            </w:r>
          </w:p>
        </w:tc>
        <w:tc>
          <w:tcPr>
            <w:tcW w:w="0" w:type="pct"/>
            <w:hideMark/>
          </w:tcPr>
          <w:p w14:paraId="102BA754" w14:textId="0EDD8677" w:rsidR="00310FA1" w:rsidRPr="00CD5E4B" w:rsidRDefault="00310FA1" w:rsidP="00EE2971">
            <w:pPr>
              <w:pStyle w:val="ECCTabletext"/>
              <w:widowControl w:val="0"/>
              <w:jc w:val="left"/>
            </w:pPr>
            <w:r w:rsidRPr="00CD5E4B">
              <w:t>10</w:t>
            </w:r>
            <w:r w:rsidR="00043786" w:rsidRPr="00CD5E4B">
              <w:t xml:space="preserve"> </w:t>
            </w:r>
            <w:r w:rsidRPr="00CD5E4B">
              <w:t>MHz</w:t>
            </w:r>
          </w:p>
        </w:tc>
        <w:tc>
          <w:tcPr>
            <w:tcW w:w="0" w:type="pct"/>
            <w:hideMark/>
          </w:tcPr>
          <w:p w14:paraId="75BF0147" w14:textId="6A4B4506" w:rsidR="00310FA1" w:rsidRPr="00CD5E4B" w:rsidRDefault="00310FA1" w:rsidP="00EE2971">
            <w:pPr>
              <w:pStyle w:val="ECCTabletext"/>
              <w:widowControl w:val="0"/>
              <w:jc w:val="left"/>
            </w:pPr>
            <w:r w:rsidRPr="00CD5E4B">
              <w:t>10</w:t>
            </w:r>
            <w:r w:rsidR="00043786" w:rsidRPr="00CD5E4B">
              <w:t xml:space="preserve"> </w:t>
            </w:r>
            <w:r w:rsidRPr="00CD5E4B">
              <w:t>MHz</w:t>
            </w:r>
          </w:p>
        </w:tc>
      </w:tr>
      <w:tr w:rsidR="00310FA1" w:rsidRPr="00CD5E4B" w14:paraId="440BF572" w14:textId="77777777" w:rsidTr="00EE2971">
        <w:trPr>
          <w:trHeight w:val="263"/>
          <w:jc w:val="left"/>
        </w:trPr>
        <w:tc>
          <w:tcPr>
            <w:tcW w:w="0" w:type="pct"/>
            <w:hideMark/>
          </w:tcPr>
          <w:p w14:paraId="28404486" w14:textId="77777777" w:rsidR="00310FA1" w:rsidRPr="00CD5E4B" w:rsidRDefault="00310FA1" w:rsidP="00EE2971">
            <w:pPr>
              <w:pStyle w:val="ECCTabletext"/>
              <w:widowControl w:val="0"/>
              <w:jc w:val="left"/>
            </w:pPr>
            <w:r w:rsidRPr="00CD5E4B">
              <w:t>Channel bandwidth non-AAS LTE or AAS 5G NR</w:t>
            </w:r>
          </w:p>
        </w:tc>
        <w:tc>
          <w:tcPr>
            <w:tcW w:w="0" w:type="pct"/>
            <w:hideMark/>
          </w:tcPr>
          <w:p w14:paraId="4491958E" w14:textId="2291358A" w:rsidR="00310FA1" w:rsidRPr="00CD5E4B" w:rsidRDefault="00310FA1" w:rsidP="00EE2971">
            <w:pPr>
              <w:pStyle w:val="ECCTabletext"/>
              <w:widowControl w:val="0"/>
              <w:jc w:val="left"/>
            </w:pPr>
            <w:r w:rsidRPr="00CD5E4B">
              <w:t>20</w:t>
            </w:r>
            <w:r w:rsidR="00043786" w:rsidRPr="00CD5E4B">
              <w:t xml:space="preserve"> </w:t>
            </w:r>
            <w:r w:rsidRPr="00CD5E4B">
              <w:t>MHz</w:t>
            </w:r>
          </w:p>
        </w:tc>
        <w:tc>
          <w:tcPr>
            <w:tcW w:w="0" w:type="pct"/>
            <w:hideMark/>
          </w:tcPr>
          <w:p w14:paraId="2023505D" w14:textId="1EE865D0" w:rsidR="00310FA1" w:rsidRPr="00CD5E4B" w:rsidRDefault="00310FA1" w:rsidP="00EE2971">
            <w:pPr>
              <w:pStyle w:val="ECCTabletext"/>
              <w:widowControl w:val="0"/>
              <w:jc w:val="left"/>
            </w:pPr>
            <w:r w:rsidRPr="00CD5E4B">
              <w:t>20</w:t>
            </w:r>
            <w:r w:rsidR="00043786" w:rsidRPr="00CD5E4B">
              <w:t xml:space="preserve"> </w:t>
            </w:r>
            <w:r w:rsidRPr="00CD5E4B">
              <w:t>MHz</w:t>
            </w:r>
          </w:p>
        </w:tc>
        <w:tc>
          <w:tcPr>
            <w:tcW w:w="0" w:type="pct"/>
            <w:hideMark/>
          </w:tcPr>
          <w:p w14:paraId="05CEC938" w14:textId="4D7D0D41" w:rsidR="00310FA1" w:rsidRPr="00CD5E4B" w:rsidRDefault="00310FA1" w:rsidP="00EE2971">
            <w:pPr>
              <w:pStyle w:val="ECCTabletext"/>
              <w:widowControl w:val="0"/>
              <w:jc w:val="left"/>
            </w:pPr>
            <w:r w:rsidRPr="00CD5E4B">
              <w:t>20</w:t>
            </w:r>
            <w:r w:rsidR="00043786" w:rsidRPr="00CD5E4B">
              <w:t xml:space="preserve"> </w:t>
            </w:r>
            <w:r w:rsidRPr="00CD5E4B">
              <w:t>MHz</w:t>
            </w:r>
          </w:p>
        </w:tc>
        <w:tc>
          <w:tcPr>
            <w:tcW w:w="0" w:type="pct"/>
            <w:hideMark/>
          </w:tcPr>
          <w:p w14:paraId="690A1D1E" w14:textId="3AC76CF6" w:rsidR="00310FA1" w:rsidRPr="00CD5E4B" w:rsidRDefault="00310FA1" w:rsidP="00EE2971">
            <w:pPr>
              <w:pStyle w:val="ECCTabletext"/>
              <w:widowControl w:val="0"/>
              <w:jc w:val="left"/>
            </w:pPr>
            <w:r w:rsidRPr="00CD5E4B">
              <w:t>20</w:t>
            </w:r>
            <w:r w:rsidR="00043786" w:rsidRPr="00CD5E4B">
              <w:t xml:space="preserve"> </w:t>
            </w:r>
            <w:r w:rsidRPr="00CD5E4B">
              <w:t>MHz</w:t>
            </w:r>
          </w:p>
        </w:tc>
      </w:tr>
      <w:tr w:rsidR="00310FA1" w:rsidRPr="00CD5E4B" w14:paraId="3C2E7637" w14:textId="77777777" w:rsidTr="00EE2971">
        <w:trPr>
          <w:trHeight w:val="343"/>
          <w:jc w:val="left"/>
        </w:trPr>
        <w:tc>
          <w:tcPr>
            <w:tcW w:w="0" w:type="pct"/>
            <w:hideMark/>
          </w:tcPr>
          <w:p w14:paraId="19D3DF52" w14:textId="20594895" w:rsidR="00310FA1" w:rsidRPr="00CD5E4B" w:rsidRDefault="00310FA1" w:rsidP="00EE2971">
            <w:pPr>
              <w:pStyle w:val="ECCTabletext"/>
              <w:widowControl w:val="0"/>
              <w:jc w:val="left"/>
            </w:pPr>
            <w:r w:rsidRPr="00CD5E4B">
              <w:t xml:space="preserve">Frequency </w:t>
            </w:r>
            <w:r w:rsidR="00597677" w:rsidRPr="00CD5E4B">
              <w:t>centre</w:t>
            </w:r>
          </w:p>
        </w:tc>
        <w:tc>
          <w:tcPr>
            <w:tcW w:w="0" w:type="pct"/>
            <w:hideMark/>
          </w:tcPr>
          <w:p w14:paraId="702B1C83" w14:textId="2E33271A" w:rsidR="00310FA1" w:rsidRPr="00CD5E4B" w:rsidRDefault="00310FA1" w:rsidP="00EE2971">
            <w:pPr>
              <w:pStyle w:val="ECCTabletext"/>
              <w:widowControl w:val="0"/>
              <w:jc w:val="left"/>
            </w:pPr>
            <w:r w:rsidRPr="00CD5E4B">
              <w:t>2350</w:t>
            </w:r>
            <w:r w:rsidR="00043786" w:rsidRPr="00CD5E4B">
              <w:t xml:space="preserve"> </w:t>
            </w:r>
            <w:r w:rsidRPr="00CD5E4B">
              <w:t>MHz MFCN / 2335</w:t>
            </w:r>
            <w:r w:rsidR="00043786" w:rsidRPr="00CD5E4B">
              <w:t xml:space="preserve"> </w:t>
            </w:r>
            <w:r w:rsidRPr="00CD5E4B">
              <w:t>MHz PMSE</w:t>
            </w:r>
          </w:p>
        </w:tc>
        <w:tc>
          <w:tcPr>
            <w:tcW w:w="0" w:type="pct"/>
            <w:hideMark/>
          </w:tcPr>
          <w:p w14:paraId="40F1B19F" w14:textId="3BF61108" w:rsidR="00310FA1" w:rsidRPr="00CD5E4B" w:rsidRDefault="00310FA1" w:rsidP="00EE2971">
            <w:pPr>
              <w:pStyle w:val="ECCTabletext"/>
              <w:widowControl w:val="0"/>
              <w:jc w:val="left"/>
            </w:pPr>
            <w:r w:rsidRPr="00CD5E4B">
              <w:t>2350</w:t>
            </w:r>
            <w:r w:rsidR="007F0ACF" w:rsidRPr="00CD5E4B">
              <w:t xml:space="preserve"> </w:t>
            </w:r>
            <w:r w:rsidRPr="00CD5E4B">
              <w:t>MHz MFCN / 2335</w:t>
            </w:r>
            <w:r w:rsidR="00043786" w:rsidRPr="00CD5E4B">
              <w:t xml:space="preserve"> </w:t>
            </w:r>
            <w:r w:rsidRPr="00CD5E4B">
              <w:t>MHz PMSE</w:t>
            </w:r>
          </w:p>
        </w:tc>
        <w:tc>
          <w:tcPr>
            <w:tcW w:w="0" w:type="pct"/>
            <w:hideMark/>
          </w:tcPr>
          <w:p w14:paraId="1337E71F" w14:textId="6925F2B4" w:rsidR="00310FA1" w:rsidRPr="00CD5E4B" w:rsidRDefault="00310FA1" w:rsidP="00EE2971">
            <w:pPr>
              <w:pStyle w:val="ECCTabletext"/>
              <w:widowControl w:val="0"/>
              <w:jc w:val="left"/>
            </w:pPr>
            <w:r w:rsidRPr="00CD5E4B">
              <w:t>2350</w:t>
            </w:r>
            <w:r w:rsidR="00043786" w:rsidRPr="00CD5E4B">
              <w:t xml:space="preserve"> </w:t>
            </w:r>
            <w:r w:rsidRPr="00CD5E4B">
              <w:t>MHz MFCN / 2335</w:t>
            </w:r>
            <w:r w:rsidR="00043786" w:rsidRPr="00CD5E4B">
              <w:t xml:space="preserve"> </w:t>
            </w:r>
            <w:r w:rsidRPr="00CD5E4B">
              <w:t>MHz PMSE</w:t>
            </w:r>
          </w:p>
        </w:tc>
        <w:tc>
          <w:tcPr>
            <w:tcW w:w="0" w:type="pct"/>
            <w:hideMark/>
          </w:tcPr>
          <w:p w14:paraId="62AA593D" w14:textId="7262C9A7" w:rsidR="00310FA1" w:rsidRPr="00CD5E4B" w:rsidRDefault="00310FA1" w:rsidP="00EE2971">
            <w:pPr>
              <w:pStyle w:val="ECCTabletext"/>
              <w:widowControl w:val="0"/>
              <w:jc w:val="left"/>
            </w:pPr>
            <w:r w:rsidRPr="00CD5E4B">
              <w:t>2350</w:t>
            </w:r>
            <w:r w:rsidR="00043786" w:rsidRPr="00CD5E4B">
              <w:t xml:space="preserve"> </w:t>
            </w:r>
            <w:r w:rsidRPr="00CD5E4B">
              <w:t>MHz MFCN / 2335</w:t>
            </w:r>
            <w:r w:rsidR="00043786" w:rsidRPr="00CD5E4B">
              <w:t xml:space="preserve"> </w:t>
            </w:r>
            <w:r w:rsidRPr="00CD5E4B">
              <w:t>MHz PMSE</w:t>
            </w:r>
          </w:p>
        </w:tc>
      </w:tr>
      <w:tr w:rsidR="00310FA1" w:rsidRPr="00CD5E4B" w14:paraId="46E1EBD7" w14:textId="77777777" w:rsidTr="00EE2971">
        <w:trPr>
          <w:trHeight w:val="591"/>
          <w:jc w:val="left"/>
        </w:trPr>
        <w:tc>
          <w:tcPr>
            <w:tcW w:w="0" w:type="pct"/>
            <w:hideMark/>
          </w:tcPr>
          <w:p w14:paraId="5D79FBE3" w14:textId="2A1C32E4" w:rsidR="00310FA1" w:rsidRPr="00CD5E4B" w:rsidRDefault="00310FA1" w:rsidP="00EE2971">
            <w:pPr>
              <w:pStyle w:val="ECCTabletext"/>
              <w:widowControl w:val="0"/>
              <w:jc w:val="left"/>
            </w:pPr>
            <w:r w:rsidRPr="00CD5E4B">
              <w:t>90% probability of the level at separation distance</w:t>
            </w:r>
            <w:r w:rsidRPr="00CD5E4B">
              <w:br/>
              <w:t>Δ iRSS (dB) =AAS 5G NR - non-AAS LTE</w:t>
            </w:r>
          </w:p>
        </w:tc>
        <w:tc>
          <w:tcPr>
            <w:tcW w:w="0" w:type="pct"/>
            <w:hideMark/>
          </w:tcPr>
          <w:p w14:paraId="2BC1207D" w14:textId="77777777" w:rsidR="00310FA1" w:rsidRPr="00CD5E4B" w:rsidRDefault="00310FA1" w:rsidP="00EE2971">
            <w:pPr>
              <w:pStyle w:val="ECCTabletext"/>
              <w:widowControl w:val="0"/>
              <w:jc w:val="left"/>
            </w:pPr>
            <w:r w:rsidRPr="00CD5E4B">
              <w:t>-2</w:t>
            </w:r>
          </w:p>
        </w:tc>
        <w:tc>
          <w:tcPr>
            <w:tcW w:w="0" w:type="pct"/>
            <w:hideMark/>
          </w:tcPr>
          <w:p w14:paraId="2B0819E7" w14:textId="77777777" w:rsidR="00310FA1" w:rsidRPr="00CD5E4B" w:rsidRDefault="00310FA1" w:rsidP="00EE2971">
            <w:pPr>
              <w:pStyle w:val="ECCTabletext"/>
              <w:widowControl w:val="0"/>
              <w:jc w:val="left"/>
            </w:pPr>
            <w:r w:rsidRPr="00CD5E4B">
              <w:t>-5</w:t>
            </w:r>
          </w:p>
        </w:tc>
        <w:tc>
          <w:tcPr>
            <w:tcW w:w="0" w:type="pct"/>
            <w:hideMark/>
          </w:tcPr>
          <w:p w14:paraId="70D67920" w14:textId="77777777" w:rsidR="00310FA1" w:rsidRPr="00CD5E4B" w:rsidRDefault="00310FA1" w:rsidP="00EE2971">
            <w:pPr>
              <w:pStyle w:val="ECCTabletext"/>
              <w:widowControl w:val="0"/>
              <w:jc w:val="left"/>
            </w:pPr>
            <w:r w:rsidRPr="00CD5E4B">
              <w:t>-5</w:t>
            </w:r>
          </w:p>
        </w:tc>
        <w:tc>
          <w:tcPr>
            <w:tcW w:w="0" w:type="pct"/>
            <w:hideMark/>
          </w:tcPr>
          <w:p w14:paraId="6EF1A207" w14:textId="77777777" w:rsidR="00310FA1" w:rsidRPr="00CD5E4B" w:rsidRDefault="00310FA1" w:rsidP="00EE2971">
            <w:pPr>
              <w:pStyle w:val="ECCTabletext"/>
              <w:widowControl w:val="0"/>
              <w:jc w:val="left"/>
            </w:pPr>
            <w:r w:rsidRPr="00CD5E4B">
              <w:t>-6</w:t>
            </w:r>
          </w:p>
        </w:tc>
      </w:tr>
      <w:tr w:rsidR="00310FA1" w:rsidRPr="00CD5E4B" w14:paraId="20C87833" w14:textId="77777777" w:rsidTr="00EE2971">
        <w:trPr>
          <w:trHeight w:val="591"/>
          <w:jc w:val="left"/>
        </w:trPr>
        <w:tc>
          <w:tcPr>
            <w:tcW w:w="0" w:type="pct"/>
            <w:hideMark/>
          </w:tcPr>
          <w:p w14:paraId="64217656" w14:textId="22A141A9" w:rsidR="00310FA1" w:rsidRPr="00CD5E4B" w:rsidRDefault="00310FA1" w:rsidP="00EE2971">
            <w:pPr>
              <w:pStyle w:val="ECCTabletext"/>
              <w:widowControl w:val="0"/>
              <w:jc w:val="left"/>
            </w:pPr>
            <w:r w:rsidRPr="00CD5E4B">
              <w:t>50% probability of the level at separation distance</w:t>
            </w:r>
            <w:r w:rsidRPr="00CD5E4B">
              <w:br/>
              <w:t>Δ iRSS (dB) =AAS 5G NR - non-AAS LTE</w:t>
            </w:r>
          </w:p>
        </w:tc>
        <w:tc>
          <w:tcPr>
            <w:tcW w:w="0" w:type="pct"/>
            <w:hideMark/>
          </w:tcPr>
          <w:p w14:paraId="72C5BC46" w14:textId="77777777" w:rsidR="00310FA1" w:rsidRPr="00CD5E4B" w:rsidRDefault="00310FA1" w:rsidP="00EE2971">
            <w:pPr>
              <w:pStyle w:val="ECCTabletext"/>
              <w:widowControl w:val="0"/>
              <w:jc w:val="left"/>
            </w:pPr>
            <w:r w:rsidRPr="00CD5E4B">
              <w:t>-7</w:t>
            </w:r>
          </w:p>
        </w:tc>
        <w:tc>
          <w:tcPr>
            <w:tcW w:w="0" w:type="pct"/>
            <w:hideMark/>
          </w:tcPr>
          <w:p w14:paraId="26D4AD03" w14:textId="77777777" w:rsidR="00310FA1" w:rsidRPr="00CD5E4B" w:rsidRDefault="00310FA1" w:rsidP="00EE2971">
            <w:pPr>
              <w:pStyle w:val="ECCTabletext"/>
              <w:widowControl w:val="0"/>
              <w:jc w:val="left"/>
            </w:pPr>
            <w:r w:rsidRPr="00CD5E4B">
              <w:t>-11</w:t>
            </w:r>
          </w:p>
        </w:tc>
        <w:tc>
          <w:tcPr>
            <w:tcW w:w="0" w:type="pct"/>
            <w:hideMark/>
          </w:tcPr>
          <w:p w14:paraId="47FE0F00" w14:textId="77777777" w:rsidR="00310FA1" w:rsidRPr="00CD5E4B" w:rsidRDefault="00310FA1" w:rsidP="00EE2971">
            <w:pPr>
              <w:pStyle w:val="ECCTabletext"/>
              <w:widowControl w:val="0"/>
              <w:jc w:val="left"/>
            </w:pPr>
            <w:r w:rsidRPr="00CD5E4B">
              <w:t>-11</w:t>
            </w:r>
          </w:p>
        </w:tc>
        <w:tc>
          <w:tcPr>
            <w:tcW w:w="0" w:type="pct"/>
            <w:hideMark/>
          </w:tcPr>
          <w:p w14:paraId="789254B4" w14:textId="77777777" w:rsidR="00310FA1" w:rsidRPr="00CD5E4B" w:rsidRDefault="00310FA1" w:rsidP="00EE2971">
            <w:pPr>
              <w:pStyle w:val="ECCTabletext"/>
              <w:widowControl w:val="0"/>
              <w:jc w:val="left"/>
            </w:pPr>
            <w:r w:rsidRPr="00CD5E4B">
              <w:t>-11</w:t>
            </w:r>
          </w:p>
        </w:tc>
      </w:tr>
      <w:tr w:rsidR="00310FA1" w:rsidRPr="00CD5E4B" w14:paraId="27277664" w14:textId="77777777" w:rsidTr="00EE2971">
        <w:trPr>
          <w:trHeight w:val="239"/>
          <w:jc w:val="left"/>
        </w:trPr>
        <w:tc>
          <w:tcPr>
            <w:tcW w:w="0" w:type="pct"/>
            <w:gridSpan w:val="5"/>
            <w:hideMark/>
          </w:tcPr>
          <w:p w14:paraId="6BD3606F" w14:textId="29237254" w:rsidR="00310FA1" w:rsidRPr="00CD5E4B" w:rsidRDefault="00310FA1" w:rsidP="00EE2971">
            <w:pPr>
              <w:pStyle w:val="ECCTabletext"/>
              <w:widowControl w:val="0"/>
              <w:jc w:val="left"/>
            </w:pPr>
            <w:r w:rsidRPr="00CD5E4B">
              <w:t>Co</w:t>
            </w:r>
            <w:r w:rsidR="00EE2971" w:rsidRPr="00CD5E4B">
              <w:t>-</w:t>
            </w:r>
            <w:r w:rsidRPr="00CD5E4B">
              <w:t>channel - Mobile video link</w:t>
            </w:r>
          </w:p>
        </w:tc>
      </w:tr>
      <w:tr w:rsidR="00310FA1" w:rsidRPr="00CD5E4B" w14:paraId="392CE948" w14:textId="77777777" w:rsidTr="00EE2971">
        <w:trPr>
          <w:trHeight w:val="263"/>
          <w:jc w:val="left"/>
        </w:trPr>
        <w:tc>
          <w:tcPr>
            <w:tcW w:w="0" w:type="pct"/>
            <w:hideMark/>
          </w:tcPr>
          <w:p w14:paraId="2FF59BBE" w14:textId="77777777" w:rsidR="00310FA1" w:rsidRPr="00CD5E4B" w:rsidRDefault="00310FA1" w:rsidP="00EE2971">
            <w:pPr>
              <w:pStyle w:val="ECCTabletext"/>
              <w:widowControl w:val="0"/>
              <w:jc w:val="left"/>
            </w:pPr>
            <w:r w:rsidRPr="00CD5E4B">
              <w:t>Propagation</w:t>
            </w:r>
          </w:p>
        </w:tc>
        <w:tc>
          <w:tcPr>
            <w:tcW w:w="0" w:type="pct"/>
            <w:gridSpan w:val="4"/>
            <w:hideMark/>
          </w:tcPr>
          <w:p w14:paraId="7C649173" w14:textId="77777777" w:rsidR="00310FA1" w:rsidRPr="00CD5E4B" w:rsidRDefault="00310FA1" w:rsidP="00EE2971">
            <w:pPr>
              <w:pStyle w:val="ECCTabletext"/>
              <w:widowControl w:val="0"/>
              <w:jc w:val="left"/>
            </w:pPr>
            <w:r w:rsidRPr="00CD5E4B">
              <w:t>Free space</w:t>
            </w:r>
          </w:p>
        </w:tc>
      </w:tr>
      <w:tr w:rsidR="00310FA1" w:rsidRPr="00CD5E4B" w14:paraId="01A1FC49" w14:textId="77777777" w:rsidTr="00EE2971">
        <w:trPr>
          <w:trHeight w:val="303"/>
          <w:jc w:val="left"/>
        </w:trPr>
        <w:tc>
          <w:tcPr>
            <w:tcW w:w="0" w:type="pct"/>
            <w:hideMark/>
          </w:tcPr>
          <w:p w14:paraId="0AFE366B" w14:textId="77777777" w:rsidR="00310FA1" w:rsidRPr="00CD5E4B" w:rsidRDefault="00310FA1" w:rsidP="00EE2971">
            <w:pPr>
              <w:pStyle w:val="ECCTabletext"/>
              <w:widowControl w:val="0"/>
              <w:jc w:val="left"/>
            </w:pPr>
            <w:r w:rsidRPr="00CD5E4B">
              <w:t>Separation distance between PMSE and MFCN</w:t>
            </w:r>
          </w:p>
        </w:tc>
        <w:tc>
          <w:tcPr>
            <w:tcW w:w="0" w:type="pct"/>
            <w:hideMark/>
          </w:tcPr>
          <w:p w14:paraId="557A5061" w14:textId="5BA99AFB" w:rsidR="00310FA1" w:rsidRPr="00CD5E4B" w:rsidRDefault="00310FA1" w:rsidP="00EE2971">
            <w:pPr>
              <w:pStyle w:val="ECCTabletext"/>
              <w:widowControl w:val="0"/>
              <w:jc w:val="left"/>
            </w:pPr>
            <w:r w:rsidRPr="00CD5E4B">
              <w:t>1</w:t>
            </w:r>
            <w:r w:rsidR="00043786" w:rsidRPr="00CD5E4B">
              <w:t xml:space="preserve"> </w:t>
            </w:r>
            <w:r w:rsidRPr="00CD5E4B">
              <w:t>km</w:t>
            </w:r>
          </w:p>
        </w:tc>
        <w:tc>
          <w:tcPr>
            <w:tcW w:w="0" w:type="pct"/>
            <w:hideMark/>
          </w:tcPr>
          <w:p w14:paraId="506A8B34" w14:textId="1235E54B" w:rsidR="00310FA1" w:rsidRPr="00CD5E4B" w:rsidRDefault="00310FA1" w:rsidP="00EE2971">
            <w:pPr>
              <w:pStyle w:val="ECCTabletext"/>
              <w:widowControl w:val="0"/>
              <w:jc w:val="left"/>
            </w:pPr>
            <w:r w:rsidRPr="00CD5E4B">
              <w:t>10</w:t>
            </w:r>
            <w:r w:rsidR="00043786" w:rsidRPr="00CD5E4B">
              <w:t xml:space="preserve"> </w:t>
            </w:r>
            <w:r w:rsidRPr="00CD5E4B">
              <w:t>km</w:t>
            </w:r>
          </w:p>
        </w:tc>
        <w:tc>
          <w:tcPr>
            <w:tcW w:w="0" w:type="pct"/>
            <w:hideMark/>
          </w:tcPr>
          <w:p w14:paraId="226B2E4C" w14:textId="7EBF6D22" w:rsidR="00310FA1" w:rsidRPr="00CD5E4B" w:rsidRDefault="00310FA1" w:rsidP="00EE2971">
            <w:pPr>
              <w:pStyle w:val="ECCTabletext"/>
              <w:widowControl w:val="0"/>
              <w:jc w:val="left"/>
            </w:pPr>
            <w:r w:rsidRPr="00CD5E4B">
              <w:t>50</w:t>
            </w:r>
            <w:r w:rsidR="00043786" w:rsidRPr="00CD5E4B">
              <w:t xml:space="preserve"> </w:t>
            </w:r>
            <w:r w:rsidRPr="00CD5E4B">
              <w:t>km</w:t>
            </w:r>
          </w:p>
        </w:tc>
        <w:tc>
          <w:tcPr>
            <w:tcW w:w="0" w:type="pct"/>
            <w:hideMark/>
          </w:tcPr>
          <w:p w14:paraId="04DBDC60" w14:textId="01A48D88" w:rsidR="00310FA1" w:rsidRPr="00CD5E4B" w:rsidRDefault="00310FA1" w:rsidP="00EE2971">
            <w:pPr>
              <w:pStyle w:val="ECCTabletext"/>
              <w:widowControl w:val="0"/>
              <w:jc w:val="left"/>
            </w:pPr>
            <w:r w:rsidRPr="00CD5E4B">
              <w:t>100</w:t>
            </w:r>
            <w:r w:rsidR="00043786" w:rsidRPr="00CD5E4B">
              <w:t xml:space="preserve"> </w:t>
            </w:r>
            <w:r w:rsidRPr="00CD5E4B">
              <w:t>km</w:t>
            </w:r>
          </w:p>
        </w:tc>
      </w:tr>
      <w:tr w:rsidR="00310FA1" w:rsidRPr="00CD5E4B" w14:paraId="6E5B85B2" w14:textId="77777777" w:rsidTr="00EE2971">
        <w:trPr>
          <w:trHeight w:val="319"/>
          <w:jc w:val="left"/>
        </w:trPr>
        <w:tc>
          <w:tcPr>
            <w:tcW w:w="0" w:type="pct"/>
            <w:hideMark/>
          </w:tcPr>
          <w:p w14:paraId="3E5832D8" w14:textId="77777777" w:rsidR="00310FA1" w:rsidRPr="00CD5E4B" w:rsidRDefault="00310FA1" w:rsidP="00EE2971">
            <w:pPr>
              <w:pStyle w:val="ECCTabletext"/>
              <w:widowControl w:val="0"/>
              <w:jc w:val="left"/>
            </w:pPr>
            <w:r w:rsidRPr="00CD5E4B">
              <w:t>Channel bandwidth PMSE</w:t>
            </w:r>
          </w:p>
        </w:tc>
        <w:tc>
          <w:tcPr>
            <w:tcW w:w="0" w:type="pct"/>
            <w:hideMark/>
          </w:tcPr>
          <w:p w14:paraId="58A35665" w14:textId="6A75DB28" w:rsidR="00310FA1" w:rsidRPr="00CD5E4B" w:rsidRDefault="00310FA1" w:rsidP="00EE2971">
            <w:pPr>
              <w:pStyle w:val="ECCTabletext"/>
              <w:widowControl w:val="0"/>
              <w:jc w:val="left"/>
            </w:pPr>
            <w:r w:rsidRPr="00CD5E4B">
              <w:t>10</w:t>
            </w:r>
            <w:r w:rsidR="00043786" w:rsidRPr="00CD5E4B">
              <w:t xml:space="preserve"> </w:t>
            </w:r>
            <w:r w:rsidRPr="00CD5E4B">
              <w:t>MHz</w:t>
            </w:r>
          </w:p>
        </w:tc>
        <w:tc>
          <w:tcPr>
            <w:tcW w:w="0" w:type="pct"/>
            <w:hideMark/>
          </w:tcPr>
          <w:p w14:paraId="0D364267" w14:textId="13499F73" w:rsidR="00310FA1" w:rsidRPr="00CD5E4B" w:rsidRDefault="00310FA1" w:rsidP="00EE2971">
            <w:pPr>
              <w:pStyle w:val="ECCTabletext"/>
              <w:widowControl w:val="0"/>
              <w:jc w:val="left"/>
            </w:pPr>
            <w:r w:rsidRPr="00CD5E4B">
              <w:t>10</w:t>
            </w:r>
            <w:r w:rsidR="00043786" w:rsidRPr="00CD5E4B">
              <w:t xml:space="preserve"> </w:t>
            </w:r>
            <w:r w:rsidRPr="00CD5E4B">
              <w:t>MHz</w:t>
            </w:r>
          </w:p>
        </w:tc>
        <w:tc>
          <w:tcPr>
            <w:tcW w:w="0" w:type="pct"/>
            <w:hideMark/>
          </w:tcPr>
          <w:p w14:paraId="759E177F" w14:textId="7E043475" w:rsidR="00310FA1" w:rsidRPr="00CD5E4B" w:rsidRDefault="00310FA1" w:rsidP="00EE2971">
            <w:pPr>
              <w:pStyle w:val="ECCTabletext"/>
              <w:widowControl w:val="0"/>
              <w:jc w:val="left"/>
            </w:pPr>
            <w:r w:rsidRPr="00CD5E4B">
              <w:t>10</w:t>
            </w:r>
            <w:r w:rsidR="00043786" w:rsidRPr="00CD5E4B">
              <w:t xml:space="preserve"> </w:t>
            </w:r>
            <w:r w:rsidRPr="00CD5E4B">
              <w:t>MHz</w:t>
            </w:r>
          </w:p>
        </w:tc>
        <w:tc>
          <w:tcPr>
            <w:tcW w:w="0" w:type="pct"/>
            <w:hideMark/>
          </w:tcPr>
          <w:p w14:paraId="4CF8582D" w14:textId="73463AD1" w:rsidR="00310FA1" w:rsidRPr="00CD5E4B" w:rsidRDefault="00310FA1" w:rsidP="00EE2971">
            <w:pPr>
              <w:pStyle w:val="ECCTabletext"/>
              <w:widowControl w:val="0"/>
              <w:jc w:val="left"/>
            </w:pPr>
            <w:r w:rsidRPr="00CD5E4B">
              <w:t>10</w:t>
            </w:r>
            <w:r w:rsidR="00043786" w:rsidRPr="00CD5E4B">
              <w:t xml:space="preserve"> </w:t>
            </w:r>
            <w:r w:rsidRPr="00CD5E4B">
              <w:t>MHz</w:t>
            </w:r>
          </w:p>
        </w:tc>
      </w:tr>
      <w:tr w:rsidR="00310FA1" w:rsidRPr="00CD5E4B" w14:paraId="3EC3B60C" w14:textId="77777777" w:rsidTr="00EE2971">
        <w:trPr>
          <w:trHeight w:val="327"/>
          <w:jc w:val="left"/>
        </w:trPr>
        <w:tc>
          <w:tcPr>
            <w:tcW w:w="0" w:type="pct"/>
            <w:hideMark/>
          </w:tcPr>
          <w:p w14:paraId="4824E537" w14:textId="77777777" w:rsidR="00310FA1" w:rsidRPr="00CD5E4B" w:rsidRDefault="00310FA1" w:rsidP="00EE2971">
            <w:pPr>
              <w:pStyle w:val="ECCTabletext"/>
              <w:widowControl w:val="0"/>
              <w:jc w:val="left"/>
            </w:pPr>
            <w:r w:rsidRPr="00CD5E4B">
              <w:t>Channel bandwidth non-AAS LTE or AAS 5G NR</w:t>
            </w:r>
          </w:p>
        </w:tc>
        <w:tc>
          <w:tcPr>
            <w:tcW w:w="0" w:type="pct"/>
            <w:hideMark/>
          </w:tcPr>
          <w:p w14:paraId="4A7A4A05" w14:textId="463AB91C" w:rsidR="00310FA1" w:rsidRPr="00CD5E4B" w:rsidRDefault="00310FA1" w:rsidP="00EE2971">
            <w:pPr>
              <w:pStyle w:val="ECCTabletext"/>
              <w:widowControl w:val="0"/>
              <w:jc w:val="left"/>
            </w:pPr>
            <w:r w:rsidRPr="00CD5E4B">
              <w:t>20</w:t>
            </w:r>
            <w:r w:rsidR="00043786" w:rsidRPr="00CD5E4B">
              <w:t xml:space="preserve"> </w:t>
            </w:r>
            <w:r w:rsidRPr="00CD5E4B">
              <w:t>MHz</w:t>
            </w:r>
          </w:p>
        </w:tc>
        <w:tc>
          <w:tcPr>
            <w:tcW w:w="0" w:type="pct"/>
            <w:hideMark/>
          </w:tcPr>
          <w:p w14:paraId="50766FE4" w14:textId="27720D2F" w:rsidR="00310FA1" w:rsidRPr="00CD5E4B" w:rsidRDefault="00310FA1" w:rsidP="00EE2971">
            <w:pPr>
              <w:pStyle w:val="ECCTabletext"/>
              <w:widowControl w:val="0"/>
              <w:jc w:val="left"/>
            </w:pPr>
            <w:r w:rsidRPr="00CD5E4B">
              <w:t>20</w:t>
            </w:r>
            <w:r w:rsidR="00043786" w:rsidRPr="00CD5E4B">
              <w:t xml:space="preserve"> </w:t>
            </w:r>
            <w:r w:rsidRPr="00CD5E4B">
              <w:t>MHz</w:t>
            </w:r>
          </w:p>
        </w:tc>
        <w:tc>
          <w:tcPr>
            <w:tcW w:w="0" w:type="pct"/>
            <w:hideMark/>
          </w:tcPr>
          <w:p w14:paraId="6AAF6201" w14:textId="05EA531B" w:rsidR="00310FA1" w:rsidRPr="00CD5E4B" w:rsidRDefault="00310FA1" w:rsidP="00EE2971">
            <w:pPr>
              <w:pStyle w:val="ECCTabletext"/>
              <w:widowControl w:val="0"/>
              <w:jc w:val="left"/>
            </w:pPr>
            <w:r w:rsidRPr="00CD5E4B">
              <w:t>20</w:t>
            </w:r>
            <w:r w:rsidR="00043786" w:rsidRPr="00CD5E4B">
              <w:t xml:space="preserve"> </w:t>
            </w:r>
            <w:r w:rsidRPr="00CD5E4B">
              <w:t>MHz</w:t>
            </w:r>
          </w:p>
        </w:tc>
        <w:tc>
          <w:tcPr>
            <w:tcW w:w="0" w:type="pct"/>
            <w:hideMark/>
          </w:tcPr>
          <w:p w14:paraId="654FBAF2" w14:textId="38C7BA69" w:rsidR="00310FA1" w:rsidRPr="00CD5E4B" w:rsidRDefault="00310FA1" w:rsidP="00EE2971">
            <w:pPr>
              <w:pStyle w:val="ECCTabletext"/>
              <w:widowControl w:val="0"/>
              <w:jc w:val="left"/>
            </w:pPr>
            <w:r w:rsidRPr="00CD5E4B">
              <w:t>20</w:t>
            </w:r>
            <w:r w:rsidR="00043786" w:rsidRPr="00CD5E4B">
              <w:t xml:space="preserve"> </w:t>
            </w:r>
            <w:r w:rsidRPr="00CD5E4B">
              <w:t>MHz</w:t>
            </w:r>
          </w:p>
        </w:tc>
      </w:tr>
      <w:tr w:rsidR="00310FA1" w:rsidRPr="00CD5E4B" w14:paraId="4D1C5F45" w14:textId="77777777" w:rsidTr="00EE2971">
        <w:trPr>
          <w:trHeight w:val="279"/>
          <w:jc w:val="left"/>
        </w:trPr>
        <w:tc>
          <w:tcPr>
            <w:tcW w:w="0" w:type="pct"/>
            <w:hideMark/>
          </w:tcPr>
          <w:p w14:paraId="752BC5EB" w14:textId="1C4247BC" w:rsidR="00310FA1" w:rsidRPr="00CD5E4B" w:rsidRDefault="00310FA1" w:rsidP="00EE2971">
            <w:pPr>
              <w:pStyle w:val="ECCTabletext"/>
              <w:widowControl w:val="0"/>
              <w:jc w:val="left"/>
            </w:pPr>
            <w:r w:rsidRPr="00CD5E4B">
              <w:t xml:space="preserve">Frequency </w:t>
            </w:r>
            <w:r w:rsidR="006E4778" w:rsidRPr="00CD5E4B">
              <w:t>centre</w:t>
            </w:r>
          </w:p>
        </w:tc>
        <w:tc>
          <w:tcPr>
            <w:tcW w:w="0" w:type="pct"/>
            <w:hideMark/>
          </w:tcPr>
          <w:p w14:paraId="2B54C73A" w14:textId="6BE84D92" w:rsidR="00310FA1" w:rsidRPr="00CD5E4B" w:rsidRDefault="00310FA1" w:rsidP="00EE2971">
            <w:pPr>
              <w:pStyle w:val="ECCTabletext"/>
              <w:widowControl w:val="0"/>
              <w:jc w:val="left"/>
            </w:pPr>
            <w:r w:rsidRPr="00CD5E4B">
              <w:t>2350</w:t>
            </w:r>
            <w:r w:rsidR="00043786" w:rsidRPr="00CD5E4B">
              <w:t xml:space="preserve"> </w:t>
            </w:r>
            <w:r w:rsidRPr="00CD5E4B">
              <w:t>MHz</w:t>
            </w:r>
          </w:p>
        </w:tc>
        <w:tc>
          <w:tcPr>
            <w:tcW w:w="0" w:type="pct"/>
            <w:hideMark/>
          </w:tcPr>
          <w:p w14:paraId="6E6BC379" w14:textId="51D8F530" w:rsidR="00310FA1" w:rsidRPr="00CD5E4B" w:rsidRDefault="00310FA1" w:rsidP="00EE2971">
            <w:pPr>
              <w:pStyle w:val="ECCTabletext"/>
              <w:widowControl w:val="0"/>
              <w:jc w:val="left"/>
            </w:pPr>
            <w:r w:rsidRPr="00CD5E4B">
              <w:t>2350</w:t>
            </w:r>
            <w:r w:rsidR="00043786" w:rsidRPr="00CD5E4B">
              <w:t xml:space="preserve"> </w:t>
            </w:r>
            <w:r w:rsidRPr="00CD5E4B">
              <w:t>MHz</w:t>
            </w:r>
          </w:p>
        </w:tc>
        <w:tc>
          <w:tcPr>
            <w:tcW w:w="0" w:type="pct"/>
            <w:hideMark/>
          </w:tcPr>
          <w:p w14:paraId="3736FD22" w14:textId="35FA2FB6" w:rsidR="00310FA1" w:rsidRPr="00CD5E4B" w:rsidRDefault="00310FA1" w:rsidP="00EE2971">
            <w:pPr>
              <w:pStyle w:val="ECCTabletext"/>
              <w:widowControl w:val="0"/>
              <w:jc w:val="left"/>
            </w:pPr>
            <w:r w:rsidRPr="00CD5E4B">
              <w:t>2350</w:t>
            </w:r>
            <w:r w:rsidR="00043786" w:rsidRPr="00CD5E4B">
              <w:t xml:space="preserve"> </w:t>
            </w:r>
            <w:r w:rsidRPr="00CD5E4B">
              <w:t>MHz</w:t>
            </w:r>
          </w:p>
        </w:tc>
        <w:tc>
          <w:tcPr>
            <w:tcW w:w="0" w:type="pct"/>
            <w:hideMark/>
          </w:tcPr>
          <w:p w14:paraId="5399C4B6" w14:textId="3D4B2C8B" w:rsidR="00310FA1" w:rsidRPr="00CD5E4B" w:rsidRDefault="00310FA1" w:rsidP="00EE2971">
            <w:pPr>
              <w:pStyle w:val="ECCTabletext"/>
              <w:widowControl w:val="0"/>
              <w:jc w:val="left"/>
            </w:pPr>
            <w:r w:rsidRPr="00CD5E4B">
              <w:t>2350</w:t>
            </w:r>
            <w:r w:rsidR="00043786" w:rsidRPr="00CD5E4B">
              <w:t xml:space="preserve"> </w:t>
            </w:r>
            <w:r w:rsidRPr="00CD5E4B">
              <w:t>MHz</w:t>
            </w:r>
          </w:p>
        </w:tc>
      </w:tr>
      <w:tr w:rsidR="00310FA1" w:rsidRPr="00CD5E4B" w14:paraId="2B54A27F" w14:textId="77777777" w:rsidTr="00EE2971">
        <w:trPr>
          <w:trHeight w:val="535"/>
          <w:jc w:val="left"/>
        </w:trPr>
        <w:tc>
          <w:tcPr>
            <w:tcW w:w="0" w:type="pct"/>
            <w:hideMark/>
          </w:tcPr>
          <w:p w14:paraId="547FBC26" w14:textId="1F60B601" w:rsidR="00310FA1" w:rsidRPr="00CD5E4B" w:rsidRDefault="00310FA1" w:rsidP="00EE2971">
            <w:pPr>
              <w:pStyle w:val="ECCTabletext"/>
              <w:widowControl w:val="0"/>
              <w:jc w:val="left"/>
            </w:pPr>
            <w:r w:rsidRPr="00CD5E4B">
              <w:t>90% probability of the level at separation distance</w:t>
            </w:r>
            <w:r w:rsidRPr="00CD5E4B">
              <w:br/>
              <w:t>Δ iRSS (dB) =AAS 5G NR - non-AAS LTE</w:t>
            </w:r>
          </w:p>
        </w:tc>
        <w:tc>
          <w:tcPr>
            <w:tcW w:w="0" w:type="pct"/>
            <w:hideMark/>
          </w:tcPr>
          <w:p w14:paraId="4361CEBA" w14:textId="77777777" w:rsidR="00310FA1" w:rsidRPr="00CD5E4B" w:rsidRDefault="00310FA1" w:rsidP="00EE2971">
            <w:pPr>
              <w:pStyle w:val="ECCTabletext"/>
              <w:widowControl w:val="0"/>
              <w:jc w:val="left"/>
            </w:pPr>
            <w:r w:rsidRPr="00CD5E4B">
              <w:t>-3</w:t>
            </w:r>
          </w:p>
        </w:tc>
        <w:tc>
          <w:tcPr>
            <w:tcW w:w="0" w:type="pct"/>
            <w:hideMark/>
          </w:tcPr>
          <w:p w14:paraId="1A449601" w14:textId="77777777" w:rsidR="00310FA1" w:rsidRPr="00CD5E4B" w:rsidRDefault="00310FA1" w:rsidP="00EE2971">
            <w:pPr>
              <w:pStyle w:val="ECCTabletext"/>
              <w:widowControl w:val="0"/>
              <w:jc w:val="left"/>
            </w:pPr>
            <w:r w:rsidRPr="00CD5E4B">
              <w:t>0</w:t>
            </w:r>
          </w:p>
        </w:tc>
        <w:tc>
          <w:tcPr>
            <w:tcW w:w="0" w:type="pct"/>
            <w:hideMark/>
          </w:tcPr>
          <w:p w14:paraId="543B756F" w14:textId="77777777" w:rsidR="00310FA1" w:rsidRPr="00CD5E4B" w:rsidRDefault="00310FA1" w:rsidP="00EE2971">
            <w:pPr>
              <w:pStyle w:val="ECCTabletext"/>
              <w:widowControl w:val="0"/>
              <w:jc w:val="left"/>
            </w:pPr>
            <w:r w:rsidRPr="00CD5E4B">
              <w:t>-1</w:t>
            </w:r>
          </w:p>
        </w:tc>
        <w:tc>
          <w:tcPr>
            <w:tcW w:w="0" w:type="pct"/>
            <w:hideMark/>
          </w:tcPr>
          <w:p w14:paraId="081511B3" w14:textId="77777777" w:rsidR="00310FA1" w:rsidRPr="00CD5E4B" w:rsidRDefault="00310FA1" w:rsidP="00EE2971">
            <w:pPr>
              <w:pStyle w:val="ECCTabletext"/>
              <w:widowControl w:val="0"/>
              <w:jc w:val="left"/>
            </w:pPr>
            <w:r w:rsidRPr="00CD5E4B">
              <w:t>-1</w:t>
            </w:r>
          </w:p>
        </w:tc>
      </w:tr>
      <w:tr w:rsidR="00310FA1" w:rsidRPr="00CD5E4B" w14:paraId="238FFCDC" w14:textId="77777777" w:rsidTr="00EE2971">
        <w:trPr>
          <w:trHeight w:val="535"/>
          <w:jc w:val="left"/>
        </w:trPr>
        <w:tc>
          <w:tcPr>
            <w:tcW w:w="0" w:type="pct"/>
            <w:hideMark/>
          </w:tcPr>
          <w:p w14:paraId="68EAAAE4" w14:textId="5C331463" w:rsidR="00310FA1" w:rsidRPr="00CD5E4B" w:rsidRDefault="00310FA1" w:rsidP="00EE2971">
            <w:pPr>
              <w:pStyle w:val="ECCTabletext"/>
              <w:widowControl w:val="0"/>
              <w:jc w:val="left"/>
            </w:pPr>
            <w:r w:rsidRPr="00CD5E4B">
              <w:t>50% probability of the level at separation distance</w:t>
            </w:r>
            <w:r w:rsidRPr="00CD5E4B">
              <w:br/>
              <w:t>Δ iRSS (dB) =AAS 5G NR - non-AAS LTE</w:t>
            </w:r>
          </w:p>
        </w:tc>
        <w:tc>
          <w:tcPr>
            <w:tcW w:w="0" w:type="pct"/>
            <w:hideMark/>
          </w:tcPr>
          <w:p w14:paraId="0DAAD4FB" w14:textId="77777777" w:rsidR="00310FA1" w:rsidRPr="00CD5E4B" w:rsidRDefault="00310FA1" w:rsidP="00EE2971">
            <w:pPr>
              <w:pStyle w:val="ECCTabletext"/>
              <w:widowControl w:val="0"/>
              <w:jc w:val="left"/>
            </w:pPr>
            <w:r w:rsidRPr="00CD5E4B">
              <w:t>-12</w:t>
            </w:r>
          </w:p>
        </w:tc>
        <w:tc>
          <w:tcPr>
            <w:tcW w:w="0" w:type="pct"/>
            <w:hideMark/>
          </w:tcPr>
          <w:p w14:paraId="6DB96717" w14:textId="77777777" w:rsidR="00310FA1" w:rsidRPr="00CD5E4B" w:rsidRDefault="00310FA1" w:rsidP="00EE2971">
            <w:pPr>
              <w:pStyle w:val="ECCTabletext"/>
              <w:widowControl w:val="0"/>
              <w:jc w:val="left"/>
            </w:pPr>
            <w:r w:rsidRPr="00CD5E4B">
              <w:t>-13</w:t>
            </w:r>
          </w:p>
        </w:tc>
        <w:tc>
          <w:tcPr>
            <w:tcW w:w="0" w:type="pct"/>
            <w:hideMark/>
          </w:tcPr>
          <w:p w14:paraId="7CB4C940" w14:textId="77777777" w:rsidR="00310FA1" w:rsidRPr="00CD5E4B" w:rsidRDefault="00310FA1" w:rsidP="00EE2971">
            <w:pPr>
              <w:pStyle w:val="ECCTabletext"/>
              <w:widowControl w:val="0"/>
              <w:jc w:val="left"/>
            </w:pPr>
            <w:r w:rsidRPr="00CD5E4B">
              <w:t>-12</w:t>
            </w:r>
          </w:p>
        </w:tc>
        <w:tc>
          <w:tcPr>
            <w:tcW w:w="0" w:type="pct"/>
            <w:hideMark/>
          </w:tcPr>
          <w:p w14:paraId="3E998BAB" w14:textId="77777777" w:rsidR="00310FA1" w:rsidRPr="00CD5E4B" w:rsidRDefault="00310FA1" w:rsidP="00EE2971">
            <w:pPr>
              <w:pStyle w:val="ECCTabletext"/>
              <w:widowControl w:val="0"/>
              <w:jc w:val="left"/>
            </w:pPr>
            <w:r w:rsidRPr="00CD5E4B">
              <w:t>-12</w:t>
            </w:r>
          </w:p>
        </w:tc>
      </w:tr>
      <w:tr w:rsidR="00310FA1" w:rsidRPr="00CD5E4B" w14:paraId="00842657" w14:textId="77777777" w:rsidTr="00EE2971">
        <w:trPr>
          <w:trHeight w:val="239"/>
          <w:jc w:val="left"/>
        </w:trPr>
        <w:tc>
          <w:tcPr>
            <w:tcW w:w="0" w:type="pct"/>
            <w:gridSpan w:val="5"/>
            <w:hideMark/>
          </w:tcPr>
          <w:p w14:paraId="65E44050" w14:textId="1F61EF2B" w:rsidR="00310FA1" w:rsidRPr="00CD5E4B" w:rsidRDefault="00310FA1" w:rsidP="00EE2971">
            <w:pPr>
              <w:pStyle w:val="ECCTabletext"/>
              <w:widowControl w:val="0"/>
              <w:jc w:val="left"/>
            </w:pPr>
            <w:r w:rsidRPr="00CD5E4B">
              <w:t>First adj</w:t>
            </w:r>
            <w:r w:rsidR="006E4778" w:rsidRPr="00CD5E4B">
              <w:t>acent</w:t>
            </w:r>
            <w:r w:rsidRPr="00CD5E4B">
              <w:t xml:space="preserve"> channel</w:t>
            </w:r>
            <w:r w:rsidR="004E458E" w:rsidRPr="00CD5E4B">
              <w:t xml:space="preserve"> </w:t>
            </w:r>
            <w:r w:rsidRPr="00CD5E4B">
              <w:t>- Mobile video link</w:t>
            </w:r>
          </w:p>
        </w:tc>
      </w:tr>
      <w:tr w:rsidR="00310FA1" w:rsidRPr="00CD5E4B" w14:paraId="6673BB58" w14:textId="77777777" w:rsidTr="00EE2971">
        <w:trPr>
          <w:trHeight w:val="287"/>
          <w:jc w:val="left"/>
        </w:trPr>
        <w:tc>
          <w:tcPr>
            <w:tcW w:w="0" w:type="pct"/>
            <w:hideMark/>
          </w:tcPr>
          <w:p w14:paraId="68BF92F2" w14:textId="77777777" w:rsidR="00310FA1" w:rsidRPr="00CD5E4B" w:rsidRDefault="00310FA1" w:rsidP="00EE2971">
            <w:pPr>
              <w:pStyle w:val="ECCTabletext"/>
              <w:widowControl w:val="0"/>
              <w:jc w:val="left"/>
            </w:pPr>
            <w:r w:rsidRPr="00CD5E4B">
              <w:t>Propagation</w:t>
            </w:r>
          </w:p>
        </w:tc>
        <w:tc>
          <w:tcPr>
            <w:tcW w:w="0" w:type="pct"/>
            <w:gridSpan w:val="4"/>
            <w:hideMark/>
          </w:tcPr>
          <w:p w14:paraId="187548BA" w14:textId="77777777" w:rsidR="00310FA1" w:rsidRPr="00CD5E4B" w:rsidRDefault="00310FA1" w:rsidP="00EE2971">
            <w:pPr>
              <w:pStyle w:val="ECCTabletext"/>
              <w:widowControl w:val="0"/>
              <w:jc w:val="left"/>
            </w:pPr>
            <w:r w:rsidRPr="00CD5E4B">
              <w:t>Free space</w:t>
            </w:r>
          </w:p>
        </w:tc>
      </w:tr>
      <w:tr w:rsidR="00310FA1" w:rsidRPr="00CD5E4B" w14:paraId="46BE5662" w14:textId="77777777" w:rsidTr="00EE2971">
        <w:trPr>
          <w:trHeight w:val="327"/>
          <w:jc w:val="left"/>
        </w:trPr>
        <w:tc>
          <w:tcPr>
            <w:tcW w:w="0" w:type="pct"/>
            <w:hideMark/>
          </w:tcPr>
          <w:p w14:paraId="00E70C85" w14:textId="77777777" w:rsidR="00310FA1" w:rsidRPr="00CD5E4B" w:rsidRDefault="00310FA1" w:rsidP="00EE2971">
            <w:pPr>
              <w:pStyle w:val="ECCTabletext"/>
              <w:widowControl w:val="0"/>
              <w:jc w:val="left"/>
            </w:pPr>
            <w:r w:rsidRPr="00CD5E4B">
              <w:t>Separation distance between PMSE and MFCN</w:t>
            </w:r>
          </w:p>
        </w:tc>
        <w:tc>
          <w:tcPr>
            <w:tcW w:w="0" w:type="pct"/>
            <w:hideMark/>
          </w:tcPr>
          <w:p w14:paraId="3AD7ECDC" w14:textId="0643C723" w:rsidR="00310FA1" w:rsidRPr="00CD5E4B" w:rsidRDefault="00310FA1" w:rsidP="00EE2971">
            <w:pPr>
              <w:pStyle w:val="ECCTabletext"/>
              <w:widowControl w:val="0"/>
              <w:jc w:val="left"/>
            </w:pPr>
            <w:r w:rsidRPr="00CD5E4B">
              <w:t>10</w:t>
            </w:r>
            <w:r w:rsidR="007F0ACF" w:rsidRPr="00CD5E4B">
              <w:t xml:space="preserve"> </w:t>
            </w:r>
            <w:r w:rsidRPr="00CD5E4B">
              <w:t>m</w:t>
            </w:r>
          </w:p>
        </w:tc>
        <w:tc>
          <w:tcPr>
            <w:tcW w:w="0" w:type="pct"/>
            <w:hideMark/>
          </w:tcPr>
          <w:p w14:paraId="08A683A7" w14:textId="7EC69458" w:rsidR="00310FA1" w:rsidRPr="00CD5E4B" w:rsidRDefault="00310FA1" w:rsidP="00EE2971">
            <w:pPr>
              <w:pStyle w:val="ECCTabletext"/>
              <w:widowControl w:val="0"/>
              <w:jc w:val="left"/>
            </w:pPr>
            <w:r w:rsidRPr="00CD5E4B">
              <w:t>100</w:t>
            </w:r>
            <w:r w:rsidR="007F0ACF" w:rsidRPr="00CD5E4B">
              <w:t xml:space="preserve"> </w:t>
            </w:r>
            <w:r w:rsidRPr="00CD5E4B">
              <w:t>m</w:t>
            </w:r>
          </w:p>
        </w:tc>
        <w:tc>
          <w:tcPr>
            <w:tcW w:w="0" w:type="pct"/>
            <w:hideMark/>
          </w:tcPr>
          <w:p w14:paraId="7715406F" w14:textId="4950DB0C" w:rsidR="00310FA1" w:rsidRPr="00CD5E4B" w:rsidRDefault="00310FA1" w:rsidP="00EE2971">
            <w:pPr>
              <w:pStyle w:val="ECCTabletext"/>
              <w:widowControl w:val="0"/>
              <w:jc w:val="left"/>
            </w:pPr>
            <w:r w:rsidRPr="00CD5E4B">
              <w:t>500</w:t>
            </w:r>
            <w:r w:rsidR="007F0ACF" w:rsidRPr="00CD5E4B">
              <w:t xml:space="preserve"> </w:t>
            </w:r>
            <w:r w:rsidRPr="00CD5E4B">
              <w:t>m</w:t>
            </w:r>
          </w:p>
        </w:tc>
        <w:tc>
          <w:tcPr>
            <w:tcW w:w="0" w:type="pct"/>
            <w:hideMark/>
          </w:tcPr>
          <w:p w14:paraId="0555C6F5" w14:textId="3FF7B3D2" w:rsidR="00310FA1" w:rsidRPr="00CD5E4B" w:rsidRDefault="00310FA1" w:rsidP="00EE2971">
            <w:pPr>
              <w:pStyle w:val="ECCTabletext"/>
              <w:widowControl w:val="0"/>
              <w:jc w:val="left"/>
            </w:pPr>
            <w:r w:rsidRPr="00CD5E4B">
              <w:t>1</w:t>
            </w:r>
            <w:r w:rsidR="007F0ACF" w:rsidRPr="00CD5E4B">
              <w:t xml:space="preserve"> </w:t>
            </w:r>
            <w:r w:rsidRPr="00CD5E4B">
              <w:t>km</w:t>
            </w:r>
          </w:p>
        </w:tc>
      </w:tr>
      <w:tr w:rsidR="00310FA1" w:rsidRPr="00CD5E4B" w14:paraId="41EF97EF" w14:textId="77777777" w:rsidTr="00EE2971">
        <w:trPr>
          <w:trHeight w:val="271"/>
          <w:jc w:val="left"/>
        </w:trPr>
        <w:tc>
          <w:tcPr>
            <w:tcW w:w="0" w:type="pct"/>
            <w:hideMark/>
          </w:tcPr>
          <w:p w14:paraId="0F04BBFB" w14:textId="77777777" w:rsidR="00310FA1" w:rsidRPr="00CD5E4B" w:rsidRDefault="00310FA1" w:rsidP="00EE2971">
            <w:pPr>
              <w:pStyle w:val="ECCTabletext"/>
              <w:widowControl w:val="0"/>
              <w:jc w:val="left"/>
            </w:pPr>
            <w:r w:rsidRPr="00CD5E4B">
              <w:t>Channel bandwidth PMSE</w:t>
            </w:r>
          </w:p>
        </w:tc>
        <w:tc>
          <w:tcPr>
            <w:tcW w:w="0" w:type="pct"/>
            <w:hideMark/>
          </w:tcPr>
          <w:p w14:paraId="43AC3F82" w14:textId="3F90A883" w:rsidR="00310FA1" w:rsidRPr="00CD5E4B" w:rsidRDefault="00310FA1" w:rsidP="00EE2971">
            <w:pPr>
              <w:pStyle w:val="ECCTabletext"/>
              <w:widowControl w:val="0"/>
              <w:jc w:val="left"/>
            </w:pPr>
            <w:r w:rsidRPr="00CD5E4B">
              <w:t>10</w:t>
            </w:r>
            <w:r w:rsidR="007F0ACF" w:rsidRPr="00CD5E4B">
              <w:t xml:space="preserve"> </w:t>
            </w:r>
            <w:r w:rsidRPr="00CD5E4B">
              <w:t>MHz</w:t>
            </w:r>
          </w:p>
        </w:tc>
        <w:tc>
          <w:tcPr>
            <w:tcW w:w="0" w:type="pct"/>
            <w:hideMark/>
          </w:tcPr>
          <w:p w14:paraId="420D4853" w14:textId="7425DDB0" w:rsidR="00310FA1" w:rsidRPr="00CD5E4B" w:rsidRDefault="00310FA1" w:rsidP="00EE2971">
            <w:pPr>
              <w:pStyle w:val="ECCTabletext"/>
              <w:widowControl w:val="0"/>
              <w:jc w:val="left"/>
            </w:pPr>
            <w:r w:rsidRPr="00CD5E4B">
              <w:t>10</w:t>
            </w:r>
            <w:r w:rsidR="007F0ACF" w:rsidRPr="00CD5E4B">
              <w:t xml:space="preserve"> </w:t>
            </w:r>
            <w:r w:rsidRPr="00CD5E4B">
              <w:t>MHz</w:t>
            </w:r>
          </w:p>
        </w:tc>
        <w:tc>
          <w:tcPr>
            <w:tcW w:w="0" w:type="pct"/>
            <w:hideMark/>
          </w:tcPr>
          <w:p w14:paraId="129C79C9" w14:textId="38E8A69E" w:rsidR="00310FA1" w:rsidRPr="00CD5E4B" w:rsidRDefault="00310FA1" w:rsidP="00EE2971">
            <w:pPr>
              <w:pStyle w:val="ECCTabletext"/>
              <w:widowControl w:val="0"/>
              <w:jc w:val="left"/>
            </w:pPr>
            <w:r w:rsidRPr="00CD5E4B">
              <w:t>10</w:t>
            </w:r>
            <w:r w:rsidR="007F0ACF" w:rsidRPr="00CD5E4B">
              <w:t xml:space="preserve"> </w:t>
            </w:r>
            <w:r w:rsidRPr="00CD5E4B">
              <w:t>MHz</w:t>
            </w:r>
          </w:p>
        </w:tc>
        <w:tc>
          <w:tcPr>
            <w:tcW w:w="0" w:type="pct"/>
            <w:hideMark/>
          </w:tcPr>
          <w:p w14:paraId="17F8E180" w14:textId="1EDB6DFD" w:rsidR="00310FA1" w:rsidRPr="00CD5E4B" w:rsidRDefault="00310FA1" w:rsidP="00EE2971">
            <w:pPr>
              <w:pStyle w:val="ECCTabletext"/>
              <w:widowControl w:val="0"/>
              <w:jc w:val="left"/>
            </w:pPr>
            <w:r w:rsidRPr="00CD5E4B">
              <w:t>10</w:t>
            </w:r>
            <w:r w:rsidR="007F0ACF" w:rsidRPr="00CD5E4B">
              <w:t xml:space="preserve"> </w:t>
            </w:r>
            <w:r w:rsidRPr="00CD5E4B">
              <w:t>MHz</w:t>
            </w:r>
          </w:p>
        </w:tc>
      </w:tr>
      <w:tr w:rsidR="00310FA1" w:rsidRPr="00CD5E4B" w14:paraId="6BA82023" w14:textId="77777777" w:rsidTr="00EE2971">
        <w:trPr>
          <w:trHeight w:val="239"/>
          <w:jc w:val="left"/>
        </w:trPr>
        <w:tc>
          <w:tcPr>
            <w:tcW w:w="0" w:type="pct"/>
            <w:hideMark/>
          </w:tcPr>
          <w:p w14:paraId="1FA47AA7" w14:textId="77777777" w:rsidR="00310FA1" w:rsidRPr="00CD5E4B" w:rsidRDefault="00310FA1" w:rsidP="00EE2971">
            <w:pPr>
              <w:pStyle w:val="ECCTabletext"/>
              <w:widowControl w:val="0"/>
              <w:jc w:val="left"/>
            </w:pPr>
            <w:r w:rsidRPr="00CD5E4B">
              <w:t>Channel bandwidth non-</w:t>
            </w:r>
            <w:r w:rsidRPr="00CD5E4B">
              <w:lastRenderedPageBreak/>
              <w:t>AAS LTE or AAS 5G NR</w:t>
            </w:r>
          </w:p>
        </w:tc>
        <w:tc>
          <w:tcPr>
            <w:tcW w:w="0" w:type="pct"/>
            <w:hideMark/>
          </w:tcPr>
          <w:p w14:paraId="04020F72" w14:textId="07085F3D" w:rsidR="00310FA1" w:rsidRPr="00CD5E4B" w:rsidRDefault="00310FA1" w:rsidP="00EE2971">
            <w:pPr>
              <w:pStyle w:val="ECCTabletext"/>
              <w:widowControl w:val="0"/>
              <w:jc w:val="left"/>
            </w:pPr>
            <w:r w:rsidRPr="00CD5E4B">
              <w:lastRenderedPageBreak/>
              <w:t>20</w:t>
            </w:r>
            <w:r w:rsidR="007F0ACF" w:rsidRPr="00CD5E4B">
              <w:t xml:space="preserve"> </w:t>
            </w:r>
            <w:r w:rsidRPr="00CD5E4B">
              <w:t>MHz</w:t>
            </w:r>
          </w:p>
        </w:tc>
        <w:tc>
          <w:tcPr>
            <w:tcW w:w="0" w:type="pct"/>
            <w:hideMark/>
          </w:tcPr>
          <w:p w14:paraId="5E17336C" w14:textId="21CBEA85" w:rsidR="00310FA1" w:rsidRPr="00CD5E4B" w:rsidRDefault="00310FA1" w:rsidP="00EE2971">
            <w:pPr>
              <w:pStyle w:val="ECCTabletext"/>
              <w:widowControl w:val="0"/>
              <w:jc w:val="left"/>
            </w:pPr>
            <w:r w:rsidRPr="00CD5E4B">
              <w:t>20</w:t>
            </w:r>
            <w:r w:rsidR="007F0ACF" w:rsidRPr="00CD5E4B">
              <w:t xml:space="preserve"> </w:t>
            </w:r>
            <w:r w:rsidRPr="00CD5E4B">
              <w:t>MHz</w:t>
            </w:r>
          </w:p>
        </w:tc>
        <w:tc>
          <w:tcPr>
            <w:tcW w:w="0" w:type="pct"/>
            <w:hideMark/>
          </w:tcPr>
          <w:p w14:paraId="3B1C9A1D" w14:textId="4AC396AB" w:rsidR="00310FA1" w:rsidRPr="00CD5E4B" w:rsidRDefault="00310FA1" w:rsidP="00EE2971">
            <w:pPr>
              <w:pStyle w:val="ECCTabletext"/>
              <w:widowControl w:val="0"/>
              <w:jc w:val="left"/>
            </w:pPr>
            <w:r w:rsidRPr="00CD5E4B">
              <w:t>20</w:t>
            </w:r>
            <w:r w:rsidR="007F0ACF" w:rsidRPr="00CD5E4B">
              <w:t xml:space="preserve"> </w:t>
            </w:r>
            <w:r w:rsidRPr="00CD5E4B">
              <w:t>MHz</w:t>
            </w:r>
          </w:p>
        </w:tc>
        <w:tc>
          <w:tcPr>
            <w:tcW w:w="0" w:type="pct"/>
            <w:hideMark/>
          </w:tcPr>
          <w:p w14:paraId="5351293E" w14:textId="4138C5C6" w:rsidR="00310FA1" w:rsidRPr="00CD5E4B" w:rsidRDefault="00310FA1" w:rsidP="00EE2971">
            <w:pPr>
              <w:pStyle w:val="ECCTabletext"/>
              <w:widowControl w:val="0"/>
              <w:jc w:val="left"/>
            </w:pPr>
            <w:r w:rsidRPr="00CD5E4B">
              <w:t>20</w:t>
            </w:r>
            <w:r w:rsidR="007F0ACF" w:rsidRPr="00CD5E4B">
              <w:t xml:space="preserve"> </w:t>
            </w:r>
            <w:r w:rsidRPr="00CD5E4B">
              <w:t>MHz</w:t>
            </w:r>
          </w:p>
        </w:tc>
      </w:tr>
      <w:tr w:rsidR="00310FA1" w:rsidRPr="00CD5E4B" w14:paraId="660E6005" w14:textId="77777777" w:rsidTr="00EE2971">
        <w:trPr>
          <w:trHeight w:val="343"/>
          <w:jc w:val="left"/>
        </w:trPr>
        <w:tc>
          <w:tcPr>
            <w:tcW w:w="0" w:type="pct"/>
            <w:hideMark/>
          </w:tcPr>
          <w:p w14:paraId="2BE5DF25" w14:textId="77777777" w:rsidR="00310FA1" w:rsidRPr="00CD5E4B" w:rsidRDefault="00310FA1" w:rsidP="00EE2971">
            <w:pPr>
              <w:pStyle w:val="ECCTabletext"/>
              <w:widowControl w:val="0"/>
              <w:jc w:val="left"/>
            </w:pPr>
            <w:r w:rsidRPr="00CD5E4B">
              <w:t>Frequency centre</w:t>
            </w:r>
          </w:p>
        </w:tc>
        <w:tc>
          <w:tcPr>
            <w:tcW w:w="0" w:type="pct"/>
            <w:hideMark/>
          </w:tcPr>
          <w:p w14:paraId="2CAE4ECE" w14:textId="23B5A1CF" w:rsidR="00310FA1" w:rsidRPr="00CD5E4B" w:rsidRDefault="00310FA1" w:rsidP="00EE2971">
            <w:pPr>
              <w:pStyle w:val="ECCTabletext"/>
              <w:widowControl w:val="0"/>
              <w:jc w:val="left"/>
            </w:pPr>
            <w:r w:rsidRPr="00CD5E4B">
              <w:t>2350</w:t>
            </w:r>
            <w:r w:rsidR="007F0ACF" w:rsidRPr="00CD5E4B">
              <w:t xml:space="preserve"> </w:t>
            </w:r>
            <w:r w:rsidRPr="00CD5E4B">
              <w:t>MHz MFCN / 2335</w:t>
            </w:r>
            <w:r w:rsidR="007F0ACF" w:rsidRPr="00CD5E4B">
              <w:t xml:space="preserve"> </w:t>
            </w:r>
            <w:r w:rsidRPr="00CD5E4B">
              <w:t>MHz PMSE</w:t>
            </w:r>
          </w:p>
        </w:tc>
        <w:tc>
          <w:tcPr>
            <w:tcW w:w="0" w:type="pct"/>
            <w:hideMark/>
          </w:tcPr>
          <w:p w14:paraId="36120FCD" w14:textId="0AAFE3A1" w:rsidR="00310FA1" w:rsidRPr="00CD5E4B" w:rsidRDefault="00310FA1" w:rsidP="00EE2971">
            <w:pPr>
              <w:pStyle w:val="ECCTabletext"/>
              <w:widowControl w:val="0"/>
              <w:jc w:val="left"/>
            </w:pPr>
            <w:r w:rsidRPr="00CD5E4B">
              <w:t>2350</w:t>
            </w:r>
            <w:r w:rsidR="007F0ACF" w:rsidRPr="00CD5E4B">
              <w:t xml:space="preserve"> </w:t>
            </w:r>
            <w:r w:rsidRPr="00CD5E4B">
              <w:t>MHz MFCN / 2335</w:t>
            </w:r>
            <w:r w:rsidR="007F0ACF" w:rsidRPr="00CD5E4B">
              <w:t xml:space="preserve"> </w:t>
            </w:r>
            <w:r w:rsidRPr="00CD5E4B">
              <w:t>MHz PMSE</w:t>
            </w:r>
          </w:p>
        </w:tc>
        <w:tc>
          <w:tcPr>
            <w:tcW w:w="0" w:type="pct"/>
            <w:hideMark/>
          </w:tcPr>
          <w:p w14:paraId="6DF4F294" w14:textId="2A01D7BB" w:rsidR="00310FA1" w:rsidRPr="00CD5E4B" w:rsidRDefault="00310FA1" w:rsidP="00EE2971">
            <w:pPr>
              <w:pStyle w:val="ECCTabletext"/>
              <w:widowControl w:val="0"/>
              <w:jc w:val="left"/>
            </w:pPr>
            <w:r w:rsidRPr="00CD5E4B">
              <w:t>2350</w:t>
            </w:r>
            <w:r w:rsidR="007F0ACF" w:rsidRPr="00CD5E4B">
              <w:t xml:space="preserve"> </w:t>
            </w:r>
            <w:r w:rsidRPr="00CD5E4B">
              <w:t>MHz MFCN / 2335</w:t>
            </w:r>
            <w:r w:rsidR="007F0ACF" w:rsidRPr="00CD5E4B">
              <w:t xml:space="preserve"> </w:t>
            </w:r>
            <w:r w:rsidRPr="00CD5E4B">
              <w:t>MHz PMSE</w:t>
            </w:r>
          </w:p>
        </w:tc>
        <w:tc>
          <w:tcPr>
            <w:tcW w:w="0" w:type="pct"/>
            <w:hideMark/>
          </w:tcPr>
          <w:p w14:paraId="690B0010" w14:textId="7F21B075" w:rsidR="00310FA1" w:rsidRPr="00CD5E4B" w:rsidRDefault="00310FA1" w:rsidP="00EE2971">
            <w:pPr>
              <w:pStyle w:val="ECCTabletext"/>
              <w:widowControl w:val="0"/>
              <w:jc w:val="left"/>
            </w:pPr>
            <w:r w:rsidRPr="00CD5E4B">
              <w:t>2350</w:t>
            </w:r>
            <w:r w:rsidR="007F0ACF" w:rsidRPr="00CD5E4B">
              <w:t xml:space="preserve"> </w:t>
            </w:r>
            <w:r w:rsidRPr="00CD5E4B">
              <w:t>MHz MFCN / 2335</w:t>
            </w:r>
            <w:r w:rsidR="007F0ACF" w:rsidRPr="00CD5E4B">
              <w:t xml:space="preserve"> </w:t>
            </w:r>
            <w:r w:rsidRPr="00CD5E4B">
              <w:t>MHz PMSE</w:t>
            </w:r>
          </w:p>
        </w:tc>
      </w:tr>
      <w:tr w:rsidR="00310FA1" w:rsidRPr="00CD5E4B" w14:paraId="0FB63248" w14:textId="77777777" w:rsidTr="00EE2971">
        <w:trPr>
          <w:trHeight w:val="519"/>
          <w:jc w:val="left"/>
        </w:trPr>
        <w:tc>
          <w:tcPr>
            <w:tcW w:w="0" w:type="pct"/>
            <w:hideMark/>
          </w:tcPr>
          <w:p w14:paraId="50868378" w14:textId="16077807" w:rsidR="00310FA1" w:rsidRPr="00CD5E4B" w:rsidRDefault="00310FA1" w:rsidP="00EE2971">
            <w:pPr>
              <w:pStyle w:val="ECCTabletext"/>
              <w:widowControl w:val="0"/>
              <w:jc w:val="left"/>
            </w:pPr>
            <w:r w:rsidRPr="00CD5E4B">
              <w:t>90% probability of the level at separation distance</w:t>
            </w:r>
            <w:r w:rsidRPr="00CD5E4B">
              <w:br/>
              <w:t>Δ iRSS (dB) =AAS 5G NR - non-AAS LTE</w:t>
            </w:r>
          </w:p>
        </w:tc>
        <w:tc>
          <w:tcPr>
            <w:tcW w:w="0" w:type="pct"/>
            <w:hideMark/>
          </w:tcPr>
          <w:p w14:paraId="536E82C3" w14:textId="77777777" w:rsidR="00310FA1" w:rsidRPr="00CD5E4B" w:rsidRDefault="00310FA1" w:rsidP="00EE2971">
            <w:pPr>
              <w:pStyle w:val="ECCTabletext"/>
              <w:widowControl w:val="0"/>
              <w:jc w:val="left"/>
            </w:pPr>
            <w:r w:rsidRPr="00CD5E4B">
              <w:t>-3</w:t>
            </w:r>
          </w:p>
        </w:tc>
        <w:tc>
          <w:tcPr>
            <w:tcW w:w="0" w:type="pct"/>
            <w:hideMark/>
          </w:tcPr>
          <w:p w14:paraId="519B4975" w14:textId="77777777" w:rsidR="00310FA1" w:rsidRPr="00CD5E4B" w:rsidRDefault="00310FA1" w:rsidP="00EE2971">
            <w:pPr>
              <w:pStyle w:val="ECCTabletext"/>
              <w:widowControl w:val="0"/>
              <w:jc w:val="left"/>
            </w:pPr>
            <w:r w:rsidRPr="00CD5E4B">
              <w:t>-11</w:t>
            </w:r>
          </w:p>
        </w:tc>
        <w:tc>
          <w:tcPr>
            <w:tcW w:w="0" w:type="pct"/>
            <w:hideMark/>
          </w:tcPr>
          <w:p w14:paraId="4D5DE671" w14:textId="77777777" w:rsidR="00310FA1" w:rsidRPr="00CD5E4B" w:rsidRDefault="00310FA1" w:rsidP="00EE2971">
            <w:pPr>
              <w:pStyle w:val="ECCTabletext"/>
              <w:widowControl w:val="0"/>
              <w:jc w:val="left"/>
            </w:pPr>
            <w:r w:rsidRPr="00CD5E4B">
              <w:t>4</w:t>
            </w:r>
          </w:p>
        </w:tc>
        <w:tc>
          <w:tcPr>
            <w:tcW w:w="0" w:type="pct"/>
            <w:hideMark/>
          </w:tcPr>
          <w:p w14:paraId="265E6E32" w14:textId="77777777" w:rsidR="00310FA1" w:rsidRPr="00CD5E4B" w:rsidRDefault="00310FA1" w:rsidP="00EE2971">
            <w:pPr>
              <w:pStyle w:val="ECCTabletext"/>
              <w:widowControl w:val="0"/>
              <w:jc w:val="left"/>
            </w:pPr>
            <w:r w:rsidRPr="00CD5E4B">
              <w:t>-1</w:t>
            </w:r>
          </w:p>
        </w:tc>
      </w:tr>
      <w:tr w:rsidR="00310FA1" w:rsidRPr="00CD5E4B" w14:paraId="4288BD32" w14:textId="77777777" w:rsidTr="00EE2971">
        <w:trPr>
          <w:trHeight w:val="519"/>
          <w:jc w:val="left"/>
        </w:trPr>
        <w:tc>
          <w:tcPr>
            <w:tcW w:w="0" w:type="pct"/>
            <w:hideMark/>
          </w:tcPr>
          <w:p w14:paraId="5BB3BDE2" w14:textId="3794680E" w:rsidR="00310FA1" w:rsidRPr="00CD5E4B" w:rsidRDefault="00310FA1" w:rsidP="00EE2971">
            <w:pPr>
              <w:pStyle w:val="ECCTabletext"/>
              <w:jc w:val="left"/>
            </w:pPr>
            <w:r w:rsidRPr="00CD5E4B">
              <w:t>50% probability of the level at separation distance</w:t>
            </w:r>
            <w:r w:rsidRPr="00CD5E4B">
              <w:br/>
              <w:t>Δ iRSS (dB) =AAS 5G NR - non-AAS LTE</w:t>
            </w:r>
          </w:p>
        </w:tc>
        <w:tc>
          <w:tcPr>
            <w:tcW w:w="0" w:type="pct"/>
            <w:hideMark/>
          </w:tcPr>
          <w:p w14:paraId="19887D1E" w14:textId="77777777" w:rsidR="00310FA1" w:rsidRPr="00CD5E4B" w:rsidRDefault="00310FA1" w:rsidP="00EE2971">
            <w:pPr>
              <w:pStyle w:val="ECCTabletext"/>
              <w:jc w:val="left"/>
            </w:pPr>
            <w:r w:rsidRPr="00CD5E4B">
              <w:t>-16</w:t>
            </w:r>
          </w:p>
        </w:tc>
        <w:tc>
          <w:tcPr>
            <w:tcW w:w="0" w:type="pct"/>
            <w:hideMark/>
          </w:tcPr>
          <w:p w14:paraId="24349E99" w14:textId="77777777" w:rsidR="00310FA1" w:rsidRPr="00CD5E4B" w:rsidRDefault="00310FA1" w:rsidP="00EE2971">
            <w:pPr>
              <w:pStyle w:val="ECCTabletext"/>
              <w:jc w:val="left"/>
            </w:pPr>
            <w:r w:rsidRPr="00CD5E4B">
              <w:t>-17</w:t>
            </w:r>
          </w:p>
        </w:tc>
        <w:tc>
          <w:tcPr>
            <w:tcW w:w="0" w:type="pct"/>
            <w:hideMark/>
          </w:tcPr>
          <w:p w14:paraId="11B51DFD" w14:textId="77777777" w:rsidR="00310FA1" w:rsidRPr="00CD5E4B" w:rsidRDefault="00310FA1" w:rsidP="00EE2971">
            <w:pPr>
              <w:pStyle w:val="ECCTabletext"/>
              <w:jc w:val="left"/>
            </w:pPr>
            <w:r w:rsidRPr="00CD5E4B">
              <w:t>-6</w:t>
            </w:r>
          </w:p>
        </w:tc>
        <w:tc>
          <w:tcPr>
            <w:tcW w:w="0" w:type="pct"/>
            <w:hideMark/>
          </w:tcPr>
          <w:p w14:paraId="6C4C348C" w14:textId="77777777" w:rsidR="00310FA1" w:rsidRPr="00CD5E4B" w:rsidRDefault="00310FA1" w:rsidP="00EE2971">
            <w:pPr>
              <w:pStyle w:val="ECCTabletext"/>
              <w:jc w:val="left"/>
            </w:pPr>
            <w:r w:rsidRPr="00CD5E4B">
              <w:t>-10</w:t>
            </w:r>
          </w:p>
        </w:tc>
      </w:tr>
      <w:tr w:rsidR="00310FA1" w:rsidRPr="00CD5E4B" w14:paraId="05EE7DDF" w14:textId="77777777" w:rsidTr="00EE2971">
        <w:trPr>
          <w:trHeight w:val="239"/>
          <w:jc w:val="left"/>
        </w:trPr>
        <w:tc>
          <w:tcPr>
            <w:tcW w:w="0" w:type="pct"/>
            <w:gridSpan w:val="5"/>
            <w:hideMark/>
          </w:tcPr>
          <w:p w14:paraId="1767D8A2" w14:textId="52BE6DD2" w:rsidR="00310FA1" w:rsidRPr="00CD5E4B" w:rsidRDefault="00310FA1" w:rsidP="00862B63">
            <w:pPr>
              <w:pStyle w:val="ECCTabletext"/>
              <w:jc w:val="left"/>
            </w:pPr>
            <w:r w:rsidRPr="00CD5E4B">
              <w:t>Co</w:t>
            </w:r>
            <w:r w:rsidR="00EE2971" w:rsidRPr="00CD5E4B">
              <w:t>-</w:t>
            </w:r>
            <w:r w:rsidRPr="00CD5E4B">
              <w:t>channel - Portable Video link</w:t>
            </w:r>
          </w:p>
        </w:tc>
      </w:tr>
      <w:tr w:rsidR="00310FA1" w:rsidRPr="00CD5E4B" w14:paraId="644B5677" w14:textId="77777777" w:rsidTr="00EE2971">
        <w:trPr>
          <w:trHeight w:val="343"/>
          <w:jc w:val="left"/>
        </w:trPr>
        <w:tc>
          <w:tcPr>
            <w:tcW w:w="0" w:type="pct"/>
            <w:hideMark/>
          </w:tcPr>
          <w:p w14:paraId="295F7E46" w14:textId="77777777" w:rsidR="00310FA1" w:rsidRPr="00CD5E4B" w:rsidRDefault="00310FA1" w:rsidP="00862B63">
            <w:pPr>
              <w:pStyle w:val="ECCTabletext"/>
              <w:jc w:val="left"/>
            </w:pPr>
            <w:r w:rsidRPr="00CD5E4B">
              <w:t>Propagation</w:t>
            </w:r>
          </w:p>
        </w:tc>
        <w:tc>
          <w:tcPr>
            <w:tcW w:w="0" w:type="pct"/>
            <w:gridSpan w:val="4"/>
            <w:hideMark/>
          </w:tcPr>
          <w:p w14:paraId="4F7C07FD" w14:textId="76686A23" w:rsidR="00310FA1" w:rsidRPr="00CD5E4B" w:rsidRDefault="007D005B" w:rsidP="00862B63">
            <w:pPr>
              <w:pStyle w:val="ECCTabletext"/>
              <w:jc w:val="left"/>
            </w:pPr>
            <w:r w:rsidRPr="00CD5E4B">
              <w:t>Hata</w:t>
            </w:r>
            <w:r w:rsidR="00310FA1" w:rsidRPr="00CD5E4B">
              <w:t>, below roof</w:t>
            </w:r>
          </w:p>
        </w:tc>
      </w:tr>
      <w:tr w:rsidR="00310FA1" w:rsidRPr="00CD5E4B" w14:paraId="164308E8" w14:textId="77777777" w:rsidTr="00EE2971">
        <w:trPr>
          <w:trHeight w:val="287"/>
          <w:jc w:val="left"/>
        </w:trPr>
        <w:tc>
          <w:tcPr>
            <w:tcW w:w="0" w:type="pct"/>
            <w:hideMark/>
          </w:tcPr>
          <w:p w14:paraId="3941001A" w14:textId="77777777" w:rsidR="00310FA1" w:rsidRPr="00CD5E4B" w:rsidRDefault="00310FA1" w:rsidP="00862B63">
            <w:pPr>
              <w:pStyle w:val="ECCTabletext"/>
              <w:jc w:val="left"/>
            </w:pPr>
            <w:r w:rsidRPr="00CD5E4B">
              <w:t>Separation distance between PMSE and MFCN</w:t>
            </w:r>
          </w:p>
        </w:tc>
        <w:tc>
          <w:tcPr>
            <w:tcW w:w="0" w:type="pct"/>
            <w:hideMark/>
          </w:tcPr>
          <w:p w14:paraId="0DADBC5E" w14:textId="7EF2527B" w:rsidR="00310FA1" w:rsidRPr="00CD5E4B" w:rsidRDefault="00310FA1" w:rsidP="00862B63">
            <w:pPr>
              <w:pStyle w:val="ECCTabletext"/>
              <w:jc w:val="left"/>
            </w:pPr>
            <w:r w:rsidRPr="00CD5E4B">
              <w:t>1</w:t>
            </w:r>
            <w:r w:rsidR="007F0ACF" w:rsidRPr="00CD5E4B">
              <w:t xml:space="preserve"> </w:t>
            </w:r>
            <w:r w:rsidRPr="00CD5E4B">
              <w:t>km</w:t>
            </w:r>
          </w:p>
        </w:tc>
        <w:tc>
          <w:tcPr>
            <w:tcW w:w="0" w:type="pct"/>
            <w:hideMark/>
          </w:tcPr>
          <w:p w14:paraId="5D200A3C" w14:textId="2BBC809F" w:rsidR="00310FA1" w:rsidRPr="00CD5E4B" w:rsidRDefault="00310FA1" w:rsidP="00862B63">
            <w:pPr>
              <w:pStyle w:val="ECCTabletext"/>
              <w:jc w:val="left"/>
            </w:pPr>
            <w:r w:rsidRPr="00CD5E4B">
              <w:t>5</w:t>
            </w:r>
            <w:r w:rsidR="007F0ACF" w:rsidRPr="00CD5E4B">
              <w:t xml:space="preserve"> </w:t>
            </w:r>
            <w:r w:rsidRPr="00CD5E4B">
              <w:t>km</w:t>
            </w:r>
          </w:p>
        </w:tc>
        <w:tc>
          <w:tcPr>
            <w:tcW w:w="0" w:type="pct"/>
            <w:hideMark/>
          </w:tcPr>
          <w:p w14:paraId="31358075" w14:textId="6E4CF24E" w:rsidR="00310FA1" w:rsidRPr="00CD5E4B" w:rsidRDefault="00310FA1" w:rsidP="00862B63">
            <w:pPr>
              <w:pStyle w:val="ECCTabletext"/>
              <w:jc w:val="left"/>
            </w:pPr>
            <w:r w:rsidRPr="00CD5E4B">
              <w:t>10</w:t>
            </w:r>
            <w:r w:rsidR="007F0ACF" w:rsidRPr="00CD5E4B">
              <w:t xml:space="preserve"> </w:t>
            </w:r>
            <w:r w:rsidRPr="00CD5E4B">
              <w:t>km</w:t>
            </w:r>
          </w:p>
        </w:tc>
        <w:tc>
          <w:tcPr>
            <w:tcW w:w="0" w:type="pct"/>
            <w:hideMark/>
          </w:tcPr>
          <w:p w14:paraId="6C8DC81E" w14:textId="7543C33B" w:rsidR="00310FA1" w:rsidRPr="00CD5E4B" w:rsidRDefault="00310FA1" w:rsidP="00862B63">
            <w:pPr>
              <w:pStyle w:val="ECCTabletext"/>
              <w:jc w:val="left"/>
            </w:pPr>
            <w:r w:rsidRPr="00CD5E4B">
              <w:t>20</w:t>
            </w:r>
            <w:r w:rsidR="007F0ACF" w:rsidRPr="00CD5E4B">
              <w:t xml:space="preserve"> </w:t>
            </w:r>
            <w:r w:rsidRPr="00CD5E4B">
              <w:t>km</w:t>
            </w:r>
          </w:p>
        </w:tc>
      </w:tr>
      <w:tr w:rsidR="00310FA1" w:rsidRPr="00CD5E4B" w14:paraId="1D47C54D" w14:textId="77777777" w:rsidTr="00EE2971">
        <w:trPr>
          <w:trHeight w:val="231"/>
          <w:jc w:val="left"/>
        </w:trPr>
        <w:tc>
          <w:tcPr>
            <w:tcW w:w="0" w:type="pct"/>
            <w:hideMark/>
          </w:tcPr>
          <w:p w14:paraId="24B9763D" w14:textId="77777777" w:rsidR="00310FA1" w:rsidRPr="00CD5E4B" w:rsidRDefault="00310FA1" w:rsidP="00862B63">
            <w:pPr>
              <w:pStyle w:val="ECCTabletext"/>
              <w:jc w:val="left"/>
            </w:pPr>
            <w:r w:rsidRPr="00CD5E4B">
              <w:t>Channel bandwidth PMSE</w:t>
            </w:r>
          </w:p>
        </w:tc>
        <w:tc>
          <w:tcPr>
            <w:tcW w:w="0" w:type="pct"/>
            <w:hideMark/>
          </w:tcPr>
          <w:p w14:paraId="79F9C059" w14:textId="3B5E10CD" w:rsidR="00310FA1" w:rsidRPr="00CD5E4B" w:rsidRDefault="00310FA1" w:rsidP="00862B63">
            <w:pPr>
              <w:pStyle w:val="ECCTabletext"/>
              <w:jc w:val="left"/>
            </w:pPr>
            <w:r w:rsidRPr="00CD5E4B">
              <w:t>10</w:t>
            </w:r>
            <w:r w:rsidR="007F0ACF" w:rsidRPr="00CD5E4B">
              <w:t xml:space="preserve"> </w:t>
            </w:r>
            <w:r w:rsidRPr="00CD5E4B">
              <w:t>MHz</w:t>
            </w:r>
          </w:p>
        </w:tc>
        <w:tc>
          <w:tcPr>
            <w:tcW w:w="0" w:type="pct"/>
            <w:hideMark/>
          </w:tcPr>
          <w:p w14:paraId="7D550D64" w14:textId="6599E7AC" w:rsidR="00310FA1" w:rsidRPr="00CD5E4B" w:rsidRDefault="00310FA1" w:rsidP="00862B63">
            <w:pPr>
              <w:pStyle w:val="ECCTabletext"/>
              <w:jc w:val="left"/>
            </w:pPr>
            <w:r w:rsidRPr="00CD5E4B">
              <w:t>10</w:t>
            </w:r>
            <w:r w:rsidR="007F0ACF" w:rsidRPr="00CD5E4B">
              <w:t xml:space="preserve"> </w:t>
            </w:r>
            <w:r w:rsidRPr="00CD5E4B">
              <w:t>MHz</w:t>
            </w:r>
          </w:p>
        </w:tc>
        <w:tc>
          <w:tcPr>
            <w:tcW w:w="0" w:type="pct"/>
            <w:hideMark/>
          </w:tcPr>
          <w:p w14:paraId="42EFA74B" w14:textId="06FC3CC6" w:rsidR="00310FA1" w:rsidRPr="00CD5E4B" w:rsidRDefault="00310FA1" w:rsidP="00862B63">
            <w:pPr>
              <w:pStyle w:val="ECCTabletext"/>
              <w:jc w:val="left"/>
            </w:pPr>
            <w:r w:rsidRPr="00CD5E4B">
              <w:t>10</w:t>
            </w:r>
            <w:r w:rsidR="007F0ACF" w:rsidRPr="00CD5E4B">
              <w:t xml:space="preserve"> </w:t>
            </w:r>
            <w:r w:rsidRPr="00CD5E4B">
              <w:t>MHz</w:t>
            </w:r>
          </w:p>
        </w:tc>
        <w:tc>
          <w:tcPr>
            <w:tcW w:w="0" w:type="pct"/>
            <w:hideMark/>
          </w:tcPr>
          <w:p w14:paraId="7EF1CCB9" w14:textId="021DC104" w:rsidR="00310FA1" w:rsidRPr="00CD5E4B" w:rsidRDefault="00310FA1" w:rsidP="00862B63">
            <w:pPr>
              <w:pStyle w:val="ECCTabletext"/>
              <w:jc w:val="left"/>
            </w:pPr>
            <w:r w:rsidRPr="00CD5E4B">
              <w:t>10</w:t>
            </w:r>
            <w:r w:rsidR="007F0ACF" w:rsidRPr="00CD5E4B">
              <w:t xml:space="preserve"> </w:t>
            </w:r>
            <w:r w:rsidRPr="00CD5E4B">
              <w:t>MHz</w:t>
            </w:r>
          </w:p>
        </w:tc>
      </w:tr>
      <w:tr w:rsidR="00310FA1" w:rsidRPr="00CD5E4B" w14:paraId="125BCE4B" w14:textId="77777777" w:rsidTr="00EE2971">
        <w:trPr>
          <w:trHeight w:val="247"/>
          <w:jc w:val="left"/>
        </w:trPr>
        <w:tc>
          <w:tcPr>
            <w:tcW w:w="0" w:type="pct"/>
            <w:hideMark/>
          </w:tcPr>
          <w:p w14:paraId="6568EA9F" w14:textId="77777777" w:rsidR="00310FA1" w:rsidRPr="00CD5E4B" w:rsidRDefault="00310FA1" w:rsidP="00862B63">
            <w:pPr>
              <w:pStyle w:val="ECCTabletext"/>
              <w:jc w:val="left"/>
            </w:pPr>
            <w:r w:rsidRPr="00CD5E4B">
              <w:t>Channel bandwidth non-AAS LTE or AAS 5G NR</w:t>
            </w:r>
          </w:p>
        </w:tc>
        <w:tc>
          <w:tcPr>
            <w:tcW w:w="0" w:type="pct"/>
            <w:hideMark/>
          </w:tcPr>
          <w:p w14:paraId="04FDB2D4" w14:textId="2562BA72" w:rsidR="00310FA1" w:rsidRPr="00CD5E4B" w:rsidRDefault="00310FA1" w:rsidP="00862B63">
            <w:pPr>
              <w:pStyle w:val="ECCTabletext"/>
              <w:jc w:val="left"/>
            </w:pPr>
            <w:r w:rsidRPr="00CD5E4B">
              <w:t>20</w:t>
            </w:r>
            <w:r w:rsidR="007F0ACF" w:rsidRPr="00CD5E4B">
              <w:t xml:space="preserve"> </w:t>
            </w:r>
            <w:r w:rsidRPr="00CD5E4B">
              <w:t>MHz</w:t>
            </w:r>
          </w:p>
        </w:tc>
        <w:tc>
          <w:tcPr>
            <w:tcW w:w="0" w:type="pct"/>
            <w:hideMark/>
          </w:tcPr>
          <w:p w14:paraId="13C2130F" w14:textId="0ECE70DA" w:rsidR="00310FA1" w:rsidRPr="00CD5E4B" w:rsidRDefault="00310FA1" w:rsidP="00862B63">
            <w:pPr>
              <w:pStyle w:val="ECCTabletext"/>
              <w:jc w:val="left"/>
            </w:pPr>
            <w:r w:rsidRPr="00CD5E4B">
              <w:t>20</w:t>
            </w:r>
            <w:r w:rsidR="007F0ACF" w:rsidRPr="00CD5E4B">
              <w:t xml:space="preserve"> </w:t>
            </w:r>
            <w:r w:rsidRPr="00CD5E4B">
              <w:t>MHz</w:t>
            </w:r>
          </w:p>
        </w:tc>
        <w:tc>
          <w:tcPr>
            <w:tcW w:w="0" w:type="pct"/>
            <w:hideMark/>
          </w:tcPr>
          <w:p w14:paraId="1761E817" w14:textId="4D67E111" w:rsidR="00310FA1" w:rsidRPr="00CD5E4B" w:rsidRDefault="00310FA1" w:rsidP="00862B63">
            <w:pPr>
              <w:pStyle w:val="ECCTabletext"/>
              <w:jc w:val="left"/>
            </w:pPr>
            <w:r w:rsidRPr="00CD5E4B">
              <w:t>20</w:t>
            </w:r>
            <w:r w:rsidR="007F0ACF" w:rsidRPr="00CD5E4B">
              <w:t xml:space="preserve"> </w:t>
            </w:r>
            <w:r w:rsidRPr="00CD5E4B">
              <w:t>MHz</w:t>
            </w:r>
          </w:p>
        </w:tc>
        <w:tc>
          <w:tcPr>
            <w:tcW w:w="0" w:type="pct"/>
            <w:hideMark/>
          </w:tcPr>
          <w:p w14:paraId="22117254" w14:textId="04EB06EB" w:rsidR="00310FA1" w:rsidRPr="00CD5E4B" w:rsidRDefault="00310FA1" w:rsidP="00862B63">
            <w:pPr>
              <w:pStyle w:val="ECCTabletext"/>
              <w:jc w:val="left"/>
            </w:pPr>
            <w:r w:rsidRPr="00CD5E4B">
              <w:t>20</w:t>
            </w:r>
            <w:r w:rsidR="007F0ACF" w:rsidRPr="00CD5E4B">
              <w:t xml:space="preserve"> </w:t>
            </w:r>
            <w:r w:rsidRPr="00CD5E4B">
              <w:t>MHz</w:t>
            </w:r>
          </w:p>
        </w:tc>
      </w:tr>
      <w:tr w:rsidR="00310FA1" w:rsidRPr="00CD5E4B" w14:paraId="256F7244" w14:textId="77777777" w:rsidTr="00EE2971">
        <w:trPr>
          <w:trHeight w:val="343"/>
          <w:jc w:val="left"/>
        </w:trPr>
        <w:tc>
          <w:tcPr>
            <w:tcW w:w="0" w:type="pct"/>
            <w:hideMark/>
          </w:tcPr>
          <w:p w14:paraId="6705DB8D" w14:textId="35C6B557" w:rsidR="00310FA1" w:rsidRPr="00CD5E4B" w:rsidRDefault="00310FA1" w:rsidP="00862B63">
            <w:pPr>
              <w:pStyle w:val="ECCTabletext"/>
              <w:jc w:val="left"/>
            </w:pPr>
            <w:r w:rsidRPr="00CD5E4B">
              <w:t xml:space="preserve">Frequency </w:t>
            </w:r>
            <w:r w:rsidR="00F527F9" w:rsidRPr="00CD5E4B">
              <w:t>centre</w:t>
            </w:r>
          </w:p>
        </w:tc>
        <w:tc>
          <w:tcPr>
            <w:tcW w:w="0" w:type="pct"/>
            <w:hideMark/>
          </w:tcPr>
          <w:p w14:paraId="66C494ED" w14:textId="3B733082" w:rsidR="00310FA1" w:rsidRPr="00CD5E4B" w:rsidRDefault="00310FA1" w:rsidP="00862B63">
            <w:pPr>
              <w:pStyle w:val="ECCTabletext"/>
              <w:jc w:val="left"/>
            </w:pPr>
            <w:r w:rsidRPr="00CD5E4B">
              <w:t>2350</w:t>
            </w:r>
            <w:r w:rsidR="007F0ACF" w:rsidRPr="00CD5E4B">
              <w:t xml:space="preserve"> </w:t>
            </w:r>
            <w:r w:rsidRPr="00CD5E4B">
              <w:t>MHz</w:t>
            </w:r>
          </w:p>
        </w:tc>
        <w:tc>
          <w:tcPr>
            <w:tcW w:w="0" w:type="pct"/>
            <w:hideMark/>
          </w:tcPr>
          <w:p w14:paraId="1E9226BC" w14:textId="08689C7B" w:rsidR="00310FA1" w:rsidRPr="00CD5E4B" w:rsidRDefault="00310FA1" w:rsidP="00862B63">
            <w:pPr>
              <w:pStyle w:val="ECCTabletext"/>
              <w:jc w:val="left"/>
            </w:pPr>
            <w:r w:rsidRPr="00CD5E4B">
              <w:t>2350</w:t>
            </w:r>
            <w:r w:rsidR="007F0ACF" w:rsidRPr="00CD5E4B">
              <w:t xml:space="preserve"> </w:t>
            </w:r>
            <w:r w:rsidRPr="00CD5E4B">
              <w:t>MHz</w:t>
            </w:r>
          </w:p>
        </w:tc>
        <w:tc>
          <w:tcPr>
            <w:tcW w:w="0" w:type="pct"/>
            <w:hideMark/>
          </w:tcPr>
          <w:p w14:paraId="67E4BD95" w14:textId="72DDF0B8" w:rsidR="00310FA1" w:rsidRPr="00CD5E4B" w:rsidRDefault="00310FA1" w:rsidP="00862B63">
            <w:pPr>
              <w:pStyle w:val="ECCTabletext"/>
              <w:jc w:val="left"/>
            </w:pPr>
            <w:r w:rsidRPr="00CD5E4B">
              <w:t>2350</w:t>
            </w:r>
            <w:r w:rsidR="007F0ACF" w:rsidRPr="00CD5E4B">
              <w:t xml:space="preserve"> </w:t>
            </w:r>
            <w:r w:rsidRPr="00CD5E4B">
              <w:t>MHz</w:t>
            </w:r>
          </w:p>
        </w:tc>
        <w:tc>
          <w:tcPr>
            <w:tcW w:w="0" w:type="pct"/>
            <w:hideMark/>
          </w:tcPr>
          <w:p w14:paraId="4D49DB50" w14:textId="7DD49A73" w:rsidR="00310FA1" w:rsidRPr="00CD5E4B" w:rsidRDefault="00310FA1" w:rsidP="00862B63">
            <w:pPr>
              <w:pStyle w:val="ECCTabletext"/>
              <w:jc w:val="left"/>
            </w:pPr>
            <w:r w:rsidRPr="00CD5E4B">
              <w:t>2350</w:t>
            </w:r>
            <w:r w:rsidR="007F0ACF" w:rsidRPr="00CD5E4B">
              <w:t xml:space="preserve"> </w:t>
            </w:r>
            <w:r w:rsidRPr="00CD5E4B">
              <w:t>MHz</w:t>
            </w:r>
          </w:p>
        </w:tc>
      </w:tr>
      <w:tr w:rsidR="00310FA1" w:rsidRPr="00CD5E4B" w14:paraId="2FE2854A" w14:textId="77777777" w:rsidTr="00EE2971">
        <w:trPr>
          <w:trHeight w:val="599"/>
          <w:jc w:val="left"/>
        </w:trPr>
        <w:tc>
          <w:tcPr>
            <w:tcW w:w="0" w:type="pct"/>
            <w:hideMark/>
          </w:tcPr>
          <w:p w14:paraId="3F7F6B40" w14:textId="5368ADD0" w:rsidR="00310FA1" w:rsidRPr="00CD5E4B" w:rsidRDefault="00310FA1" w:rsidP="00862B63">
            <w:pPr>
              <w:pStyle w:val="ECCTabletext"/>
              <w:jc w:val="left"/>
            </w:pPr>
            <w:r w:rsidRPr="00CD5E4B">
              <w:t>90% probability of the level at separation distance</w:t>
            </w:r>
            <w:r w:rsidRPr="00CD5E4B">
              <w:br/>
              <w:t>Δ iRSS (dB) =AAS 5G NR - non-AAS LTE</w:t>
            </w:r>
          </w:p>
        </w:tc>
        <w:tc>
          <w:tcPr>
            <w:tcW w:w="0" w:type="pct"/>
            <w:hideMark/>
          </w:tcPr>
          <w:p w14:paraId="16425A35" w14:textId="77777777" w:rsidR="00310FA1" w:rsidRPr="00CD5E4B" w:rsidRDefault="00310FA1" w:rsidP="00862B63">
            <w:pPr>
              <w:pStyle w:val="ECCTabletext"/>
              <w:jc w:val="left"/>
            </w:pPr>
            <w:r w:rsidRPr="00CD5E4B">
              <w:t>-7</w:t>
            </w:r>
          </w:p>
        </w:tc>
        <w:tc>
          <w:tcPr>
            <w:tcW w:w="0" w:type="pct"/>
            <w:hideMark/>
          </w:tcPr>
          <w:p w14:paraId="0A8B6292" w14:textId="77777777" w:rsidR="00310FA1" w:rsidRPr="00CD5E4B" w:rsidRDefault="00310FA1" w:rsidP="00862B63">
            <w:pPr>
              <w:pStyle w:val="ECCTabletext"/>
              <w:jc w:val="left"/>
            </w:pPr>
            <w:r w:rsidRPr="00CD5E4B">
              <w:t>-8</w:t>
            </w:r>
          </w:p>
        </w:tc>
        <w:tc>
          <w:tcPr>
            <w:tcW w:w="0" w:type="pct"/>
            <w:hideMark/>
          </w:tcPr>
          <w:p w14:paraId="2051412D" w14:textId="77777777" w:rsidR="00310FA1" w:rsidRPr="00CD5E4B" w:rsidRDefault="00310FA1" w:rsidP="00862B63">
            <w:pPr>
              <w:pStyle w:val="ECCTabletext"/>
              <w:jc w:val="left"/>
            </w:pPr>
            <w:r w:rsidRPr="00CD5E4B">
              <w:t>-8</w:t>
            </w:r>
          </w:p>
        </w:tc>
        <w:tc>
          <w:tcPr>
            <w:tcW w:w="0" w:type="pct"/>
            <w:hideMark/>
          </w:tcPr>
          <w:p w14:paraId="683E0F6C" w14:textId="77777777" w:rsidR="00310FA1" w:rsidRPr="00CD5E4B" w:rsidRDefault="00310FA1" w:rsidP="00862B63">
            <w:pPr>
              <w:pStyle w:val="ECCTabletext"/>
              <w:jc w:val="left"/>
            </w:pPr>
            <w:r w:rsidRPr="00CD5E4B">
              <w:t>-8</w:t>
            </w:r>
          </w:p>
        </w:tc>
      </w:tr>
      <w:tr w:rsidR="00310FA1" w:rsidRPr="00CD5E4B" w14:paraId="1A9DA8D8" w14:textId="77777777" w:rsidTr="00EE2971">
        <w:trPr>
          <w:trHeight w:val="599"/>
          <w:jc w:val="left"/>
        </w:trPr>
        <w:tc>
          <w:tcPr>
            <w:tcW w:w="0" w:type="pct"/>
            <w:hideMark/>
          </w:tcPr>
          <w:p w14:paraId="202046AB" w14:textId="71E0DE66" w:rsidR="00310FA1" w:rsidRPr="00CD5E4B" w:rsidRDefault="00310FA1" w:rsidP="00862B63">
            <w:pPr>
              <w:pStyle w:val="ECCTabletext"/>
              <w:jc w:val="left"/>
            </w:pPr>
            <w:r w:rsidRPr="00CD5E4B">
              <w:t>50% probability of the level at separation distance</w:t>
            </w:r>
            <w:r w:rsidRPr="00CD5E4B">
              <w:br/>
              <w:t>Δ iRSS (dB) =AAS 5G NR - non-AAS LTE</w:t>
            </w:r>
          </w:p>
        </w:tc>
        <w:tc>
          <w:tcPr>
            <w:tcW w:w="0" w:type="pct"/>
            <w:hideMark/>
          </w:tcPr>
          <w:p w14:paraId="1143DF59" w14:textId="77777777" w:rsidR="00310FA1" w:rsidRPr="00CD5E4B" w:rsidRDefault="00310FA1" w:rsidP="00862B63">
            <w:pPr>
              <w:pStyle w:val="ECCTabletext"/>
              <w:jc w:val="left"/>
            </w:pPr>
            <w:r w:rsidRPr="00CD5E4B">
              <w:t>-12</w:t>
            </w:r>
          </w:p>
        </w:tc>
        <w:tc>
          <w:tcPr>
            <w:tcW w:w="0" w:type="pct"/>
            <w:hideMark/>
          </w:tcPr>
          <w:p w14:paraId="73DC08E9" w14:textId="77777777" w:rsidR="00310FA1" w:rsidRPr="00CD5E4B" w:rsidRDefault="00310FA1" w:rsidP="00862B63">
            <w:pPr>
              <w:pStyle w:val="ECCTabletext"/>
              <w:jc w:val="left"/>
            </w:pPr>
            <w:r w:rsidRPr="00CD5E4B">
              <w:t>-14</w:t>
            </w:r>
          </w:p>
        </w:tc>
        <w:tc>
          <w:tcPr>
            <w:tcW w:w="0" w:type="pct"/>
            <w:hideMark/>
          </w:tcPr>
          <w:p w14:paraId="5B4EB998" w14:textId="77777777" w:rsidR="00310FA1" w:rsidRPr="00CD5E4B" w:rsidRDefault="00310FA1" w:rsidP="00862B63">
            <w:pPr>
              <w:pStyle w:val="ECCTabletext"/>
              <w:jc w:val="left"/>
            </w:pPr>
            <w:r w:rsidRPr="00CD5E4B">
              <w:t>-13</w:t>
            </w:r>
          </w:p>
        </w:tc>
        <w:tc>
          <w:tcPr>
            <w:tcW w:w="0" w:type="pct"/>
            <w:hideMark/>
          </w:tcPr>
          <w:p w14:paraId="7632EC3C" w14:textId="77777777" w:rsidR="00310FA1" w:rsidRPr="00CD5E4B" w:rsidRDefault="00310FA1" w:rsidP="00862B63">
            <w:pPr>
              <w:pStyle w:val="ECCTabletext"/>
              <w:jc w:val="left"/>
            </w:pPr>
            <w:r w:rsidRPr="00CD5E4B">
              <w:t>-13</w:t>
            </w:r>
          </w:p>
        </w:tc>
      </w:tr>
      <w:tr w:rsidR="00310FA1" w:rsidRPr="00CD5E4B" w14:paraId="4F069DA7" w14:textId="77777777" w:rsidTr="00EE2971">
        <w:trPr>
          <w:trHeight w:val="239"/>
          <w:jc w:val="left"/>
        </w:trPr>
        <w:tc>
          <w:tcPr>
            <w:tcW w:w="0" w:type="pct"/>
            <w:gridSpan w:val="5"/>
            <w:hideMark/>
          </w:tcPr>
          <w:p w14:paraId="2D632170" w14:textId="1BF2759A" w:rsidR="00310FA1" w:rsidRPr="00CD5E4B" w:rsidRDefault="00310FA1" w:rsidP="00862B63">
            <w:pPr>
              <w:pStyle w:val="ECCTabletext"/>
              <w:jc w:val="left"/>
            </w:pPr>
            <w:r w:rsidRPr="00CD5E4B">
              <w:t>First adj</w:t>
            </w:r>
            <w:r w:rsidR="006E4778" w:rsidRPr="00CD5E4B">
              <w:t>acent</w:t>
            </w:r>
            <w:r w:rsidRPr="00CD5E4B">
              <w:t xml:space="preserve"> channel</w:t>
            </w:r>
            <w:r w:rsidR="004E458E" w:rsidRPr="00CD5E4B">
              <w:t xml:space="preserve"> </w:t>
            </w:r>
            <w:r w:rsidRPr="00CD5E4B">
              <w:t>- Portable video link</w:t>
            </w:r>
          </w:p>
        </w:tc>
      </w:tr>
      <w:tr w:rsidR="00310FA1" w:rsidRPr="00CD5E4B" w14:paraId="0BC0FC2C" w14:textId="77777777" w:rsidTr="00EE2971">
        <w:trPr>
          <w:trHeight w:val="359"/>
          <w:jc w:val="left"/>
        </w:trPr>
        <w:tc>
          <w:tcPr>
            <w:tcW w:w="0" w:type="pct"/>
            <w:hideMark/>
          </w:tcPr>
          <w:p w14:paraId="4BDAF2F3" w14:textId="77777777" w:rsidR="00310FA1" w:rsidRPr="00CD5E4B" w:rsidRDefault="00310FA1" w:rsidP="00862B63">
            <w:pPr>
              <w:pStyle w:val="ECCTabletext"/>
              <w:jc w:val="left"/>
            </w:pPr>
            <w:r w:rsidRPr="00CD5E4B">
              <w:t>Propagation</w:t>
            </w:r>
          </w:p>
        </w:tc>
        <w:tc>
          <w:tcPr>
            <w:tcW w:w="0" w:type="pct"/>
            <w:gridSpan w:val="4"/>
            <w:hideMark/>
          </w:tcPr>
          <w:p w14:paraId="29A7219B" w14:textId="04CFEDF8" w:rsidR="00310FA1" w:rsidRPr="00CD5E4B" w:rsidRDefault="007D005B" w:rsidP="00862B63">
            <w:pPr>
              <w:pStyle w:val="ECCTabletext"/>
              <w:jc w:val="left"/>
            </w:pPr>
            <w:r w:rsidRPr="00CD5E4B">
              <w:t>Hata</w:t>
            </w:r>
            <w:r w:rsidR="00310FA1" w:rsidRPr="00CD5E4B">
              <w:t>, below roof</w:t>
            </w:r>
          </w:p>
        </w:tc>
      </w:tr>
      <w:tr w:rsidR="00310FA1" w:rsidRPr="00CD5E4B" w14:paraId="41A869DC" w14:textId="77777777" w:rsidTr="00EE2971">
        <w:trPr>
          <w:trHeight w:val="543"/>
          <w:jc w:val="left"/>
        </w:trPr>
        <w:tc>
          <w:tcPr>
            <w:tcW w:w="0" w:type="pct"/>
            <w:hideMark/>
          </w:tcPr>
          <w:p w14:paraId="0596D4B1" w14:textId="77777777" w:rsidR="00310FA1" w:rsidRPr="00CD5E4B" w:rsidRDefault="00310FA1" w:rsidP="00862B63">
            <w:pPr>
              <w:pStyle w:val="ECCTabletext"/>
              <w:jc w:val="left"/>
            </w:pPr>
            <w:r w:rsidRPr="00CD5E4B">
              <w:t>Separation distance between PMSE and MFCN</w:t>
            </w:r>
          </w:p>
        </w:tc>
        <w:tc>
          <w:tcPr>
            <w:tcW w:w="0" w:type="pct"/>
            <w:hideMark/>
          </w:tcPr>
          <w:p w14:paraId="066A4054" w14:textId="0F7709E7" w:rsidR="00310FA1" w:rsidRPr="00CD5E4B" w:rsidRDefault="00310FA1" w:rsidP="00862B63">
            <w:pPr>
              <w:pStyle w:val="ECCTabletext"/>
              <w:jc w:val="left"/>
            </w:pPr>
            <w:r w:rsidRPr="00CD5E4B">
              <w:t>100</w:t>
            </w:r>
            <w:r w:rsidR="007F0ACF" w:rsidRPr="00CD5E4B">
              <w:t xml:space="preserve"> </w:t>
            </w:r>
            <w:r w:rsidRPr="00CD5E4B">
              <w:t>m</w:t>
            </w:r>
          </w:p>
        </w:tc>
        <w:tc>
          <w:tcPr>
            <w:tcW w:w="0" w:type="pct"/>
            <w:hideMark/>
          </w:tcPr>
          <w:p w14:paraId="35328892" w14:textId="4ED118A3" w:rsidR="00310FA1" w:rsidRPr="00CD5E4B" w:rsidRDefault="00310FA1" w:rsidP="00862B63">
            <w:pPr>
              <w:pStyle w:val="ECCTabletext"/>
              <w:jc w:val="left"/>
            </w:pPr>
            <w:r w:rsidRPr="00CD5E4B">
              <w:t>1</w:t>
            </w:r>
            <w:r w:rsidR="007F0ACF" w:rsidRPr="00CD5E4B">
              <w:t xml:space="preserve"> </w:t>
            </w:r>
            <w:r w:rsidRPr="00CD5E4B">
              <w:t>km</w:t>
            </w:r>
          </w:p>
        </w:tc>
        <w:tc>
          <w:tcPr>
            <w:tcW w:w="0" w:type="pct"/>
            <w:hideMark/>
          </w:tcPr>
          <w:p w14:paraId="6EAE0966" w14:textId="28B0A26C" w:rsidR="00310FA1" w:rsidRPr="00CD5E4B" w:rsidRDefault="00310FA1" w:rsidP="00862B63">
            <w:pPr>
              <w:pStyle w:val="ECCTabletext"/>
              <w:jc w:val="left"/>
            </w:pPr>
            <w:r w:rsidRPr="00CD5E4B">
              <w:t>2</w:t>
            </w:r>
            <w:r w:rsidR="007F0ACF" w:rsidRPr="00CD5E4B">
              <w:t xml:space="preserve"> </w:t>
            </w:r>
            <w:r w:rsidRPr="00CD5E4B">
              <w:t>km</w:t>
            </w:r>
          </w:p>
        </w:tc>
        <w:tc>
          <w:tcPr>
            <w:tcW w:w="0" w:type="pct"/>
            <w:hideMark/>
          </w:tcPr>
          <w:p w14:paraId="25AB8F62" w14:textId="1311C2DE" w:rsidR="00310FA1" w:rsidRPr="00CD5E4B" w:rsidRDefault="00310FA1" w:rsidP="00862B63">
            <w:pPr>
              <w:pStyle w:val="ECCTabletext"/>
              <w:jc w:val="left"/>
            </w:pPr>
            <w:r w:rsidRPr="00CD5E4B">
              <w:t>5</w:t>
            </w:r>
            <w:r w:rsidR="007F0ACF" w:rsidRPr="00CD5E4B">
              <w:t xml:space="preserve"> </w:t>
            </w:r>
            <w:r w:rsidRPr="00CD5E4B">
              <w:t>km</w:t>
            </w:r>
          </w:p>
        </w:tc>
      </w:tr>
      <w:tr w:rsidR="00310FA1" w:rsidRPr="00CD5E4B" w14:paraId="765B1174" w14:textId="77777777" w:rsidTr="00EE2971">
        <w:trPr>
          <w:trHeight w:val="375"/>
          <w:jc w:val="left"/>
        </w:trPr>
        <w:tc>
          <w:tcPr>
            <w:tcW w:w="0" w:type="pct"/>
            <w:hideMark/>
          </w:tcPr>
          <w:p w14:paraId="74F1ECCB" w14:textId="77777777" w:rsidR="00310FA1" w:rsidRPr="00CD5E4B" w:rsidRDefault="00310FA1" w:rsidP="00862B63">
            <w:pPr>
              <w:pStyle w:val="ECCTabletext"/>
              <w:jc w:val="left"/>
            </w:pPr>
            <w:r w:rsidRPr="00CD5E4B">
              <w:t>Channel bandwidth PMSE</w:t>
            </w:r>
          </w:p>
        </w:tc>
        <w:tc>
          <w:tcPr>
            <w:tcW w:w="0" w:type="pct"/>
            <w:hideMark/>
          </w:tcPr>
          <w:p w14:paraId="001619B7" w14:textId="1595E29B" w:rsidR="00310FA1" w:rsidRPr="00CD5E4B" w:rsidRDefault="00310FA1" w:rsidP="00862B63">
            <w:pPr>
              <w:pStyle w:val="ECCTabletext"/>
              <w:jc w:val="left"/>
            </w:pPr>
            <w:r w:rsidRPr="00CD5E4B">
              <w:t>10</w:t>
            </w:r>
            <w:r w:rsidR="007F0ACF" w:rsidRPr="00CD5E4B">
              <w:t xml:space="preserve"> </w:t>
            </w:r>
            <w:r w:rsidRPr="00CD5E4B">
              <w:t>MHz</w:t>
            </w:r>
          </w:p>
        </w:tc>
        <w:tc>
          <w:tcPr>
            <w:tcW w:w="0" w:type="pct"/>
            <w:hideMark/>
          </w:tcPr>
          <w:p w14:paraId="6AE53F98" w14:textId="1E90A1EF" w:rsidR="00310FA1" w:rsidRPr="00CD5E4B" w:rsidRDefault="00310FA1" w:rsidP="00862B63">
            <w:pPr>
              <w:pStyle w:val="ECCTabletext"/>
              <w:jc w:val="left"/>
            </w:pPr>
            <w:r w:rsidRPr="00CD5E4B">
              <w:t>10</w:t>
            </w:r>
            <w:r w:rsidR="007F0ACF" w:rsidRPr="00CD5E4B">
              <w:t xml:space="preserve"> </w:t>
            </w:r>
            <w:r w:rsidRPr="00CD5E4B">
              <w:t>MHz</w:t>
            </w:r>
          </w:p>
        </w:tc>
        <w:tc>
          <w:tcPr>
            <w:tcW w:w="0" w:type="pct"/>
            <w:hideMark/>
          </w:tcPr>
          <w:p w14:paraId="77C59A4F" w14:textId="685B7417" w:rsidR="00310FA1" w:rsidRPr="00CD5E4B" w:rsidRDefault="00310FA1" w:rsidP="00862B63">
            <w:pPr>
              <w:pStyle w:val="ECCTabletext"/>
              <w:jc w:val="left"/>
            </w:pPr>
            <w:r w:rsidRPr="00CD5E4B">
              <w:t>10</w:t>
            </w:r>
            <w:r w:rsidR="007F0ACF" w:rsidRPr="00CD5E4B">
              <w:t xml:space="preserve"> </w:t>
            </w:r>
            <w:r w:rsidRPr="00CD5E4B">
              <w:t>MHz</w:t>
            </w:r>
          </w:p>
        </w:tc>
        <w:tc>
          <w:tcPr>
            <w:tcW w:w="0" w:type="pct"/>
            <w:hideMark/>
          </w:tcPr>
          <w:p w14:paraId="72BDCC7F" w14:textId="3EDB410A" w:rsidR="00310FA1" w:rsidRPr="00CD5E4B" w:rsidRDefault="00310FA1" w:rsidP="00862B63">
            <w:pPr>
              <w:pStyle w:val="ECCTabletext"/>
              <w:jc w:val="left"/>
            </w:pPr>
            <w:r w:rsidRPr="00CD5E4B">
              <w:t>10</w:t>
            </w:r>
            <w:r w:rsidR="007F0ACF" w:rsidRPr="00CD5E4B">
              <w:t xml:space="preserve"> </w:t>
            </w:r>
            <w:r w:rsidRPr="00CD5E4B">
              <w:t>MHz</w:t>
            </w:r>
          </w:p>
        </w:tc>
      </w:tr>
      <w:tr w:rsidR="00310FA1" w:rsidRPr="00CD5E4B" w14:paraId="240D3819" w14:textId="77777777" w:rsidTr="00EE2971">
        <w:trPr>
          <w:trHeight w:val="343"/>
          <w:jc w:val="left"/>
        </w:trPr>
        <w:tc>
          <w:tcPr>
            <w:tcW w:w="0" w:type="pct"/>
            <w:hideMark/>
          </w:tcPr>
          <w:p w14:paraId="1EB98FF2" w14:textId="77777777" w:rsidR="00310FA1" w:rsidRPr="00CD5E4B" w:rsidRDefault="00310FA1" w:rsidP="00862B63">
            <w:pPr>
              <w:pStyle w:val="ECCTabletext"/>
              <w:jc w:val="left"/>
            </w:pPr>
            <w:r w:rsidRPr="00CD5E4B">
              <w:t>Channel bandwidth non-AAS LTE and AAS 5G NR</w:t>
            </w:r>
          </w:p>
        </w:tc>
        <w:tc>
          <w:tcPr>
            <w:tcW w:w="0" w:type="pct"/>
            <w:hideMark/>
          </w:tcPr>
          <w:p w14:paraId="4FD3F3AE" w14:textId="13A0BEDD" w:rsidR="00310FA1" w:rsidRPr="00CD5E4B" w:rsidRDefault="00310FA1" w:rsidP="00862B63">
            <w:pPr>
              <w:pStyle w:val="ECCTabletext"/>
              <w:jc w:val="left"/>
            </w:pPr>
            <w:r w:rsidRPr="00CD5E4B">
              <w:t>20</w:t>
            </w:r>
            <w:r w:rsidR="007F0ACF" w:rsidRPr="00CD5E4B">
              <w:t xml:space="preserve"> </w:t>
            </w:r>
            <w:r w:rsidRPr="00CD5E4B">
              <w:t>MHz</w:t>
            </w:r>
          </w:p>
        </w:tc>
        <w:tc>
          <w:tcPr>
            <w:tcW w:w="0" w:type="pct"/>
            <w:hideMark/>
          </w:tcPr>
          <w:p w14:paraId="11383FF7" w14:textId="77A7AEB1" w:rsidR="00310FA1" w:rsidRPr="00CD5E4B" w:rsidRDefault="00310FA1" w:rsidP="00862B63">
            <w:pPr>
              <w:pStyle w:val="ECCTabletext"/>
              <w:jc w:val="left"/>
            </w:pPr>
            <w:r w:rsidRPr="00CD5E4B">
              <w:t>20</w:t>
            </w:r>
            <w:r w:rsidR="007F0ACF" w:rsidRPr="00CD5E4B">
              <w:t xml:space="preserve"> </w:t>
            </w:r>
            <w:r w:rsidRPr="00CD5E4B">
              <w:t>MHz</w:t>
            </w:r>
          </w:p>
        </w:tc>
        <w:tc>
          <w:tcPr>
            <w:tcW w:w="0" w:type="pct"/>
            <w:hideMark/>
          </w:tcPr>
          <w:p w14:paraId="35FAB3D5" w14:textId="26B55AC0" w:rsidR="00310FA1" w:rsidRPr="00CD5E4B" w:rsidRDefault="00310FA1" w:rsidP="00862B63">
            <w:pPr>
              <w:pStyle w:val="ECCTabletext"/>
              <w:jc w:val="left"/>
            </w:pPr>
            <w:r w:rsidRPr="00CD5E4B">
              <w:t>20</w:t>
            </w:r>
            <w:r w:rsidR="007F0ACF" w:rsidRPr="00CD5E4B">
              <w:t xml:space="preserve"> </w:t>
            </w:r>
            <w:r w:rsidRPr="00CD5E4B">
              <w:t>MHz</w:t>
            </w:r>
          </w:p>
        </w:tc>
        <w:tc>
          <w:tcPr>
            <w:tcW w:w="0" w:type="pct"/>
            <w:hideMark/>
          </w:tcPr>
          <w:p w14:paraId="6DD1C8B2" w14:textId="0EF270C9" w:rsidR="00310FA1" w:rsidRPr="00CD5E4B" w:rsidRDefault="00310FA1" w:rsidP="00862B63">
            <w:pPr>
              <w:pStyle w:val="ECCTabletext"/>
              <w:jc w:val="left"/>
            </w:pPr>
            <w:r w:rsidRPr="00CD5E4B">
              <w:t>20</w:t>
            </w:r>
            <w:r w:rsidR="007F0ACF" w:rsidRPr="00CD5E4B">
              <w:t xml:space="preserve"> </w:t>
            </w:r>
            <w:r w:rsidRPr="00CD5E4B">
              <w:t>MHz</w:t>
            </w:r>
          </w:p>
        </w:tc>
      </w:tr>
      <w:tr w:rsidR="00310FA1" w:rsidRPr="00CD5E4B" w14:paraId="2EB0B986" w14:textId="77777777" w:rsidTr="00EE2971">
        <w:trPr>
          <w:trHeight w:val="391"/>
          <w:jc w:val="left"/>
        </w:trPr>
        <w:tc>
          <w:tcPr>
            <w:tcW w:w="0" w:type="pct"/>
            <w:hideMark/>
          </w:tcPr>
          <w:p w14:paraId="2A2DCC0F" w14:textId="23278D5E" w:rsidR="00310FA1" w:rsidRPr="00CD5E4B" w:rsidRDefault="00310FA1" w:rsidP="00862B63">
            <w:pPr>
              <w:pStyle w:val="ECCTabletext"/>
              <w:jc w:val="left"/>
            </w:pPr>
            <w:r w:rsidRPr="00CD5E4B">
              <w:t xml:space="preserve">Frequency </w:t>
            </w:r>
            <w:r w:rsidR="006E4778" w:rsidRPr="00CD5E4B">
              <w:t>centre</w:t>
            </w:r>
          </w:p>
        </w:tc>
        <w:tc>
          <w:tcPr>
            <w:tcW w:w="0" w:type="pct"/>
            <w:hideMark/>
          </w:tcPr>
          <w:p w14:paraId="39FA1F09" w14:textId="2C79CE49" w:rsidR="00310FA1" w:rsidRPr="00CD5E4B" w:rsidRDefault="00310FA1" w:rsidP="00862B63">
            <w:pPr>
              <w:pStyle w:val="ECCTabletext"/>
              <w:jc w:val="left"/>
            </w:pPr>
            <w:r w:rsidRPr="00CD5E4B">
              <w:t>2350</w:t>
            </w:r>
            <w:r w:rsidR="007F0ACF" w:rsidRPr="00CD5E4B">
              <w:t xml:space="preserve"> </w:t>
            </w:r>
            <w:r w:rsidRPr="00CD5E4B">
              <w:t>MHz MFCN / 2335</w:t>
            </w:r>
            <w:r w:rsidR="007F0ACF" w:rsidRPr="00CD5E4B">
              <w:t xml:space="preserve"> </w:t>
            </w:r>
            <w:r w:rsidRPr="00CD5E4B">
              <w:t>MHz PMSE</w:t>
            </w:r>
          </w:p>
        </w:tc>
        <w:tc>
          <w:tcPr>
            <w:tcW w:w="0" w:type="pct"/>
            <w:hideMark/>
          </w:tcPr>
          <w:p w14:paraId="4B856FF7" w14:textId="3CB59F2F" w:rsidR="00310FA1" w:rsidRPr="00CD5E4B" w:rsidRDefault="00310FA1" w:rsidP="00862B63">
            <w:pPr>
              <w:pStyle w:val="ECCTabletext"/>
              <w:jc w:val="left"/>
            </w:pPr>
            <w:r w:rsidRPr="00CD5E4B">
              <w:t>2350</w:t>
            </w:r>
            <w:r w:rsidR="007F0ACF" w:rsidRPr="00CD5E4B">
              <w:t xml:space="preserve"> </w:t>
            </w:r>
            <w:r w:rsidRPr="00CD5E4B">
              <w:t>MHz MFCN / 2335</w:t>
            </w:r>
            <w:r w:rsidR="007F0ACF" w:rsidRPr="00CD5E4B">
              <w:t xml:space="preserve"> </w:t>
            </w:r>
            <w:r w:rsidRPr="00CD5E4B">
              <w:t>MHz PMSE</w:t>
            </w:r>
          </w:p>
        </w:tc>
        <w:tc>
          <w:tcPr>
            <w:tcW w:w="0" w:type="pct"/>
            <w:hideMark/>
          </w:tcPr>
          <w:p w14:paraId="59252C72" w14:textId="269D4B5F" w:rsidR="00310FA1" w:rsidRPr="00CD5E4B" w:rsidRDefault="00310FA1" w:rsidP="00862B63">
            <w:pPr>
              <w:pStyle w:val="ECCTabletext"/>
              <w:jc w:val="left"/>
            </w:pPr>
            <w:r w:rsidRPr="00CD5E4B">
              <w:t>2350</w:t>
            </w:r>
            <w:r w:rsidR="007F0ACF" w:rsidRPr="00CD5E4B">
              <w:t xml:space="preserve"> </w:t>
            </w:r>
            <w:r w:rsidRPr="00CD5E4B">
              <w:t>MHz MFCN / 2335</w:t>
            </w:r>
            <w:r w:rsidR="007F0ACF" w:rsidRPr="00CD5E4B">
              <w:t xml:space="preserve"> </w:t>
            </w:r>
            <w:r w:rsidRPr="00CD5E4B">
              <w:t>MHz PMSE</w:t>
            </w:r>
          </w:p>
        </w:tc>
        <w:tc>
          <w:tcPr>
            <w:tcW w:w="0" w:type="pct"/>
            <w:hideMark/>
          </w:tcPr>
          <w:p w14:paraId="022709D4" w14:textId="1A4FA618" w:rsidR="00310FA1" w:rsidRPr="00CD5E4B" w:rsidRDefault="00310FA1" w:rsidP="00862B63">
            <w:pPr>
              <w:pStyle w:val="ECCTabletext"/>
              <w:jc w:val="left"/>
            </w:pPr>
            <w:r w:rsidRPr="00CD5E4B">
              <w:t>2350</w:t>
            </w:r>
            <w:r w:rsidR="007F0ACF" w:rsidRPr="00CD5E4B">
              <w:t xml:space="preserve"> </w:t>
            </w:r>
            <w:r w:rsidRPr="00CD5E4B">
              <w:t>MHz MFCN / 2335</w:t>
            </w:r>
            <w:r w:rsidR="007F0ACF" w:rsidRPr="00CD5E4B">
              <w:t xml:space="preserve"> </w:t>
            </w:r>
            <w:r w:rsidRPr="00CD5E4B">
              <w:t>MHz PMSE</w:t>
            </w:r>
          </w:p>
        </w:tc>
      </w:tr>
      <w:tr w:rsidR="00310FA1" w:rsidRPr="00CD5E4B" w14:paraId="03A53B95" w14:textId="77777777" w:rsidTr="00EE2971">
        <w:trPr>
          <w:trHeight w:val="615"/>
          <w:jc w:val="left"/>
        </w:trPr>
        <w:tc>
          <w:tcPr>
            <w:tcW w:w="0" w:type="pct"/>
            <w:hideMark/>
          </w:tcPr>
          <w:p w14:paraId="4CCA034D" w14:textId="5AC0E717" w:rsidR="00310FA1" w:rsidRPr="00CD5E4B" w:rsidRDefault="00310FA1" w:rsidP="00862B63">
            <w:pPr>
              <w:pStyle w:val="ECCTabletext"/>
              <w:jc w:val="left"/>
            </w:pPr>
            <w:r w:rsidRPr="00CD5E4B">
              <w:lastRenderedPageBreak/>
              <w:t>90% probability of the level at separation distance</w:t>
            </w:r>
            <w:r w:rsidRPr="00CD5E4B">
              <w:br/>
              <w:t>Δ iRSS (dB) =AAS 5G NR - non-AAS LTE</w:t>
            </w:r>
          </w:p>
        </w:tc>
        <w:tc>
          <w:tcPr>
            <w:tcW w:w="0" w:type="pct"/>
            <w:hideMark/>
          </w:tcPr>
          <w:p w14:paraId="7CED8599" w14:textId="77777777" w:rsidR="00310FA1" w:rsidRPr="00CD5E4B" w:rsidRDefault="00310FA1" w:rsidP="00862B63">
            <w:pPr>
              <w:pStyle w:val="ECCTabletext"/>
              <w:jc w:val="left"/>
            </w:pPr>
            <w:r w:rsidRPr="00CD5E4B">
              <w:t>2</w:t>
            </w:r>
          </w:p>
        </w:tc>
        <w:tc>
          <w:tcPr>
            <w:tcW w:w="0" w:type="pct"/>
            <w:hideMark/>
          </w:tcPr>
          <w:p w14:paraId="3F2B3C9D" w14:textId="77777777" w:rsidR="00310FA1" w:rsidRPr="00CD5E4B" w:rsidRDefault="00310FA1" w:rsidP="00862B63">
            <w:pPr>
              <w:pStyle w:val="ECCTabletext"/>
              <w:jc w:val="left"/>
            </w:pPr>
            <w:r w:rsidRPr="00CD5E4B">
              <w:t>-5</w:t>
            </w:r>
          </w:p>
        </w:tc>
        <w:tc>
          <w:tcPr>
            <w:tcW w:w="0" w:type="pct"/>
            <w:hideMark/>
          </w:tcPr>
          <w:p w14:paraId="78C11A97" w14:textId="77777777" w:rsidR="00310FA1" w:rsidRPr="00CD5E4B" w:rsidRDefault="00310FA1" w:rsidP="00862B63">
            <w:pPr>
              <w:pStyle w:val="ECCTabletext"/>
              <w:jc w:val="left"/>
            </w:pPr>
            <w:r w:rsidRPr="00CD5E4B">
              <w:t>-6</w:t>
            </w:r>
          </w:p>
        </w:tc>
        <w:tc>
          <w:tcPr>
            <w:tcW w:w="0" w:type="pct"/>
            <w:hideMark/>
          </w:tcPr>
          <w:p w14:paraId="2325FE9B" w14:textId="77777777" w:rsidR="00310FA1" w:rsidRPr="00CD5E4B" w:rsidRDefault="00310FA1" w:rsidP="00862B63">
            <w:pPr>
              <w:pStyle w:val="ECCTabletext"/>
              <w:jc w:val="left"/>
            </w:pPr>
            <w:r w:rsidRPr="00CD5E4B">
              <w:t>-6</w:t>
            </w:r>
          </w:p>
        </w:tc>
      </w:tr>
      <w:tr w:rsidR="00310FA1" w:rsidRPr="00CD5E4B" w14:paraId="582FC737" w14:textId="77777777" w:rsidTr="00EE2971">
        <w:trPr>
          <w:trHeight w:val="583"/>
          <w:jc w:val="left"/>
        </w:trPr>
        <w:tc>
          <w:tcPr>
            <w:tcW w:w="0" w:type="pct"/>
            <w:hideMark/>
          </w:tcPr>
          <w:p w14:paraId="74EB6A3D" w14:textId="356E36E5" w:rsidR="00310FA1" w:rsidRPr="00CD5E4B" w:rsidRDefault="00310FA1" w:rsidP="00862B63">
            <w:pPr>
              <w:pStyle w:val="ECCTabletext"/>
              <w:jc w:val="left"/>
            </w:pPr>
            <w:r w:rsidRPr="00CD5E4B">
              <w:t>50% probability of the level at separation distance</w:t>
            </w:r>
            <w:r w:rsidRPr="00CD5E4B">
              <w:br/>
              <w:t>Δ iRSS (dB) =AAS 5G NR - non-AAS LTE</w:t>
            </w:r>
          </w:p>
        </w:tc>
        <w:tc>
          <w:tcPr>
            <w:tcW w:w="0" w:type="pct"/>
            <w:hideMark/>
          </w:tcPr>
          <w:p w14:paraId="06579F53" w14:textId="77777777" w:rsidR="00310FA1" w:rsidRPr="00CD5E4B" w:rsidRDefault="00310FA1" w:rsidP="00597677">
            <w:pPr>
              <w:pStyle w:val="ECCTabletext"/>
            </w:pPr>
            <w:r w:rsidRPr="00CD5E4B">
              <w:t>-4</w:t>
            </w:r>
          </w:p>
        </w:tc>
        <w:tc>
          <w:tcPr>
            <w:tcW w:w="0" w:type="pct"/>
            <w:hideMark/>
          </w:tcPr>
          <w:p w14:paraId="6A87DBB0" w14:textId="77777777" w:rsidR="00310FA1" w:rsidRPr="00CD5E4B" w:rsidRDefault="00310FA1" w:rsidP="00597677">
            <w:pPr>
              <w:pStyle w:val="ECCTabletext"/>
            </w:pPr>
            <w:r w:rsidRPr="00CD5E4B">
              <w:t>-8</w:t>
            </w:r>
          </w:p>
        </w:tc>
        <w:tc>
          <w:tcPr>
            <w:tcW w:w="0" w:type="pct"/>
            <w:hideMark/>
          </w:tcPr>
          <w:p w14:paraId="7903D30A" w14:textId="77777777" w:rsidR="00310FA1" w:rsidRPr="00CD5E4B" w:rsidRDefault="00310FA1" w:rsidP="00597677">
            <w:pPr>
              <w:pStyle w:val="ECCTabletext"/>
            </w:pPr>
            <w:r w:rsidRPr="00CD5E4B">
              <w:t>-11</w:t>
            </w:r>
          </w:p>
        </w:tc>
        <w:tc>
          <w:tcPr>
            <w:tcW w:w="0" w:type="pct"/>
            <w:hideMark/>
          </w:tcPr>
          <w:p w14:paraId="22C41A40" w14:textId="77777777" w:rsidR="00310FA1" w:rsidRPr="00CD5E4B" w:rsidRDefault="00310FA1" w:rsidP="00597677">
            <w:pPr>
              <w:pStyle w:val="ECCTabletext"/>
            </w:pPr>
            <w:r w:rsidRPr="00CD5E4B">
              <w:t>-12</w:t>
            </w:r>
          </w:p>
        </w:tc>
      </w:tr>
    </w:tbl>
    <w:p w14:paraId="715EE39D" w14:textId="77777777" w:rsidR="006F50B2" w:rsidRPr="00CD5E4B" w:rsidRDefault="006F50B2" w:rsidP="00245597">
      <w:pPr>
        <w:pStyle w:val="ECCAnnexheading3"/>
        <w:rPr>
          <w:lang w:val="en-GB"/>
        </w:rPr>
      </w:pPr>
      <w:r w:rsidRPr="00CD5E4B">
        <w:rPr>
          <w:lang w:val="en-GB"/>
        </w:rPr>
        <w:t>Conclusions</w:t>
      </w:r>
    </w:p>
    <w:p w14:paraId="604EF731" w14:textId="4CFD69AE" w:rsidR="006F50B2" w:rsidRPr="00CD5E4B" w:rsidRDefault="0038470F" w:rsidP="006F50B2">
      <w:r w:rsidRPr="00CD5E4B">
        <w:t xml:space="preserve">This </w:t>
      </w:r>
      <w:r w:rsidR="00307394" w:rsidRPr="00CD5E4B">
        <w:t>contribution</w:t>
      </w:r>
      <w:r w:rsidRPr="00CD5E4B">
        <w:t xml:space="preserve"> provides </w:t>
      </w:r>
      <w:r w:rsidR="0005187D" w:rsidRPr="00CD5E4B">
        <w:t>SEAMCAT</w:t>
      </w:r>
      <w:r w:rsidR="00307394" w:rsidRPr="00CD5E4B">
        <w:t xml:space="preserve"> simulations </w:t>
      </w:r>
      <w:r w:rsidRPr="00CD5E4B">
        <w:t xml:space="preserve">on </w:t>
      </w:r>
      <w:r w:rsidR="00307394" w:rsidRPr="00CD5E4B">
        <w:t>the variation of the iRSS levels between AAS 5G NR and non-AAS LTE received at PMSE.</w:t>
      </w:r>
    </w:p>
    <w:p w14:paraId="506E0810" w14:textId="5843044F" w:rsidR="006F50B2" w:rsidRPr="00CD5E4B" w:rsidRDefault="0038470F" w:rsidP="006F50B2">
      <w:r w:rsidRPr="00CD5E4B">
        <w:t xml:space="preserve">PMSE systems </w:t>
      </w:r>
      <w:r w:rsidR="006F50B2" w:rsidRPr="00CD5E4B">
        <w:t>studied were “cordless camera link”, “Mobile Video Link and “Portable Video Link”.</w:t>
      </w:r>
    </w:p>
    <w:p w14:paraId="283831EB" w14:textId="1E09425D" w:rsidR="006F50B2" w:rsidRPr="00CD5E4B" w:rsidRDefault="006F50B2" w:rsidP="006F50B2">
      <w:r w:rsidRPr="00CD5E4B">
        <w:t xml:space="preserve">Compatibility studies </w:t>
      </w:r>
      <w:r w:rsidR="00840EB4" w:rsidRPr="00CD5E4B">
        <w:t>were performed</w:t>
      </w:r>
      <w:r w:rsidRPr="00CD5E4B">
        <w:t xml:space="preserve"> for co-channel and first adjacent channel in </w:t>
      </w:r>
      <w:r w:rsidR="00840EB4" w:rsidRPr="00CD5E4B">
        <w:t xml:space="preserve">the </w:t>
      </w:r>
      <w:r w:rsidRPr="00CD5E4B">
        <w:t>2300-2400</w:t>
      </w:r>
      <w:r w:rsidR="007F0ACF" w:rsidRPr="00CD5E4B">
        <w:t xml:space="preserve"> </w:t>
      </w:r>
      <w:r w:rsidRPr="00CD5E4B">
        <w:t>MHz band.</w:t>
      </w:r>
    </w:p>
    <w:p w14:paraId="502F88DF" w14:textId="77777777" w:rsidR="00307394" w:rsidRPr="00CD5E4B" w:rsidRDefault="00307394" w:rsidP="00307394">
      <w:r w:rsidRPr="00CD5E4B">
        <w:t>The main conclusions are:</w:t>
      </w:r>
    </w:p>
    <w:p w14:paraId="4AA2C221" w14:textId="116ABFB6" w:rsidR="00307394" w:rsidRPr="00CD5E4B" w:rsidRDefault="00307394" w:rsidP="00307394">
      <w:pPr>
        <w:pStyle w:val="ECCBulletsLv1"/>
      </w:pPr>
      <w:r w:rsidRPr="00CD5E4B">
        <w:t xml:space="preserve">For </w:t>
      </w:r>
      <w:r w:rsidR="00840EB4" w:rsidRPr="00CD5E4B">
        <w:t xml:space="preserve">cordless camera </w:t>
      </w:r>
      <w:r w:rsidRPr="00CD5E4B">
        <w:t>PMSE, the separation distance needed between PMSE and AAS 5G NR is smaller than the separation distance between PMSE and AAS 5G NR. Compared to non-AAS LTE, the power level from AAS 5G NR received by PMSE is reduced from 2</w:t>
      </w:r>
      <w:r w:rsidR="007F0ACF" w:rsidRPr="00CD5E4B">
        <w:t xml:space="preserve"> </w:t>
      </w:r>
      <w:r w:rsidRPr="00CD5E4B">
        <w:t>dB to 13</w:t>
      </w:r>
      <w:r w:rsidR="007F0ACF" w:rsidRPr="00CD5E4B">
        <w:t xml:space="preserve"> </w:t>
      </w:r>
      <w:r w:rsidRPr="00CD5E4B">
        <w:t>dB.</w:t>
      </w:r>
    </w:p>
    <w:p w14:paraId="60FE5423" w14:textId="474972FF" w:rsidR="00307394" w:rsidRPr="00CD5E4B" w:rsidRDefault="00307394" w:rsidP="00307394">
      <w:pPr>
        <w:pStyle w:val="ECCBulletsLv1"/>
      </w:pPr>
      <w:r w:rsidRPr="00CD5E4B">
        <w:t xml:space="preserve">For </w:t>
      </w:r>
      <w:r w:rsidR="00840EB4" w:rsidRPr="00CD5E4B">
        <w:t xml:space="preserve">mobile </w:t>
      </w:r>
      <w:r w:rsidRPr="00CD5E4B">
        <w:t>video link PMSE, in general, the separation distance between PMSE and AAS 5G NR is smaller than the separation distance between PMSE and non-AAS LTE. Compared to non-AAS LTE, the power level from AAS 5G NR received by PMSE is reduced between 4</w:t>
      </w:r>
      <w:r w:rsidR="00426A19" w:rsidRPr="00CD5E4B">
        <w:t xml:space="preserve"> </w:t>
      </w:r>
      <w:r w:rsidRPr="00CD5E4B">
        <w:t>dB to 17</w:t>
      </w:r>
      <w:r w:rsidR="00426A19" w:rsidRPr="00CD5E4B">
        <w:t xml:space="preserve"> </w:t>
      </w:r>
      <w:r w:rsidRPr="00CD5E4B">
        <w:t>dB. But for a scenario which is: "separation distance between PMSE and non-AAS LTE = 500</w:t>
      </w:r>
      <w:r w:rsidR="00F90CAC" w:rsidRPr="00CD5E4B">
        <w:t xml:space="preserve"> </w:t>
      </w:r>
      <w:r w:rsidRPr="00CD5E4B">
        <w:t>m + PMSE uses the first adjacent channel to AAS 5G NR", the separation distance is little bit longer and the power level from AAS 5G NR received by PMSE increases of 4</w:t>
      </w:r>
      <w:r w:rsidR="00426A19" w:rsidRPr="00CD5E4B">
        <w:t xml:space="preserve"> </w:t>
      </w:r>
      <w:r w:rsidRPr="00CD5E4B">
        <w:t>dB</w:t>
      </w:r>
      <w:r w:rsidR="00426A19" w:rsidRPr="00CD5E4B">
        <w:t>;</w:t>
      </w:r>
    </w:p>
    <w:p w14:paraId="47097DD9" w14:textId="67CD7E38" w:rsidR="00307394" w:rsidRPr="00CD5E4B" w:rsidRDefault="00307394" w:rsidP="0053424D">
      <w:pPr>
        <w:pStyle w:val="ECCBulletsLv1"/>
      </w:pPr>
      <w:r w:rsidRPr="00CD5E4B">
        <w:t xml:space="preserve">For </w:t>
      </w:r>
      <w:r w:rsidR="00840EB4" w:rsidRPr="00CD5E4B">
        <w:t xml:space="preserve">portable </w:t>
      </w:r>
      <w:r w:rsidRPr="00CD5E4B">
        <w:t>video link PMSE, in general, the separation distance between PMSE and AAS 5G NR is smaller than the separation distance between PMSE and non-AAS LTE. Compared to non-AAS LTE, the power level from AAS 5G NR received by PMSE is reduced from 4</w:t>
      </w:r>
      <w:r w:rsidR="00426A19" w:rsidRPr="00CD5E4B">
        <w:t xml:space="preserve"> </w:t>
      </w:r>
      <w:r w:rsidRPr="00CD5E4B">
        <w:t>dB to 14</w:t>
      </w:r>
      <w:r w:rsidR="00426A19" w:rsidRPr="00CD5E4B">
        <w:t xml:space="preserve"> </w:t>
      </w:r>
      <w:r w:rsidRPr="00CD5E4B">
        <w:t>dB. But for a scenario which is: "separation distance between PMSE and non-AAS LTE = 100</w:t>
      </w:r>
      <w:r w:rsidR="00426A19" w:rsidRPr="00CD5E4B">
        <w:t xml:space="preserve"> </w:t>
      </w:r>
      <w:r w:rsidRPr="00CD5E4B">
        <w:t>m + PMSE uses the first adjacent channel to AAS 5G NR", the separation distance is little bit longer and the power level from AAS 5G NR received by PMSE increases of 2</w:t>
      </w:r>
      <w:r w:rsidR="00426A19" w:rsidRPr="00CD5E4B">
        <w:t xml:space="preserve"> </w:t>
      </w:r>
      <w:r w:rsidRPr="00CD5E4B">
        <w:t>dB</w:t>
      </w:r>
      <w:r w:rsidR="00426A19" w:rsidRPr="00CD5E4B">
        <w:t>.</w:t>
      </w:r>
    </w:p>
    <w:p w14:paraId="0A942098" w14:textId="4A80DF1F" w:rsidR="006F50B2" w:rsidRPr="00CD5E4B" w:rsidRDefault="00307394" w:rsidP="006F50B2">
      <w:r w:rsidRPr="00CD5E4B">
        <w:t>Thus, in general with the same separation distances than non-AAS LTE, the interference probability will be reduced with AAS 5G NR. Or, with the same probability interference, the distance can be reduced with AAS 5G NR compared to non-AAS LTE.</w:t>
      </w:r>
    </w:p>
    <w:p w14:paraId="17F364F6" w14:textId="413D60BE" w:rsidR="00307394" w:rsidRPr="00CD5E4B" w:rsidRDefault="00307394" w:rsidP="00307394">
      <w:r w:rsidRPr="00CD5E4B">
        <w:t xml:space="preserve">Only for two scenarios the power level from AAS 5G NR and received by PMSE mobile video link or the PMSE portable video link is increased respectively </w:t>
      </w:r>
      <w:r w:rsidR="00EA2CE4" w:rsidRPr="00CD5E4B">
        <w:t xml:space="preserve">by </w:t>
      </w:r>
      <w:r w:rsidRPr="00CD5E4B">
        <w:t>4</w:t>
      </w:r>
      <w:r w:rsidR="00426A19" w:rsidRPr="00CD5E4B">
        <w:t xml:space="preserve"> </w:t>
      </w:r>
      <w:r w:rsidRPr="00CD5E4B">
        <w:t>dB and 2 dB compared to non-AAS LTE.</w:t>
      </w:r>
    </w:p>
    <w:p w14:paraId="74E9A92D" w14:textId="77777777" w:rsidR="00307394" w:rsidRPr="00CD5E4B" w:rsidRDefault="00307394" w:rsidP="00307394">
      <w:r w:rsidRPr="00CD5E4B">
        <w:t>In the tables below, an assessment of the distance between MFCN BS (non-AAS LTE or AAS 5G NR) and PMSE was performed.</w:t>
      </w:r>
    </w:p>
    <w:p w14:paraId="430C214D" w14:textId="77777777" w:rsidR="00307394" w:rsidRPr="00CD5E4B" w:rsidRDefault="00307394" w:rsidP="00307394">
      <w:r w:rsidRPr="00CD5E4B">
        <w:t>The reference iRSS is based on the iRSS transmitted by the non-AAS LTE BS to the PMSE.</w:t>
      </w:r>
    </w:p>
    <w:p w14:paraId="390044FA" w14:textId="54AEE06B" w:rsidR="00307394" w:rsidRPr="00CD5E4B" w:rsidRDefault="00307394" w:rsidP="00307394">
      <w:r w:rsidRPr="00CD5E4B">
        <w:t xml:space="preserve">This assessment is based on the propagation of free space model and the scenarios described above (see </w:t>
      </w:r>
      <w:r w:rsidR="00751091" w:rsidRPr="00CD5E4B">
        <w:fldChar w:fldCharType="begin" w:fldLock="1"/>
      </w:r>
      <w:r w:rsidR="00751091" w:rsidRPr="00CD5E4B">
        <w:instrText xml:space="preserve"> REF _Ref98832739 \h </w:instrText>
      </w:r>
      <w:r w:rsidR="004C13AC" w:rsidRPr="00CD5E4B">
        <w:instrText xml:space="preserve"> \* MERGEFORMAT </w:instrText>
      </w:r>
      <w:r w:rsidR="00751091" w:rsidRPr="00CD5E4B">
        <w:fldChar w:fldCharType="separate"/>
      </w:r>
      <w:r w:rsidR="002816C2" w:rsidRPr="00CD5E4B">
        <w:t>Table 30</w:t>
      </w:r>
      <w:r w:rsidR="00751091" w:rsidRPr="00CD5E4B">
        <w:fldChar w:fldCharType="end"/>
      </w:r>
      <w:r w:rsidRPr="00CD5E4B">
        <w:t>), so that the reduction or increase in the separation distance is the maximum reduction or increase that might be expected.</w:t>
      </w:r>
    </w:p>
    <w:p w14:paraId="6F67AE18" w14:textId="1233E37F" w:rsidR="007266E8" w:rsidRPr="00CD5E4B" w:rsidRDefault="007266E8" w:rsidP="00CD2290">
      <w:pPr>
        <w:pStyle w:val="Caption"/>
        <w:keepNext/>
        <w:rPr>
          <w:lang w:val="en-GB"/>
        </w:rPr>
      </w:pPr>
      <w:r w:rsidRPr="00CD5E4B">
        <w:rPr>
          <w:lang w:val="en-GB"/>
        </w:rPr>
        <w:lastRenderedPageBreak/>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31</w:t>
      </w:r>
      <w:r w:rsidRPr="00CD5E4B">
        <w:rPr>
          <w:lang w:val="en-GB"/>
        </w:rPr>
        <w:fldChar w:fldCharType="end"/>
      </w:r>
      <w:r w:rsidR="005A4939" w:rsidRPr="00CD5E4B">
        <w:rPr>
          <w:lang w:val="en-GB"/>
        </w:rPr>
        <w:t>:</w:t>
      </w:r>
      <w:r w:rsidRPr="00CD5E4B">
        <w:rPr>
          <w:lang w:val="en-GB"/>
        </w:rPr>
        <w:t xml:space="preserve"> Co</w:t>
      </w:r>
      <w:r w:rsidR="00EE2971" w:rsidRPr="00CD5E4B">
        <w:rPr>
          <w:lang w:val="en-GB"/>
        </w:rPr>
        <w:t>-</w:t>
      </w:r>
      <w:r w:rsidRPr="00CD5E4B">
        <w:rPr>
          <w:lang w:val="en-GB"/>
        </w:rPr>
        <w:t>channel - PMSE Cordless Camera</w:t>
      </w:r>
    </w:p>
    <w:tbl>
      <w:tblPr>
        <w:tblStyle w:val="ECCTable-redheader"/>
        <w:tblW w:w="5000" w:type="pct"/>
        <w:jc w:val="left"/>
        <w:tblInd w:w="0" w:type="dxa"/>
        <w:tblLayout w:type="fixed"/>
        <w:tblLook w:val="04A0" w:firstRow="1" w:lastRow="0" w:firstColumn="1" w:lastColumn="0" w:noHBand="0" w:noVBand="1"/>
      </w:tblPr>
      <w:tblGrid>
        <w:gridCol w:w="6778"/>
        <w:gridCol w:w="712"/>
        <w:gridCol w:w="713"/>
        <w:gridCol w:w="713"/>
        <w:gridCol w:w="713"/>
      </w:tblGrid>
      <w:tr w:rsidR="00300C79" w:rsidRPr="00CD5E4B" w14:paraId="45E05C42" w14:textId="77777777" w:rsidTr="00E70A44">
        <w:trPr>
          <w:cnfStyle w:val="100000000000" w:firstRow="1" w:lastRow="0" w:firstColumn="0" w:lastColumn="0" w:oddVBand="0" w:evenVBand="0" w:oddHBand="0" w:evenHBand="0" w:firstRowFirstColumn="0" w:firstRowLastColumn="0" w:lastRowFirstColumn="0" w:lastRowLastColumn="0"/>
          <w:trHeight w:val="572"/>
          <w:jc w:val="left"/>
        </w:trPr>
        <w:tc>
          <w:tcPr>
            <w:tcW w:w="5000" w:type="pct"/>
            <w:gridSpan w:val="5"/>
            <w:hideMark/>
          </w:tcPr>
          <w:p w14:paraId="11B41D9A" w14:textId="7D736797" w:rsidR="00300C79" w:rsidRPr="00CD5E4B" w:rsidRDefault="00300C79" w:rsidP="00197180">
            <w:pPr>
              <w:pStyle w:val="ECCTableHeaderwhitefont"/>
            </w:pPr>
            <w:r w:rsidRPr="00CD5E4B">
              <w:t>Co</w:t>
            </w:r>
            <w:r w:rsidR="00EE2971" w:rsidRPr="00CD5E4B">
              <w:t>-</w:t>
            </w:r>
            <w:r w:rsidRPr="00CD5E4B">
              <w:t>channel - PMSE Cordless Camera</w:t>
            </w:r>
          </w:p>
        </w:tc>
      </w:tr>
      <w:tr w:rsidR="00300C79" w:rsidRPr="00CD5E4B" w14:paraId="6B8A0EFA" w14:textId="77777777" w:rsidTr="00E70A44">
        <w:trPr>
          <w:trHeight w:val="500"/>
          <w:jc w:val="left"/>
        </w:trPr>
        <w:tc>
          <w:tcPr>
            <w:tcW w:w="3520" w:type="pct"/>
            <w:hideMark/>
          </w:tcPr>
          <w:p w14:paraId="4B403C79" w14:textId="77777777" w:rsidR="00300C79" w:rsidRPr="00CD5E4B" w:rsidRDefault="00300C79" w:rsidP="00300C79">
            <w:r w:rsidRPr="00CD5E4B">
              <w:t>Referent distance between PMSE and non-AAS LTE [km]</w:t>
            </w:r>
          </w:p>
        </w:tc>
        <w:tc>
          <w:tcPr>
            <w:tcW w:w="370" w:type="pct"/>
            <w:hideMark/>
          </w:tcPr>
          <w:p w14:paraId="7A5CC864" w14:textId="77777777" w:rsidR="00300C79" w:rsidRPr="00CD5E4B" w:rsidRDefault="00300C79" w:rsidP="00300C79">
            <w:r w:rsidRPr="00CD5E4B">
              <w:t>0.1</w:t>
            </w:r>
          </w:p>
        </w:tc>
        <w:tc>
          <w:tcPr>
            <w:tcW w:w="370" w:type="pct"/>
            <w:hideMark/>
          </w:tcPr>
          <w:p w14:paraId="5480ADBF" w14:textId="77777777" w:rsidR="00300C79" w:rsidRPr="00CD5E4B" w:rsidRDefault="00300C79" w:rsidP="00300C79">
            <w:r w:rsidRPr="00CD5E4B">
              <w:t>1</w:t>
            </w:r>
          </w:p>
        </w:tc>
        <w:tc>
          <w:tcPr>
            <w:tcW w:w="370" w:type="pct"/>
            <w:hideMark/>
          </w:tcPr>
          <w:p w14:paraId="67965752" w14:textId="77777777" w:rsidR="00300C79" w:rsidRPr="00CD5E4B" w:rsidRDefault="00300C79" w:rsidP="00300C79">
            <w:r w:rsidRPr="00CD5E4B">
              <w:t>10</w:t>
            </w:r>
          </w:p>
        </w:tc>
        <w:tc>
          <w:tcPr>
            <w:tcW w:w="370" w:type="pct"/>
            <w:hideMark/>
          </w:tcPr>
          <w:p w14:paraId="0DA0C3F4" w14:textId="77777777" w:rsidR="00300C79" w:rsidRPr="00CD5E4B" w:rsidRDefault="00300C79" w:rsidP="00300C79">
            <w:r w:rsidRPr="00CD5E4B">
              <w:t>25</w:t>
            </w:r>
          </w:p>
        </w:tc>
      </w:tr>
      <w:tr w:rsidR="00300C79" w:rsidRPr="00CD5E4B" w14:paraId="7DCC80A7" w14:textId="77777777" w:rsidTr="00E70A44">
        <w:trPr>
          <w:trHeight w:val="410"/>
          <w:jc w:val="left"/>
        </w:trPr>
        <w:tc>
          <w:tcPr>
            <w:tcW w:w="3520" w:type="pct"/>
            <w:hideMark/>
          </w:tcPr>
          <w:p w14:paraId="2A6D7486" w14:textId="4C8E0533" w:rsidR="00300C79" w:rsidRPr="00CD5E4B" w:rsidRDefault="00300C79" w:rsidP="00300C79">
            <w:r w:rsidRPr="00CD5E4B">
              <w:t>New distance between AAS 5G NR AAS</w:t>
            </w:r>
            <w:r w:rsidR="004E458E" w:rsidRPr="00CD5E4B">
              <w:t xml:space="preserve"> </w:t>
            </w:r>
            <w:r w:rsidRPr="00CD5E4B">
              <w:t xml:space="preserve">and PMSE to have the same iRSS (90%) than non-AAS LTE at PMSE [km] </w:t>
            </w:r>
          </w:p>
        </w:tc>
        <w:tc>
          <w:tcPr>
            <w:tcW w:w="370" w:type="pct"/>
            <w:noWrap/>
            <w:hideMark/>
          </w:tcPr>
          <w:p w14:paraId="441BFB24" w14:textId="77777777" w:rsidR="00300C79" w:rsidRPr="00CD5E4B" w:rsidRDefault="00300C79" w:rsidP="00300C79">
            <w:r w:rsidRPr="00CD5E4B">
              <w:t>0.07</w:t>
            </w:r>
          </w:p>
        </w:tc>
        <w:tc>
          <w:tcPr>
            <w:tcW w:w="370" w:type="pct"/>
            <w:noWrap/>
            <w:hideMark/>
          </w:tcPr>
          <w:p w14:paraId="007E7258" w14:textId="77777777" w:rsidR="00300C79" w:rsidRPr="00CD5E4B" w:rsidRDefault="00300C79" w:rsidP="00300C79">
            <w:r w:rsidRPr="00CD5E4B">
              <w:t>0.5</w:t>
            </w:r>
          </w:p>
        </w:tc>
        <w:tc>
          <w:tcPr>
            <w:tcW w:w="370" w:type="pct"/>
            <w:noWrap/>
            <w:hideMark/>
          </w:tcPr>
          <w:p w14:paraId="0DF53A6B" w14:textId="77777777" w:rsidR="00300C79" w:rsidRPr="00CD5E4B" w:rsidRDefault="00300C79" w:rsidP="00300C79">
            <w:r w:rsidRPr="00CD5E4B">
              <w:t>4</w:t>
            </w:r>
          </w:p>
        </w:tc>
        <w:tc>
          <w:tcPr>
            <w:tcW w:w="370" w:type="pct"/>
            <w:noWrap/>
            <w:hideMark/>
          </w:tcPr>
          <w:p w14:paraId="13CEC0F0" w14:textId="77777777" w:rsidR="00300C79" w:rsidRPr="00CD5E4B" w:rsidRDefault="00300C79" w:rsidP="00300C79">
            <w:r w:rsidRPr="00CD5E4B">
              <w:t>19.5</w:t>
            </w:r>
          </w:p>
        </w:tc>
      </w:tr>
      <w:tr w:rsidR="00300C79" w:rsidRPr="00CD5E4B" w14:paraId="0D604BDE" w14:textId="77777777" w:rsidTr="00E70A44">
        <w:trPr>
          <w:trHeight w:val="510"/>
          <w:jc w:val="left"/>
        </w:trPr>
        <w:tc>
          <w:tcPr>
            <w:tcW w:w="3520" w:type="pct"/>
            <w:hideMark/>
          </w:tcPr>
          <w:p w14:paraId="29707779" w14:textId="2E92E261" w:rsidR="00300C79" w:rsidRPr="00CD5E4B" w:rsidRDefault="00300C79" w:rsidP="00300C79">
            <w:r w:rsidRPr="00CD5E4B">
              <w:t>New distance between AAS 5G NR AAS</w:t>
            </w:r>
            <w:r w:rsidR="004E458E" w:rsidRPr="00CD5E4B">
              <w:t xml:space="preserve"> </w:t>
            </w:r>
            <w:r w:rsidRPr="00CD5E4B">
              <w:t>and PMSE to have the same iRSS (50%) than non-AAS LTE at PMSE [km]</w:t>
            </w:r>
          </w:p>
        </w:tc>
        <w:tc>
          <w:tcPr>
            <w:tcW w:w="370" w:type="pct"/>
            <w:noWrap/>
            <w:hideMark/>
          </w:tcPr>
          <w:p w14:paraId="5AA4354C" w14:textId="77777777" w:rsidR="00300C79" w:rsidRPr="00CD5E4B" w:rsidRDefault="00300C79" w:rsidP="00300C79">
            <w:r w:rsidRPr="00CD5E4B">
              <w:t>0.04</w:t>
            </w:r>
          </w:p>
        </w:tc>
        <w:tc>
          <w:tcPr>
            <w:tcW w:w="370" w:type="pct"/>
            <w:noWrap/>
            <w:hideMark/>
          </w:tcPr>
          <w:p w14:paraId="689D845E" w14:textId="77777777" w:rsidR="00300C79" w:rsidRPr="00CD5E4B" w:rsidRDefault="00300C79" w:rsidP="00300C79">
            <w:r w:rsidRPr="00CD5E4B">
              <w:t>0.25</w:t>
            </w:r>
          </w:p>
        </w:tc>
        <w:tc>
          <w:tcPr>
            <w:tcW w:w="370" w:type="pct"/>
            <w:noWrap/>
            <w:hideMark/>
          </w:tcPr>
          <w:p w14:paraId="7DEBE93B" w14:textId="77777777" w:rsidR="00300C79" w:rsidRPr="00CD5E4B" w:rsidRDefault="00300C79" w:rsidP="00300C79">
            <w:r w:rsidRPr="00CD5E4B">
              <w:t>2.3</w:t>
            </w:r>
          </w:p>
        </w:tc>
        <w:tc>
          <w:tcPr>
            <w:tcW w:w="370" w:type="pct"/>
            <w:noWrap/>
            <w:hideMark/>
          </w:tcPr>
          <w:p w14:paraId="5E5F6987" w14:textId="77777777" w:rsidR="00300C79" w:rsidRPr="00CD5E4B" w:rsidRDefault="00300C79" w:rsidP="00300C79">
            <w:r w:rsidRPr="00CD5E4B">
              <w:t>17.3</w:t>
            </w:r>
          </w:p>
        </w:tc>
      </w:tr>
    </w:tbl>
    <w:p w14:paraId="0A2744EA" w14:textId="65405322" w:rsidR="007266E8" w:rsidRPr="00CD5E4B" w:rsidRDefault="007266E8" w:rsidP="00BD571A">
      <w:pPr>
        <w:pStyle w:val="Caption"/>
        <w:keepLines w:val="0"/>
        <w:widowControl w:val="0"/>
        <w:rPr>
          <w:lang w:val="en-GB"/>
        </w:rPr>
      </w:pPr>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32</w:t>
      </w:r>
      <w:r w:rsidRPr="00CD5E4B">
        <w:rPr>
          <w:lang w:val="en-GB"/>
        </w:rPr>
        <w:fldChar w:fldCharType="end"/>
      </w:r>
      <w:r w:rsidR="005A4939" w:rsidRPr="00CD5E4B">
        <w:rPr>
          <w:lang w:val="en-GB"/>
        </w:rPr>
        <w:t>:</w:t>
      </w:r>
      <w:r w:rsidRPr="00CD5E4B">
        <w:rPr>
          <w:lang w:val="en-GB"/>
        </w:rPr>
        <w:t xml:space="preserve"> First adj</w:t>
      </w:r>
      <w:r w:rsidR="006E4778" w:rsidRPr="00CD5E4B">
        <w:rPr>
          <w:lang w:val="en-GB"/>
        </w:rPr>
        <w:t>acent</w:t>
      </w:r>
      <w:r w:rsidRPr="00CD5E4B">
        <w:rPr>
          <w:lang w:val="en-GB"/>
        </w:rPr>
        <w:t xml:space="preserve"> channel - PMSE Cordless Camera</w:t>
      </w:r>
    </w:p>
    <w:tbl>
      <w:tblPr>
        <w:tblStyle w:val="ECCTable-redheader"/>
        <w:tblW w:w="5000" w:type="pct"/>
        <w:jc w:val="left"/>
        <w:tblInd w:w="0" w:type="dxa"/>
        <w:tblLook w:val="04A0" w:firstRow="1" w:lastRow="0" w:firstColumn="1" w:lastColumn="0" w:noHBand="0" w:noVBand="1"/>
      </w:tblPr>
      <w:tblGrid>
        <w:gridCol w:w="5665"/>
        <w:gridCol w:w="851"/>
        <w:gridCol w:w="992"/>
        <w:gridCol w:w="992"/>
        <w:gridCol w:w="1129"/>
      </w:tblGrid>
      <w:tr w:rsidR="002F1871" w:rsidRPr="00CD5E4B" w14:paraId="2B181DAE" w14:textId="77777777" w:rsidTr="002F1871">
        <w:trPr>
          <w:cnfStyle w:val="100000000000" w:firstRow="1" w:lastRow="0" w:firstColumn="0" w:lastColumn="0" w:oddVBand="0" w:evenVBand="0" w:oddHBand="0" w:evenHBand="0" w:firstRowFirstColumn="0" w:firstRowLastColumn="0" w:lastRowFirstColumn="0" w:lastRowLastColumn="0"/>
          <w:trHeight w:val="461"/>
          <w:jc w:val="left"/>
        </w:trPr>
        <w:tc>
          <w:tcPr>
            <w:tcW w:w="5000" w:type="pct"/>
            <w:gridSpan w:val="5"/>
            <w:hideMark/>
          </w:tcPr>
          <w:p w14:paraId="5CBF1F14" w14:textId="7FC51E75" w:rsidR="002F1871" w:rsidRPr="00CD5E4B" w:rsidRDefault="002F1871" w:rsidP="00BD3752">
            <w:pPr>
              <w:pStyle w:val="ECCTableHeaderwhitefont"/>
              <w:widowControl w:val="0"/>
            </w:pPr>
            <w:r w:rsidRPr="00CD5E4B">
              <w:t>First adjacent channel - PMSE Cordless Camera</w:t>
            </w:r>
          </w:p>
        </w:tc>
      </w:tr>
      <w:tr w:rsidR="002F1871" w:rsidRPr="00CD5E4B" w14:paraId="2EBE7A21" w14:textId="77777777" w:rsidTr="002F1871">
        <w:trPr>
          <w:trHeight w:val="653"/>
          <w:jc w:val="left"/>
        </w:trPr>
        <w:tc>
          <w:tcPr>
            <w:tcW w:w="2942" w:type="pct"/>
            <w:hideMark/>
          </w:tcPr>
          <w:p w14:paraId="573766C3" w14:textId="77777777" w:rsidR="002F1871" w:rsidRPr="00CD5E4B" w:rsidRDefault="002F1871" w:rsidP="00BD3752">
            <w:r w:rsidRPr="00CD5E4B">
              <w:t>Referent distance between PMSE and non-AAS LTE [km]</w:t>
            </w:r>
          </w:p>
        </w:tc>
        <w:tc>
          <w:tcPr>
            <w:tcW w:w="442" w:type="pct"/>
            <w:hideMark/>
          </w:tcPr>
          <w:p w14:paraId="036E3CC8" w14:textId="77777777" w:rsidR="002F1871" w:rsidRPr="00CD5E4B" w:rsidRDefault="002F1871" w:rsidP="00BD3752">
            <w:r w:rsidRPr="00CD5E4B">
              <w:t>0.1</w:t>
            </w:r>
          </w:p>
        </w:tc>
        <w:tc>
          <w:tcPr>
            <w:tcW w:w="515" w:type="pct"/>
            <w:hideMark/>
          </w:tcPr>
          <w:p w14:paraId="371E7463" w14:textId="77777777" w:rsidR="002F1871" w:rsidRPr="00CD5E4B" w:rsidRDefault="002F1871" w:rsidP="00BD3752">
            <w:r w:rsidRPr="00CD5E4B">
              <w:t>1</w:t>
            </w:r>
          </w:p>
        </w:tc>
        <w:tc>
          <w:tcPr>
            <w:tcW w:w="515" w:type="pct"/>
            <w:hideMark/>
          </w:tcPr>
          <w:p w14:paraId="61B5EC85" w14:textId="77777777" w:rsidR="002F1871" w:rsidRPr="00CD5E4B" w:rsidRDefault="002F1871" w:rsidP="00BD3752">
            <w:r w:rsidRPr="00CD5E4B">
              <w:t>2</w:t>
            </w:r>
          </w:p>
        </w:tc>
        <w:tc>
          <w:tcPr>
            <w:tcW w:w="586" w:type="pct"/>
          </w:tcPr>
          <w:p w14:paraId="2663C87E" w14:textId="382C0FF8" w:rsidR="002F1871" w:rsidRPr="00CD5E4B" w:rsidRDefault="002F1871" w:rsidP="00BD3752">
            <w:r w:rsidRPr="00CD5E4B">
              <w:t>3</w:t>
            </w:r>
          </w:p>
        </w:tc>
      </w:tr>
      <w:tr w:rsidR="002F1871" w:rsidRPr="00CD5E4B" w14:paraId="035B3D83" w14:textId="77777777" w:rsidTr="002F1871">
        <w:trPr>
          <w:trHeight w:val="260"/>
          <w:jc w:val="left"/>
        </w:trPr>
        <w:tc>
          <w:tcPr>
            <w:tcW w:w="2942" w:type="pct"/>
            <w:hideMark/>
          </w:tcPr>
          <w:p w14:paraId="5C600001" w14:textId="23164EA2" w:rsidR="002F1871" w:rsidRPr="00CD5E4B" w:rsidRDefault="002F1871" w:rsidP="002F1871">
            <w:pPr>
              <w:jc w:val="left"/>
            </w:pPr>
            <w:r w:rsidRPr="00CD5E4B">
              <w:t>New distance between AAS 5G NR AAS and PMSE for a probability of 90% [km]</w:t>
            </w:r>
          </w:p>
        </w:tc>
        <w:tc>
          <w:tcPr>
            <w:tcW w:w="442" w:type="pct"/>
            <w:noWrap/>
            <w:hideMark/>
          </w:tcPr>
          <w:p w14:paraId="69ED1328" w14:textId="77777777" w:rsidR="002F1871" w:rsidRPr="00CD5E4B" w:rsidRDefault="002F1871" w:rsidP="002F1871">
            <w:r w:rsidRPr="00CD5E4B">
              <w:t>0.08</w:t>
            </w:r>
          </w:p>
        </w:tc>
        <w:tc>
          <w:tcPr>
            <w:tcW w:w="515" w:type="pct"/>
            <w:noWrap/>
            <w:hideMark/>
          </w:tcPr>
          <w:p w14:paraId="4704DBD8" w14:textId="77777777" w:rsidR="002F1871" w:rsidRPr="00CD5E4B" w:rsidRDefault="002F1871" w:rsidP="002F1871">
            <w:r w:rsidRPr="00CD5E4B">
              <w:t>0.56</w:t>
            </w:r>
          </w:p>
        </w:tc>
        <w:tc>
          <w:tcPr>
            <w:tcW w:w="515" w:type="pct"/>
            <w:noWrap/>
            <w:hideMark/>
          </w:tcPr>
          <w:p w14:paraId="16721E0D" w14:textId="77777777" w:rsidR="002F1871" w:rsidRPr="00CD5E4B" w:rsidRDefault="002F1871" w:rsidP="002F1871">
            <w:r w:rsidRPr="00CD5E4B">
              <w:t>1.12</w:t>
            </w:r>
          </w:p>
        </w:tc>
        <w:tc>
          <w:tcPr>
            <w:tcW w:w="586" w:type="pct"/>
          </w:tcPr>
          <w:p w14:paraId="2072C00B" w14:textId="317F623D" w:rsidR="002F1871" w:rsidRPr="00CD5E4B" w:rsidRDefault="002F1871" w:rsidP="002F1871">
            <w:r w:rsidRPr="00CD5E4B">
              <w:t>1.5</w:t>
            </w:r>
          </w:p>
        </w:tc>
      </w:tr>
      <w:tr w:rsidR="002F1871" w:rsidRPr="00CD5E4B" w14:paraId="4EA8B2CB" w14:textId="77777777" w:rsidTr="002F1871">
        <w:trPr>
          <w:trHeight w:val="356"/>
          <w:jc w:val="left"/>
        </w:trPr>
        <w:tc>
          <w:tcPr>
            <w:tcW w:w="2942" w:type="pct"/>
            <w:hideMark/>
          </w:tcPr>
          <w:p w14:paraId="5E537479" w14:textId="2BC02C8D" w:rsidR="002F1871" w:rsidRPr="00CD5E4B" w:rsidRDefault="002F1871" w:rsidP="002F1871">
            <w:r w:rsidRPr="00CD5E4B">
              <w:t>New distance between AAS 5G NR AAS and PMSE for a probability of 50% [km]</w:t>
            </w:r>
          </w:p>
        </w:tc>
        <w:tc>
          <w:tcPr>
            <w:tcW w:w="442" w:type="pct"/>
            <w:noWrap/>
            <w:hideMark/>
          </w:tcPr>
          <w:p w14:paraId="42A83467" w14:textId="77777777" w:rsidR="002F1871" w:rsidRPr="00CD5E4B" w:rsidRDefault="002F1871" w:rsidP="002F1871">
            <w:r w:rsidRPr="00CD5E4B">
              <w:t>0.045</w:t>
            </w:r>
          </w:p>
        </w:tc>
        <w:tc>
          <w:tcPr>
            <w:tcW w:w="515" w:type="pct"/>
            <w:noWrap/>
            <w:hideMark/>
          </w:tcPr>
          <w:p w14:paraId="49EF2337" w14:textId="77777777" w:rsidR="002F1871" w:rsidRPr="00CD5E4B" w:rsidRDefault="002F1871" w:rsidP="002F1871">
            <w:r w:rsidRPr="00CD5E4B">
              <w:t>0.28</w:t>
            </w:r>
          </w:p>
        </w:tc>
        <w:tc>
          <w:tcPr>
            <w:tcW w:w="515" w:type="pct"/>
            <w:noWrap/>
            <w:hideMark/>
          </w:tcPr>
          <w:p w14:paraId="6B756F83" w14:textId="77777777" w:rsidR="002F1871" w:rsidRPr="00CD5E4B" w:rsidRDefault="002F1871" w:rsidP="002F1871">
            <w:r w:rsidRPr="00CD5E4B">
              <w:t>0.56</w:t>
            </w:r>
          </w:p>
        </w:tc>
        <w:tc>
          <w:tcPr>
            <w:tcW w:w="586" w:type="pct"/>
          </w:tcPr>
          <w:p w14:paraId="7626DFFA" w14:textId="7EE8905A" w:rsidR="002F1871" w:rsidRPr="00CD5E4B" w:rsidRDefault="002F1871" w:rsidP="002F1871">
            <w:r w:rsidRPr="00CD5E4B">
              <w:t>0.85</w:t>
            </w:r>
          </w:p>
        </w:tc>
      </w:tr>
    </w:tbl>
    <w:p w14:paraId="0A2FEFC7" w14:textId="3BA4D815" w:rsidR="007266E8" w:rsidRPr="00CD5E4B" w:rsidRDefault="007266E8" w:rsidP="00BD3752">
      <w:pPr>
        <w:pStyle w:val="Caption"/>
        <w:keepNext/>
        <w:rPr>
          <w:lang w:val="en-GB"/>
        </w:rPr>
      </w:pPr>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33</w:t>
      </w:r>
      <w:r w:rsidRPr="00CD5E4B">
        <w:rPr>
          <w:lang w:val="en-GB"/>
        </w:rPr>
        <w:fldChar w:fldCharType="end"/>
      </w:r>
      <w:r w:rsidR="005A4939" w:rsidRPr="00CD5E4B">
        <w:rPr>
          <w:lang w:val="en-GB"/>
        </w:rPr>
        <w:t>:</w:t>
      </w:r>
      <w:r w:rsidRPr="00CD5E4B">
        <w:rPr>
          <w:lang w:val="en-GB"/>
        </w:rPr>
        <w:t xml:space="preserve"> Co</w:t>
      </w:r>
      <w:r w:rsidR="00EE2971" w:rsidRPr="00CD5E4B">
        <w:rPr>
          <w:lang w:val="en-GB"/>
        </w:rPr>
        <w:t>-</w:t>
      </w:r>
      <w:r w:rsidRPr="00CD5E4B">
        <w:rPr>
          <w:lang w:val="en-GB"/>
        </w:rPr>
        <w:t>channel - Mobile video link</w:t>
      </w:r>
    </w:p>
    <w:tbl>
      <w:tblPr>
        <w:tblStyle w:val="ECCTable-redheader"/>
        <w:tblW w:w="5000" w:type="pct"/>
        <w:tblInd w:w="0" w:type="dxa"/>
        <w:tblLayout w:type="fixed"/>
        <w:tblLook w:val="04A0" w:firstRow="1" w:lastRow="0" w:firstColumn="1" w:lastColumn="0" w:noHBand="0" w:noVBand="1"/>
      </w:tblPr>
      <w:tblGrid>
        <w:gridCol w:w="6795"/>
        <w:gridCol w:w="709"/>
        <w:gridCol w:w="709"/>
        <w:gridCol w:w="709"/>
        <w:gridCol w:w="707"/>
      </w:tblGrid>
      <w:tr w:rsidR="00300C79" w:rsidRPr="00CD5E4B" w14:paraId="28F2957F" w14:textId="77777777" w:rsidTr="00E70A44">
        <w:trPr>
          <w:cnfStyle w:val="100000000000" w:firstRow="1" w:lastRow="0" w:firstColumn="0" w:lastColumn="0" w:oddVBand="0" w:evenVBand="0" w:oddHBand="0" w:evenHBand="0" w:firstRowFirstColumn="0" w:firstRowLastColumn="0" w:lastRowFirstColumn="0" w:lastRowLastColumn="0"/>
          <w:trHeight w:val="365"/>
        </w:trPr>
        <w:tc>
          <w:tcPr>
            <w:tcW w:w="5000" w:type="pct"/>
            <w:gridSpan w:val="5"/>
            <w:hideMark/>
          </w:tcPr>
          <w:p w14:paraId="6AADCF32" w14:textId="7A7A2EAF" w:rsidR="00300C79" w:rsidRPr="00CD5E4B" w:rsidRDefault="00300C79" w:rsidP="002F1871">
            <w:pPr>
              <w:pStyle w:val="ECCTableHeaderwhitefont"/>
              <w:keepNext/>
              <w:keepLines/>
            </w:pPr>
            <w:r w:rsidRPr="00CD5E4B">
              <w:t>Co</w:t>
            </w:r>
            <w:r w:rsidR="00862B63" w:rsidRPr="00CD5E4B">
              <w:t>-</w:t>
            </w:r>
            <w:r w:rsidRPr="00CD5E4B">
              <w:t>channel - Mobile video link</w:t>
            </w:r>
          </w:p>
        </w:tc>
      </w:tr>
      <w:tr w:rsidR="00300C79" w:rsidRPr="00CD5E4B" w14:paraId="61F3BD3E" w14:textId="77777777" w:rsidTr="00A45CC8">
        <w:trPr>
          <w:trHeight w:val="482"/>
        </w:trPr>
        <w:tc>
          <w:tcPr>
            <w:tcW w:w="3529" w:type="pct"/>
            <w:hideMark/>
          </w:tcPr>
          <w:p w14:paraId="7D5DFBEE" w14:textId="77777777" w:rsidR="00300C79" w:rsidRPr="00CD5E4B" w:rsidRDefault="00300C79" w:rsidP="002F1871">
            <w:pPr>
              <w:keepNext/>
              <w:keepLines/>
            </w:pPr>
            <w:r w:rsidRPr="00CD5E4B">
              <w:t>Referent distance between PMSE and non-AAS LTE [km]</w:t>
            </w:r>
          </w:p>
        </w:tc>
        <w:tc>
          <w:tcPr>
            <w:tcW w:w="368" w:type="pct"/>
            <w:noWrap/>
            <w:hideMark/>
          </w:tcPr>
          <w:p w14:paraId="1996CEA7" w14:textId="77777777" w:rsidR="00300C79" w:rsidRPr="00CD5E4B" w:rsidRDefault="00300C79" w:rsidP="002F1871">
            <w:pPr>
              <w:keepNext/>
              <w:keepLines/>
            </w:pPr>
            <w:r w:rsidRPr="00CD5E4B">
              <w:t>1</w:t>
            </w:r>
          </w:p>
        </w:tc>
        <w:tc>
          <w:tcPr>
            <w:tcW w:w="368" w:type="pct"/>
            <w:noWrap/>
            <w:hideMark/>
          </w:tcPr>
          <w:p w14:paraId="49829371" w14:textId="77777777" w:rsidR="00300C79" w:rsidRPr="00CD5E4B" w:rsidRDefault="00300C79" w:rsidP="002F1871">
            <w:pPr>
              <w:keepNext/>
              <w:keepLines/>
            </w:pPr>
            <w:r w:rsidRPr="00CD5E4B">
              <w:t>10</w:t>
            </w:r>
          </w:p>
        </w:tc>
        <w:tc>
          <w:tcPr>
            <w:tcW w:w="368" w:type="pct"/>
            <w:noWrap/>
            <w:hideMark/>
          </w:tcPr>
          <w:p w14:paraId="315F276D" w14:textId="77777777" w:rsidR="00300C79" w:rsidRPr="00CD5E4B" w:rsidRDefault="00300C79" w:rsidP="002F1871">
            <w:pPr>
              <w:keepNext/>
              <w:keepLines/>
            </w:pPr>
            <w:r w:rsidRPr="00CD5E4B">
              <w:t>50</w:t>
            </w:r>
          </w:p>
        </w:tc>
        <w:tc>
          <w:tcPr>
            <w:tcW w:w="368" w:type="pct"/>
            <w:noWrap/>
            <w:hideMark/>
          </w:tcPr>
          <w:p w14:paraId="2A783E1E" w14:textId="77777777" w:rsidR="00300C79" w:rsidRPr="00CD5E4B" w:rsidRDefault="00300C79" w:rsidP="002F1871">
            <w:pPr>
              <w:keepNext/>
              <w:keepLines/>
            </w:pPr>
            <w:r w:rsidRPr="00CD5E4B">
              <w:t>100</w:t>
            </w:r>
          </w:p>
        </w:tc>
      </w:tr>
      <w:tr w:rsidR="00300C79" w:rsidRPr="00CD5E4B" w14:paraId="4C92D3A9" w14:textId="77777777" w:rsidTr="00A45CC8">
        <w:trPr>
          <w:trHeight w:val="752"/>
        </w:trPr>
        <w:tc>
          <w:tcPr>
            <w:tcW w:w="3529" w:type="pct"/>
            <w:hideMark/>
          </w:tcPr>
          <w:p w14:paraId="5EAFE424" w14:textId="0C1F9F7E" w:rsidR="00300C79" w:rsidRPr="00CD5E4B" w:rsidRDefault="00300C79" w:rsidP="002F1871">
            <w:pPr>
              <w:keepNext/>
              <w:keepLines/>
            </w:pPr>
            <w:r w:rsidRPr="00CD5E4B">
              <w:t>New distance between AAS 5G NR AAS</w:t>
            </w:r>
            <w:r w:rsidR="004E458E" w:rsidRPr="00CD5E4B">
              <w:t xml:space="preserve"> </w:t>
            </w:r>
            <w:r w:rsidRPr="00CD5E4B">
              <w:t>and PMSE for a probability of 90% [km]</w:t>
            </w:r>
          </w:p>
        </w:tc>
        <w:tc>
          <w:tcPr>
            <w:tcW w:w="368" w:type="pct"/>
            <w:noWrap/>
            <w:hideMark/>
          </w:tcPr>
          <w:p w14:paraId="1CD01325" w14:textId="77777777" w:rsidR="00300C79" w:rsidRPr="00CD5E4B" w:rsidRDefault="00300C79" w:rsidP="002F1871">
            <w:pPr>
              <w:keepNext/>
              <w:keepLines/>
            </w:pPr>
            <w:r w:rsidRPr="00CD5E4B">
              <w:t>0.7</w:t>
            </w:r>
          </w:p>
        </w:tc>
        <w:tc>
          <w:tcPr>
            <w:tcW w:w="368" w:type="pct"/>
            <w:noWrap/>
            <w:hideMark/>
          </w:tcPr>
          <w:p w14:paraId="757B32A7" w14:textId="77777777" w:rsidR="00300C79" w:rsidRPr="00CD5E4B" w:rsidRDefault="00300C79" w:rsidP="002F1871">
            <w:pPr>
              <w:keepNext/>
              <w:keepLines/>
            </w:pPr>
            <w:r w:rsidRPr="00CD5E4B">
              <w:t>0</w:t>
            </w:r>
          </w:p>
        </w:tc>
        <w:tc>
          <w:tcPr>
            <w:tcW w:w="368" w:type="pct"/>
            <w:noWrap/>
            <w:hideMark/>
          </w:tcPr>
          <w:p w14:paraId="12532410" w14:textId="77777777" w:rsidR="00300C79" w:rsidRPr="00CD5E4B" w:rsidRDefault="00300C79" w:rsidP="002F1871">
            <w:pPr>
              <w:keepNext/>
              <w:keepLines/>
            </w:pPr>
            <w:r w:rsidRPr="00CD5E4B">
              <w:t>44.6</w:t>
            </w:r>
          </w:p>
        </w:tc>
        <w:tc>
          <w:tcPr>
            <w:tcW w:w="368" w:type="pct"/>
            <w:noWrap/>
            <w:hideMark/>
          </w:tcPr>
          <w:p w14:paraId="1A9B22CD" w14:textId="77777777" w:rsidR="00300C79" w:rsidRPr="00CD5E4B" w:rsidRDefault="00300C79" w:rsidP="002F1871">
            <w:pPr>
              <w:keepNext/>
              <w:keepLines/>
            </w:pPr>
            <w:r w:rsidRPr="00CD5E4B">
              <w:t>89.2</w:t>
            </w:r>
          </w:p>
        </w:tc>
      </w:tr>
      <w:tr w:rsidR="00300C79" w:rsidRPr="00CD5E4B" w14:paraId="5E122951" w14:textId="77777777" w:rsidTr="00A45CC8">
        <w:trPr>
          <w:trHeight w:val="734"/>
        </w:trPr>
        <w:tc>
          <w:tcPr>
            <w:tcW w:w="3529" w:type="pct"/>
            <w:hideMark/>
          </w:tcPr>
          <w:p w14:paraId="37CED549" w14:textId="2606885A" w:rsidR="00300C79" w:rsidRPr="00CD5E4B" w:rsidRDefault="00300C79" w:rsidP="002F1871">
            <w:pPr>
              <w:keepNext/>
              <w:keepLines/>
            </w:pPr>
            <w:r w:rsidRPr="00CD5E4B">
              <w:t>New distance between AAS 5G NR AAS</w:t>
            </w:r>
            <w:r w:rsidR="004E458E" w:rsidRPr="00CD5E4B">
              <w:t xml:space="preserve"> </w:t>
            </w:r>
            <w:r w:rsidRPr="00CD5E4B">
              <w:t>and PMSE for a probability of 50% [km]</w:t>
            </w:r>
          </w:p>
        </w:tc>
        <w:tc>
          <w:tcPr>
            <w:tcW w:w="368" w:type="pct"/>
            <w:noWrap/>
            <w:hideMark/>
          </w:tcPr>
          <w:p w14:paraId="14D911A9" w14:textId="77777777" w:rsidR="00300C79" w:rsidRPr="00CD5E4B" w:rsidRDefault="00300C79" w:rsidP="002F1871">
            <w:pPr>
              <w:keepNext/>
              <w:keepLines/>
            </w:pPr>
            <w:r w:rsidRPr="00CD5E4B">
              <w:t>0.25</w:t>
            </w:r>
          </w:p>
        </w:tc>
        <w:tc>
          <w:tcPr>
            <w:tcW w:w="368" w:type="pct"/>
            <w:noWrap/>
            <w:hideMark/>
          </w:tcPr>
          <w:p w14:paraId="66874673" w14:textId="77777777" w:rsidR="00300C79" w:rsidRPr="00CD5E4B" w:rsidRDefault="00300C79" w:rsidP="002F1871">
            <w:pPr>
              <w:keepNext/>
              <w:keepLines/>
            </w:pPr>
            <w:r w:rsidRPr="00CD5E4B">
              <w:t>2.25</w:t>
            </w:r>
          </w:p>
        </w:tc>
        <w:tc>
          <w:tcPr>
            <w:tcW w:w="368" w:type="pct"/>
            <w:noWrap/>
            <w:hideMark/>
          </w:tcPr>
          <w:p w14:paraId="6EA6A39C" w14:textId="77777777" w:rsidR="00300C79" w:rsidRPr="00CD5E4B" w:rsidRDefault="00300C79" w:rsidP="002F1871">
            <w:pPr>
              <w:keepNext/>
              <w:keepLines/>
            </w:pPr>
            <w:r w:rsidRPr="00CD5E4B">
              <w:t>12.5</w:t>
            </w:r>
          </w:p>
        </w:tc>
        <w:tc>
          <w:tcPr>
            <w:tcW w:w="368" w:type="pct"/>
            <w:noWrap/>
            <w:hideMark/>
          </w:tcPr>
          <w:p w14:paraId="09DF7EDA" w14:textId="77777777" w:rsidR="00300C79" w:rsidRPr="00CD5E4B" w:rsidRDefault="00300C79" w:rsidP="002F1871">
            <w:pPr>
              <w:keepNext/>
              <w:keepLines/>
            </w:pPr>
            <w:r w:rsidRPr="00CD5E4B">
              <w:t>25</w:t>
            </w:r>
          </w:p>
        </w:tc>
      </w:tr>
    </w:tbl>
    <w:p w14:paraId="35169769" w14:textId="1FF36956" w:rsidR="007266E8" w:rsidRPr="00CD5E4B" w:rsidRDefault="007266E8" w:rsidP="00CD2290">
      <w:pPr>
        <w:pStyle w:val="Caption"/>
        <w:keepNext/>
        <w:rPr>
          <w:lang w:val="en-GB"/>
        </w:rPr>
      </w:pPr>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34</w:t>
      </w:r>
      <w:r w:rsidRPr="00CD5E4B">
        <w:rPr>
          <w:lang w:val="en-GB"/>
        </w:rPr>
        <w:fldChar w:fldCharType="end"/>
      </w:r>
      <w:r w:rsidR="005A4939" w:rsidRPr="00CD5E4B">
        <w:rPr>
          <w:lang w:val="en-GB"/>
        </w:rPr>
        <w:t>:</w:t>
      </w:r>
      <w:r w:rsidRPr="00CD5E4B">
        <w:rPr>
          <w:lang w:val="en-GB"/>
        </w:rPr>
        <w:t xml:space="preserve"> First adj</w:t>
      </w:r>
      <w:r w:rsidR="006E4778" w:rsidRPr="00CD5E4B">
        <w:rPr>
          <w:lang w:val="en-GB"/>
        </w:rPr>
        <w:t>acent</w:t>
      </w:r>
      <w:r w:rsidRPr="00CD5E4B">
        <w:rPr>
          <w:lang w:val="en-GB"/>
        </w:rPr>
        <w:t xml:space="preserve"> channel - Mobile video link</w:t>
      </w:r>
    </w:p>
    <w:tbl>
      <w:tblPr>
        <w:tblStyle w:val="ECCTable-redheader"/>
        <w:tblW w:w="5000" w:type="pct"/>
        <w:tblInd w:w="0" w:type="dxa"/>
        <w:tblLook w:val="04A0" w:firstRow="1" w:lastRow="0" w:firstColumn="1" w:lastColumn="0" w:noHBand="0" w:noVBand="1"/>
      </w:tblPr>
      <w:tblGrid>
        <w:gridCol w:w="6872"/>
        <w:gridCol w:w="828"/>
        <w:gridCol w:w="717"/>
        <w:gridCol w:w="606"/>
        <w:gridCol w:w="606"/>
      </w:tblGrid>
      <w:tr w:rsidR="00300C79" w:rsidRPr="00CD5E4B" w14:paraId="6F6DBF9A" w14:textId="77777777" w:rsidTr="00E70A44">
        <w:trPr>
          <w:cnfStyle w:val="100000000000" w:firstRow="1" w:lastRow="0" w:firstColumn="0" w:lastColumn="0" w:oddVBand="0" w:evenVBand="0" w:oddHBand="0" w:evenHBand="0" w:firstRowFirstColumn="0" w:firstRowLastColumn="0" w:lastRowFirstColumn="0" w:lastRowLastColumn="0"/>
          <w:trHeight w:val="269"/>
        </w:trPr>
        <w:tc>
          <w:tcPr>
            <w:tcW w:w="5000" w:type="pct"/>
            <w:gridSpan w:val="5"/>
            <w:hideMark/>
          </w:tcPr>
          <w:p w14:paraId="0487F925" w14:textId="17E726CB" w:rsidR="00300C79" w:rsidRPr="00CD5E4B" w:rsidRDefault="00300C79" w:rsidP="009D0D1B">
            <w:pPr>
              <w:pStyle w:val="ECCTableHeaderwhitefont"/>
            </w:pPr>
            <w:r w:rsidRPr="00CD5E4B">
              <w:t>First adj</w:t>
            </w:r>
            <w:r w:rsidR="006E4778" w:rsidRPr="00CD5E4B">
              <w:t>acent</w:t>
            </w:r>
            <w:r w:rsidRPr="00CD5E4B">
              <w:t xml:space="preserve"> channel</w:t>
            </w:r>
            <w:r w:rsidR="004E458E" w:rsidRPr="00CD5E4B">
              <w:t xml:space="preserve"> </w:t>
            </w:r>
            <w:r w:rsidRPr="00CD5E4B">
              <w:t>- Mobile video link</w:t>
            </w:r>
          </w:p>
        </w:tc>
      </w:tr>
      <w:tr w:rsidR="00300C79" w:rsidRPr="00CD5E4B" w14:paraId="7AB65106" w14:textId="77777777" w:rsidTr="00A45CC8">
        <w:trPr>
          <w:trHeight w:val="341"/>
        </w:trPr>
        <w:tc>
          <w:tcPr>
            <w:tcW w:w="3604" w:type="pct"/>
            <w:hideMark/>
          </w:tcPr>
          <w:p w14:paraId="605C7BDE" w14:textId="77777777" w:rsidR="00300C79" w:rsidRPr="00CD5E4B" w:rsidRDefault="00300C79" w:rsidP="00300C79">
            <w:r w:rsidRPr="00CD5E4B">
              <w:t>Referent distance between PMSE and non-AAS LTE [km]</w:t>
            </w:r>
          </w:p>
        </w:tc>
        <w:tc>
          <w:tcPr>
            <w:tcW w:w="394" w:type="pct"/>
            <w:hideMark/>
          </w:tcPr>
          <w:p w14:paraId="5708D67A" w14:textId="77777777" w:rsidR="00300C79" w:rsidRPr="00CD5E4B" w:rsidRDefault="00300C79" w:rsidP="00300C79">
            <w:r w:rsidRPr="00CD5E4B">
              <w:t>0.01</w:t>
            </w:r>
          </w:p>
        </w:tc>
        <w:tc>
          <w:tcPr>
            <w:tcW w:w="372" w:type="pct"/>
            <w:hideMark/>
          </w:tcPr>
          <w:p w14:paraId="0918F691" w14:textId="77777777" w:rsidR="00300C79" w:rsidRPr="00CD5E4B" w:rsidRDefault="00300C79" w:rsidP="00300C79">
            <w:r w:rsidRPr="00CD5E4B">
              <w:t>0.1</w:t>
            </w:r>
          </w:p>
        </w:tc>
        <w:tc>
          <w:tcPr>
            <w:tcW w:w="315" w:type="pct"/>
            <w:noWrap/>
            <w:hideMark/>
          </w:tcPr>
          <w:p w14:paraId="1DB7CFE6" w14:textId="77777777" w:rsidR="00300C79" w:rsidRPr="00CD5E4B" w:rsidRDefault="00300C79" w:rsidP="00300C79">
            <w:r w:rsidRPr="00CD5E4B">
              <w:t>0.5</w:t>
            </w:r>
          </w:p>
        </w:tc>
        <w:tc>
          <w:tcPr>
            <w:tcW w:w="315" w:type="pct"/>
            <w:hideMark/>
          </w:tcPr>
          <w:p w14:paraId="2FAF7F60" w14:textId="77777777" w:rsidR="00300C79" w:rsidRPr="00CD5E4B" w:rsidRDefault="00300C79" w:rsidP="00300C79">
            <w:r w:rsidRPr="00CD5E4B">
              <w:t>1</w:t>
            </w:r>
          </w:p>
        </w:tc>
      </w:tr>
      <w:tr w:rsidR="00300C79" w:rsidRPr="00CD5E4B" w14:paraId="34D8A195" w14:textId="77777777" w:rsidTr="00A45CC8">
        <w:trPr>
          <w:trHeight w:val="431"/>
        </w:trPr>
        <w:tc>
          <w:tcPr>
            <w:tcW w:w="3604" w:type="pct"/>
            <w:hideMark/>
          </w:tcPr>
          <w:p w14:paraId="3F4F5A80" w14:textId="13E0508E" w:rsidR="00300C79" w:rsidRPr="00CD5E4B" w:rsidRDefault="00300C79" w:rsidP="00300C79">
            <w:r w:rsidRPr="00CD5E4B">
              <w:t>New distance between AAS 5G NR AAS</w:t>
            </w:r>
            <w:r w:rsidR="004E458E" w:rsidRPr="00CD5E4B">
              <w:t xml:space="preserve"> </w:t>
            </w:r>
            <w:r w:rsidRPr="00CD5E4B">
              <w:t>and PMSE for a probability of 90% [km]</w:t>
            </w:r>
          </w:p>
        </w:tc>
        <w:tc>
          <w:tcPr>
            <w:tcW w:w="394" w:type="pct"/>
            <w:noWrap/>
            <w:hideMark/>
          </w:tcPr>
          <w:p w14:paraId="624FBC23" w14:textId="77777777" w:rsidR="00300C79" w:rsidRPr="00CD5E4B" w:rsidRDefault="00300C79" w:rsidP="00300C79">
            <w:r w:rsidRPr="00CD5E4B">
              <w:t>0.007</w:t>
            </w:r>
          </w:p>
        </w:tc>
        <w:tc>
          <w:tcPr>
            <w:tcW w:w="372" w:type="pct"/>
            <w:noWrap/>
            <w:hideMark/>
          </w:tcPr>
          <w:p w14:paraId="27F16A2D" w14:textId="77777777" w:rsidR="00300C79" w:rsidRPr="00CD5E4B" w:rsidRDefault="00300C79" w:rsidP="00300C79">
            <w:r w:rsidRPr="00CD5E4B">
              <w:t>0.028</w:t>
            </w:r>
          </w:p>
        </w:tc>
        <w:tc>
          <w:tcPr>
            <w:tcW w:w="315" w:type="pct"/>
            <w:noWrap/>
            <w:hideMark/>
          </w:tcPr>
          <w:p w14:paraId="7383038E" w14:textId="77777777" w:rsidR="00300C79" w:rsidRPr="00CD5E4B" w:rsidRDefault="00300C79" w:rsidP="00300C79">
            <w:r w:rsidRPr="00CD5E4B">
              <w:t>0.68</w:t>
            </w:r>
          </w:p>
        </w:tc>
        <w:tc>
          <w:tcPr>
            <w:tcW w:w="315" w:type="pct"/>
            <w:noWrap/>
            <w:hideMark/>
          </w:tcPr>
          <w:p w14:paraId="042C5C2B" w14:textId="77777777" w:rsidR="00300C79" w:rsidRPr="00CD5E4B" w:rsidRDefault="00300C79" w:rsidP="00300C79">
            <w:r w:rsidRPr="00CD5E4B">
              <w:t>0.9</w:t>
            </w:r>
          </w:p>
        </w:tc>
      </w:tr>
      <w:tr w:rsidR="00300C79" w:rsidRPr="00CD5E4B" w14:paraId="61FBF5DE" w14:textId="77777777" w:rsidTr="00A45CC8">
        <w:trPr>
          <w:trHeight w:val="413"/>
        </w:trPr>
        <w:tc>
          <w:tcPr>
            <w:tcW w:w="3604" w:type="pct"/>
            <w:hideMark/>
          </w:tcPr>
          <w:p w14:paraId="75BBA14D" w14:textId="6B89EBEF" w:rsidR="00300C79" w:rsidRPr="00CD5E4B" w:rsidRDefault="00300C79" w:rsidP="00300C79">
            <w:r w:rsidRPr="00CD5E4B">
              <w:t>New distance between AAS 5G NR AAS</w:t>
            </w:r>
            <w:r w:rsidR="004E458E" w:rsidRPr="00CD5E4B">
              <w:t xml:space="preserve"> </w:t>
            </w:r>
            <w:r w:rsidRPr="00CD5E4B">
              <w:t>and PMSE for a probability of 50% [km]</w:t>
            </w:r>
          </w:p>
        </w:tc>
        <w:tc>
          <w:tcPr>
            <w:tcW w:w="394" w:type="pct"/>
            <w:noWrap/>
            <w:hideMark/>
          </w:tcPr>
          <w:p w14:paraId="3A27EE73" w14:textId="77777777" w:rsidR="00300C79" w:rsidRPr="00CD5E4B" w:rsidRDefault="00300C79" w:rsidP="00300C79">
            <w:r w:rsidRPr="00CD5E4B">
              <w:t>0.0016</w:t>
            </w:r>
          </w:p>
        </w:tc>
        <w:tc>
          <w:tcPr>
            <w:tcW w:w="372" w:type="pct"/>
            <w:noWrap/>
            <w:hideMark/>
          </w:tcPr>
          <w:p w14:paraId="28F385C6" w14:textId="77777777" w:rsidR="00300C79" w:rsidRPr="00CD5E4B" w:rsidRDefault="00300C79" w:rsidP="00300C79">
            <w:r w:rsidRPr="00CD5E4B">
              <w:t>0.014</w:t>
            </w:r>
          </w:p>
        </w:tc>
        <w:tc>
          <w:tcPr>
            <w:tcW w:w="315" w:type="pct"/>
            <w:noWrap/>
            <w:hideMark/>
          </w:tcPr>
          <w:p w14:paraId="215FC829" w14:textId="77777777" w:rsidR="00300C79" w:rsidRPr="00CD5E4B" w:rsidRDefault="00300C79" w:rsidP="00300C79">
            <w:r w:rsidRPr="00CD5E4B">
              <w:t>0.25</w:t>
            </w:r>
          </w:p>
        </w:tc>
        <w:tc>
          <w:tcPr>
            <w:tcW w:w="315" w:type="pct"/>
            <w:noWrap/>
            <w:hideMark/>
          </w:tcPr>
          <w:p w14:paraId="728E8E74" w14:textId="77777777" w:rsidR="00300C79" w:rsidRPr="00CD5E4B" w:rsidRDefault="00300C79" w:rsidP="00300C79">
            <w:r w:rsidRPr="00CD5E4B">
              <w:t>0.32</w:t>
            </w:r>
          </w:p>
        </w:tc>
      </w:tr>
    </w:tbl>
    <w:p w14:paraId="34194A61" w14:textId="4938A3DA" w:rsidR="007266E8" w:rsidRPr="00CD5E4B" w:rsidRDefault="007266E8" w:rsidP="00CD2290">
      <w:pPr>
        <w:pStyle w:val="Caption"/>
        <w:keepNext/>
        <w:rPr>
          <w:lang w:val="en-GB"/>
        </w:rPr>
      </w:pPr>
      <w:r w:rsidRPr="00CD5E4B">
        <w:rPr>
          <w:lang w:val="en-GB"/>
        </w:rPr>
        <w:lastRenderedPageBreak/>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35</w:t>
      </w:r>
      <w:r w:rsidRPr="00CD5E4B">
        <w:rPr>
          <w:lang w:val="en-GB"/>
        </w:rPr>
        <w:fldChar w:fldCharType="end"/>
      </w:r>
      <w:r w:rsidR="005A4939" w:rsidRPr="00CD5E4B">
        <w:rPr>
          <w:lang w:val="en-GB"/>
        </w:rPr>
        <w:t>:</w:t>
      </w:r>
      <w:r w:rsidRPr="00CD5E4B">
        <w:rPr>
          <w:lang w:val="en-GB"/>
        </w:rPr>
        <w:t xml:space="preserve"> Co</w:t>
      </w:r>
      <w:r w:rsidR="00862B63" w:rsidRPr="00CD5E4B">
        <w:rPr>
          <w:lang w:val="en-GB"/>
        </w:rPr>
        <w:t>-</w:t>
      </w:r>
      <w:r w:rsidRPr="00CD5E4B">
        <w:rPr>
          <w:lang w:val="en-GB"/>
        </w:rPr>
        <w:t>channel - Portable Video link</w:t>
      </w:r>
    </w:p>
    <w:tbl>
      <w:tblPr>
        <w:tblStyle w:val="ECCTable-redheader"/>
        <w:tblW w:w="5000" w:type="pct"/>
        <w:tblInd w:w="0" w:type="dxa"/>
        <w:tblLook w:val="04A0" w:firstRow="1" w:lastRow="0" w:firstColumn="1" w:lastColumn="0" w:noHBand="0" w:noVBand="1"/>
      </w:tblPr>
      <w:tblGrid>
        <w:gridCol w:w="6941"/>
        <w:gridCol w:w="672"/>
        <w:gridCol w:w="672"/>
        <w:gridCol w:w="672"/>
        <w:gridCol w:w="672"/>
      </w:tblGrid>
      <w:tr w:rsidR="00300C79" w:rsidRPr="00CD5E4B" w14:paraId="5A5C5268" w14:textId="77777777" w:rsidTr="00E70A44">
        <w:trPr>
          <w:cnfStyle w:val="100000000000" w:firstRow="1" w:lastRow="0" w:firstColumn="0" w:lastColumn="0" w:oddVBand="0" w:evenVBand="0" w:oddHBand="0" w:evenHBand="0" w:firstRowFirstColumn="0" w:firstRowLastColumn="0" w:lastRowFirstColumn="0" w:lastRowLastColumn="0"/>
          <w:trHeight w:val="387"/>
        </w:trPr>
        <w:tc>
          <w:tcPr>
            <w:tcW w:w="5000" w:type="pct"/>
            <w:gridSpan w:val="5"/>
            <w:hideMark/>
          </w:tcPr>
          <w:p w14:paraId="159D9B52" w14:textId="65922274" w:rsidR="00300C79" w:rsidRPr="00CD5E4B" w:rsidRDefault="00300C79" w:rsidP="009D0D1B">
            <w:pPr>
              <w:pStyle w:val="ECCTableHeaderwhitefont"/>
            </w:pPr>
            <w:r w:rsidRPr="00CD5E4B">
              <w:t>Co</w:t>
            </w:r>
            <w:r w:rsidR="00862B63" w:rsidRPr="00CD5E4B">
              <w:t>-</w:t>
            </w:r>
            <w:r w:rsidRPr="00CD5E4B">
              <w:t>channel - Portable Video link</w:t>
            </w:r>
          </w:p>
        </w:tc>
      </w:tr>
      <w:tr w:rsidR="00300C79" w:rsidRPr="00CD5E4B" w14:paraId="15541B56" w14:textId="77777777" w:rsidTr="00A45CC8">
        <w:trPr>
          <w:trHeight w:val="395"/>
        </w:trPr>
        <w:tc>
          <w:tcPr>
            <w:tcW w:w="3604" w:type="pct"/>
            <w:hideMark/>
          </w:tcPr>
          <w:p w14:paraId="22D253C6" w14:textId="77777777" w:rsidR="00300C79" w:rsidRPr="00CD5E4B" w:rsidRDefault="00300C79" w:rsidP="00300C79">
            <w:r w:rsidRPr="00CD5E4B">
              <w:t>Referent distance between PMSE and non-AAS LTE [km]</w:t>
            </w:r>
          </w:p>
        </w:tc>
        <w:tc>
          <w:tcPr>
            <w:tcW w:w="349" w:type="pct"/>
            <w:hideMark/>
          </w:tcPr>
          <w:p w14:paraId="79E48D4C" w14:textId="77777777" w:rsidR="00300C79" w:rsidRPr="00CD5E4B" w:rsidRDefault="00300C79" w:rsidP="00300C79">
            <w:r w:rsidRPr="00CD5E4B">
              <w:t>1</w:t>
            </w:r>
          </w:p>
        </w:tc>
        <w:tc>
          <w:tcPr>
            <w:tcW w:w="349" w:type="pct"/>
            <w:hideMark/>
          </w:tcPr>
          <w:p w14:paraId="500D898E" w14:textId="77777777" w:rsidR="00300C79" w:rsidRPr="00CD5E4B" w:rsidRDefault="00300C79" w:rsidP="00300C79">
            <w:r w:rsidRPr="00CD5E4B">
              <w:t>5</w:t>
            </w:r>
          </w:p>
        </w:tc>
        <w:tc>
          <w:tcPr>
            <w:tcW w:w="349" w:type="pct"/>
            <w:hideMark/>
          </w:tcPr>
          <w:p w14:paraId="3262EA9F" w14:textId="77777777" w:rsidR="00300C79" w:rsidRPr="00CD5E4B" w:rsidRDefault="00300C79" w:rsidP="00300C79">
            <w:r w:rsidRPr="00CD5E4B">
              <w:t>10</w:t>
            </w:r>
          </w:p>
        </w:tc>
        <w:tc>
          <w:tcPr>
            <w:tcW w:w="349" w:type="pct"/>
            <w:hideMark/>
          </w:tcPr>
          <w:p w14:paraId="17CFAE08" w14:textId="77777777" w:rsidR="00300C79" w:rsidRPr="00CD5E4B" w:rsidRDefault="00300C79" w:rsidP="00300C79">
            <w:r w:rsidRPr="00CD5E4B">
              <w:t>20</w:t>
            </w:r>
          </w:p>
        </w:tc>
      </w:tr>
      <w:tr w:rsidR="00300C79" w:rsidRPr="00CD5E4B" w14:paraId="33E0EBA8" w14:textId="77777777" w:rsidTr="00A45CC8">
        <w:trPr>
          <w:trHeight w:val="428"/>
        </w:trPr>
        <w:tc>
          <w:tcPr>
            <w:tcW w:w="3604" w:type="pct"/>
            <w:hideMark/>
          </w:tcPr>
          <w:p w14:paraId="56A96F15" w14:textId="4F9005C6" w:rsidR="00300C79" w:rsidRPr="00CD5E4B" w:rsidRDefault="00300C79" w:rsidP="00300C79">
            <w:r w:rsidRPr="00CD5E4B">
              <w:t>New distance between AAS 5G NR AAS</w:t>
            </w:r>
            <w:r w:rsidR="004E458E" w:rsidRPr="00CD5E4B">
              <w:t xml:space="preserve"> </w:t>
            </w:r>
            <w:r w:rsidRPr="00CD5E4B">
              <w:t>and PMSE for a probability of 90% [km]</w:t>
            </w:r>
          </w:p>
        </w:tc>
        <w:tc>
          <w:tcPr>
            <w:tcW w:w="349" w:type="pct"/>
            <w:noWrap/>
            <w:hideMark/>
          </w:tcPr>
          <w:p w14:paraId="3D17655A" w14:textId="77777777" w:rsidR="00300C79" w:rsidRPr="00CD5E4B" w:rsidRDefault="00300C79" w:rsidP="00300C79">
            <w:r w:rsidRPr="00CD5E4B">
              <w:t>0.45</w:t>
            </w:r>
          </w:p>
        </w:tc>
        <w:tc>
          <w:tcPr>
            <w:tcW w:w="349" w:type="pct"/>
            <w:noWrap/>
            <w:hideMark/>
          </w:tcPr>
          <w:p w14:paraId="4597F6AD" w14:textId="77777777" w:rsidR="00300C79" w:rsidRPr="00CD5E4B" w:rsidRDefault="00300C79" w:rsidP="00300C79">
            <w:r w:rsidRPr="00CD5E4B">
              <w:t>2</w:t>
            </w:r>
          </w:p>
        </w:tc>
        <w:tc>
          <w:tcPr>
            <w:tcW w:w="349" w:type="pct"/>
            <w:noWrap/>
            <w:hideMark/>
          </w:tcPr>
          <w:p w14:paraId="71DF2189" w14:textId="77777777" w:rsidR="00300C79" w:rsidRPr="00CD5E4B" w:rsidRDefault="00300C79" w:rsidP="00300C79">
            <w:r w:rsidRPr="00CD5E4B">
              <w:t>4</w:t>
            </w:r>
          </w:p>
        </w:tc>
        <w:tc>
          <w:tcPr>
            <w:tcW w:w="349" w:type="pct"/>
            <w:noWrap/>
            <w:hideMark/>
          </w:tcPr>
          <w:p w14:paraId="18168B0B" w14:textId="77777777" w:rsidR="00300C79" w:rsidRPr="00CD5E4B" w:rsidRDefault="00300C79" w:rsidP="00300C79">
            <w:r w:rsidRPr="00CD5E4B">
              <w:t>8</w:t>
            </w:r>
          </w:p>
        </w:tc>
      </w:tr>
      <w:tr w:rsidR="00300C79" w:rsidRPr="00CD5E4B" w14:paraId="6447A39A" w14:textId="77777777" w:rsidTr="00A45CC8">
        <w:trPr>
          <w:trHeight w:val="469"/>
        </w:trPr>
        <w:tc>
          <w:tcPr>
            <w:tcW w:w="3604" w:type="pct"/>
            <w:hideMark/>
          </w:tcPr>
          <w:p w14:paraId="56BD4A85" w14:textId="4EF1C2D1" w:rsidR="00300C79" w:rsidRPr="00CD5E4B" w:rsidRDefault="00300C79" w:rsidP="00300C79">
            <w:r w:rsidRPr="00CD5E4B">
              <w:t>New distance between AAS 5G NR AAS</w:t>
            </w:r>
            <w:r w:rsidR="004E458E" w:rsidRPr="00CD5E4B">
              <w:t xml:space="preserve"> </w:t>
            </w:r>
            <w:r w:rsidRPr="00CD5E4B">
              <w:t>and PMSE for a probability of 50% [km]</w:t>
            </w:r>
          </w:p>
        </w:tc>
        <w:tc>
          <w:tcPr>
            <w:tcW w:w="349" w:type="pct"/>
            <w:noWrap/>
            <w:hideMark/>
          </w:tcPr>
          <w:p w14:paraId="36E0BCE3" w14:textId="77777777" w:rsidR="00300C79" w:rsidRPr="00CD5E4B" w:rsidRDefault="00300C79" w:rsidP="00300C79">
            <w:r w:rsidRPr="00CD5E4B">
              <w:t>0.26</w:t>
            </w:r>
          </w:p>
        </w:tc>
        <w:tc>
          <w:tcPr>
            <w:tcW w:w="349" w:type="pct"/>
            <w:noWrap/>
            <w:hideMark/>
          </w:tcPr>
          <w:p w14:paraId="66BB31DF" w14:textId="77777777" w:rsidR="00300C79" w:rsidRPr="00CD5E4B" w:rsidRDefault="00300C79" w:rsidP="00300C79">
            <w:r w:rsidRPr="00CD5E4B">
              <w:t>1</w:t>
            </w:r>
          </w:p>
        </w:tc>
        <w:tc>
          <w:tcPr>
            <w:tcW w:w="349" w:type="pct"/>
            <w:noWrap/>
            <w:hideMark/>
          </w:tcPr>
          <w:p w14:paraId="367516F2" w14:textId="77777777" w:rsidR="00300C79" w:rsidRPr="00CD5E4B" w:rsidRDefault="00300C79" w:rsidP="00300C79">
            <w:r w:rsidRPr="00CD5E4B">
              <w:t>2.3</w:t>
            </w:r>
          </w:p>
        </w:tc>
        <w:tc>
          <w:tcPr>
            <w:tcW w:w="349" w:type="pct"/>
            <w:noWrap/>
            <w:hideMark/>
          </w:tcPr>
          <w:p w14:paraId="44FE2113" w14:textId="77777777" w:rsidR="00300C79" w:rsidRPr="00CD5E4B" w:rsidRDefault="00300C79" w:rsidP="00300C79">
            <w:r w:rsidRPr="00CD5E4B">
              <w:t>4.5</w:t>
            </w:r>
          </w:p>
        </w:tc>
      </w:tr>
    </w:tbl>
    <w:p w14:paraId="51D89992" w14:textId="12AD110D" w:rsidR="007266E8" w:rsidRPr="00CD5E4B" w:rsidRDefault="007266E8" w:rsidP="00CD2290">
      <w:pPr>
        <w:pStyle w:val="Caption"/>
        <w:keepNext/>
        <w:rPr>
          <w:lang w:val="en-GB"/>
        </w:rPr>
      </w:pPr>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36</w:t>
      </w:r>
      <w:r w:rsidRPr="00CD5E4B">
        <w:rPr>
          <w:lang w:val="en-GB"/>
        </w:rPr>
        <w:fldChar w:fldCharType="end"/>
      </w:r>
      <w:r w:rsidR="005A4939" w:rsidRPr="00CD5E4B">
        <w:rPr>
          <w:lang w:val="en-GB"/>
        </w:rPr>
        <w:t>:</w:t>
      </w:r>
      <w:r w:rsidRPr="00CD5E4B">
        <w:rPr>
          <w:lang w:val="en-GB"/>
        </w:rPr>
        <w:t xml:space="preserve"> First adj</w:t>
      </w:r>
      <w:r w:rsidR="006E4778" w:rsidRPr="00CD5E4B">
        <w:rPr>
          <w:lang w:val="en-GB"/>
        </w:rPr>
        <w:t>acent</w:t>
      </w:r>
      <w:r w:rsidRPr="00CD5E4B">
        <w:rPr>
          <w:lang w:val="en-GB"/>
        </w:rPr>
        <w:t xml:space="preserve"> channel - Portable video link</w:t>
      </w:r>
    </w:p>
    <w:tbl>
      <w:tblPr>
        <w:tblStyle w:val="ECCTable-redheader"/>
        <w:tblW w:w="5000" w:type="pct"/>
        <w:tblInd w:w="0" w:type="dxa"/>
        <w:tblLayout w:type="fixed"/>
        <w:tblLook w:val="04A0" w:firstRow="1" w:lastRow="0" w:firstColumn="1" w:lastColumn="0" w:noHBand="0" w:noVBand="1"/>
      </w:tblPr>
      <w:tblGrid>
        <w:gridCol w:w="6798"/>
        <w:gridCol w:w="849"/>
        <w:gridCol w:w="709"/>
        <w:gridCol w:w="709"/>
        <w:gridCol w:w="564"/>
      </w:tblGrid>
      <w:tr w:rsidR="00300C79" w:rsidRPr="00CD5E4B" w14:paraId="782F5976" w14:textId="77777777" w:rsidTr="00E70A44">
        <w:trPr>
          <w:cnfStyle w:val="100000000000" w:firstRow="1" w:lastRow="0" w:firstColumn="0" w:lastColumn="0" w:oddVBand="0" w:evenVBand="0" w:oddHBand="0" w:evenHBand="0" w:firstRowFirstColumn="0" w:firstRowLastColumn="0" w:lastRowFirstColumn="0" w:lastRowLastColumn="0"/>
          <w:trHeight w:val="342"/>
        </w:trPr>
        <w:tc>
          <w:tcPr>
            <w:tcW w:w="5000" w:type="pct"/>
            <w:gridSpan w:val="5"/>
            <w:hideMark/>
          </w:tcPr>
          <w:p w14:paraId="0B0FCCC5" w14:textId="473D750A" w:rsidR="00300C79" w:rsidRPr="00CD5E4B" w:rsidRDefault="00300C79" w:rsidP="009D0D1B">
            <w:pPr>
              <w:pStyle w:val="ECCTableHeaderwhitefont"/>
            </w:pPr>
            <w:r w:rsidRPr="00CD5E4B">
              <w:t>First adj</w:t>
            </w:r>
            <w:r w:rsidR="006E4778" w:rsidRPr="00CD5E4B">
              <w:t>acent</w:t>
            </w:r>
            <w:r w:rsidRPr="00CD5E4B">
              <w:t xml:space="preserve"> channel</w:t>
            </w:r>
            <w:r w:rsidR="004E458E" w:rsidRPr="00CD5E4B">
              <w:t xml:space="preserve"> </w:t>
            </w:r>
            <w:r w:rsidRPr="00CD5E4B">
              <w:t>- Portable video link</w:t>
            </w:r>
          </w:p>
        </w:tc>
      </w:tr>
      <w:tr w:rsidR="000E1B1D" w:rsidRPr="00CD5E4B" w14:paraId="34AB66F4" w14:textId="77777777" w:rsidTr="008B3A34">
        <w:trPr>
          <w:trHeight w:val="390"/>
        </w:trPr>
        <w:tc>
          <w:tcPr>
            <w:tcW w:w="3530" w:type="pct"/>
            <w:hideMark/>
          </w:tcPr>
          <w:p w14:paraId="4B87F10A" w14:textId="77777777" w:rsidR="00300C79" w:rsidRPr="00CD5E4B" w:rsidRDefault="00300C79" w:rsidP="00300C79">
            <w:r w:rsidRPr="00CD5E4B">
              <w:t>Referent distance between PMSE and non-AAS LTE [km]</w:t>
            </w:r>
          </w:p>
        </w:tc>
        <w:tc>
          <w:tcPr>
            <w:tcW w:w="441" w:type="pct"/>
            <w:hideMark/>
          </w:tcPr>
          <w:p w14:paraId="3936D923" w14:textId="77777777" w:rsidR="00300C79" w:rsidRPr="00CD5E4B" w:rsidRDefault="00300C79" w:rsidP="00300C79">
            <w:r w:rsidRPr="00CD5E4B">
              <w:t>0.1</w:t>
            </w:r>
          </w:p>
        </w:tc>
        <w:tc>
          <w:tcPr>
            <w:tcW w:w="368" w:type="pct"/>
            <w:hideMark/>
          </w:tcPr>
          <w:p w14:paraId="0834D8A7" w14:textId="77777777" w:rsidR="00300C79" w:rsidRPr="00CD5E4B" w:rsidRDefault="00300C79" w:rsidP="00300C79">
            <w:r w:rsidRPr="00CD5E4B">
              <w:t>1</w:t>
            </w:r>
          </w:p>
        </w:tc>
        <w:tc>
          <w:tcPr>
            <w:tcW w:w="368" w:type="pct"/>
            <w:hideMark/>
          </w:tcPr>
          <w:p w14:paraId="6E683656" w14:textId="77777777" w:rsidR="00300C79" w:rsidRPr="00CD5E4B" w:rsidRDefault="00300C79" w:rsidP="00300C79">
            <w:r w:rsidRPr="00CD5E4B">
              <w:t>2</w:t>
            </w:r>
          </w:p>
        </w:tc>
        <w:tc>
          <w:tcPr>
            <w:tcW w:w="292" w:type="pct"/>
            <w:hideMark/>
          </w:tcPr>
          <w:p w14:paraId="2EF97FDF" w14:textId="77777777" w:rsidR="00300C79" w:rsidRPr="00CD5E4B" w:rsidRDefault="00300C79" w:rsidP="00300C79">
            <w:r w:rsidRPr="00CD5E4B">
              <w:t>5</w:t>
            </w:r>
          </w:p>
        </w:tc>
      </w:tr>
      <w:tr w:rsidR="000E1B1D" w:rsidRPr="00CD5E4B" w14:paraId="7C3D2A8C" w14:textId="77777777" w:rsidTr="008B3A34">
        <w:trPr>
          <w:trHeight w:val="447"/>
        </w:trPr>
        <w:tc>
          <w:tcPr>
            <w:tcW w:w="3530" w:type="pct"/>
            <w:hideMark/>
          </w:tcPr>
          <w:p w14:paraId="2E99696C" w14:textId="5F0B8435" w:rsidR="00300C79" w:rsidRPr="00CD5E4B" w:rsidRDefault="00300C79" w:rsidP="00300C79">
            <w:r w:rsidRPr="00CD5E4B">
              <w:t>New distance between AAS 5G NR AAS</w:t>
            </w:r>
            <w:r w:rsidR="004E458E" w:rsidRPr="00CD5E4B">
              <w:t xml:space="preserve"> </w:t>
            </w:r>
            <w:r w:rsidRPr="00CD5E4B">
              <w:t>and PMSE for a probability of 90% [km]</w:t>
            </w:r>
          </w:p>
        </w:tc>
        <w:tc>
          <w:tcPr>
            <w:tcW w:w="441" w:type="pct"/>
            <w:noWrap/>
            <w:hideMark/>
          </w:tcPr>
          <w:p w14:paraId="4E6E1259" w14:textId="77777777" w:rsidR="00300C79" w:rsidRPr="00CD5E4B" w:rsidRDefault="00300C79" w:rsidP="00300C79">
            <w:r w:rsidRPr="00CD5E4B">
              <w:t>0.12</w:t>
            </w:r>
          </w:p>
        </w:tc>
        <w:tc>
          <w:tcPr>
            <w:tcW w:w="368" w:type="pct"/>
            <w:noWrap/>
            <w:hideMark/>
          </w:tcPr>
          <w:p w14:paraId="6FC2D06C" w14:textId="77777777" w:rsidR="00300C79" w:rsidRPr="00CD5E4B" w:rsidRDefault="00300C79" w:rsidP="00300C79">
            <w:r w:rsidRPr="00CD5E4B">
              <w:t>0.56</w:t>
            </w:r>
          </w:p>
        </w:tc>
        <w:tc>
          <w:tcPr>
            <w:tcW w:w="368" w:type="pct"/>
            <w:noWrap/>
            <w:hideMark/>
          </w:tcPr>
          <w:p w14:paraId="1FC2B540" w14:textId="77777777" w:rsidR="00300C79" w:rsidRPr="00CD5E4B" w:rsidRDefault="00300C79" w:rsidP="00300C79">
            <w:r w:rsidRPr="00CD5E4B">
              <w:t>1</w:t>
            </w:r>
          </w:p>
        </w:tc>
        <w:tc>
          <w:tcPr>
            <w:tcW w:w="292" w:type="pct"/>
            <w:noWrap/>
            <w:hideMark/>
          </w:tcPr>
          <w:p w14:paraId="0BB00F07" w14:textId="77777777" w:rsidR="00300C79" w:rsidRPr="00CD5E4B" w:rsidRDefault="00300C79" w:rsidP="00300C79">
            <w:r w:rsidRPr="00CD5E4B">
              <w:t>2.5</w:t>
            </w:r>
          </w:p>
        </w:tc>
      </w:tr>
      <w:tr w:rsidR="00A45CC8" w:rsidRPr="00CD5E4B" w14:paraId="375219A6" w14:textId="77777777" w:rsidTr="008B3A34">
        <w:trPr>
          <w:trHeight w:val="514"/>
        </w:trPr>
        <w:tc>
          <w:tcPr>
            <w:tcW w:w="3530" w:type="pct"/>
            <w:hideMark/>
          </w:tcPr>
          <w:p w14:paraId="5196471A" w14:textId="249229A4" w:rsidR="00300C79" w:rsidRPr="00CD5E4B" w:rsidRDefault="00300C79" w:rsidP="00300C79">
            <w:r w:rsidRPr="00CD5E4B">
              <w:t>New distance between AAS 5G NR AAS</w:t>
            </w:r>
            <w:r w:rsidR="004E458E" w:rsidRPr="00CD5E4B">
              <w:t xml:space="preserve"> </w:t>
            </w:r>
            <w:r w:rsidRPr="00CD5E4B">
              <w:t>and PMSE for a probability of 50% [km]</w:t>
            </w:r>
          </w:p>
        </w:tc>
        <w:tc>
          <w:tcPr>
            <w:tcW w:w="441" w:type="pct"/>
            <w:noWrap/>
            <w:hideMark/>
          </w:tcPr>
          <w:p w14:paraId="0D328F3C" w14:textId="77777777" w:rsidR="00300C79" w:rsidRPr="00CD5E4B" w:rsidRDefault="00300C79" w:rsidP="00300C79">
            <w:r w:rsidRPr="00CD5E4B">
              <w:t>0.064</w:t>
            </w:r>
          </w:p>
        </w:tc>
        <w:tc>
          <w:tcPr>
            <w:tcW w:w="368" w:type="pct"/>
            <w:noWrap/>
            <w:hideMark/>
          </w:tcPr>
          <w:p w14:paraId="67AD9BA7" w14:textId="77777777" w:rsidR="00300C79" w:rsidRPr="00CD5E4B" w:rsidRDefault="00300C79" w:rsidP="00300C79">
            <w:r w:rsidRPr="00CD5E4B">
              <w:t>0.4</w:t>
            </w:r>
          </w:p>
        </w:tc>
        <w:tc>
          <w:tcPr>
            <w:tcW w:w="368" w:type="pct"/>
            <w:noWrap/>
            <w:hideMark/>
          </w:tcPr>
          <w:p w14:paraId="0A3951FA" w14:textId="77777777" w:rsidR="00300C79" w:rsidRPr="00CD5E4B" w:rsidRDefault="00300C79" w:rsidP="00300C79">
            <w:r w:rsidRPr="00CD5E4B">
              <w:t>0.57</w:t>
            </w:r>
          </w:p>
        </w:tc>
        <w:tc>
          <w:tcPr>
            <w:tcW w:w="292" w:type="pct"/>
            <w:noWrap/>
            <w:hideMark/>
          </w:tcPr>
          <w:p w14:paraId="540AA468" w14:textId="77777777" w:rsidR="00300C79" w:rsidRPr="00CD5E4B" w:rsidRDefault="00300C79" w:rsidP="00300C79">
            <w:r w:rsidRPr="00CD5E4B">
              <w:t>1.3</w:t>
            </w:r>
          </w:p>
        </w:tc>
      </w:tr>
    </w:tbl>
    <w:p w14:paraId="732D00C1" w14:textId="31577430" w:rsidR="000F62A4" w:rsidRPr="00CD5E4B" w:rsidRDefault="000F62A4" w:rsidP="00CF4B91">
      <w:pPr>
        <w:pStyle w:val="ECCAnnexheading1"/>
        <w:outlineLvl w:val="0"/>
        <w:rPr>
          <w:lang w:val="en-GB"/>
        </w:rPr>
      </w:pPr>
      <w:bookmarkStart w:id="1067" w:name="_Toc88226336"/>
      <w:bookmarkStart w:id="1068" w:name="_Ref93943205"/>
      <w:bookmarkStart w:id="1069" w:name="_Toc98834882"/>
      <w:bookmarkStart w:id="1070" w:name="_Toc100238107"/>
      <w:bookmarkStart w:id="1071" w:name="_Ref102575401"/>
      <w:bookmarkStart w:id="1072" w:name="_Ref103205730"/>
      <w:bookmarkStart w:id="1073" w:name="_Ref103205764"/>
      <w:bookmarkStart w:id="1074" w:name="_Ref103205797"/>
      <w:bookmarkStart w:id="1075" w:name="_Ref103205816"/>
      <w:bookmarkStart w:id="1076" w:name="_Ref103205833"/>
      <w:bookmarkStart w:id="1077" w:name="_Ref103205921"/>
      <w:bookmarkStart w:id="1078" w:name="_Toc116384055"/>
      <w:bookmarkStart w:id="1079" w:name="_Toc107576580"/>
      <w:bookmarkStart w:id="1080" w:name="_Ref119675181"/>
      <w:r w:rsidRPr="00CD5E4B">
        <w:rPr>
          <w:lang w:val="en-GB"/>
        </w:rPr>
        <w:lastRenderedPageBreak/>
        <w:t xml:space="preserve">In-band and adjacent band coexistence analysis </w:t>
      </w:r>
      <w:r w:rsidR="00A45CC8" w:rsidRPr="00CD5E4B">
        <w:rPr>
          <w:lang w:val="en-GB"/>
        </w:rPr>
        <w:t>Study</w:t>
      </w:r>
      <w:r w:rsidRPr="00CD5E4B">
        <w:rPr>
          <w:lang w:val="en-GB"/>
        </w:rPr>
        <w:t xml:space="preserve"> #2</w:t>
      </w:r>
      <w:bookmarkEnd w:id="1061"/>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p>
    <w:p w14:paraId="2082DD55" w14:textId="77777777" w:rsidR="00032C37" w:rsidRPr="00CD5E4B" w:rsidRDefault="00032C37" w:rsidP="00CE2A82">
      <w:pPr>
        <w:pStyle w:val="ECCAnnexheading2"/>
        <w:rPr>
          <w:lang w:val="en-GB"/>
        </w:rPr>
      </w:pPr>
      <w:bookmarkStart w:id="1081" w:name="_Ref103199726"/>
      <w:r w:rsidRPr="00CD5E4B">
        <w:rPr>
          <w:lang w:val="en-GB"/>
        </w:rPr>
        <w:t>Adjacent band coexistence of NR AAS in the 2.3 GHz band with Wi-Fi operating in the 2.4 GHz band</w:t>
      </w:r>
      <w:bookmarkEnd w:id="1062"/>
      <w:bookmarkEnd w:id="1081"/>
    </w:p>
    <w:p w14:paraId="43870B36" w14:textId="77777777" w:rsidR="00032C37" w:rsidRPr="00CD5E4B" w:rsidRDefault="00032C37" w:rsidP="00245597">
      <w:pPr>
        <w:pStyle w:val="ECCAnnexheading3"/>
        <w:rPr>
          <w:lang w:val="en-GB"/>
        </w:rPr>
      </w:pPr>
      <w:r w:rsidRPr="00CD5E4B">
        <w:rPr>
          <w:lang w:val="en-GB"/>
        </w:rPr>
        <w:t>Introduction</w:t>
      </w:r>
    </w:p>
    <w:p w14:paraId="2EC5E285" w14:textId="76A3B480" w:rsidR="00032C37" w:rsidRPr="00CD5E4B" w:rsidRDefault="00E554E8" w:rsidP="00032C37">
      <w:r w:rsidRPr="00CD5E4B">
        <w:t>This annex</w:t>
      </w:r>
      <w:r w:rsidR="00032C37" w:rsidRPr="00CD5E4B">
        <w:t xml:space="preserve"> provide</w:t>
      </w:r>
      <w:r w:rsidRPr="00CD5E4B">
        <w:t>s</w:t>
      </w:r>
      <w:r w:rsidR="00032C37" w:rsidRPr="00CD5E4B">
        <w:t xml:space="preserve"> more details on the simulation parameters for the adjacent band coexistence of NR AAS in the 2.3 GHz band with Wi-Fi operating in the 2.4 GHz band. ECC Report 172 </w:t>
      </w:r>
      <w:r w:rsidR="00567933" w:rsidRPr="00CD5E4B">
        <w:fldChar w:fldCharType="begin" w:fldLock="1"/>
      </w:r>
      <w:r w:rsidR="00567933" w:rsidRPr="00CD5E4B">
        <w:instrText xml:space="preserve"> REF _Ref40084256 \r \h </w:instrText>
      </w:r>
      <w:r w:rsidR="004C13AC" w:rsidRPr="00CD5E4B">
        <w:instrText xml:space="preserve"> \* MERGEFORMAT </w:instrText>
      </w:r>
      <w:r w:rsidR="00567933" w:rsidRPr="00CD5E4B">
        <w:fldChar w:fldCharType="separate"/>
      </w:r>
      <w:r w:rsidR="002816C2" w:rsidRPr="00CD5E4B">
        <w:t>[4]</w:t>
      </w:r>
      <w:r w:rsidR="00567933" w:rsidRPr="00CD5E4B">
        <w:fldChar w:fldCharType="end"/>
      </w:r>
      <w:r w:rsidR="006F4D5D" w:rsidRPr="00CD5E4B">
        <w:t xml:space="preserve"> c</w:t>
      </w:r>
      <w:r w:rsidR="00032C37" w:rsidRPr="00CD5E4B">
        <w:t>ontains compatibility studies between LTE operating in the 2.3 GHz band and Wi-Fi in the 2.4 GHz band. The analysis for the new report is based on</w:t>
      </w:r>
      <w:r w:rsidR="00B05A27" w:rsidRPr="00CD5E4B">
        <w:t xml:space="preserve"> ECC Report 172</w:t>
      </w:r>
      <w:r w:rsidR="00032C37" w:rsidRPr="00CD5E4B">
        <w:t xml:space="preserve">. </w:t>
      </w:r>
      <w:r w:rsidR="00BF169B" w:rsidRPr="00CD5E4B">
        <w:t xml:space="preserve">Firstly </w:t>
      </w:r>
      <w:r w:rsidR="00032C37" w:rsidRPr="00CD5E4B">
        <w:t xml:space="preserve">the ECC Report 172 indoor scenarios </w:t>
      </w:r>
      <w:r w:rsidR="00BF169B" w:rsidRPr="00CD5E4B">
        <w:t xml:space="preserve">are re-simulated </w:t>
      </w:r>
      <w:r w:rsidR="00032C37" w:rsidRPr="00CD5E4B">
        <w:t xml:space="preserve">and in a second step the LTE system </w:t>
      </w:r>
      <w:r w:rsidR="00BF169B" w:rsidRPr="00CD5E4B">
        <w:t xml:space="preserve">is replaced </w:t>
      </w:r>
      <w:r w:rsidR="00032C37" w:rsidRPr="00CD5E4B">
        <w:t>with an NR system to ensure a fair comparison. All the simulations are done using SEAMCAT V5.4.</w:t>
      </w:r>
      <w:r w:rsidR="00282F96" w:rsidRPr="00CD5E4B">
        <w:t>3</w:t>
      </w:r>
      <w:r w:rsidR="00032C37" w:rsidRPr="00CD5E4B">
        <w:t>.</w:t>
      </w:r>
    </w:p>
    <w:p w14:paraId="788FE23A" w14:textId="77777777" w:rsidR="00032C37" w:rsidRPr="00CD5E4B" w:rsidRDefault="00032C37" w:rsidP="00245597">
      <w:pPr>
        <w:pStyle w:val="ECCAnnexheading3"/>
        <w:rPr>
          <w:lang w:val="en-GB"/>
        </w:rPr>
      </w:pPr>
      <w:r w:rsidRPr="00CD5E4B">
        <w:rPr>
          <w:lang w:val="en-GB"/>
        </w:rPr>
        <w:t>Simulation parameters</w:t>
      </w:r>
    </w:p>
    <w:p w14:paraId="42E6CA13" w14:textId="2B14548A" w:rsidR="00032C37" w:rsidRPr="00CD5E4B" w:rsidRDefault="00032C37" w:rsidP="00032C37">
      <w:r w:rsidRPr="00CD5E4B">
        <w:t>In line with</w:t>
      </w:r>
      <w:r w:rsidR="00BB561D" w:rsidRPr="00CD5E4B">
        <w:t xml:space="preserve"> ECC Report 172</w:t>
      </w:r>
      <w:r w:rsidRPr="00CD5E4B">
        <w:t xml:space="preserve"> </w:t>
      </w:r>
      <w:r w:rsidR="00BB561D" w:rsidRPr="00CD5E4B">
        <w:t xml:space="preserve">this study </w:t>
      </w:r>
      <w:r w:rsidRPr="00CD5E4B">
        <w:t>focus</w:t>
      </w:r>
      <w:r w:rsidR="00BB561D" w:rsidRPr="00CD5E4B">
        <w:t>es</w:t>
      </w:r>
      <w:r w:rsidRPr="00CD5E4B">
        <w:t xml:space="preserve"> on the indoor case only. </w:t>
      </w:r>
      <w:r w:rsidR="007A0B7D" w:rsidRPr="00CD5E4B">
        <w:fldChar w:fldCharType="begin" w:fldLock="1"/>
      </w:r>
      <w:r w:rsidR="007A0B7D" w:rsidRPr="00CD5E4B">
        <w:instrText xml:space="preserve"> REF _Ref103240548 \h </w:instrText>
      </w:r>
      <w:r w:rsidR="004C13AC" w:rsidRPr="00CD5E4B">
        <w:instrText xml:space="preserve"> \* MERGEFORMAT </w:instrText>
      </w:r>
      <w:r w:rsidR="007A0B7D" w:rsidRPr="00CD5E4B">
        <w:fldChar w:fldCharType="separate"/>
      </w:r>
      <w:r w:rsidR="002816C2" w:rsidRPr="00CD5E4B">
        <w:t>Table 37</w:t>
      </w:r>
      <w:r w:rsidR="007A0B7D" w:rsidRPr="00CD5E4B">
        <w:fldChar w:fldCharType="end"/>
      </w:r>
      <w:r w:rsidR="007A0B7D" w:rsidRPr="00CD5E4B">
        <w:t xml:space="preserve"> and </w:t>
      </w:r>
      <w:r w:rsidR="007A0B7D" w:rsidRPr="00CD5E4B">
        <w:fldChar w:fldCharType="begin" w:fldLock="1"/>
      </w:r>
      <w:r w:rsidR="007A0B7D" w:rsidRPr="00CD5E4B">
        <w:instrText xml:space="preserve"> REF _Ref103240551 \h </w:instrText>
      </w:r>
      <w:r w:rsidR="004C13AC" w:rsidRPr="00CD5E4B">
        <w:instrText xml:space="preserve"> \* MERGEFORMAT </w:instrText>
      </w:r>
      <w:r w:rsidR="007A0B7D" w:rsidRPr="00CD5E4B">
        <w:fldChar w:fldCharType="separate"/>
      </w:r>
      <w:r w:rsidR="002816C2" w:rsidRPr="00CD5E4B">
        <w:t>Table 38</w:t>
      </w:r>
      <w:r w:rsidR="007A0B7D" w:rsidRPr="00CD5E4B">
        <w:fldChar w:fldCharType="end"/>
      </w:r>
      <w:r w:rsidR="00A45CC8" w:rsidRPr="00CD5E4B">
        <w:t xml:space="preserve"> </w:t>
      </w:r>
      <w:r w:rsidRPr="00CD5E4B">
        <w:t>summari</w:t>
      </w:r>
      <w:r w:rsidR="00EE03AD" w:rsidRPr="00CD5E4B">
        <w:t>s</w:t>
      </w:r>
      <w:r w:rsidRPr="00CD5E4B">
        <w:t>e the parameters used within ECC Report 172</w:t>
      </w:r>
      <w:r w:rsidR="00567933" w:rsidRPr="00CD5E4B">
        <w:t xml:space="preserve"> </w:t>
      </w:r>
      <w:r w:rsidRPr="00CD5E4B">
        <w:t>for WLAN receivers and LTE base stations (BS), respectively.</w:t>
      </w:r>
    </w:p>
    <w:p w14:paraId="2AE3103F" w14:textId="57418575" w:rsidR="00032C37" w:rsidRPr="00CD5E4B" w:rsidRDefault="00F74DD2" w:rsidP="00F74DD2">
      <w:pPr>
        <w:pStyle w:val="Caption"/>
        <w:rPr>
          <w:lang w:val="en-GB"/>
        </w:rPr>
      </w:pPr>
      <w:bookmarkStart w:id="1082" w:name="_Ref103240548"/>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37</w:t>
      </w:r>
      <w:r w:rsidRPr="00CD5E4B">
        <w:rPr>
          <w:lang w:val="en-GB"/>
        </w:rPr>
        <w:fldChar w:fldCharType="end"/>
      </w:r>
      <w:bookmarkEnd w:id="1082"/>
      <w:r w:rsidR="00032C37" w:rsidRPr="00CD5E4B">
        <w:rPr>
          <w:lang w:val="en-GB"/>
        </w:rPr>
        <w:t>: Parameters of WLAN 802.11n AP system operating in the band 2400-2483.5 MHz</w:t>
      </w:r>
      <w:r w:rsidR="00E95869" w:rsidRPr="00CD5E4B">
        <w:rPr>
          <w:lang w:val="en-GB"/>
        </w:rPr>
        <w:t xml:space="preserve"> </w:t>
      </w:r>
      <w:r w:rsidR="008421D1" w:rsidRPr="00CD5E4B">
        <w:rPr>
          <w:lang w:val="en-GB"/>
        </w:rPr>
        <w:fldChar w:fldCharType="begin" w:fldLock="1"/>
      </w:r>
      <w:r w:rsidR="008421D1" w:rsidRPr="00CD5E4B">
        <w:rPr>
          <w:lang w:val="en-GB"/>
        </w:rPr>
        <w:instrText xml:space="preserve"> REF _Ref40084256 \r \h </w:instrText>
      </w:r>
      <w:r w:rsidR="004C13AC" w:rsidRPr="00CD5E4B">
        <w:rPr>
          <w:lang w:val="en-GB"/>
        </w:rPr>
        <w:instrText xml:space="preserve"> \* MERGEFORMAT </w:instrText>
      </w:r>
      <w:r w:rsidR="008421D1" w:rsidRPr="00CD5E4B">
        <w:rPr>
          <w:lang w:val="en-GB"/>
        </w:rPr>
      </w:r>
      <w:r w:rsidR="008421D1" w:rsidRPr="00CD5E4B">
        <w:rPr>
          <w:lang w:val="en-GB"/>
        </w:rPr>
        <w:fldChar w:fldCharType="separate"/>
      </w:r>
      <w:r w:rsidR="002816C2" w:rsidRPr="00CD5E4B">
        <w:rPr>
          <w:lang w:val="en-GB"/>
        </w:rPr>
        <w:t>[4]</w:t>
      </w:r>
      <w:r w:rsidR="008421D1" w:rsidRPr="00CD5E4B">
        <w:rPr>
          <w:lang w:val="en-GB"/>
        </w:rPr>
        <w:fldChar w:fldCharType="end"/>
      </w:r>
      <w:r w:rsidR="007911F5" w:rsidRPr="00CD5E4B">
        <w:rPr>
          <w:lang w:val="en-GB"/>
        </w:rPr>
        <w:t xml:space="preserve"> </w:t>
      </w:r>
      <w:r w:rsidR="007911F5" w:rsidRPr="00CD5E4B">
        <w:rPr>
          <w:lang w:val="en-GB"/>
        </w:rPr>
        <w:fldChar w:fldCharType="begin" w:fldLock="1"/>
      </w:r>
      <w:r w:rsidR="007911F5" w:rsidRPr="00CD5E4B">
        <w:rPr>
          <w:lang w:val="en-GB"/>
        </w:rPr>
        <w:instrText xml:space="preserve"> REF _Ref106010712 \r \h </w:instrText>
      </w:r>
      <w:r w:rsidR="004C13AC" w:rsidRPr="00CD5E4B">
        <w:rPr>
          <w:lang w:val="en-GB"/>
        </w:rPr>
        <w:instrText xml:space="preserve"> \* MERGEFORMAT </w:instrText>
      </w:r>
      <w:r w:rsidR="007911F5" w:rsidRPr="00CD5E4B">
        <w:rPr>
          <w:lang w:val="en-GB"/>
        </w:rPr>
      </w:r>
      <w:r w:rsidR="007911F5" w:rsidRPr="00CD5E4B">
        <w:rPr>
          <w:lang w:val="en-GB"/>
        </w:rPr>
        <w:fldChar w:fldCharType="separate"/>
      </w:r>
      <w:r w:rsidR="002816C2" w:rsidRPr="00CD5E4B">
        <w:rPr>
          <w:lang w:val="en-GB"/>
        </w:rPr>
        <w:t>[43]</w:t>
      </w:r>
      <w:r w:rsidR="007911F5" w:rsidRPr="00CD5E4B">
        <w:rPr>
          <w:lang w:val="en-GB"/>
        </w:rPr>
        <w:fldChar w:fldCharType="end"/>
      </w:r>
    </w:p>
    <w:tbl>
      <w:tblPr>
        <w:tblStyle w:val="ECCTable-redheader"/>
        <w:tblW w:w="5000" w:type="pct"/>
        <w:tblInd w:w="0" w:type="dxa"/>
        <w:tblLook w:val="04A0" w:firstRow="1" w:lastRow="0" w:firstColumn="1" w:lastColumn="0" w:noHBand="0" w:noVBand="1"/>
      </w:tblPr>
      <w:tblGrid>
        <w:gridCol w:w="3252"/>
        <w:gridCol w:w="1901"/>
        <w:gridCol w:w="4476"/>
      </w:tblGrid>
      <w:tr w:rsidR="00032C37" w:rsidRPr="00CD5E4B" w14:paraId="3A1E35AD" w14:textId="77777777" w:rsidTr="001943D9">
        <w:trPr>
          <w:cnfStyle w:val="100000000000" w:firstRow="1" w:lastRow="0" w:firstColumn="0" w:lastColumn="0" w:oddVBand="0" w:evenVBand="0" w:oddHBand="0" w:evenHBand="0" w:firstRowFirstColumn="0" w:firstRowLastColumn="0" w:lastRowFirstColumn="0" w:lastRowLastColumn="0"/>
        </w:trPr>
        <w:tc>
          <w:tcPr>
            <w:tcW w:w="1689" w:type="pct"/>
            <w:hideMark/>
          </w:tcPr>
          <w:p w14:paraId="63F31674" w14:textId="77777777" w:rsidR="00032C37" w:rsidRPr="00CD5E4B" w:rsidRDefault="00032C37" w:rsidP="009D0D1B">
            <w:pPr>
              <w:pStyle w:val="ECCTableHeaderwhitefont"/>
              <w:rPr>
                <w:lang w:eastAsia="fr-FR"/>
              </w:rPr>
            </w:pPr>
            <w:r w:rsidRPr="00CD5E4B">
              <w:t>Victim WLAN receiver</w:t>
            </w:r>
          </w:p>
        </w:tc>
        <w:tc>
          <w:tcPr>
            <w:tcW w:w="987" w:type="pct"/>
          </w:tcPr>
          <w:p w14:paraId="7FB14A9C" w14:textId="77777777" w:rsidR="00032C37" w:rsidRPr="00CD5E4B" w:rsidRDefault="00032C37" w:rsidP="009D0D1B">
            <w:pPr>
              <w:pStyle w:val="ECCTableHeaderwhitefont"/>
            </w:pPr>
          </w:p>
        </w:tc>
        <w:tc>
          <w:tcPr>
            <w:tcW w:w="2324" w:type="pct"/>
            <w:hideMark/>
          </w:tcPr>
          <w:p w14:paraId="4F884725" w14:textId="77777777" w:rsidR="00032C37" w:rsidRPr="00CD5E4B" w:rsidRDefault="00032C37" w:rsidP="009D0D1B">
            <w:pPr>
              <w:pStyle w:val="ECCTableHeaderwhitefont"/>
            </w:pPr>
            <w:r w:rsidRPr="00CD5E4B">
              <w:t>Comment</w:t>
            </w:r>
          </w:p>
        </w:tc>
      </w:tr>
      <w:tr w:rsidR="00032C37" w:rsidRPr="00CD5E4B" w14:paraId="02A3440D" w14:textId="77777777" w:rsidTr="001943D9">
        <w:tc>
          <w:tcPr>
            <w:tcW w:w="1689" w:type="pct"/>
            <w:hideMark/>
          </w:tcPr>
          <w:p w14:paraId="33FE0285" w14:textId="77777777" w:rsidR="00032C37" w:rsidRPr="00CD5E4B" w:rsidRDefault="00032C37" w:rsidP="006347D1">
            <w:pPr>
              <w:pStyle w:val="ECCTabletext"/>
              <w:jc w:val="left"/>
            </w:pPr>
            <w:r w:rsidRPr="00CD5E4B">
              <w:t xml:space="preserve">AP antenna height </w:t>
            </w:r>
          </w:p>
        </w:tc>
        <w:tc>
          <w:tcPr>
            <w:tcW w:w="987" w:type="pct"/>
            <w:hideMark/>
          </w:tcPr>
          <w:p w14:paraId="32B36589" w14:textId="77777777" w:rsidR="00032C37" w:rsidRPr="00CD5E4B" w:rsidRDefault="00032C37" w:rsidP="006347D1">
            <w:pPr>
              <w:pStyle w:val="ECCTabletext"/>
              <w:jc w:val="left"/>
            </w:pPr>
            <w:r w:rsidRPr="00CD5E4B">
              <w:t>1.5 m and 10 m</w:t>
            </w:r>
          </w:p>
        </w:tc>
        <w:tc>
          <w:tcPr>
            <w:tcW w:w="2324" w:type="pct"/>
          </w:tcPr>
          <w:p w14:paraId="274AFB9B" w14:textId="77777777" w:rsidR="00032C37" w:rsidRPr="00CD5E4B" w:rsidRDefault="00032C37" w:rsidP="006347D1">
            <w:pPr>
              <w:pStyle w:val="ECCTabletext"/>
              <w:jc w:val="left"/>
            </w:pPr>
          </w:p>
        </w:tc>
      </w:tr>
      <w:tr w:rsidR="00032C37" w:rsidRPr="00CD5E4B" w14:paraId="525EFB85" w14:textId="77777777" w:rsidTr="001943D9">
        <w:tc>
          <w:tcPr>
            <w:tcW w:w="1689" w:type="pct"/>
            <w:hideMark/>
          </w:tcPr>
          <w:p w14:paraId="4C7658ED" w14:textId="77777777" w:rsidR="00032C37" w:rsidRPr="00CD5E4B" w:rsidRDefault="00032C37" w:rsidP="006347D1">
            <w:pPr>
              <w:pStyle w:val="ECCTabletext"/>
              <w:jc w:val="left"/>
            </w:pPr>
            <w:r w:rsidRPr="00CD5E4B">
              <w:t>Propagation model</w:t>
            </w:r>
          </w:p>
        </w:tc>
        <w:tc>
          <w:tcPr>
            <w:tcW w:w="987" w:type="pct"/>
            <w:hideMark/>
          </w:tcPr>
          <w:p w14:paraId="733E4A66" w14:textId="2DBE0EFC" w:rsidR="00032C37" w:rsidRPr="00CD5E4B" w:rsidRDefault="00032C37" w:rsidP="006347D1">
            <w:pPr>
              <w:pStyle w:val="ECCTabletext"/>
              <w:jc w:val="left"/>
            </w:pPr>
            <w:r w:rsidRPr="00CD5E4B">
              <w:t xml:space="preserve">ITU-R P.525 </w:t>
            </w:r>
            <w:r w:rsidR="007911F5" w:rsidRPr="00CD5E4B">
              <w:fldChar w:fldCharType="begin" w:fldLock="1"/>
            </w:r>
            <w:r w:rsidR="007911F5" w:rsidRPr="00CD5E4B">
              <w:instrText xml:space="preserve"> REF _Ref106010779 \r \h </w:instrText>
            </w:r>
            <w:r w:rsidR="004C13AC" w:rsidRPr="00CD5E4B">
              <w:instrText xml:space="preserve"> \* MERGEFORMAT </w:instrText>
            </w:r>
            <w:r w:rsidR="007911F5" w:rsidRPr="00CD5E4B">
              <w:fldChar w:fldCharType="separate"/>
            </w:r>
            <w:r w:rsidR="002816C2" w:rsidRPr="00CD5E4B">
              <w:t>[44]</w:t>
            </w:r>
            <w:r w:rsidR="007911F5" w:rsidRPr="00CD5E4B">
              <w:fldChar w:fldCharType="end"/>
            </w:r>
            <w:r w:rsidR="007911F5" w:rsidRPr="00CD5E4B">
              <w:t xml:space="preserve"> </w:t>
            </w:r>
            <w:r w:rsidRPr="00CD5E4B">
              <w:t>(Free space)</w:t>
            </w:r>
          </w:p>
        </w:tc>
        <w:tc>
          <w:tcPr>
            <w:tcW w:w="2324" w:type="pct"/>
          </w:tcPr>
          <w:p w14:paraId="37B914C8" w14:textId="77777777" w:rsidR="00032C37" w:rsidRPr="00CD5E4B" w:rsidRDefault="00032C37" w:rsidP="006347D1">
            <w:pPr>
              <w:pStyle w:val="ECCTabletext"/>
              <w:jc w:val="left"/>
            </w:pPr>
          </w:p>
        </w:tc>
      </w:tr>
      <w:tr w:rsidR="00032C37" w:rsidRPr="00CD5E4B" w14:paraId="2D6CF643" w14:textId="77777777" w:rsidTr="001943D9">
        <w:tc>
          <w:tcPr>
            <w:tcW w:w="1689" w:type="pct"/>
            <w:hideMark/>
          </w:tcPr>
          <w:p w14:paraId="20E4065E" w14:textId="77777777" w:rsidR="00032C37" w:rsidRPr="00CD5E4B" w:rsidRDefault="00032C37" w:rsidP="006347D1">
            <w:pPr>
              <w:pStyle w:val="ECCTabletext"/>
              <w:jc w:val="left"/>
            </w:pPr>
            <w:r w:rsidRPr="00CD5E4B">
              <w:t xml:space="preserve">Wall penetration loss </w:t>
            </w:r>
          </w:p>
        </w:tc>
        <w:tc>
          <w:tcPr>
            <w:tcW w:w="987" w:type="pct"/>
            <w:hideMark/>
          </w:tcPr>
          <w:p w14:paraId="66D510F3" w14:textId="77777777" w:rsidR="00032C37" w:rsidRPr="00CD5E4B" w:rsidRDefault="00032C37" w:rsidP="006347D1">
            <w:pPr>
              <w:pStyle w:val="ECCTabletext"/>
              <w:jc w:val="left"/>
            </w:pPr>
            <w:r w:rsidRPr="00CD5E4B">
              <w:t>18 dB with STD 5 dB</w:t>
            </w:r>
          </w:p>
        </w:tc>
        <w:tc>
          <w:tcPr>
            <w:tcW w:w="2324" w:type="pct"/>
            <w:hideMark/>
          </w:tcPr>
          <w:p w14:paraId="16F81B16" w14:textId="5C9DEA28" w:rsidR="00032C37" w:rsidRPr="00CD5E4B" w:rsidRDefault="00032C37" w:rsidP="006347D1">
            <w:pPr>
              <w:pStyle w:val="ECCTabletext"/>
              <w:jc w:val="left"/>
            </w:pPr>
            <w:r w:rsidRPr="00CD5E4B">
              <w:t xml:space="preserve">Based on ECC Report 203 </w:t>
            </w:r>
          </w:p>
          <w:p w14:paraId="4733E88B" w14:textId="6F519F01" w:rsidR="00032C37" w:rsidRPr="00CD5E4B" w:rsidRDefault="00032C37" w:rsidP="006347D1">
            <w:pPr>
              <w:pStyle w:val="ECCTabletext"/>
              <w:jc w:val="left"/>
            </w:pPr>
            <w:r w:rsidRPr="00CD5E4B">
              <w:t>Macro BS to Pico/Femto BS at Table 41</w:t>
            </w:r>
            <w:r w:rsidR="00E95869" w:rsidRPr="00CD5E4B">
              <w:t xml:space="preserve"> </w:t>
            </w:r>
            <w:r w:rsidR="00E95869" w:rsidRPr="00CD5E4B">
              <w:fldChar w:fldCharType="begin" w:fldLock="1"/>
            </w:r>
            <w:r w:rsidR="00E95869" w:rsidRPr="00CD5E4B">
              <w:instrText xml:space="preserve"> REF _Ref106014062 \r \h </w:instrText>
            </w:r>
            <w:r w:rsidR="004C13AC" w:rsidRPr="00CD5E4B">
              <w:instrText xml:space="preserve"> \* MERGEFORMAT </w:instrText>
            </w:r>
            <w:r w:rsidR="00E95869" w:rsidRPr="00CD5E4B">
              <w:fldChar w:fldCharType="separate"/>
            </w:r>
            <w:r w:rsidR="002816C2" w:rsidRPr="00CD5E4B">
              <w:t>[5]</w:t>
            </w:r>
            <w:r w:rsidR="00E95869" w:rsidRPr="00CD5E4B">
              <w:fldChar w:fldCharType="end"/>
            </w:r>
          </w:p>
        </w:tc>
      </w:tr>
      <w:tr w:rsidR="00032C37" w:rsidRPr="00CD5E4B" w14:paraId="0C852D9E" w14:textId="77777777" w:rsidTr="001943D9">
        <w:tc>
          <w:tcPr>
            <w:tcW w:w="1689" w:type="pct"/>
            <w:hideMark/>
          </w:tcPr>
          <w:p w14:paraId="4830330B" w14:textId="77777777" w:rsidR="00032C37" w:rsidRPr="00CD5E4B" w:rsidRDefault="00032C37" w:rsidP="006347D1">
            <w:pPr>
              <w:pStyle w:val="ECCTabletext"/>
              <w:jc w:val="left"/>
            </w:pPr>
            <w:r w:rsidRPr="00CD5E4B">
              <w:t>I/N objective</w:t>
            </w:r>
          </w:p>
        </w:tc>
        <w:tc>
          <w:tcPr>
            <w:tcW w:w="987" w:type="pct"/>
            <w:hideMark/>
          </w:tcPr>
          <w:p w14:paraId="7C230A81" w14:textId="77777777" w:rsidR="00032C37" w:rsidRPr="00CD5E4B" w:rsidRDefault="00032C37" w:rsidP="006347D1">
            <w:pPr>
              <w:pStyle w:val="ECCTabletext"/>
              <w:jc w:val="left"/>
            </w:pPr>
            <w:r w:rsidRPr="00CD5E4B">
              <w:t>0 dB</w:t>
            </w:r>
          </w:p>
        </w:tc>
        <w:tc>
          <w:tcPr>
            <w:tcW w:w="2324" w:type="pct"/>
          </w:tcPr>
          <w:p w14:paraId="6756EB13" w14:textId="2976FA7F" w:rsidR="00032C37" w:rsidRPr="00CD5E4B" w:rsidRDefault="002647C6" w:rsidP="006347D1">
            <w:pPr>
              <w:pStyle w:val="ECCTabletext"/>
              <w:jc w:val="left"/>
            </w:pPr>
            <w:r w:rsidRPr="00CD5E4B">
              <w:t>From ECC Report 172. ITU-R Rec</w:t>
            </w:r>
            <w:r w:rsidR="00500C96" w:rsidRPr="00CD5E4B">
              <w:t>ommendation</w:t>
            </w:r>
            <w:r w:rsidRPr="00CD5E4B">
              <w:t xml:space="preserve"> M.1739 </w:t>
            </w:r>
            <w:r w:rsidR="007911F5" w:rsidRPr="00CD5E4B">
              <w:fldChar w:fldCharType="begin" w:fldLock="1"/>
            </w:r>
            <w:r w:rsidR="007911F5" w:rsidRPr="00CD5E4B">
              <w:instrText xml:space="preserve"> REF _Ref106014153 \r \h </w:instrText>
            </w:r>
            <w:r w:rsidR="004C13AC" w:rsidRPr="00CD5E4B">
              <w:instrText xml:space="preserve"> \* MERGEFORMAT </w:instrText>
            </w:r>
            <w:r w:rsidR="007911F5" w:rsidRPr="00CD5E4B">
              <w:fldChar w:fldCharType="separate"/>
            </w:r>
            <w:r w:rsidR="002816C2" w:rsidRPr="00CD5E4B">
              <w:t>[47]</w:t>
            </w:r>
            <w:r w:rsidR="007911F5" w:rsidRPr="00CD5E4B">
              <w:fldChar w:fldCharType="end"/>
            </w:r>
            <w:r w:rsidR="006A2402" w:rsidRPr="00CD5E4B">
              <w:t xml:space="preserve"> </w:t>
            </w:r>
            <w:r w:rsidRPr="00CD5E4B">
              <w:t xml:space="preserve">recommends </w:t>
            </w:r>
            <w:r w:rsidR="00832376" w:rsidRPr="00CD5E4B">
              <w:t xml:space="preserve">that the </w:t>
            </w:r>
            <w:r w:rsidRPr="00CD5E4B">
              <w:t xml:space="preserve">I/N </w:t>
            </w:r>
            <w:r w:rsidR="00832376" w:rsidRPr="00CD5E4B">
              <w:t xml:space="preserve">at the RLAN receiver </w:t>
            </w:r>
            <w:r w:rsidRPr="00CD5E4B">
              <w:t>shou</w:t>
            </w:r>
            <w:r w:rsidR="00832376" w:rsidRPr="00CD5E4B">
              <w:t>l</w:t>
            </w:r>
            <w:r w:rsidRPr="00CD5E4B">
              <w:t>d not exceed -6 dB.</w:t>
            </w:r>
          </w:p>
        </w:tc>
      </w:tr>
      <w:tr w:rsidR="00032C37" w:rsidRPr="00CD5E4B" w14:paraId="6B9711F3" w14:textId="77777777" w:rsidTr="001943D9">
        <w:tc>
          <w:tcPr>
            <w:tcW w:w="1689" w:type="pct"/>
            <w:hideMark/>
          </w:tcPr>
          <w:p w14:paraId="6C33C795" w14:textId="77777777" w:rsidR="00032C37" w:rsidRPr="00CD5E4B" w:rsidRDefault="00032C37" w:rsidP="006347D1">
            <w:pPr>
              <w:pStyle w:val="ECCTabletext"/>
              <w:jc w:val="left"/>
            </w:pPr>
            <w:r w:rsidRPr="00CD5E4B">
              <w:t xml:space="preserve">Receiver bandwidth </w:t>
            </w:r>
          </w:p>
        </w:tc>
        <w:tc>
          <w:tcPr>
            <w:tcW w:w="987" w:type="pct"/>
            <w:hideMark/>
          </w:tcPr>
          <w:p w14:paraId="197CA062" w14:textId="77777777" w:rsidR="00032C37" w:rsidRPr="00CD5E4B" w:rsidRDefault="00032C37" w:rsidP="006347D1">
            <w:pPr>
              <w:pStyle w:val="ECCTabletext"/>
              <w:jc w:val="left"/>
            </w:pPr>
            <w:r w:rsidRPr="00CD5E4B">
              <w:t>16.25 MHz</w:t>
            </w:r>
          </w:p>
        </w:tc>
        <w:tc>
          <w:tcPr>
            <w:tcW w:w="2324" w:type="pct"/>
          </w:tcPr>
          <w:p w14:paraId="5D218FD0" w14:textId="77777777" w:rsidR="00032C37" w:rsidRPr="00CD5E4B" w:rsidRDefault="00032C37" w:rsidP="006347D1">
            <w:pPr>
              <w:pStyle w:val="ECCTabletext"/>
              <w:jc w:val="left"/>
            </w:pPr>
          </w:p>
        </w:tc>
      </w:tr>
      <w:tr w:rsidR="00032C37" w:rsidRPr="00CD5E4B" w14:paraId="5F6BD681" w14:textId="77777777" w:rsidTr="001943D9">
        <w:tc>
          <w:tcPr>
            <w:tcW w:w="1689" w:type="pct"/>
            <w:hideMark/>
          </w:tcPr>
          <w:p w14:paraId="1D988CFE" w14:textId="77777777" w:rsidR="00032C37" w:rsidRPr="00CD5E4B" w:rsidRDefault="00032C37" w:rsidP="006347D1">
            <w:pPr>
              <w:pStyle w:val="ECCTabletext"/>
              <w:jc w:val="left"/>
            </w:pPr>
            <w:r w:rsidRPr="00CD5E4B">
              <w:t>Receiver noise figure (NF)</w:t>
            </w:r>
          </w:p>
        </w:tc>
        <w:tc>
          <w:tcPr>
            <w:tcW w:w="987" w:type="pct"/>
            <w:hideMark/>
          </w:tcPr>
          <w:p w14:paraId="0065AD8A" w14:textId="77777777" w:rsidR="00032C37" w:rsidRPr="00CD5E4B" w:rsidRDefault="00032C37" w:rsidP="006347D1">
            <w:pPr>
              <w:pStyle w:val="ECCTabletext"/>
              <w:jc w:val="left"/>
            </w:pPr>
            <w:r w:rsidRPr="00CD5E4B">
              <w:t>10 dB</w:t>
            </w:r>
          </w:p>
        </w:tc>
        <w:tc>
          <w:tcPr>
            <w:tcW w:w="2324" w:type="pct"/>
          </w:tcPr>
          <w:p w14:paraId="57BF42A0" w14:textId="77777777" w:rsidR="00032C37" w:rsidRPr="00CD5E4B" w:rsidRDefault="00032C37" w:rsidP="006347D1">
            <w:pPr>
              <w:pStyle w:val="ECCTabletext"/>
              <w:jc w:val="left"/>
            </w:pPr>
          </w:p>
        </w:tc>
      </w:tr>
      <w:tr w:rsidR="00032C37" w:rsidRPr="00CD5E4B" w14:paraId="3671E57F" w14:textId="77777777" w:rsidTr="001943D9">
        <w:tc>
          <w:tcPr>
            <w:tcW w:w="1689" w:type="pct"/>
            <w:hideMark/>
          </w:tcPr>
          <w:p w14:paraId="47110E0C" w14:textId="77777777" w:rsidR="00032C37" w:rsidRPr="00CD5E4B" w:rsidRDefault="00032C37" w:rsidP="006347D1">
            <w:pPr>
              <w:pStyle w:val="ECCTabletext"/>
              <w:jc w:val="left"/>
            </w:pPr>
            <w:r w:rsidRPr="00CD5E4B">
              <w:t xml:space="preserve">Receiver thermal noise (No) </w:t>
            </w:r>
          </w:p>
        </w:tc>
        <w:tc>
          <w:tcPr>
            <w:tcW w:w="987" w:type="pct"/>
            <w:hideMark/>
          </w:tcPr>
          <w:p w14:paraId="7454AD82" w14:textId="77777777" w:rsidR="00032C37" w:rsidRPr="00CD5E4B" w:rsidRDefault="00032C37" w:rsidP="006347D1">
            <w:pPr>
              <w:pStyle w:val="ECCTabletext"/>
              <w:jc w:val="left"/>
            </w:pPr>
            <w:r w:rsidRPr="00CD5E4B">
              <w:t>-102.07 dBm</w:t>
            </w:r>
          </w:p>
        </w:tc>
        <w:tc>
          <w:tcPr>
            <w:tcW w:w="2324" w:type="pct"/>
          </w:tcPr>
          <w:p w14:paraId="6F915B8B" w14:textId="77777777" w:rsidR="00032C37" w:rsidRPr="00CD5E4B" w:rsidRDefault="00032C37" w:rsidP="006347D1">
            <w:pPr>
              <w:pStyle w:val="ECCTabletext"/>
              <w:jc w:val="left"/>
            </w:pPr>
          </w:p>
        </w:tc>
      </w:tr>
      <w:tr w:rsidR="00032C37" w:rsidRPr="00CD5E4B" w14:paraId="202CB9E5" w14:textId="77777777" w:rsidTr="001943D9">
        <w:tc>
          <w:tcPr>
            <w:tcW w:w="1689" w:type="pct"/>
            <w:hideMark/>
          </w:tcPr>
          <w:p w14:paraId="4A7E18AC" w14:textId="77777777" w:rsidR="00032C37" w:rsidRPr="00CD5E4B" w:rsidRDefault="00032C37" w:rsidP="006347D1">
            <w:pPr>
              <w:pStyle w:val="ECCTabletext"/>
              <w:jc w:val="left"/>
            </w:pPr>
            <w:r w:rsidRPr="00CD5E4B">
              <w:t>Noise floor N = No + NF</w:t>
            </w:r>
          </w:p>
        </w:tc>
        <w:tc>
          <w:tcPr>
            <w:tcW w:w="987" w:type="pct"/>
            <w:hideMark/>
          </w:tcPr>
          <w:p w14:paraId="628548A9" w14:textId="77777777" w:rsidR="00032C37" w:rsidRPr="00CD5E4B" w:rsidRDefault="00032C37" w:rsidP="006347D1">
            <w:pPr>
              <w:pStyle w:val="ECCTabletext"/>
              <w:jc w:val="left"/>
            </w:pPr>
            <w:r w:rsidRPr="00CD5E4B">
              <w:t>-92.07 dBm</w:t>
            </w:r>
          </w:p>
        </w:tc>
        <w:tc>
          <w:tcPr>
            <w:tcW w:w="2324" w:type="pct"/>
          </w:tcPr>
          <w:p w14:paraId="2E4174DB" w14:textId="77777777" w:rsidR="00032C37" w:rsidRPr="00CD5E4B" w:rsidRDefault="00032C37" w:rsidP="006347D1">
            <w:pPr>
              <w:pStyle w:val="ECCTabletext"/>
              <w:jc w:val="left"/>
            </w:pPr>
          </w:p>
        </w:tc>
      </w:tr>
      <w:tr w:rsidR="00032C37" w:rsidRPr="00CD5E4B" w14:paraId="2DCFF7D0" w14:textId="77777777" w:rsidTr="001943D9">
        <w:tc>
          <w:tcPr>
            <w:tcW w:w="1689" w:type="pct"/>
            <w:hideMark/>
          </w:tcPr>
          <w:p w14:paraId="6EE452D7" w14:textId="77777777" w:rsidR="00032C37" w:rsidRPr="00CD5E4B" w:rsidRDefault="00032C37" w:rsidP="006347D1">
            <w:pPr>
              <w:pStyle w:val="ECCTabletext"/>
              <w:jc w:val="left"/>
            </w:pPr>
            <w:r w:rsidRPr="00CD5E4B">
              <w:t>Maximum acceptable unwanted emission received from a macro-BS</w:t>
            </w:r>
          </w:p>
        </w:tc>
        <w:tc>
          <w:tcPr>
            <w:tcW w:w="987" w:type="pct"/>
            <w:hideMark/>
          </w:tcPr>
          <w:p w14:paraId="484AFB57" w14:textId="77777777" w:rsidR="00032C37" w:rsidRPr="00CD5E4B" w:rsidRDefault="00032C37" w:rsidP="006347D1">
            <w:pPr>
              <w:pStyle w:val="ECCTabletext"/>
              <w:jc w:val="left"/>
            </w:pPr>
            <w:r w:rsidRPr="00CD5E4B">
              <w:t>-92.07 dBm/16,25 MHz</w:t>
            </w:r>
          </w:p>
        </w:tc>
        <w:tc>
          <w:tcPr>
            <w:tcW w:w="2324" w:type="pct"/>
            <w:hideMark/>
          </w:tcPr>
          <w:p w14:paraId="7F990E8B" w14:textId="77777777" w:rsidR="00032C37" w:rsidRPr="00CD5E4B" w:rsidRDefault="00032C37" w:rsidP="006347D1">
            <w:pPr>
              <w:pStyle w:val="ECCTabletext"/>
              <w:jc w:val="left"/>
            </w:pPr>
            <w:r w:rsidRPr="00CD5E4B">
              <w:t>Given that I/N = 0 (ECC Report 172)</w:t>
            </w:r>
          </w:p>
        </w:tc>
      </w:tr>
      <w:tr w:rsidR="00032C37" w:rsidRPr="00CD5E4B" w14:paraId="34ECC9D1" w14:textId="77777777" w:rsidTr="001943D9">
        <w:tc>
          <w:tcPr>
            <w:tcW w:w="1689" w:type="pct"/>
            <w:hideMark/>
          </w:tcPr>
          <w:p w14:paraId="1E62B038" w14:textId="77777777" w:rsidR="00032C37" w:rsidRPr="00CD5E4B" w:rsidRDefault="00032C37" w:rsidP="006347D1">
            <w:pPr>
              <w:pStyle w:val="ECCTabletext"/>
              <w:jc w:val="left"/>
            </w:pPr>
            <w:r w:rsidRPr="00CD5E4B">
              <w:t xml:space="preserve">Centre frequency </w:t>
            </w:r>
          </w:p>
        </w:tc>
        <w:tc>
          <w:tcPr>
            <w:tcW w:w="987" w:type="pct"/>
            <w:hideMark/>
          </w:tcPr>
          <w:p w14:paraId="4B0F1D06" w14:textId="77777777" w:rsidR="00032C37" w:rsidRPr="00CD5E4B" w:rsidRDefault="00032C37" w:rsidP="006347D1">
            <w:pPr>
              <w:pStyle w:val="ECCTabletext"/>
              <w:jc w:val="left"/>
            </w:pPr>
            <w:r w:rsidRPr="00CD5E4B">
              <w:t xml:space="preserve">2412 </w:t>
            </w:r>
            <w:r w:rsidR="00F90B99" w:rsidRPr="00CD5E4B">
              <w:t>and 2432</w:t>
            </w:r>
            <w:r w:rsidRPr="00CD5E4B">
              <w:t xml:space="preserve"> MHz</w:t>
            </w:r>
          </w:p>
        </w:tc>
        <w:tc>
          <w:tcPr>
            <w:tcW w:w="2324" w:type="pct"/>
            <w:hideMark/>
          </w:tcPr>
          <w:p w14:paraId="1DD9505D" w14:textId="17B3C099" w:rsidR="00032C37" w:rsidRPr="00CD5E4B" w:rsidRDefault="00F90B99" w:rsidP="006347D1">
            <w:pPr>
              <w:pStyle w:val="ECCTabletext"/>
              <w:jc w:val="left"/>
            </w:pPr>
            <w:r w:rsidRPr="00CD5E4B">
              <w:t xml:space="preserve">WLAN </w:t>
            </w:r>
            <w:r w:rsidR="00032C37" w:rsidRPr="00CD5E4B">
              <w:t xml:space="preserve">channel </w:t>
            </w:r>
            <w:r w:rsidRPr="00CD5E4B">
              <w:t>1</w:t>
            </w:r>
            <w:r w:rsidR="00A92242" w:rsidRPr="00CD5E4B">
              <w:t xml:space="preserve"> and WLAN channel 5</w:t>
            </w:r>
            <w:r w:rsidR="00032C37" w:rsidRPr="00CD5E4B">
              <w:t xml:space="preserve"> </w:t>
            </w:r>
          </w:p>
        </w:tc>
      </w:tr>
      <w:tr w:rsidR="00032C37" w:rsidRPr="00CD5E4B" w14:paraId="2EB59735" w14:textId="77777777" w:rsidTr="001943D9">
        <w:tc>
          <w:tcPr>
            <w:tcW w:w="1689" w:type="pct"/>
            <w:hideMark/>
          </w:tcPr>
          <w:p w14:paraId="7B071C15" w14:textId="77777777" w:rsidR="00032C37" w:rsidRPr="00CD5E4B" w:rsidRDefault="00032C37" w:rsidP="006347D1">
            <w:pPr>
              <w:pStyle w:val="ECCTabletext"/>
              <w:jc w:val="left"/>
            </w:pPr>
            <w:r w:rsidRPr="00CD5E4B">
              <w:t xml:space="preserve">WLAN TX power </w:t>
            </w:r>
          </w:p>
        </w:tc>
        <w:tc>
          <w:tcPr>
            <w:tcW w:w="987" w:type="pct"/>
            <w:hideMark/>
          </w:tcPr>
          <w:p w14:paraId="5ACD4491" w14:textId="77777777" w:rsidR="00032C37" w:rsidRPr="00CD5E4B" w:rsidRDefault="00032C37" w:rsidP="006347D1">
            <w:pPr>
              <w:pStyle w:val="ECCTabletext"/>
              <w:jc w:val="left"/>
            </w:pPr>
            <w:r w:rsidRPr="00CD5E4B">
              <w:t>20 dBm</w:t>
            </w:r>
          </w:p>
        </w:tc>
        <w:tc>
          <w:tcPr>
            <w:tcW w:w="2324" w:type="pct"/>
            <w:hideMark/>
          </w:tcPr>
          <w:p w14:paraId="0FCC6118" w14:textId="77777777" w:rsidR="00032C37" w:rsidRPr="00CD5E4B" w:rsidRDefault="00032C37" w:rsidP="006347D1">
            <w:pPr>
              <w:pStyle w:val="ECCTabletext"/>
              <w:jc w:val="left"/>
            </w:pPr>
            <w:r w:rsidRPr="00CD5E4B">
              <w:t>ECC Report 172</w:t>
            </w:r>
          </w:p>
        </w:tc>
      </w:tr>
      <w:tr w:rsidR="00032C37" w:rsidRPr="00CD5E4B" w14:paraId="1379C099" w14:textId="77777777" w:rsidTr="001943D9">
        <w:tc>
          <w:tcPr>
            <w:tcW w:w="1689" w:type="pct"/>
            <w:hideMark/>
          </w:tcPr>
          <w:p w14:paraId="07769CA8" w14:textId="77777777" w:rsidR="00032C37" w:rsidRPr="00CD5E4B" w:rsidRDefault="00032C37" w:rsidP="006347D1">
            <w:pPr>
              <w:pStyle w:val="ECCTabletext"/>
              <w:jc w:val="left"/>
            </w:pPr>
            <w:r w:rsidRPr="00CD5E4B">
              <w:t xml:space="preserve">Antenna gain </w:t>
            </w:r>
          </w:p>
        </w:tc>
        <w:tc>
          <w:tcPr>
            <w:tcW w:w="987" w:type="pct"/>
            <w:hideMark/>
          </w:tcPr>
          <w:p w14:paraId="6C6488AF" w14:textId="77777777" w:rsidR="00032C37" w:rsidRPr="00CD5E4B" w:rsidRDefault="00032C37" w:rsidP="006347D1">
            <w:pPr>
              <w:pStyle w:val="ECCTabletext"/>
              <w:jc w:val="left"/>
            </w:pPr>
            <w:r w:rsidRPr="00CD5E4B">
              <w:t>2 dB</w:t>
            </w:r>
          </w:p>
        </w:tc>
        <w:tc>
          <w:tcPr>
            <w:tcW w:w="2324" w:type="pct"/>
          </w:tcPr>
          <w:p w14:paraId="67DC8F7E" w14:textId="77777777" w:rsidR="00032C37" w:rsidRPr="00CD5E4B" w:rsidRDefault="00032C37" w:rsidP="006347D1">
            <w:pPr>
              <w:pStyle w:val="ECCTabletext"/>
              <w:jc w:val="left"/>
            </w:pPr>
          </w:p>
        </w:tc>
      </w:tr>
      <w:tr w:rsidR="00032C37" w:rsidRPr="00CD5E4B" w14:paraId="0CD6F070" w14:textId="77777777" w:rsidTr="001943D9">
        <w:tc>
          <w:tcPr>
            <w:tcW w:w="1689" w:type="pct"/>
            <w:hideMark/>
          </w:tcPr>
          <w:p w14:paraId="40DE6FAB" w14:textId="77777777" w:rsidR="00032C37" w:rsidRPr="00CD5E4B" w:rsidRDefault="00032C37" w:rsidP="006347D1">
            <w:pPr>
              <w:pStyle w:val="ECCTabletext"/>
              <w:jc w:val="left"/>
            </w:pPr>
            <w:r w:rsidRPr="00CD5E4B">
              <w:t xml:space="preserve">Layout </w:t>
            </w:r>
          </w:p>
        </w:tc>
        <w:tc>
          <w:tcPr>
            <w:tcW w:w="987" w:type="pct"/>
            <w:hideMark/>
          </w:tcPr>
          <w:p w14:paraId="306ED4E7" w14:textId="12296888" w:rsidR="00032C37" w:rsidRPr="00CD5E4B" w:rsidRDefault="00032C37" w:rsidP="006347D1">
            <w:pPr>
              <w:pStyle w:val="ECCTabletext"/>
              <w:jc w:val="left"/>
            </w:pPr>
            <w:r w:rsidRPr="00CD5E4B">
              <w:t>Generic layout with 2 km radius</w:t>
            </w:r>
          </w:p>
        </w:tc>
        <w:tc>
          <w:tcPr>
            <w:tcW w:w="2324" w:type="pct"/>
            <w:hideMark/>
          </w:tcPr>
          <w:p w14:paraId="26EA7D55" w14:textId="77777777" w:rsidR="00032C37" w:rsidRPr="00CD5E4B" w:rsidRDefault="00032C37" w:rsidP="006347D1">
            <w:pPr>
              <w:pStyle w:val="ECCTabletext"/>
              <w:jc w:val="left"/>
            </w:pPr>
            <w:r w:rsidRPr="00CD5E4B">
              <w:t>As used in ECC Report 172</w:t>
            </w:r>
          </w:p>
        </w:tc>
      </w:tr>
    </w:tbl>
    <w:p w14:paraId="2CD2A1E6" w14:textId="01570BC0" w:rsidR="00032C37" w:rsidRPr="00CD5E4B" w:rsidRDefault="00F74DD2" w:rsidP="00D46EF1">
      <w:pPr>
        <w:pStyle w:val="Caption"/>
        <w:keepNext/>
        <w:rPr>
          <w:lang w:val="en-GB"/>
        </w:rPr>
      </w:pPr>
      <w:bookmarkStart w:id="1083" w:name="_Ref103240551"/>
      <w:r w:rsidRPr="00CD5E4B">
        <w:rPr>
          <w:lang w:val="en-GB"/>
        </w:rPr>
        <w:lastRenderedPageBreak/>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38</w:t>
      </w:r>
      <w:r w:rsidRPr="00CD5E4B">
        <w:rPr>
          <w:lang w:val="en-GB"/>
        </w:rPr>
        <w:fldChar w:fldCharType="end"/>
      </w:r>
      <w:bookmarkEnd w:id="1083"/>
      <w:r w:rsidR="00032C37" w:rsidRPr="00CD5E4B">
        <w:rPr>
          <w:lang w:val="en-GB"/>
        </w:rPr>
        <w:t xml:space="preserve">: Parameters of LTE interfering BS </w:t>
      </w:r>
      <w:r w:rsidR="00045C4A" w:rsidRPr="00CD5E4B">
        <w:rPr>
          <w:lang w:val="en-GB"/>
        </w:rPr>
        <w:fldChar w:fldCharType="begin" w:fldLock="1"/>
      </w:r>
      <w:r w:rsidR="00045C4A" w:rsidRPr="00CD5E4B">
        <w:rPr>
          <w:lang w:val="en-GB"/>
        </w:rPr>
        <w:instrText xml:space="preserve"> REF _Ref40084231 \r \h </w:instrText>
      </w:r>
      <w:r w:rsidR="004C13AC" w:rsidRPr="00CD5E4B">
        <w:rPr>
          <w:lang w:val="en-GB"/>
        </w:rPr>
        <w:instrText xml:space="preserve"> \* MERGEFORMAT </w:instrText>
      </w:r>
      <w:r w:rsidR="00045C4A" w:rsidRPr="00CD5E4B">
        <w:rPr>
          <w:lang w:val="en-GB"/>
        </w:rPr>
      </w:r>
      <w:r w:rsidR="00045C4A" w:rsidRPr="00CD5E4B">
        <w:rPr>
          <w:lang w:val="en-GB"/>
        </w:rPr>
        <w:fldChar w:fldCharType="separate"/>
      </w:r>
      <w:r w:rsidR="002816C2" w:rsidRPr="00CD5E4B">
        <w:rPr>
          <w:lang w:val="en-GB"/>
        </w:rPr>
        <w:t>[1]</w:t>
      </w:r>
      <w:r w:rsidR="00045C4A" w:rsidRPr="00CD5E4B">
        <w:rPr>
          <w:lang w:val="en-GB"/>
        </w:rPr>
        <w:fldChar w:fldCharType="end"/>
      </w:r>
    </w:p>
    <w:tbl>
      <w:tblPr>
        <w:tblStyle w:val="ECCTable-redheader"/>
        <w:tblW w:w="5000" w:type="pct"/>
        <w:tblInd w:w="0" w:type="dxa"/>
        <w:tblLook w:val="04A0" w:firstRow="1" w:lastRow="0" w:firstColumn="1" w:lastColumn="0" w:noHBand="0" w:noVBand="1"/>
      </w:tblPr>
      <w:tblGrid>
        <w:gridCol w:w="2831"/>
        <w:gridCol w:w="3347"/>
        <w:gridCol w:w="3451"/>
      </w:tblGrid>
      <w:tr w:rsidR="00032C37" w:rsidRPr="00CD5E4B" w14:paraId="79C4816E" w14:textId="77777777" w:rsidTr="00974240">
        <w:trPr>
          <w:cnfStyle w:val="100000000000" w:firstRow="1" w:lastRow="0" w:firstColumn="0" w:lastColumn="0" w:oddVBand="0" w:evenVBand="0" w:oddHBand="0" w:evenHBand="0" w:firstRowFirstColumn="0" w:firstRowLastColumn="0" w:lastRowFirstColumn="0" w:lastRowLastColumn="0"/>
        </w:trPr>
        <w:tc>
          <w:tcPr>
            <w:tcW w:w="1470" w:type="pct"/>
            <w:hideMark/>
          </w:tcPr>
          <w:p w14:paraId="2799CAA6" w14:textId="423E42F7" w:rsidR="00032C37" w:rsidRPr="00CD5E4B" w:rsidRDefault="00032C37" w:rsidP="007D005B">
            <w:pPr>
              <w:pStyle w:val="ECCTableHeaderwhitefont"/>
              <w:keepNext/>
              <w:keepLines/>
              <w:rPr>
                <w:lang w:eastAsia="fr-FR"/>
              </w:rPr>
            </w:pPr>
            <w:r w:rsidRPr="00CD5E4B">
              <w:t xml:space="preserve">LTE (Interfering </w:t>
            </w:r>
            <w:r w:rsidR="00E95869" w:rsidRPr="00CD5E4B">
              <w:t>network</w:t>
            </w:r>
            <w:r w:rsidRPr="00CD5E4B">
              <w:t>)</w:t>
            </w:r>
          </w:p>
        </w:tc>
        <w:tc>
          <w:tcPr>
            <w:tcW w:w="1738" w:type="pct"/>
          </w:tcPr>
          <w:p w14:paraId="520010D4" w14:textId="77777777" w:rsidR="00032C37" w:rsidRPr="00CD5E4B" w:rsidRDefault="00032C37" w:rsidP="007D005B">
            <w:pPr>
              <w:pStyle w:val="ECCTableHeaderwhitefont"/>
              <w:keepNext/>
              <w:keepLines/>
            </w:pPr>
          </w:p>
        </w:tc>
        <w:tc>
          <w:tcPr>
            <w:tcW w:w="1792" w:type="pct"/>
            <w:hideMark/>
          </w:tcPr>
          <w:p w14:paraId="67927CA4" w14:textId="77777777" w:rsidR="00032C37" w:rsidRPr="00CD5E4B" w:rsidRDefault="00032C37" w:rsidP="007D005B">
            <w:pPr>
              <w:pStyle w:val="ECCTableHeaderwhitefont"/>
              <w:keepNext/>
              <w:keepLines/>
            </w:pPr>
            <w:r w:rsidRPr="00CD5E4B">
              <w:t>Comment</w:t>
            </w:r>
          </w:p>
        </w:tc>
      </w:tr>
      <w:tr w:rsidR="00032C37" w:rsidRPr="00CD5E4B" w14:paraId="34F6016E" w14:textId="77777777" w:rsidTr="00974240">
        <w:tc>
          <w:tcPr>
            <w:tcW w:w="1470" w:type="pct"/>
            <w:hideMark/>
          </w:tcPr>
          <w:p w14:paraId="02A661B6" w14:textId="77777777" w:rsidR="00032C37" w:rsidRPr="00CD5E4B" w:rsidRDefault="00032C37" w:rsidP="007D005B">
            <w:pPr>
              <w:pStyle w:val="ECCTabletext"/>
              <w:keepNext/>
              <w:keepLines/>
            </w:pPr>
            <w:r w:rsidRPr="00CD5E4B">
              <w:t>Centre frequency</w:t>
            </w:r>
          </w:p>
        </w:tc>
        <w:tc>
          <w:tcPr>
            <w:tcW w:w="1738" w:type="pct"/>
            <w:hideMark/>
          </w:tcPr>
          <w:p w14:paraId="43FF2343" w14:textId="77777777" w:rsidR="00032C37" w:rsidRPr="00CD5E4B" w:rsidRDefault="00032C37" w:rsidP="007D005B">
            <w:pPr>
              <w:pStyle w:val="ECCTabletext"/>
              <w:keepNext/>
              <w:keepLines/>
            </w:pPr>
            <w:r w:rsidRPr="00CD5E4B">
              <w:t>2390 MHz</w:t>
            </w:r>
          </w:p>
        </w:tc>
        <w:tc>
          <w:tcPr>
            <w:tcW w:w="1792" w:type="pct"/>
          </w:tcPr>
          <w:p w14:paraId="2DF89843" w14:textId="77777777" w:rsidR="00032C37" w:rsidRPr="00CD5E4B" w:rsidRDefault="00032C37" w:rsidP="007D005B">
            <w:pPr>
              <w:pStyle w:val="ECCTabletext"/>
              <w:keepNext/>
              <w:keepLines/>
            </w:pPr>
          </w:p>
        </w:tc>
      </w:tr>
      <w:tr w:rsidR="00032C37" w:rsidRPr="00CD5E4B" w14:paraId="110B7B86" w14:textId="77777777" w:rsidTr="00974240">
        <w:tc>
          <w:tcPr>
            <w:tcW w:w="1470" w:type="pct"/>
            <w:hideMark/>
          </w:tcPr>
          <w:p w14:paraId="5CA1B08D" w14:textId="77777777" w:rsidR="00032C37" w:rsidRPr="00CD5E4B" w:rsidRDefault="00032C37" w:rsidP="007D005B">
            <w:pPr>
              <w:pStyle w:val="ECCTabletext"/>
              <w:keepNext/>
              <w:keepLines/>
            </w:pPr>
            <w:r w:rsidRPr="00CD5E4B">
              <w:t>Channel bandwidth</w:t>
            </w:r>
          </w:p>
        </w:tc>
        <w:tc>
          <w:tcPr>
            <w:tcW w:w="1738" w:type="pct"/>
            <w:hideMark/>
          </w:tcPr>
          <w:p w14:paraId="41FEF806" w14:textId="77777777" w:rsidR="00032C37" w:rsidRPr="00CD5E4B" w:rsidRDefault="00032C37" w:rsidP="007D005B">
            <w:pPr>
              <w:pStyle w:val="ECCTabletext"/>
              <w:keepNext/>
              <w:keepLines/>
            </w:pPr>
            <w:r w:rsidRPr="00CD5E4B">
              <w:t>20 MHz</w:t>
            </w:r>
          </w:p>
        </w:tc>
        <w:tc>
          <w:tcPr>
            <w:tcW w:w="1792" w:type="pct"/>
          </w:tcPr>
          <w:p w14:paraId="6D7DE01C" w14:textId="77777777" w:rsidR="00032C37" w:rsidRPr="00CD5E4B" w:rsidRDefault="00032C37" w:rsidP="007D005B">
            <w:pPr>
              <w:pStyle w:val="ECCTabletext"/>
              <w:keepNext/>
              <w:keepLines/>
            </w:pPr>
          </w:p>
        </w:tc>
      </w:tr>
      <w:tr w:rsidR="00032C37" w:rsidRPr="00CD5E4B" w14:paraId="4FA3838C" w14:textId="77777777" w:rsidTr="00974240">
        <w:tc>
          <w:tcPr>
            <w:tcW w:w="1470" w:type="pct"/>
            <w:hideMark/>
          </w:tcPr>
          <w:p w14:paraId="008E8625" w14:textId="77777777" w:rsidR="00032C37" w:rsidRPr="00CD5E4B" w:rsidRDefault="00032C37" w:rsidP="007D005B">
            <w:pPr>
              <w:pStyle w:val="ECCTabletext"/>
              <w:keepNext/>
              <w:keepLines/>
            </w:pPr>
            <w:r w:rsidRPr="00CD5E4B">
              <w:t>Tx power</w:t>
            </w:r>
          </w:p>
        </w:tc>
        <w:tc>
          <w:tcPr>
            <w:tcW w:w="1738" w:type="pct"/>
            <w:hideMark/>
          </w:tcPr>
          <w:p w14:paraId="76BCF156" w14:textId="77777777" w:rsidR="00032C37" w:rsidRPr="00CD5E4B" w:rsidRDefault="00032C37" w:rsidP="007D005B">
            <w:pPr>
              <w:pStyle w:val="ECCTabletext"/>
              <w:keepNext/>
              <w:keepLines/>
            </w:pPr>
            <w:r w:rsidRPr="00CD5E4B">
              <w:t>46 dBm</w:t>
            </w:r>
          </w:p>
        </w:tc>
        <w:tc>
          <w:tcPr>
            <w:tcW w:w="1792" w:type="pct"/>
          </w:tcPr>
          <w:p w14:paraId="49835D6A" w14:textId="77777777" w:rsidR="00032C37" w:rsidRPr="00CD5E4B" w:rsidRDefault="00032C37" w:rsidP="007D005B">
            <w:pPr>
              <w:pStyle w:val="ECCTabletext"/>
              <w:keepNext/>
              <w:keepLines/>
            </w:pPr>
          </w:p>
        </w:tc>
      </w:tr>
      <w:tr w:rsidR="00032C37" w:rsidRPr="00CD5E4B" w14:paraId="0006CA82" w14:textId="77777777" w:rsidTr="00974240">
        <w:tc>
          <w:tcPr>
            <w:tcW w:w="1470" w:type="pct"/>
            <w:hideMark/>
          </w:tcPr>
          <w:p w14:paraId="4EFA7C1B" w14:textId="77777777" w:rsidR="00032C37" w:rsidRPr="00CD5E4B" w:rsidRDefault="00032C37" w:rsidP="007D005B">
            <w:pPr>
              <w:pStyle w:val="ECCTabletext"/>
              <w:keepNext/>
              <w:keepLines/>
            </w:pPr>
            <w:r w:rsidRPr="00CD5E4B">
              <w:t>BS feeder loss</w:t>
            </w:r>
          </w:p>
        </w:tc>
        <w:tc>
          <w:tcPr>
            <w:tcW w:w="1738" w:type="pct"/>
            <w:hideMark/>
          </w:tcPr>
          <w:p w14:paraId="7A780760" w14:textId="77777777" w:rsidR="00032C37" w:rsidRPr="00CD5E4B" w:rsidRDefault="00032C37" w:rsidP="007D005B">
            <w:pPr>
              <w:pStyle w:val="ECCTabletext"/>
              <w:keepNext/>
              <w:keepLines/>
            </w:pPr>
            <w:r w:rsidRPr="00CD5E4B">
              <w:t>3 dB</w:t>
            </w:r>
          </w:p>
        </w:tc>
        <w:tc>
          <w:tcPr>
            <w:tcW w:w="1792" w:type="pct"/>
          </w:tcPr>
          <w:p w14:paraId="69BFD978" w14:textId="77777777" w:rsidR="00032C37" w:rsidRPr="00CD5E4B" w:rsidRDefault="00032C37" w:rsidP="007D005B">
            <w:pPr>
              <w:pStyle w:val="ECCTabletext"/>
              <w:keepNext/>
              <w:keepLines/>
            </w:pPr>
          </w:p>
        </w:tc>
      </w:tr>
      <w:tr w:rsidR="00032C37" w:rsidRPr="00CD5E4B" w14:paraId="58AB56DC" w14:textId="77777777" w:rsidTr="00974240">
        <w:tc>
          <w:tcPr>
            <w:tcW w:w="1470" w:type="pct"/>
            <w:hideMark/>
          </w:tcPr>
          <w:p w14:paraId="1F937EA6" w14:textId="77777777" w:rsidR="00032C37" w:rsidRPr="00CD5E4B" w:rsidRDefault="00032C37" w:rsidP="007D005B">
            <w:pPr>
              <w:pStyle w:val="ECCTabletext"/>
              <w:keepNext/>
              <w:keepLines/>
            </w:pPr>
            <w:r w:rsidRPr="00CD5E4B">
              <w:t xml:space="preserve">Max antenna gain </w:t>
            </w:r>
          </w:p>
        </w:tc>
        <w:tc>
          <w:tcPr>
            <w:tcW w:w="1738" w:type="pct"/>
            <w:hideMark/>
          </w:tcPr>
          <w:p w14:paraId="786E5A3A" w14:textId="77777777" w:rsidR="00032C37" w:rsidRPr="00CD5E4B" w:rsidRDefault="00032C37" w:rsidP="007D005B">
            <w:pPr>
              <w:pStyle w:val="ECCTabletext"/>
              <w:keepNext/>
              <w:keepLines/>
            </w:pPr>
            <w:r w:rsidRPr="00CD5E4B">
              <w:t>17 dBi</w:t>
            </w:r>
          </w:p>
        </w:tc>
        <w:tc>
          <w:tcPr>
            <w:tcW w:w="1792" w:type="pct"/>
          </w:tcPr>
          <w:p w14:paraId="3C886C31" w14:textId="77777777" w:rsidR="00032C37" w:rsidRPr="00CD5E4B" w:rsidRDefault="00032C37" w:rsidP="007D005B">
            <w:pPr>
              <w:pStyle w:val="ECCTabletext"/>
              <w:keepNext/>
              <w:keepLines/>
            </w:pPr>
          </w:p>
        </w:tc>
      </w:tr>
      <w:tr w:rsidR="00032C37" w:rsidRPr="00CD5E4B" w14:paraId="04E60D6B" w14:textId="77777777" w:rsidTr="00974240">
        <w:tc>
          <w:tcPr>
            <w:tcW w:w="1470" w:type="pct"/>
            <w:hideMark/>
          </w:tcPr>
          <w:p w14:paraId="40302591" w14:textId="77777777" w:rsidR="00032C37" w:rsidRPr="00CD5E4B" w:rsidRDefault="00032C37" w:rsidP="007D005B">
            <w:pPr>
              <w:pStyle w:val="ECCTabletext"/>
              <w:keepNext/>
              <w:keepLines/>
            </w:pPr>
            <w:r w:rsidRPr="00CD5E4B">
              <w:t xml:space="preserve">Antenna height </w:t>
            </w:r>
          </w:p>
        </w:tc>
        <w:tc>
          <w:tcPr>
            <w:tcW w:w="1738" w:type="pct"/>
            <w:hideMark/>
          </w:tcPr>
          <w:p w14:paraId="121DF7E2" w14:textId="77777777" w:rsidR="00032C37" w:rsidRPr="00CD5E4B" w:rsidRDefault="00032C37" w:rsidP="007D005B">
            <w:pPr>
              <w:pStyle w:val="ECCTabletext"/>
              <w:keepNext/>
              <w:keepLines/>
            </w:pPr>
            <w:r w:rsidRPr="00CD5E4B">
              <w:t>20 m and 37.5 m</w:t>
            </w:r>
          </w:p>
        </w:tc>
        <w:tc>
          <w:tcPr>
            <w:tcW w:w="1792" w:type="pct"/>
          </w:tcPr>
          <w:p w14:paraId="22BB422A" w14:textId="77777777" w:rsidR="00032C37" w:rsidRPr="00CD5E4B" w:rsidRDefault="00032C37" w:rsidP="007D005B">
            <w:pPr>
              <w:pStyle w:val="ECCTabletext"/>
              <w:keepNext/>
              <w:keepLines/>
            </w:pPr>
          </w:p>
        </w:tc>
      </w:tr>
      <w:tr w:rsidR="00032C37" w:rsidRPr="00CD5E4B" w14:paraId="62103606" w14:textId="77777777" w:rsidTr="00974240">
        <w:tc>
          <w:tcPr>
            <w:tcW w:w="1470" w:type="pct"/>
            <w:hideMark/>
          </w:tcPr>
          <w:p w14:paraId="089D7247" w14:textId="77777777" w:rsidR="00032C37" w:rsidRPr="00CD5E4B" w:rsidRDefault="00032C37" w:rsidP="007D005B">
            <w:pPr>
              <w:pStyle w:val="ECCTabletext"/>
              <w:keepNext/>
              <w:keepLines/>
            </w:pPr>
            <w:r w:rsidRPr="00CD5E4B">
              <w:t>Tilt</w:t>
            </w:r>
          </w:p>
        </w:tc>
        <w:tc>
          <w:tcPr>
            <w:tcW w:w="1738" w:type="pct"/>
            <w:hideMark/>
          </w:tcPr>
          <w:p w14:paraId="1B35CE4F" w14:textId="77777777" w:rsidR="00032C37" w:rsidRPr="00CD5E4B" w:rsidRDefault="00032C37" w:rsidP="007D005B">
            <w:pPr>
              <w:pStyle w:val="ECCTabletext"/>
              <w:keepNext/>
              <w:keepLines/>
            </w:pPr>
            <w:r w:rsidRPr="00CD5E4B">
              <w:t>3 deg</w:t>
            </w:r>
          </w:p>
        </w:tc>
        <w:tc>
          <w:tcPr>
            <w:tcW w:w="1792" w:type="pct"/>
          </w:tcPr>
          <w:p w14:paraId="7A386F3B" w14:textId="77777777" w:rsidR="00032C37" w:rsidRPr="00CD5E4B" w:rsidRDefault="00032C37" w:rsidP="007D005B">
            <w:pPr>
              <w:pStyle w:val="ECCTabletext"/>
              <w:keepNext/>
              <w:keepLines/>
            </w:pPr>
          </w:p>
        </w:tc>
      </w:tr>
      <w:tr w:rsidR="00032C37" w:rsidRPr="00CD5E4B" w14:paraId="115AE311" w14:textId="77777777" w:rsidTr="00974240">
        <w:tc>
          <w:tcPr>
            <w:tcW w:w="1470" w:type="pct"/>
            <w:hideMark/>
          </w:tcPr>
          <w:p w14:paraId="22F56D4E" w14:textId="77777777" w:rsidR="00032C37" w:rsidRPr="00CD5E4B" w:rsidRDefault="00032C37" w:rsidP="007D005B">
            <w:pPr>
              <w:pStyle w:val="ECCTabletext"/>
              <w:keepNext/>
              <w:keepLines/>
            </w:pPr>
            <w:r w:rsidRPr="00CD5E4B">
              <w:t>Cell radius</w:t>
            </w:r>
          </w:p>
        </w:tc>
        <w:tc>
          <w:tcPr>
            <w:tcW w:w="1738" w:type="pct"/>
            <w:hideMark/>
          </w:tcPr>
          <w:p w14:paraId="3C6F1D1B" w14:textId="77777777" w:rsidR="00032C37" w:rsidRPr="00CD5E4B" w:rsidRDefault="00032C37" w:rsidP="007D005B">
            <w:pPr>
              <w:pStyle w:val="ECCTabletext"/>
              <w:keepNext/>
              <w:keepLines/>
            </w:pPr>
            <w:r w:rsidRPr="00CD5E4B">
              <w:t xml:space="preserve">0.5 km </w:t>
            </w:r>
          </w:p>
        </w:tc>
        <w:tc>
          <w:tcPr>
            <w:tcW w:w="1792" w:type="pct"/>
            <w:hideMark/>
          </w:tcPr>
          <w:p w14:paraId="0DBC7180" w14:textId="77777777" w:rsidR="00032C37" w:rsidRPr="00CD5E4B" w:rsidRDefault="00032C37" w:rsidP="007D005B">
            <w:pPr>
              <w:pStyle w:val="ECCTabletext"/>
              <w:keepNext/>
              <w:keepLines/>
            </w:pPr>
            <w:r w:rsidRPr="00CD5E4B">
              <w:t>Cell range 1 km</w:t>
            </w:r>
          </w:p>
        </w:tc>
      </w:tr>
      <w:tr w:rsidR="00032C37" w:rsidRPr="00CD5E4B" w14:paraId="10123B22" w14:textId="77777777" w:rsidTr="00974240">
        <w:tc>
          <w:tcPr>
            <w:tcW w:w="1470" w:type="pct"/>
            <w:hideMark/>
          </w:tcPr>
          <w:p w14:paraId="66C5B30E" w14:textId="77777777" w:rsidR="00032C37" w:rsidRPr="00CD5E4B" w:rsidRDefault="00032C37" w:rsidP="007D005B">
            <w:pPr>
              <w:pStyle w:val="ECCTabletext"/>
              <w:keepNext/>
              <w:keepLines/>
            </w:pPr>
            <w:r w:rsidRPr="00CD5E4B">
              <w:t>Number of layout tiers</w:t>
            </w:r>
          </w:p>
        </w:tc>
        <w:tc>
          <w:tcPr>
            <w:tcW w:w="1738" w:type="pct"/>
            <w:hideMark/>
          </w:tcPr>
          <w:p w14:paraId="4972FC8C" w14:textId="77777777" w:rsidR="00032C37" w:rsidRPr="00CD5E4B" w:rsidRDefault="00032C37" w:rsidP="007D005B">
            <w:pPr>
              <w:pStyle w:val="ECCTabletext"/>
              <w:keepNext/>
              <w:keepLines/>
            </w:pPr>
            <w:r w:rsidRPr="00CD5E4B">
              <w:t>2 tiers with 3GPP tri-sector layout</w:t>
            </w:r>
          </w:p>
        </w:tc>
        <w:tc>
          <w:tcPr>
            <w:tcW w:w="1792" w:type="pct"/>
            <w:hideMark/>
          </w:tcPr>
          <w:p w14:paraId="5B4F663E" w14:textId="699BD89E" w:rsidR="00032C37" w:rsidRPr="00CD5E4B" w:rsidRDefault="00032C37" w:rsidP="007D005B">
            <w:pPr>
              <w:pStyle w:val="ECCTabletext"/>
              <w:keepNext/>
              <w:keepLines/>
            </w:pPr>
            <w:r w:rsidRPr="00CD5E4B">
              <w:t>19 BS with 57 cells</w:t>
            </w:r>
          </w:p>
        </w:tc>
      </w:tr>
      <w:tr w:rsidR="00032C37" w:rsidRPr="00CD5E4B" w14:paraId="0A237529" w14:textId="77777777" w:rsidTr="00974240">
        <w:tc>
          <w:tcPr>
            <w:tcW w:w="1470" w:type="pct"/>
            <w:hideMark/>
          </w:tcPr>
          <w:p w14:paraId="26733C54" w14:textId="77777777" w:rsidR="00032C37" w:rsidRPr="00CD5E4B" w:rsidRDefault="00032C37" w:rsidP="007D005B">
            <w:pPr>
              <w:pStyle w:val="ECCTabletext"/>
              <w:keepNext/>
              <w:keepLines/>
            </w:pPr>
            <w:r w:rsidRPr="00CD5E4B">
              <w:t xml:space="preserve">Propagation model </w:t>
            </w:r>
          </w:p>
        </w:tc>
        <w:tc>
          <w:tcPr>
            <w:tcW w:w="1738" w:type="pct"/>
            <w:hideMark/>
          </w:tcPr>
          <w:p w14:paraId="2DDE261A" w14:textId="77777777" w:rsidR="00032C37" w:rsidRPr="00CD5E4B" w:rsidRDefault="00032C37" w:rsidP="007D005B">
            <w:pPr>
              <w:pStyle w:val="ECCTabletext"/>
              <w:keepNext/>
              <w:keepLines/>
            </w:pPr>
            <w:r w:rsidRPr="00CD5E4B">
              <w:t xml:space="preserve">Extended Hata </w:t>
            </w:r>
          </w:p>
        </w:tc>
        <w:tc>
          <w:tcPr>
            <w:tcW w:w="1792" w:type="pct"/>
            <w:hideMark/>
          </w:tcPr>
          <w:p w14:paraId="3E688724" w14:textId="77777777" w:rsidR="00032C37" w:rsidRPr="00CD5E4B" w:rsidRDefault="00032C37" w:rsidP="007D005B">
            <w:pPr>
              <w:pStyle w:val="ECCTabletext"/>
              <w:keepNext/>
              <w:keepLines/>
            </w:pPr>
            <w:r w:rsidRPr="00CD5E4B">
              <w:t>Urban environment used for that cell range.</w:t>
            </w:r>
          </w:p>
          <w:p w14:paraId="4B1545CC" w14:textId="77777777" w:rsidR="00032C37" w:rsidRPr="00CD5E4B" w:rsidRDefault="00032C37" w:rsidP="007D005B">
            <w:pPr>
              <w:pStyle w:val="ECCTabletext"/>
              <w:keepNext/>
              <w:keepLines/>
              <w:jc w:val="left"/>
            </w:pPr>
            <w:r w:rsidRPr="00CD5E4B">
              <w:t>Used also as cross propagation model between aggressor and victim.</w:t>
            </w:r>
          </w:p>
        </w:tc>
      </w:tr>
    </w:tbl>
    <w:p w14:paraId="0D525567" w14:textId="18BC96F0" w:rsidR="00032C37" w:rsidRPr="00CD5E4B" w:rsidRDefault="00032C37" w:rsidP="00032C37">
      <w:r w:rsidRPr="00CD5E4B">
        <w:t xml:space="preserve">To ensure a fair comparison between the compatibility of 5G AAS with Wi-Fi, the assumptions from </w:t>
      </w:r>
      <w:r w:rsidR="008126D8" w:rsidRPr="00CD5E4B">
        <w:t xml:space="preserve">ECC Report 172 </w:t>
      </w:r>
      <w:r w:rsidR="008126D8" w:rsidRPr="00CD5E4B">
        <w:fldChar w:fldCharType="begin" w:fldLock="1"/>
      </w:r>
      <w:r w:rsidR="008126D8" w:rsidRPr="00CD5E4B">
        <w:instrText xml:space="preserve"> REF _Ref40084256 \r \h </w:instrText>
      </w:r>
      <w:r w:rsidR="004C13AC" w:rsidRPr="00CD5E4B">
        <w:instrText xml:space="preserve"> \* MERGEFORMAT </w:instrText>
      </w:r>
      <w:r w:rsidR="008126D8" w:rsidRPr="00CD5E4B">
        <w:fldChar w:fldCharType="separate"/>
      </w:r>
      <w:r w:rsidR="002816C2" w:rsidRPr="00CD5E4B">
        <w:t>[4]</w:t>
      </w:r>
      <w:r w:rsidR="008126D8" w:rsidRPr="00CD5E4B">
        <w:fldChar w:fldCharType="end"/>
      </w:r>
      <w:r w:rsidRPr="00CD5E4B">
        <w:t>, for LTE non-AAS coexistence, should be reused, as far as applicable for 5G AAS, in the new studies. Only technical parameters that are a consequence of using 5G AAS instead of LTE non-AAS should be changed like the emission mask and AAS parameters. Therefore,</w:t>
      </w:r>
      <w:r w:rsidR="00324250" w:rsidRPr="00CD5E4B">
        <w:t xml:space="preserve"> </w:t>
      </w:r>
      <w:r w:rsidR="003E0592" w:rsidRPr="00CD5E4B">
        <w:fldChar w:fldCharType="begin" w:fldLock="1"/>
      </w:r>
      <w:r w:rsidR="003E0592" w:rsidRPr="00CD5E4B">
        <w:instrText xml:space="preserve"> REF _Ref103240631 \h </w:instrText>
      </w:r>
      <w:r w:rsidR="004C13AC" w:rsidRPr="00CD5E4B">
        <w:instrText xml:space="preserve"> \* MERGEFORMAT </w:instrText>
      </w:r>
      <w:r w:rsidR="003E0592" w:rsidRPr="00CD5E4B">
        <w:fldChar w:fldCharType="separate"/>
      </w:r>
      <w:r w:rsidR="002816C2" w:rsidRPr="00CD5E4B">
        <w:t>Table 39</w:t>
      </w:r>
      <w:r w:rsidR="003E0592" w:rsidRPr="00CD5E4B">
        <w:fldChar w:fldCharType="end"/>
      </w:r>
      <w:r w:rsidRPr="00CD5E4B">
        <w:t xml:space="preserve"> summari</w:t>
      </w:r>
      <w:r w:rsidR="00F330FA" w:rsidRPr="00CD5E4B">
        <w:t>s</w:t>
      </w:r>
      <w:r w:rsidRPr="00CD5E4B">
        <w:t xml:space="preserve">es the proposed parameters </w:t>
      </w:r>
      <w:r w:rsidR="003E0592" w:rsidRPr="00CD5E4B">
        <w:t xml:space="preserve">of the NR AAS interfering BS used </w:t>
      </w:r>
      <w:r w:rsidRPr="00CD5E4B">
        <w:t xml:space="preserve">for the analysis. Those parameters are also adopted for the NR simulations below. </w:t>
      </w:r>
    </w:p>
    <w:p w14:paraId="2AA30A0A" w14:textId="14B71D0E" w:rsidR="00032C37" w:rsidRPr="00CD5E4B" w:rsidRDefault="00F74DD2" w:rsidP="00D46EF1">
      <w:pPr>
        <w:pStyle w:val="Caption"/>
        <w:keepNext/>
        <w:rPr>
          <w:lang w:val="en-GB"/>
        </w:rPr>
      </w:pPr>
      <w:bookmarkStart w:id="1084" w:name="_Ref103240631"/>
      <w:r w:rsidRPr="00CD5E4B">
        <w:rPr>
          <w:lang w:val="en-GB"/>
        </w:rPr>
        <w:lastRenderedPageBreak/>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39</w:t>
      </w:r>
      <w:r w:rsidRPr="00CD5E4B">
        <w:rPr>
          <w:lang w:val="en-GB"/>
        </w:rPr>
        <w:fldChar w:fldCharType="end"/>
      </w:r>
      <w:bookmarkEnd w:id="1084"/>
      <w:r w:rsidR="004875EE" w:rsidRPr="00CD5E4B">
        <w:rPr>
          <w:lang w:val="en-GB"/>
        </w:rPr>
        <w:t xml:space="preserve">: </w:t>
      </w:r>
      <w:r w:rsidR="00032C37" w:rsidRPr="00CD5E4B">
        <w:rPr>
          <w:lang w:val="en-GB"/>
        </w:rPr>
        <w:t>Parameters of NR AAS interfering BS</w:t>
      </w:r>
    </w:p>
    <w:tbl>
      <w:tblPr>
        <w:tblStyle w:val="ECCTable-redheader"/>
        <w:tblW w:w="5000" w:type="pct"/>
        <w:tblInd w:w="0" w:type="dxa"/>
        <w:tblLook w:val="04A0" w:firstRow="1" w:lastRow="0" w:firstColumn="1" w:lastColumn="0" w:noHBand="0" w:noVBand="1"/>
      </w:tblPr>
      <w:tblGrid>
        <w:gridCol w:w="2887"/>
        <w:gridCol w:w="1504"/>
        <w:gridCol w:w="2636"/>
        <w:gridCol w:w="2602"/>
      </w:tblGrid>
      <w:tr w:rsidR="000F7AA3" w:rsidRPr="00CD5E4B" w14:paraId="44C4604B" w14:textId="77777777" w:rsidTr="00B90769">
        <w:trPr>
          <w:cnfStyle w:val="100000000000" w:firstRow="1" w:lastRow="0" w:firstColumn="0" w:lastColumn="0" w:oddVBand="0" w:evenVBand="0" w:oddHBand="0" w:evenHBand="0" w:firstRowFirstColumn="0" w:firstRowLastColumn="0" w:lastRowFirstColumn="0" w:lastRowLastColumn="0"/>
        </w:trPr>
        <w:tc>
          <w:tcPr>
            <w:tcW w:w="2280" w:type="pct"/>
            <w:gridSpan w:val="2"/>
            <w:hideMark/>
          </w:tcPr>
          <w:p w14:paraId="4239F661" w14:textId="77777777" w:rsidR="000F7AA3" w:rsidRPr="00CD5E4B" w:rsidRDefault="000F7AA3" w:rsidP="008B3A34">
            <w:pPr>
              <w:pStyle w:val="ECCTableHeaderwhitefont"/>
              <w:keepNext/>
              <w:keepLines/>
            </w:pPr>
            <w:r w:rsidRPr="00CD5E4B">
              <w:t>Parameter</w:t>
            </w:r>
          </w:p>
        </w:tc>
        <w:tc>
          <w:tcPr>
            <w:tcW w:w="1369" w:type="pct"/>
            <w:hideMark/>
          </w:tcPr>
          <w:p w14:paraId="44ADB9BC" w14:textId="77777777" w:rsidR="000F7AA3" w:rsidRPr="00CD5E4B" w:rsidRDefault="000F7AA3" w:rsidP="008B3A34">
            <w:pPr>
              <w:pStyle w:val="ECCTableHeaderwhitefont"/>
              <w:keepNext/>
              <w:keepLines/>
            </w:pPr>
            <w:r w:rsidRPr="00CD5E4B">
              <w:t>Value used for simulations</w:t>
            </w:r>
          </w:p>
        </w:tc>
        <w:tc>
          <w:tcPr>
            <w:tcW w:w="1351" w:type="pct"/>
            <w:hideMark/>
          </w:tcPr>
          <w:p w14:paraId="57BB3A9C" w14:textId="77777777" w:rsidR="000F7AA3" w:rsidRPr="00CD5E4B" w:rsidRDefault="000F7AA3" w:rsidP="008B3A34">
            <w:pPr>
              <w:pStyle w:val="ECCTableHeaderwhitefont"/>
              <w:keepNext/>
              <w:keepLines/>
            </w:pPr>
            <w:r w:rsidRPr="00CD5E4B">
              <w:t>Comment</w:t>
            </w:r>
          </w:p>
        </w:tc>
      </w:tr>
      <w:tr w:rsidR="000F7AA3" w:rsidRPr="00CD5E4B" w14:paraId="2F1D9410" w14:textId="77777777" w:rsidTr="00B90769">
        <w:tc>
          <w:tcPr>
            <w:tcW w:w="2280" w:type="pct"/>
            <w:gridSpan w:val="2"/>
            <w:hideMark/>
          </w:tcPr>
          <w:p w14:paraId="3CAEED1F" w14:textId="77777777" w:rsidR="000F7AA3" w:rsidRPr="00CD5E4B" w:rsidRDefault="000F7AA3" w:rsidP="008B3A34">
            <w:pPr>
              <w:pStyle w:val="ECCTabletext"/>
              <w:keepNext/>
              <w:keepLines/>
            </w:pPr>
            <w:r w:rsidRPr="00CD5E4B">
              <w:t xml:space="preserve">5G Centre frequency </w:t>
            </w:r>
          </w:p>
        </w:tc>
        <w:tc>
          <w:tcPr>
            <w:tcW w:w="1369" w:type="pct"/>
            <w:hideMark/>
          </w:tcPr>
          <w:p w14:paraId="1DCB89DE" w14:textId="77777777" w:rsidR="000F7AA3" w:rsidRPr="00CD5E4B" w:rsidRDefault="000F7AA3" w:rsidP="008B3A34">
            <w:pPr>
              <w:pStyle w:val="ECCTabletext"/>
              <w:keepNext/>
              <w:keepLines/>
            </w:pPr>
            <w:r w:rsidRPr="00CD5E4B">
              <w:t>2390 MHz</w:t>
            </w:r>
          </w:p>
        </w:tc>
        <w:tc>
          <w:tcPr>
            <w:tcW w:w="1351" w:type="pct"/>
          </w:tcPr>
          <w:p w14:paraId="2474C7B1" w14:textId="77777777" w:rsidR="000F7AA3" w:rsidRPr="00CD5E4B" w:rsidRDefault="000F7AA3" w:rsidP="008B3A34">
            <w:pPr>
              <w:pStyle w:val="ECCTabletext"/>
              <w:keepNext/>
              <w:keepLines/>
            </w:pPr>
          </w:p>
        </w:tc>
      </w:tr>
      <w:tr w:rsidR="000F7AA3" w:rsidRPr="00CD5E4B" w14:paraId="64656570" w14:textId="77777777" w:rsidTr="00B90769">
        <w:tc>
          <w:tcPr>
            <w:tcW w:w="2280" w:type="pct"/>
            <w:gridSpan w:val="2"/>
            <w:hideMark/>
          </w:tcPr>
          <w:p w14:paraId="1CC5FD96" w14:textId="77777777" w:rsidR="000F7AA3" w:rsidRPr="00CD5E4B" w:rsidRDefault="000F7AA3" w:rsidP="008B3A34">
            <w:pPr>
              <w:pStyle w:val="ECCTabletext"/>
              <w:keepNext/>
              <w:keepLines/>
            </w:pPr>
            <w:r w:rsidRPr="00CD5E4B">
              <w:t xml:space="preserve">5G Bandwidth </w:t>
            </w:r>
          </w:p>
        </w:tc>
        <w:tc>
          <w:tcPr>
            <w:tcW w:w="1369" w:type="pct"/>
            <w:hideMark/>
          </w:tcPr>
          <w:p w14:paraId="729E19D0" w14:textId="77777777" w:rsidR="000F7AA3" w:rsidRPr="00CD5E4B" w:rsidRDefault="000F7AA3" w:rsidP="008B3A34">
            <w:pPr>
              <w:pStyle w:val="ECCTabletext"/>
              <w:keepNext/>
              <w:keepLines/>
            </w:pPr>
            <w:r w:rsidRPr="00CD5E4B">
              <w:t>20 MHz</w:t>
            </w:r>
          </w:p>
        </w:tc>
        <w:tc>
          <w:tcPr>
            <w:tcW w:w="1351" w:type="pct"/>
            <w:hideMark/>
          </w:tcPr>
          <w:p w14:paraId="365134DA" w14:textId="77777777" w:rsidR="000F7AA3" w:rsidRPr="00CD5E4B" w:rsidRDefault="000F7AA3" w:rsidP="008B3A34">
            <w:pPr>
              <w:pStyle w:val="ECCTabletext"/>
              <w:keepNext/>
              <w:keepLines/>
            </w:pPr>
            <w:r w:rsidRPr="00CD5E4B">
              <w:t>Band n40 in theory can include up to 100 MHz</w:t>
            </w:r>
          </w:p>
        </w:tc>
      </w:tr>
      <w:tr w:rsidR="000F7AA3" w:rsidRPr="00CD5E4B" w14:paraId="23D94C56" w14:textId="77777777" w:rsidTr="00B90769">
        <w:tc>
          <w:tcPr>
            <w:tcW w:w="2280" w:type="pct"/>
            <w:gridSpan w:val="2"/>
            <w:hideMark/>
          </w:tcPr>
          <w:p w14:paraId="20F15627" w14:textId="77777777" w:rsidR="000F7AA3" w:rsidRPr="00CD5E4B" w:rsidRDefault="000F7AA3" w:rsidP="008B3A34">
            <w:pPr>
              <w:pStyle w:val="ECCTabletext"/>
              <w:keepNext/>
              <w:keepLines/>
            </w:pPr>
            <w:r w:rsidRPr="00CD5E4B">
              <w:t xml:space="preserve">5G Antenna height </w:t>
            </w:r>
          </w:p>
        </w:tc>
        <w:tc>
          <w:tcPr>
            <w:tcW w:w="1369" w:type="pct"/>
            <w:hideMark/>
          </w:tcPr>
          <w:p w14:paraId="6582CF30" w14:textId="77777777" w:rsidR="000F7AA3" w:rsidRPr="00CD5E4B" w:rsidRDefault="000F7AA3" w:rsidP="008B3A34">
            <w:pPr>
              <w:pStyle w:val="ECCTabletext"/>
              <w:keepNext/>
              <w:keepLines/>
            </w:pPr>
            <w:r w:rsidRPr="00CD5E4B">
              <w:t>37.5 m</w:t>
            </w:r>
          </w:p>
        </w:tc>
        <w:tc>
          <w:tcPr>
            <w:tcW w:w="1351" w:type="pct"/>
            <w:hideMark/>
          </w:tcPr>
          <w:p w14:paraId="6653470B" w14:textId="30CC0A42" w:rsidR="000F7AA3" w:rsidRPr="00CD5E4B" w:rsidRDefault="000F7AA3" w:rsidP="008B3A34">
            <w:pPr>
              <w:pStyle w:val="ECCTabletext"/>
              <w:keepNext/>
              <w:keepLines/>
            </w:pPr>
            <w:r w:rsidRPr="00CD5E4B">
              <w:t xml:space="preserve">ECC Report 172 </w:t>
            </w:r>
            <w:r w:rsidR="00095733" w:rsidRPr="00CD5E4B">
              <w:fldChar w:fldCharType="begin" w:fldLock="1"/>
            </w:r>
            <w:r w:rsidR="00095733" w:rsidRPr="00CD5E4B">
              <w:instrText xml:space="preserve"> REF _Ref40084256 \r \h </w:instrText>
            </w:r>
            <w:r w:rsidR="004C13AC" w:rsidRPr="00CD5E4B">
              <w:instrText xml:space="preserve"> \* MERGEFORMAT </w:instrText>
            </w:r>
            <w:r w:rsidR="00095733" w:rsidRPr="00CD5E4B">
              <w:fldChar w:fldCharType="separate"/>
            </w:r>
            <w:r w:rsidR="002816C2" w:rsidRPr="00CD5E4B">
              <w:t>[4]</w:t>
            </w:r>
            <w:r w:rsidR="00095733" w:rsidRPr="00CD5E4B">
              <w:fldChar w:fldCharType="end"/>
            </w:r>
          </w:p>
        </w:tc>
      </w:tr>
      <w:tr w:rsidR="000F7AA3" w:rsidRPr="00CD5E4B" w14:paraId="2C2754CA" w14:textId="77777777" w:rsidTr="00B90769">
        <w:tc>
          <w:tcPr>
            <w:tcW w:w="2280" w:type="pct"/>
            <w:gridSpan w:val="2"/>
            <w:hideMark/>
          </w:tcPr>
          <w:p w14:paraId="625242D3" w14:textId="77777777" w:rsidR="000F7AA3" w:rsidRPr="00CD5E4B" w:rsidRDefault="000F7AA3" w:rsidP="008B3A34">
            <w:pPr>
              <w:pStyle w:val="ECCTabletext"/>
              <w:keepNext/>
              <w:keepLines/>
            </w:pPr>
            <w:r w:rsidRPr="00CD5E4B">
              <w:t xml:space="preserve">5G Antenna tilt </w:t>
            </w:r>
          </w:p>
        </w:tc>
        <w:tc>
          <w:tcPr>
            <w:tcW w:w="1369" w:type="pct"/>
            <w:hideMark/>
          </w:tcPr>
          <w:p w14:paraId="08DA92B7" w14:textId="77777777" w:rsidR="000F7AA3" w:rsidRPr="00CD5E4B" w:rsidRDefault="000F7AA3" w:rsidP="008B3A34">
            <w:pPr>
              <w:pStyle w:val="ECCTabletext"/>
              <w:keepNext/>
              <w:keepLines/>
            </w:pPr>
            <w:r w:rsidRPr="00CD5E4B">
              <w:t xml:space="preserve">3 degrees </w:t>
            </w:r>
          </w:p>
        </w:tc>
        <w:tc>
          <w:tcPr>
            <w:tcW w:w="1351" w:type="pct"/>
            <w:hideMark/>
          </w:tcPr>
          <w:p w14:paraId="443B25D6" w14:textId="77777777" w:rsidR="000F7AA3" w:rsidRPr="00CD5E4B" w:rsidRDefault="000F7AA3" w:rsidP="008B3A34">
            <w:pPr>
              <w:pStyle w:val="ECCTabletext"/>
              <w:keepNext/>
              <w:keepLines/>
            </w:pPr>
            <w:r w:rsidRPr="00CD5E4B">
              <w:t>ECC Report 172</w:t>
            </w:r>
          </w:p>
        </w:tc>
      </w:tr>
      <w:tr w:rsidR="000F7AA3" w:rsidRPr="00CD5E4B" w14:paraId="268238D7" w14:textId="77777777" w:rsidTr="00B90769">
        <w:tc>
          <w:tcPr>
            <w:tcW w:w="2280" w:type="pct"/>
            <w:gridSpan w:val="2"/>
            <w:hideMark/>
          </w:tcPr>
          <w:p w14:paraId="7BEC9F3F" w14:textId="77777777" w:rsidR="000F7AA3" w:rsidRPr="00CD5E4B" w:rsidRDefault="000F7AA3" w:rsidP="008B3A34">
            <w:pPr>
              <w:pStyle w:val="ECCTabletext"/>
              <w:keepNext/>
              <w:keepLines/>
            </w:pPr>
            <w:r w:rsidRPr="00CD5E4B">
              <w:t>5G Cell radius</w:t>
            </w:r>
          </w:p>
        </w:tc>
        <w:tc>
          <w:tcPr>
            <w:tcW w:w="1369" w:type="pct"/>
            <w:hideMark/>
          </w:tcPr>
          <w:p w14:paraId="3FA63A3C" w14:textId="77777777" w:rsidR="000F7AA3" w:rsidRPr="00CD5E4B" w:rsidRDefault="000F7AA3" w:rsidP="008B3A34">
            <w:pPr>
              <w:pStyle w:val="ECCTabletext"/>
              <w:keepNext/>
              <w:keepLines/>
            </w:pPr>
            <w:r w:rsidRPr="00CD5E4B">
              <w:t xml:space="preserve">0.5 km for Urban case </w:t>
            </w:r>
          </w:p>
        </w:tc>
        <w:tc>
          <w:tcPr>
            <w:tcW w:w="1351" w:type="pct"/>
            <w:hideMark/>
          </w:tcPr>
          <w:p w14:paraId="6714DD7F" w14:textId="77777777" w:rsidR="000F7AA3" w:rsidRPr="00CD5E4B" w:rsidRDefault="000F7AA3" w:rsidP="008B3A34">
            <w:pPr>
              <w:pStyle w:val="ECCTabletext"/>
              <w:keepNext/>
              <w:keepLines/>
            </w:pPr>
            <w:r w:rsidRPr="00CD5E4B">
              <w:t xml:space="preserve">As captured in ECC Report 172 with cell range 1 km </w:t>
            </w:r>
          </w:p>
        </w:tc>
      </w:tr>
      <w:tr w:rsidR="000F7AA3" w:rsidRPr="00CD5E4B" w14:paraId="5D035210" w14:textId="77777777" w:rsidTr="00B90769">
        <w:tc>
          <w:tcPr>
            <w:tcW w:w="2280" w:type="pct"/>
            <w:gridSpan w:val="2"/>
            <w:hideMark/>
          </w:tcPr>
          <w:p w14:paraId="6CCB5291" w14:textId="77777777" w:rsidR="000F7AA3" w:rsidRPr="00CD5E4B" w:rsidRDefault="000F7AA3" w:rsidP="008B3A34">
            <w:pPr>
              <w:pStyle w:val="ECCTabletext"/>
              <w:keepNext/>
              <w:keepLines/>
            </w:pPr>
            <w:r w:rsidRPr="00CD5E4B">
              <w:t xml:space="preserve">5G AAS antenna </w:t>
            </w:r>
          </w:p>
        </w:tc>
        <w:tc>
          <w:tcPr>
            <w:tcW w:w="1369" w:type="pct"/>
            <w:hideMark/>
          </w:tcPr>
          <w:p w14:paraId="4F2B62EF" w14:textId="00CE6520" w:rsidR="000F7AA3" w:rsidRPr="00CD5E4B" w:rsidRDefault="000F7AA3" w:rsidP="008B3A34">
            <w:pPr>
              <w:pStyle w:val="ECCTabletext"/>
              <w:keepNext/>
              <w:keepLines/>
            </w:pPr>
            <w:r w:rsidRPr="00CD5E4B">
              <w:t>8x8 elements</w:t>
            </w:r>
          </w:p>
          <w:p w14:paraId="4E7F5825" w14:textId="77777777" w:rsidR="000F7AA3" w:rsidRPr="00CD5E4B" w:rsidRDefault="000F7AA3" w:rsidP="008B3A34">
            <w:pPr>
              <w:pStyle w:val="ECCTabletext"/>
              <w:keepNext/>
              <w:keepLines/>
            </w:pPr>
            <w:r w:rsidRPr="00CD5E4B">
              <w:t>Element gain 7.1 dB</w:t>
            </w:r>
          </w:p>
          <w:p w14:paraId="06655DCF" w14:textId="77777777" w:rsidR="000F7AA3" w:rsidRPr="00CD5E4B" w:rsidRDefault="000F7AA3" w:rsidP="008B3A34">
            <w:pPr>
              <w:pStyle w:val="ECCTabletext"/>
              <w:keepNext/>
              <w:keepLines/>
            </w:pPr>
            <w:r w:rsidRPr="00CD5E4B">
              <w:t>0.5 element spacing in H and 0.9 for V</w:t>
            </w:r>
          </w:p>
          <w:p w14:paraId="79CC83EB" w14:textId="77777777" w:rsidR="000F7AA3" w:rsidRPr="00CD5E4B" w:rsidRDefault="000F7AA3" w:rsidP="008B3A34">
            <w:pPr>
              <w:pStyle w:val="ECCTabletext"/>
              <w:keepNext/>
              <w:keepLines/>
            </w:pPr>
            <w:r w:rsidRPr="00CD5E4B">
              <w:t>3 dB H 90 deg</w:t>
            </w:r>
          </w:p>
          <w:p w14:paraId="35EDD7A4" w14:textId="77777777" w:rsidR="000F7AA3" w:rsidRPr="00CD5E4B" w:rsidRDefault="000F7AA3" w:rsidP="008B3A34">
            <w:pPr>
              <w:pStyle w:val="ECCTabletext"/>
              <w:keepNext/>
              <w:keepLines/>
            </w:pPr>
            <w:r w:rsidRPr="00CD5E4B">
              <w:t>3 dB V 54 deg</w:t>
            </w:r>
          </w:p>
        </w:tc>
        <w:tc>
          <w:tcPr>
            <w:tcW w:w="1351" w:type="pct"/>
            <w:hideMark/>
          </w:tcPr>
          <w:p w14:paraId="00767F6E" w14:textId="77777777" w:rsidR="000F7AA3" w:rsidRPr="00CD5E4B" w:rsidRDefault="000F7AA3" w:rsidP="008B3A34">
            <w:pPr>
              <w:pStyle w:val="ECCTabletext"/>
              <w:keepNext/>
              <w:keepLines/>
            </w:pPr>
            <w:r w:rsidRPr="00CD5E4B">
              <w:t>Max BF gain 25.2 dB</w:t>
            </w:r>
          </w:p>
        </w:tc>
      </w:tr>
      <w:tr w:rsidR="000F7AA3" w:rsidRPr="00CD5E4B" w14:paraId="3326C090" w14:textId="77777777" w:rsidTr="00B90769">
        <w:tc>
          <w:tcPr>
            <w:tcW w:w="2280" w:type="pct"/>
            <w:gridSpan w:val="2"/>
            <w:hideMark/>
          </w:tcPr>
          <w:p w14:paraId="63700501" w14:textId="77777777" w:rsidR="000F7AA3" w:rsidRPr="00CD5E4B" w:rsidRDefault="000F7AA3" w:rsidP="008B3A34">
            <w:pPr>
              <w:pStyle w:val="ECCTabletext"/>
              <w:keepNext/>
              <w:keepLines/>
            </w:pPr>
            <w:r w:rsidRPr="00CD5E4B">
              <w:t xml:space="preserve">5G Tx power </w:t>
            </w:r>
          </w:p>
        </w:tc>
        <w:tc>
          <w:tcPr>
            <w:tcW w:w="1369" w:type="pct"/>
            <w:hideMark/>
          </w:tcPr>
          <w:p w14:paraId="5B7CF0D2" w14:textId="77777777" w:rsidR="000F7AA3" w:rsidRPr="00CD5E4B" w:rsidRDefault="000F7AA3" w:rsidP="008B3A34">
            <w:pPr>
              <w:pStyle w:val="ECCTabletext"/>
              <w:keepNext/>
              <w:keepLines/>
            </w:pPr>
            <w:r w:rsidRPr="00CD5E4B">
              <w:t xml:space="preserve">46 dBm </w:t>
            </w:r>
          </w:p>
        </w:tc>
        <w:tc>
          <w:tcPr>
            <w:tcW w:w="1351" w:type="pct"/>
          </w:tcPr>
          <w:p w14:paraId="632F92FC" w14:textId="77777777" w:rsidR="000F7AA3" w:rsidRPr="00CD5E4B" w:rsidRDefault="000F7AA3" w:rsidP="008B3A34">
            <w:pPr>
              <w:pStyle w:val="ECCTabletext"/>
              <w:keepNext/>
              <w:keepLines/>
            </w:pPr>
          </w:p>
        </w:tc>
      </w:tr>
      <w:tr w:rsidR="000F7AA3" w:rsidRPr="00CD5E4B" w14:paraId="09395761" w14:textId="77777777" w:rsidTr="00B90769">
        <w:tc>
          <w:tcPr>
            <w:tcW w:w="1499" w:type="pct"/>
            <w:hideMark/>
          </w:tcPr>
          <w:p w14:paraId="70B6272E" w14:textId="77777777" w:rsidR="000F7AA3" w:rsidRPr="00CD5E4B" w:rsidRDefault="000F7AA3" w:rsidP="008B3A34">
            <w:pPr>
              <w:pStyle w:val="ECCTabletext"/>
              <w:keepNext/>
              <w:keepLines/>
            </w:pPr>
            <w:r w:rsidRPr="00CD5E4B">
              <w:t>5G subcarrier spacing (SCS)</w:t>
            </w:r>
          </w:p>
        </w:tc>
        <w:tc>
          <w:tcPr>
            <w:tcW w:w="780" w:type="pct"/>
            <w:hideMark/>
          </w:tcPr>
          <w:p w14:paraId="170A0BDF" w14:textId="77777777" w:rsidR="000F7AA3" w:rsidRPr="00CD5E4B" w:rsidRDefault="000F7AA3" w:rsidP="008B3A34">
            <w:pPr>
              <w:pStyle w:val="ECCTabletext"/>
              <w:keepNext/>
              <w:keepLines/>
            </w:pPr>
            <w:r w:rsidRPr="00CD5E4B">
              <w:t>30 kHz</w:t>
            </w:r>
          </w:p>
        </w:tc>
        <w:tc>
          <w:tcPr>
            <w:tcW w:w="2720" w:type="pct"/>
            <w:gridSpan w:val="2"/>
          </w:tcPr>
          <w:p w14:paraId="77761CBC" w14:textId="77777777" w:rsidR="000F7AA3" w:rsidRPr="00CD5E4B" w:rsidRDefault="000F7AA3" w:rsidP="008B3A34">
            <w:pPr>
              <w:pStyle w:val="ECCTabletext"/>
              <w:keepNext/>
              <w:keepLines/>
            </w:pPr>
          </w:p>
        </w:tc>
      </w:tr>
      <w:tr w:rsidR="000F7AA3" w:rsidRPr="00CD5E4B" w14:paraId="275A307B" w14:textId="77777777" w:rsidTr="00B90769">
        <w:tc>
          <w:tcPr>
            <w:tcW w:w="1499" w:type="pct"/>
            <w:hideMark/>
          </w:tcPr>
          <w:p w14:paraId="77D9DA1C" w14:textId="77777777" w:rsidR="000F7AA3" w:rsidRPr="00CD5E4B" w:rsidRDefault="000F7AA3" w:rsidP="008B3A34">
            <w:pPr>
              <w:pStyle w:val="ECCTabletext"/>
              <w:keepNext/>
              <w:keepLines/>
            </w:pPr>
            <w:r w:rsidRPr="00CD5E4B">
              <w:t>Number of UEs</w:t>
            </w:r>
          </w:p>
        </w:tc>
        <w:tc>
          <w:tcPr>
            <w:tcW w:w="780" w:type="pct"/>
            <w:hideMark/>
          </w:tcPr>
          <w:p w14:paraId="7B915503" w14:textId="77777777" w:rsidR="000F7AA3" w:rsidRPr="00CD5E4B" w:rsidRDefault="000F7AA3" w:rsidP="008B3A34">
            <w:pPr>
              <w:pStyle w:val="ECCTabletext"/>
              <w:keepNext/>
              <w:keepLines/>
            </w:pPr>
            <w:r w:rsidRPr="00CD5E4B">
              <w:t>1 per cell</w:t>
            </w:r>
          </w:p>
        </w:tc>
        <w:tc>
          <w:tcPr>
            <w:tcW w:w="2720" w:type="pct"/>
            <w:gridSpan w:val="2"/>
            <w:hideMark/>
          </w:tcPr>
          <w:p w14:paraId="11774336" w14:textId="77777777" w:rsidR="000F7AA3" w:rsidRPr="00CD5E4B" w:rsidRDefault="000F7AA3" w:rsidP="008B3A34">
            <w:pPr>
              <w:pStyle w:val="ECCTabletext"/>
              <w:keepNext/>
              <w:keepLines/>
            </w:pPr>
            <w:r w:rsidRPr="00CD5E4B">
              <w:t>51 RBs per UE</w:t>
            </w:r>
          </w:p>
        </w:tc>
      </w:tr>
      <w:tr w:rsidR="000F7AA3" w:rsidRPr="00CD5E4B" w14:paraId="0C435324" w14:textId="77777777" w:rsidTr="00B90769">
        <w:tc>
          <w:tcPr>
            <w:tcW w:w="2280" w:type="pct"/>
            <w:gridSpan w:val="2"/>
            <w:hideMark/>
          </w:tcPr>
          <w:p w14:paraId="4A02AB8F" w14:textId="77777777" w:rsidR="000F7AA3" w:rsidRPr="00CD5E4B" w:rsidRDefault="000F7AA3" w:rsidP="008B3A34">
            <w:pPr>
              <w:pStyle w:val="ECCTabletext"/>
              <w:keepNext/>
              <w:keepLines/>
            </w:pPr>
            <w:r w:rsidRPr="00CD5E4B">
              <w:t>Propagation model</w:t>
            </w:r>
          </w:p>
        </w:tc>
        <w:tc>
          <w:tcPr>
            <w:tcW w:w="1369" w:type="pct"/>
            <w:hideMark/>
          </w:tcPr>
          <w:p w14:paraId="637C74B9" w14:textId="77777777" w:rsidR="000F7AA3" w:rsidRPr="00CD5E4B" w:rsidRDefault="000F7AA3" w:rsidP="008B3A34">
            <w:pPr>
              <w:pStyle w:val="ECCTabletext"/>
              <w:keepNext/>
              <w:keepLines/>
            </w:pPr>
            <w:r w:rsidRPr="00CD5E4B">
              <w:t xml:space="preserve">Extended Hata </w:t>
            </w:r>
          </w:p>
        </w:tc>
        <w:tc>
          <w:tcPr>
            <w:tcW w:w="1351" w:type="pct"/>
          </w:tcPr>
          <w:p w14:paraId="3896CD00" w14:textId="77777777" w:rsidR="000F7AA3" w:rsidRPr="00CD5E4B" w:rsidRDefault="000F7AA3" w:rsidP="008B3A34">
            <w:pPr>
              <w:pStyle w:val="ECCTabletext"/>
              <w:keepNext/>
              <w:keepLines/>
            </w:pPr>
          </w:p>
        </w:tc>
      </w:tr>
    </w:tbl>
    <w:p w14:paraId="23B7844F" w14:textId="77777777" w:rsidR="004875EE" w:rsidRPr="00CD5E4B" w:rsidRDefault="004875EE" w:rsidP="00245597">
      <w:pPr>
        <w:pStyle w:val="ECCAnnexheading3"/>
        <w:rPr>
          <w:lang w:val="en-GB"/>
        </w:rPr>
      </w:pPr>
      <w:r w:rsidRPr="00CD5E4B">
        <w:rPr>
          <w:lang w:val="en-GB"/>
        </w:rPr>
        <w:t>Unwanted emission mask</w:t>
      </w:r>
    </w:p>
    <w:p w14:paraId="525B8D9C" w14:textId="5E5608BF" w:rsidR="00032C37" w:rsidRPr="00CD5E4B" w:rsidRDefault="009D22FA" w:rsidP="00032C37">
      <w:r w:rsidRPr="00CD5E4B">
        <w:t>T</w:t>
      </w:r>
      <w:r w:rsidR="00032C37" w:rsidRPr="00CD5E4B">
        <w:t xml:space="preserve">he LTE emission mask which is applied in the LTE compatibility study within ECC Report 172 </w:t>
      </w:r>
      <w:r w:rsidR="0095428C" w:rsidRPr="00CD5E4B">
        <w:fldChar w:fldCharType="begin" w:fldLock="1"/>
      </w:r>
      <w:r w:rsidR="0095428C" w:rsidRPr="00CD5E4B">
        <w:instrText xml:space="preserve"> REF _Ref40084256 \r \h </w:instrText>
      </w:r>
      <w:r w:rsidR="004C13AC" w:rsidRPr="00CD5E4B">
        <w:instrText xml:space="preserve"> \* MERGEFORMAT </w:instrText>
      </w:r>
      <w:r w:rsidR="0095428C" w:rsidRPr="00CD5E4B">
        <w:fldChar w:fldCharType="separate"/>
      </w:r>
      <w:r w:rsidR="002816C2" w:rsidRPr="00CD5E4B">
        <w:t>[4]</w:t>
      </w:r>
      <w:r w:rsidR="0095428C" w:rsidRPr="00CD5E4B">
        <w:fldChar w:fldCharType="end"/>
      </w:r>
      <w:r w:rsidR="00A957F8" w:rsidRPr="00CD5E4B">
        <w:t xml:space="preserve"> is used as a reference,</w:t>
      </w:r>
      <w:r w:rsidR="00032C37" w:rsidRPr="00CD5E4B">
        <w:t xml:space="preserve"> as depicted in Figure 2 of</w:t>
      </w:r>
      <w:r w:rsidR="005B4910" w:rsidRPr="00CD5E4B">
        <w:t xml:space="preserve"> that Report</w:t>
      </w:r>
      <w:r w:rsidR="00032C37" w:rsidRPr="00CD5E4B">
        <w:t>. It was derived based on ETSI TS 136</w:t>
      </w:r>
      <w:r w:rsidR="003C3DE8" w:rsidRPr="00CD5E4B">
        <w:t> </w:t>
      </w:r>
      <w:r w:rsidR="00032C37" w:rsidRPr="00CD5E4B">
        <w:t xml:space="preserve">104 </w:t>
      </w:r>
      <w:r w:rsidR="009F5911" w:rsidRPr="00CD5E4B">
        <w:fldChar w:fldCharType="begin" w:fldLock="1"/>
      </w:r>
      <w:r w:rsidR="009F5911" w:rsidRPr="00CD5E4B">
        <w:instrText xml:space="preserve"> REF _Ref69756404 \r \h </w:instrText>
      </w:r>
      <w:r w:rsidR="004C13AC" w:rsidRPr="00CD5E4B">
        <w:instrText xml:space="preserve"> \* MERGEFORMAT </w:instrText>
      </w:r>
      <w:r w:rsidR="009F5911" w:rsidRPr="00CD5E4B">
        <w:fldChar w:fldCharType="separate"/>
      </w:r>
      <w:r w:rsidR="002816C2" w:rsidRPr="00CD5E4B">
        <w:t>[48]</w:t>
      </w:r>
      <w:r w:rsidR="009F5911" w:rsidRPr="00CD5E4B">
        <w:fldChar w:fldCharType="end"/>
      </w:r>
      <w:r w:rsidR="009F5911" w:rsidRPr="00CD5E4B">
        <w:t xml:space="preserve"> </w:t>
      </w:r>
      <w:r w:rsidR="00032C37" w:rsidRPr="00CD5E4B">
        <w:t xml:space="preserve">and is depicted in </w:t>
      </w:r>
      <w:r w:rsidR="00FC31F6" w:rsidRPr="00CD5E4B">
        <w:fldChar w:fldCharType="begin" w:fldLock="1"/>
      </w:r>
      <w:r w:rsidR="00FC31F6" w:rsidRPr="00CD5E4B">
        <w:instrText xml:space="preserve"> REF _Ref103240860 \h </w:instrText>
      </w:r>
      <w:r w:rsidR="004C13AC" w:rsidRPr="00CD5E4B">
        <w:instrText xml:space="preserve"> \* MERGEFORMAT </w:instrText>
      </w:r>
      <w:r w:rsidR="00FC31F6" w:rsidRPr="00CD5E4B">
        <w:fldChar w:fldCharType="separate"/>
      </w:r>
      <w:r w:rsidR="002816C2" w:rsidRPr="00CD5E4B">
        <w:t>Figure 23</w:t>
      </w:r>
      <w:r w:rsidR="00FC31F6" w:rsidRPr="00CD5E4B">
        <w:fldChar w:fldCharType="end"/>
      </w:r>
      <w:r w:rsidR="00032C37" w:rsidRPr="00CD5E4B">
        <w:t xml:space="preserve"> as “mask 1”. Furthermore, the multi standard radio (MSR) mask from ETSI TS 137</w:t>
      </w:r>
      <w:r w:rsidR="003C3DE8" w:rsidRPr="00CD5E4B">
        <w:t> </w:t>
      </w:r>
      <w:r w:rsidR="00032C37" w:rsidRPr="00CD5E4B">
        <w:t xml:space="preserve">104 </w:t>
      </w:r>
      <w:r w:rsidR="0031071E" w:rsidRPr="00CD5E4B">
        <w:fldChar w:fldCharType="begin" w:fldLock="1"/>
      </w:r>
      <w:r w:rsidR="0031071E" w:rsidRPr="00CD5E4B">
        <w:instrText xml:space="preserve"> REF _Ref105149563 \r \h </w:instrText>
      </w:r>
      <w:r w:rsidR="004C13AC" w:rsidRPr="00CD5E4B">
        <w:instrText xml:space="preserve"> \* MERGEFORMAT </w:instrText>
      </w:r>
      <w:r w:rsidR="0031071E" w:rsidRPr="00CD5E4B">
        <w:fldChar w:fldCharType="separate"/>
      </w:r>
      <w:r w:rsidR="002816C2" w:rsidRPr="00CD5E4B">
        <w:t>[6]</w:t>
      </w:r>
      <w:r w:rsidR="0031071E" w:rsidRPr="00CD5E4B">
        <w:fldChar w:fldCharType="end"/>
      </w:r>
      <w:r w:rsidR="00FC31F6" w:rsidRPr="00CD5E4B">
        <w:t xml:space="preserve"> </w:t>
      </w:r>
      <w:r w:rsidR="00DE4236" w:rsidRPr="00CD5E4B">
        <w:t xml:space="preserve">is used, </w:t>
      </w:r>
      <w:r w:rsidR="00032C37" w:rsidRPr="00CD5E4B">
        <w:t>and the additional base line limits from ECC</w:t>
      </w:r>
      <w:r w:rsidR="00F90CAC" w:rsidRPr="00CD5E4B">
        <w:t xml:space="preserve"> Decision</w:t>
      </w:r>
      <w:r w:rsidR="00FC31F6" w:rsidRPr="00CD5E4B">
        <w:t xml:space="preserve"> </w:t>
      </w:r>
      <w:r w:rsidR="00032C37" w:rsidRPr="00CD5E4B">
        <w:t>(14)02</w:t>
      </w:r>
      <w:r w:rsidR="00FC31F6" w:rsidRPr="00CD5E4B">
        <w:t xml:space="preserve"> </w:t>
      </w:r>
      <w:r w:rsidR="00FC31F6" w:rsidRPr="00CD5E4B">
        <w:fldChar w:fldCharType="begin" w:fldLock="1"/>
      </w:r>
      <w:r w:rsidR="00FC31F6" w:rsidRPr="00CD5E4B">
        <w:instrText xml:space="preserve"> REF _Ref40084231 \r \h </w:instrText>
      </w:r>
      <w:r w:rsidR="004C13AC" w:rsidRPr="00CD5E4B">
        <w:instrText xml:space="preserve"> \* MERGEFORMAT </w:instrText>
      </w:r>
      <w:r w:rsidR="00FC31F6" w:rsidRPr="00CD5E4B">
        <w:fldChar w:fldCharType="separate"/>
      </w:r>
      <w:r w:rsidR="002816C2" w:rsidRPr="00CD5E4B">
        <w:t>[1]</w:t>
      </w:r>
      <w:r w:rsidR="00FC31F6" w:rsidRPr="00CD5E4B">
        <w:fldChar w:fldCharType="end"/>
      </w:r>
      <w:r w:rsidR="00DE4236" w:rsidRPr="00CD5E4B">
        <w:t xml:space="preserve"> are applied on top</w:t>
      </w:r>
      <w:r w:rsidR="00032C37" w:rsidRPr="00CD5E4B">
        <w:t xml:space="preserve">. For this mask </w:t>
      </w:r>
      <w:r w:rsidR="002B545C" w:rsidRPr="00CD5E4B">
        <w:t>8</w:t>
      </w:r>
      <w:r w:rsidR="00032C37" w:rsidRPr="00CD5E4B">
        <w:t xml:space="preserve"> non AAS antennas</w:t>
      </w:r>
      <w:r w:rsidR="0031071E" w:rsidRPr="00CD5E4B">
        <w:t xml:space="preserve"> are assumed</w:t>
      </w:r>
      <w:r w:rsidR="00032C37" w:rsidRPr="00CD5E4B">
        <w:t xml:space="preserve">. The resulting mask is shown in </w:t>
      </w:r>
      <w:r w:rsidR="00FC31F6" w:rsidRPr="00CD5E4B">
        <w:fldChar w:fldCharType="begin" w:fldLock="1"/>
      </w:r>
      <w:r w:rsidR="00FC31F6" w:rsidRPr="00CD5E4B">
        <w:instrText xml:space="preserve"> REF _Ref103240860 \h </w:instrText>
      </w:r>
      <w:r w:rsidR="004C13AC" w:rsidRPr="00CD5E4B">
        <w:instrText xml:space="preserve"> \* MERGEFORMAT </w:instrText>
      </w:r>
      <w:r w:rsidR="00FC31F6" w:rsidRPr="00CD5E4B">
        <w:fldChar w:fldCharType="separate"/>
      </w:r>
      <w:r w:rsidR="002816C2" w:rsidRPr="00CD5E4B">
        <w:t>Figure 23</w:t>
      </w:r>
      <w:r w:rsidR="00FC31F6" w:rsidRPr="00CD5E4B">
        <w:fldChar w:fldCharType="end"/>
      </w:r>
      <w:r w:rsidR="00032C37" w:rsidRPr="00CD5E4B">
        <w:t xml:space="preserve"> labelled as “mask 2”. </w:t>
      </w:r>
      <w:r w:rsidR="00032C37" w:rsidRPr="00CD5E4B">
        <w:rPr>
          <w:rStyle w:val="ECCParagraph"/>
        </w:rPr>
        <w:t xml:space="preserve">For 10 MHz offset from the downlink band the general spurious emission limit of -30 dBm/MHz applies. It should be noted that </w:t>
      </w:r>
      <w:r w:rsidR="00032C37" w:rsidRPr="00CD5E4B">
        <w:t xml:space="preserve">the </w:t>
      </w:r>
      <w:r w:rsidR="00FC3D96" w:rsidRPr="00CD5E4B">
        <w:t xml:space="preserve">unwanted </w:t>
      </w:r>
      <w:r w:rsidR="001F3F59" w:rsidRPr="00CD5E4B">
        <w:t xml:space="preserve">emission limits and </w:t>
      </w:r>
      <w:r w:rsidR="00032C37" w:rsidRPr="00CD5E4B">
        <w:t xml:space="preserve">spurious emission limit </w:t>
      </w:r>
      <w:r w:rsidR="001F3F59" w:rsidRPr="00CD5E4B">
        <w:t>are</w:t>
      </w:r>
      <w:r w:rsidR="00032C37" w:rsidRPr="00CD5E4B">
        <w:t xml:space="preserve"> given per antenna connector</w:t>
      </w:r>
      <w:r w:rsidR="00C33CF4" w:rsidRPr="00CD5E4B">
        <w:t>.</w:t>
      </w:r>
      <w:r w:rsidR="00032C37" w:rsidRPr="00CD5E4B">
        <w:t xml:space="preserve"> </w:t>
      </w:r>
      <w:r w:rsidR="00C33CF4" w:rsidRPr="00CD5E4B">
        <w:t xml:space="preserve">For that reason, </w:t>
      </w:r>
      <w:r w:rsidR="00AF3DED" w:rsidRPr="00CD5E4B">
        <w:t xml:space="preserve">the unwanted </w:t>
      </w:r>
      <w:r w:rsidR="006566AE" w:rsidRPr="00CD5E4B">
        <w:t>emission limits</w:t>
      </w:r>
      <w:r w:rsidR="00032C37" w:rsidRPr="00CD5E4B">
        <w:t xml:space="preserve"> and the spurious emission limit for mask 2 </w:t>
      </w:r>
      <w:r w:rsidR="006566AE" w:rsidRPr="00CD5E4B">
        <w:t>are</w:t>
      </w:r>
      <w:r w:rsidR="00032C37" w:rsidRPr="00CD5E4B">
        <w:t xml:space="preserve"> scaled by the number of antennas. The masks in </w:t>
      </w:r>
      <w:r w:rsidR="00FC31F6" w:rsidRPr="00CD5E4B">
        <w:fldChar w:fldCharType="begin" w:fldLock="1"/>
      </w:r>
      <w:r w:rsidR="00FC31F6" w:rsidRPr="00CD5E4B">
        <w:instrText xml:space="preserve"> REF _Ref103240860 \h </w:instrText>
      </w:r>
      <w:r w:rsidR="004C13AC" w:rsidRPr="00CD5E4B">
        <w:instrText xml:space="preserve"> \* MERGEFORMAT </w:instrText>
      </w:r>
      <w:r w:rsidR="00FC31F6" w:rsidRPr="00CD5E4B">
        <w:fldChar w:fldCharType="separate"/>
      </w:r>
      <w:r w:rsidR="002816C2" w:rsidRPr="00CD5E4B">
        <w:t>Figure 23</w:t>
      </w:r>
      <w:r w:rsidR="00FC31F6" w:rsidRPr="00CD5E4B">
        <w:fldChar w:fldCharType="end"/>
      </w:r>
      <w:r w:rsidR="00032C37" w:rsidRPr="00CD5E4B">
        <w:t xml:space="preserve"> are normali</w:t>
      </w:r>
      <w:r w:rsidR="00F330FA" w:rsidRPr="00CD5E4B">
        <w:t>s</w:t>
      </w:r>
      <w:r w:rsidR="00032C37" w:rsidRPr="00CD5E4B">
        <w:t>ed to 1 MHz and denoted in dBc, noting that the assumed carrier power is 46 dBm.</w:t>
      </w:r>
    </w:p>
    <w:p w14:paraId="1D547B61" w14:textId="76884A26" w:rsidR="00032C37" w:rsidRPr="00CD5E4B" w:rsidRDefault="00F81292" w:rsidP="00095944">
      <w:pPr>
        <w:pStyle w:val="ECCFiguregraphcentered"/>
        <w:rPr>
          <w:noProof w:val="0"/>
          <w:lang w:val="en-GB"/>
        </w:rPr>
      </w:pPr>
      <w:r w:rsidRPr="00CD5E4B">
        <w:rPr>
          <w:noProof w:val="0"/>
          <w:lang w:val="en-GB"/>
        </w:rPr>
        <w:lastRenderedPageBreak/>
        <w:t xml:space="preserve"> </w:t>
      </w:r>
      <w:r w:rsidRPr="00CD5E4B">
        <w:rPr>
          <w:lang w:val="en-GB"/>
        </w:rPr>
        <w:drawing>
          <wp:inline distT="0" distB="0" distL="0" distR="0" wp14:anchorId="5E0321E4" wp14:editId="181E7B5E">
            <wp:extent cx="4370204" cy="3739995"/>
            <wp:effectExtent l="0" t="0" r="0" b="0"/>
            <wp:docPr id="57" name="Picture 57" descr="P2649#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 name="Picture 57" descr="P2649#yIS1"/>
                    <pic:cNvPicPr/>
                  </pic:nvPicPr>
                  <pic:blipFill>
                    <a:blip r:embed="rId38"/>
                    <a:stretch>
                      <a:fillRect/>
                    </a:stretch>
                  </pic:blipFill>
                  <pic:spPr>
                    <a:xfrm>
                      <a:off x="0" y="0"/>
                      <a:ext cx="4378644" cy="3747218"/>
                    </a:xfrm>
                    <a:prstGeom prst="rect">
                      <a:avLst/>
                    </a:prstGeom>
                  </pic:spPr>
                </pic:pic>
              </a:graphicData>
            </a:graphic>
          </wp:inline>
        </w:drawing>
      </w:r>
    </w:p>
    <w:p w14:paraId="4D0E0CAF" w14:textId="640D91CF" w:rsidR="00032C37" w:rsidRPr="00CD5E4B" w:rsidRDefault="003E65B2" w:rsidP="003E65B2">
      <w:pPr>
        <w:pStyle w:val="Caption"/>
        <w:rPr>
          <w:lang w:val="en-GB"/>
        </w:rPr>
      </w:pPr>
      <w:bookmarkStart w:id="1085" w:name="_Ref103240860"/>
      <w:r w:rsidRPr="00CD5E4B">
        <w:rPr>
          <w:lang w:val="en-GB"/>
        </w:rPr>
        <w:t xml:space="preserve">Figure </w:t>
      </w:r>
      <w:r w:rsidRPr="00CD5E4B">
        <w:rPr>
          <w:lang w:val="en-GB"/>
        </w:rPr>
        <w:fldChar w:fldCharType="begin"/>
      </w:r>
      <w:r w:rsidRPr="00CD5E4B">
        <w:rPr>
          <w:lang w:val="en-GB"/>
        </w:rPr>
        <w:instrText xml:space="preserve"> SEQ Figure \* ARABIC </w:instrText>
      </w:r>
      <w:r w:rsidRPr="00CD5E4B">
        <w:rPr>
          <w:lang w:val="en-GB"/>
        </w:rPr>
        <w:fldChar w:fldCharType="separate"/>
      </w:r>
      <w:r w:rsidR="001F0975">
        <w:rPr>
          <w:noProof/>
          <w:lang w:val="en-GB"/>
        </w:rPr>
        <w:t>23</w:t>
      </w:r>
      <w:r w:rsidRPr="00CD5E4B">
        <w:rPr>
          <w:lang w:val="en-GB"/>
        </w:rPr>
        <w:fldChar w:fldCharType="end"/>
      </w:r>
      <w:bookmarkEnd w:id="1085"/>
      <w:r w:rsidR="004875EE" w:rsidRPr="00CD5E4B">
        <w:rPr>
          <w:lang w:val="en-GB"/>
        </w:rPr>
        <w:t xml:space="preserve">: </w:t>
      </w:r>
      <w:r w:rsidR="00032C37" w:rsidRPr="00CD5E4B">
        <w:rPr>
          <w:lang w:val="en-GB"/>
        </w:rPr>
        <w:t>LTE unwanted emission masks</w:t>
      </w:r>
    </w:p>
    <w:p w14:paraId="2F096440" w14:textId="0C48AB91" w:rsidR="00032C37" w:rsidRPr="00CD5E4B" w:rsidRDefault="00032C37" w:rsidP="00032C37">
      <w:r w:rsidRPr="00CD5E4B">
        <w:t>The emission mask which is used in the NR compatibility study is based on ETSI TS 137</w:t>
      </w:r>
      <w:r w:rsidR="007F1B56" w:rsidRPr="00CD5E4B">
        <w:t> </w:t>
      </w:r>
      <w:r w:rsidRPr="00CD5E4B">
        <w:t>105</w:t>
      </w:r>
      <w:r w:rsidR="00FC31F6" w:rsidRPr="00CD5E4B">
        <w:t xml:space="preserve"> </w:t>
      </w:r>
      <w:r w:rsidRPr="00CD5E4B">
        <w:t>Table 6.6.5.2.2-1b</w:t>
      </w:r>
      <w:r w:rsidR="009D22FA" w:rsidRPr="00CD5E4B">
        <w:t xml:space="preserve"> </w:t>
      </w:r>
      <w:r w:rsidR="009D22FA" w:rsidRPr="00CD5E4B">
        <w:fldChar w:fldCharType="begin" w:fldLock="1"/>
      </w:r>
      <w:r w:rsidR="009D22FA" w:rsidRPr="00CD5E4B">
        <w:instrText xml:space="preserve"> REF _Ref64280971 \r \h </w:instrText>
      </w:r>
      <w:r w:rsidR="004C13AC" w:rsidRPr="00CD5E4B">
        <w:instrText xml:space="preserve"> \* MERGEFORMAT </w:instrText>
      </w:r>
      <w:r w:rsidR="009D22FA" w:rsidRPr="00CD5E4B">
        <w:fldChar w:fldCharType="separate"/>
      </w:r>
      <w:r w:rsidR="002816C2" w:rsidRPr="00CD5E4B">
        <w:t>[27]</w:t>
      </w:r>
      <w:r w:rsidR="009D22FA" w:rsidRPr="00CD5E4B">
        <w:fldChar w:fldCharType="end"/>
      </w:r>
      <w:r w:rsidRPr="00CD5E4B">
        <w:t xml:space="preserve"> and shown in </w:t>
      </w:r>
      <w:r w:rsidR="00FC31F6" w:rsidRPr="00CD5E4B">
        <w:fldChar w:fldCharType="begin" w:fldLock="1"/>
      </w:r>
      <w:r w:rsidR="00FC31F6" w:rsidRPr="00CD5E4B">
        <w:instrText xml:space="preserve"> REF _Ref103240954 \h </w:instrText>
      </w:r>
      <w:r w:rsidR="004C13AC" w:rsidRPr="00CD5E4B">
        <w:instrText xml:space="preserve"> \* MERGEFORMAT </w:instrText>
      </w:r>
      <w:r w:rsidR="00FC31F6" w:rsidRPr="00CD5E4B">
        <w:fldChar w:fldCharType="separate"/>
      </w:r>
      <w:r w:rsidR="002816C2" w:rsidRPr="00CD5E4B">
        <w:t>Figure 24</w:t>
      </w:r>
      <w:r w:rsidR="00FC31F6" w:rsidRPr="00CD5E4B">
        <w:fldChar w:fldCharType="end"/>
      </w:r>
      <w:r w:rsidRPr="00CD5E4B">
        <w:t xml:space="preserve"> as “mask </w:t>
      </w:r>
      <w:r w:rsidR="00B126C9" w:rsidRPr="00CD5E4B">
        <w:t>3</w:t>
      </w:r>
      <w:r w:rsidRPr="00CD5E4B">
        <w:t xml:space="preserve">”. As an alternative emission mask, the AAS TRP limits from the Swedish regulations are applied on top of mask </w:t>
      </w:r>
      <w:r w:rsidR="00EA644F" w:rsidRPr="00CD5E4B">
        <w:t>3</w:t>
      </w:r>
      <w:r w:rsidRPr="00CD5E4B">
        <w:t xml:space="preserve">, resulting in “mask </w:t>
      </w:r>
      <w:r w:rsidR="00EA644F" w:rsidRPr="00CD5E4B">
        <w:t>4</w:t>
      </w:r>
      <w:r w:rsidRPr="00CD5E4B">
        <w:t xml:space="preserve">” in </w:t>
      </w:r>
      <w:r w:rsidR="00FC31F6" w:rsidRPr="00CD5E4B">
        <w:fldChar w:fldCharType="begin" w:fldLock="1"/>
      </w:r>
      <w:r w:rsidR="00FC31F6" w:rsidRPr="00CD5E4B">
        <w:instrText xml:space="preserve"> REF _Ref103240954 \h </w:instrText>
      </w:r>
      <w:r w:rsidR="004C13AC" w:rsidRPr="00CD5E4B">
        <w:instrText xml:space="preserve"> \* MERGEFORMAT </w:instrText>
      </w:r>
      <w:r w:rsidR="00FC31F6" w:rsidRPr="00CD5E4B">
        <w:fldChar w:fldCharType="separate"/>
      </w:r>
      <w:r w:rsidR="002816C2" w:rsidRPr="00CD5E4B">
        <w:t>Figure 24</w:t>
      </w:r>
      <w:r w:rsidR="00FC31F6" w:rsidRPr="00CD5E4B">
        <w:fldChar w:fldCharType="end"/>
      </w:r>
      <w:r w:rsidRPr="00CD5E4B">
        <w:t>. The TRP limit from the Swedish regulation limits is -11 dBm</w:t>
      </w:r>
      <w:r w:rsidR="008764C7" w:rsidRPr="00CD5E4B">
        <w:t>/(5 MHz)</w:t>
      </w:r>
      <w:r w:rsidRPr="00CD5E4B">
        <w:t>, which corresponds to -18 dBm/MHz.</w:t>
      </w:r>
    </w:p>
    <w:p w14:paraId="1657BA74" w14:textId="78FC349F" w:rsidR="00032C37" w:rsidRPr="00CD5E4B" w:rsidRDefault="00032C37" w:rsidP="00032C37">
      <w:r w:rsidRPr="00CD5E4B">
        <w:t>As a third emission mask the additional baseline requirements above 2403 MHz out-of-band limits from ECC</w:t>
      </w:r>
      <w:r w:rsidR="00F90CAC" w:rsidRPr="00CD5E4B">
        <w:t xml:space="preserve"> Decision</w:t>
      </w:r>
      <w:r w:rsidRPr="00CD5E4B">
        <w:t xml:space="preserve">(14)02 </w:t>
      </w:r>
      <w:r w:rsidR="00FC31F6" w:rsidRPr="00CD5E4B">
        <w:fldChar w:fldCharType="begin" w:fldLock="1"/>
      </w:r>
      <w:r w:rsidR="00FC31F6" w:rsidRPr="00CD5E4B">
        <w:instrText xml:space="preserve"> REF _Ref40084231 \r \h </w:instrText>
      </w:r>
      <w:r w:rsidR="004C13AC" w:rsidRPr="00CD5E4B">
        <w:instrText xml:space="preserve"> \* MERGEFORMAT </w:instrText>
      </w:r>
      <w:r w:rsidR="00FC31F6" w:rsidRPr="00CD5E4B">
        <w:fldChar w:fldCharType="separate"/>
      </w:r>
      <w:r w:rsidR="002816C2" w:rsidRPr="00CD5E4B">
        <w:t>[1]</w:t>
      </w:r>
      <w:r w:rsidR="00FC31F6" w:rsidRPr="00CD5E4B">
        <w:fldChar w:fldCharType="end"/>
      </w:r>
      <w:r w:rsidR="00FC31F6" w:rsidRPr="00CD5E4B">
        <w:t xml:space="preserve"> </w:t>
      </w:r>
      <w:r w:rsidR="00FC22C2" w:rsidRPr="00CD5E4B">
        <w:t xml:space="preserve">are </w:t>
      </w:r>
      <w:r w:rsidRPr="00CD5E4B">
        <w:t xml:space="preserve">applied on top of “mask </w:t>
      </w:r>
      <w:r w:rsidR="00EA644F" w:rsidRPr="00CD5E4B">
        <w:t>3</w:t>
      </w:r>
      <w:r w:rsidRPr="00CD5E4B">
        <w:t xml:space="preserve">”, which is depicted as “mask </w:t>
      </w:r>
      <w:r w:rsidR="00EA644F" w:rsidRPr="00CD5E4B">
        <w:t>5</w:t>
      </w:r>
      <w:r w:rsidRPr="00CD5E4B">
        <w:t xml:space="preserve">” in </w:t>
      </w:r>
      <w:r w:rsidR="00FC31F6" w:rsidRPr="00CD5E4B">
        <w:fldChar w:fldCharType="begin" w:fldLock="1"/>
      </w:r>
      <w:r w:rsidR="00FC31F6" w:rsidRPr="00CD5E4B">
        <w:instrText xml:space="preserve"> REF _Ref103240954 \h </w:instrText>
      </w:r>
      <w:r w:rsidR="004C13AC" w:rsidRPr="00CD5E4B">
        <w:instrText xml:space="preserve"> \* MERGEFORMAT </w:instrText>
      </w:r>
      <w:r w:rsidR="00FC31F6" w:rsidRPr="00CD5E4B">
        <w:fldChar w:fldCharType="separate"/>
      </w:r>
      <w:r w:rsidR="002816C2" w:rsidRPr="00CD5E4B">
        <w:t>Figure 24</w:t>
      </w:r>
      <w:r w:rsidR="00FC31F6" w:rsidRPr="00CD5E4B">
        <w:fldChar w:fldCharType="end"/>
      </w:r>
      <w:r w:rsidRPr="00CD5E4B">
        <w:t xml:space="preserve">. The </w:t>
      </w:r>
      <w:r w:rsidR="005669A7" w:rsidRPr="00CD5E4B">
        <w:t>e.i.r.p.</w:t>
      </w:r>
      <w:r w:rsidRPr="00CD5E4B">
        <w:t xml:space="preserve"> limit above 2403 MHz is 1 dBm</w:t>
      </w:r>
      <w:r w:rsidR="008764C7" w:rsidRPr="00CD5E4B">
        <w:t>/(5 MHz)</w:t>
      </w:r>
      <w:r w:rsidRPr="00CD5E4B">
        <w:t xml:space="preserve"> according to ECC</w:t>
      </w:r>
      <w:r w:rsidR="00F90CAC" w:rsidRPr="00CD5E4B">
        <w:t xml:space="preserve"> Decision </w:t>
      </w:r>
      <w:r w:rsidRPr="00CD5E4B">
        <w:t>(14)02</w:t>
      </w:r>
      <w:r w:rsidR="006D72F6" w:rsidRPr="00CD5E4B">
        <w:t xml:space="preserve"> </w:t>
      </w:r>
      <w:r w:rsidR="006D72F6" w:rsidRPr="00CD5E4B">
        <w:fldChar w:fldCharType="begin" w:fldLock="1"/>
      </w:r>
      <w:r w:rsidR="006D72F6" w:rsidRPr="00CD5E4B">
        <w:instrText xml:space="preserve"> REF _Ref40084231 \r \h </w:instrText>
      </w:r>
      <w:r w:rsidR="004C13AC" w:rsidRPr="00CD5E4B">
        <w:instrText xml:space="preserve"> \* MERGEFORMAT </w:instrText>
      </w:r>
      <w:r w:rsidR="006D72F6" w:rsidRPr="00CD5E4B">
        <w:fldChar w:fldCharType="separate"/>
      </w:r>
      <w:r w:rsidR="002816C2" w:rsidRPr="00CD5E4B">
        <w:t>[1]</w:t>
      </w:r>
      <w:r w:rsidR="006D72F6" w:rsidRPr="00CD5E4B">
        <w:fldChar w:fldCharType="end"/>
      </w:r>
      <w:r w:rsidRPr="00CD5E4B">
        <w:t>. Assuming an antenna gain of 17 dBi a TRP limit of -16</w:t>
      </w:r>
      <w:r w:rsidR="007F0ACF" w:rsidRPr="00CD5E4B">
        <w:t xml:space="preserve"> </w:t>
      </w:r>
      <w:r w:rsidRPr="00CD5E4B">
        <w:t>dBm</w:t>
      </w:r>
      <w:r w:rsidR="008764C7" w:rsidRPr="00CD5E4B">
        <w:t>/(5 MHz)</w:t>
      </w:r>
      <w:r w:rsidR="00825259" w:rsidRPr="00CD5E4B">
        <w:t xml:space="preserve"> is obtained</w:t>
      </w:r>
      <w:r w:rsidRPr="00CD5E4B">
        <w:t>, which corresponds to -23</w:t>
      </w:r>
      <w:r w:rsidR="007F0ACF" w:rsidRPr="00CD5E4B">
        <w:t xml:space="preserve"> </w:t>
      </w:r>
      <w:r w:rsidRPr="00CD5E4B">
        <w:t>dBm/MHz.</w:t>
      </w:r>
    </w:p>
    <w:p w14:paraId="3E98A764" w14:textId="7E7BBEEE" w:rsidR="00032C37" w:rsidRPr="00CD5E4B" w:rsidRDefault="00032C37" w:rsidP="00032C37">
      <w:r w:rsidRPr="00CD5E4B">
        <w:rPr>
          <w:rStyle w:val="ECCParagraph"/>
        </w:rPr>
        <w:t xml:space="preserve">For NR in the 2.3 GHz band starting at a frequency offset of 40 MHz from the downlink band the general spurious emission limit of -30 dBm/MHz applies, which is significantly relaxed compared to the 10 MHz offset for LTE. </w:t>
      </w:r>
      <w:r w:rsidRPr="00CD5E4B">
        <w:t xml:space="preserve">The masks in </w:t>
      </w:r>
      <w:r w:rsidR="00FC31F6" w:rsidRPr="00CD5E4B">
        <w:fldChar w:fldCharType="begin" w:fldLock="1"/>
      </w:r>
      <w:r w:rsidR="00FC31F6" w:rsidRPr="00CD5E4B">
        <w:instrText xml:space="preserve"> REF _Ref103240954 \h </w:instrText>
      </w:r>
      <w:r w:rsidR="004C13AC" w:rsidRPr="00CD5E4B">
        <w:instrText xml:space="preserve"> \* MERGEFORMAT </w:instrText>
      </w:r>
      <w:r w:rsidR="00FC31F6" w:rsidRPr="00CD5E4B">
        <w:fldChar w:fldCharType="separate"/>
      </w:r>
      <w:r w:rsidR="002816C2" w:rsidRPr="00CD5E4B">
        <w:t>Figure 24</w:t>
      </w:r>
      <w:r w:rsidR="00FC31F6" w:rsidRPr="00CD5E4B">
        <w:fldChar w:fldCharType="end"/>
      </w:r>
      <w:r w:rsidRPr="00CD5E4B">
        <w:t xml:space="preserve"> are normali</w:t>
      </w:r>
      <w:r w:rsidR="00F330FA" w:rsidRPr="00CD5E4B">
        <w:t>s</w:t>
      </w:r>
      <w:r w:rsidRPr="00CD5E4B">
        <w:t>ed to 1 MHz and denoted in dBc, noting that the assumed carrier power is 46 dBm.</w:t>
      </w:r>
    </w:p>
    <w:p w14:paraId="015A8A76" w14:textId="3B2FCCF3" w:rsidR="00032C37" w:rsidRPr="00CD5E4B" w:rsidRDefault="004E458E" w:rsidP="00095944">
      <w:pPr>
        <w:pStyle w:val="ECCFiguregraphcentered"/>
        <w:rPr>
          <w:noProof w:val="0"/>
          <w:lang w:val="en-GB"/>
        </w:rPr>
      </w:pPr>
      <w:r w:rsidRPr="00CD5E4B">
        <w:rPr>
          <w:noProof w:val="0"/>
          <w:lang w:val="en-GB"/>
        </w:rPr>
        <w:lastRenderedPageBreak/>
        <w:t xml:space="preserve"> </w:t>
      </w:r>
      <w:r w:rsidR="00F615A0" w:rsidRPr="00CD5E4B">
        <w:rPr>
          <w:lang w:val="en-GB"/>
        </w:rPr>
        <w:drawing>
          <wp:inline distT="0" distB="0" distL="0" distR="0" wp14:anchorId="5BEA94BC" wp14:editId="0D052E32">
            <wp:extent cx="4061400" cy="3418840"/>
            <wp:effectExtent l="0" t="0" r="0" b="0"/>
            <wp:docPr id="29" name="Picture 24" descr="P2654#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4" descr="P2654#yIS1"/>
                    <pic:cNvPicPr/>
                  </pic:nvPicPr>
                  <pic:blipFill>
                    <a:blip r:embed="rId39"/>
                    <a:stretch>
                      <a:fillRect/>
                    </a:stretch>
                  </pic:blipFill>
                  <pic:spPr>
                    <a:xfrm>
                      <a:off x="0" y="0"/>
                      <a:ext cx="4063948" cy="3420985"/>
                    </a:xfrm>
                    <a:prstGeom prst="rect">
                      <a:avLst/>
                    </a:prstGeom>
                  </pic:spPr>
                </pic:pic>
              </a:graphicData>
            </a:graphic>
          </wp:inline>
        </w:drawing>
      </w:r>
      <w:r w:rsidR="005A7B43" w:rsidRPr="00CD5E4B">
        <w:rPr>
          <w:noProof w:val="0"/>
          <w:lang w:val="en-GB"/>
        </w:rPr>
        <w:t xml:space="preserve"> </w:t>
      </w:r>
    </w:p>
    <w:p w14:paraId="097E9043" w14:textId="12ECA541" w:rsidR="00032C37" w:rsidRPr="00CD5E4B" w:rsidRDefault="003E65B2" w:rsidP="003E65B2">
      <w:pPr>
        <w:pStyle w:val="Caption"/>
        <w:rPr>
          <w:lang w:val="en-GB"/>
        </w:rPr>
      </w:pPr>
      <w:bookmarkStart w:id="1086" w:name="_Ref103240954"/>
      <w:r w:rsidRPr="00CD5E4B">
        <w:rPr>
          <w:lang w:val="en-GB"/>
        </w:rPr>
        <w:t xml:space="preserve">Figure </w:t>
      </w:r>
      <w:r w:rsidRPr="00CD5E4B">
        <w:rPr>
          <w:lang w:val="en-GB"/>
        </w:rPr>
        <w:fldChar w:fldCharType="begin"/>
      </w:r>
      <w:r w:rsidRPr="00CD5E4B">
        <w:rPr>
          <w:lang w:val="en-GB"/>
        </w:rPr>
        <w:instrText xml:space="preserve"> SEQ Figure \* ARABIC </w:instrText>
      </w:r>
      <w:r w:rsidRPr="00CD5E4B">
        <w:rPr>
          <w:lang w:val="en-GB"/>
        </w:rPr>
        <w:fldChar w:fldCharType="separate"/>
      </w:r>
      <w:r w:rsidR="001F0975">
        <w:rPr>
          <w:noProof/>
          <w:lang w:val="en-GB"/>
        </w:rPr>
        <w:t>24</w:t>
      </w:r>
      <w:r w:rsidRPr="00CD5E4B">
        <w:rPr>
          <w:lang w:val="en-GB"/>
        </w:rPr>
        <w:fldChar w:fldCharType="end"/>
      </w:r>
      <w:bookmarkEnd w:id="1086"/>
      <w:r w:rsidR="004875EE" w:rsidRPr="00CD5E4B">
        <w:rPr>
          <w:lang w:val="en-GB"/>
        </w:rPr>
        <w:t xml:space="preserve">: </w:t>
      </w:r>
      <w:r w:rsidR="00032C37" w:rsidRPr="00CD5E4B">
        <w:rPr>
          <w:lang w:val="en-GB"/>
        </w:rPr>
        <w:t>NR unwanted emission masks</w:t>
      </w:r>
    </w:p>
    <w:p w14:paraId="57710114" w14:textId="77777777" w:rsidR="004875EE" w:rsidRPr="00CD5E4B" w:rsidRDefault="004875EE" w:rsidP="00245597">
      <w:pPr>
        <w:pStyle w:val="ECCAnnexheading3"/>
        <w:rPr>
          <w:lang w:val="en-GB"/>
        </w:rPr>
      </w:pPr>
      <w:r w:rsidRPr="00CD5E4B">
        <w:rPr>
          <w:lang w:val="en-GB"/>
        </w:rPr>
        <w:t>WLAN blocking mask</w:t>
      </w:r>
    </w:p>
    <w:p w14:paraId="25433E16" w14:textId="5DA1CE3A" w:rsidR="00032C37" w:rsidRPr="00CD5E4B" w:rsidRDefault="00032C37" w:rsidP="00032C37">
      <w:r w:rsidRPr="00CD5E4B">
        <w:t xml:space="preserve">The receiver blocking mask depicted in </w:t>
      </w:r>
      <w:r w:rsidR="006D72F6" w:rsidRPr="00CD5E4B">
        <w:fldChar w:fldCharType="begin" w:fldLock="1"/>
      </w:r>
      <w:r w:rsidR="006D72F6" w:rsidRPr="00CD5E4B">
        <w:instrText xml:space="preserve"> REF _Ref103241125 \h </w:instrText>
      </w:r>
      <w:r w:rsidR="004C13AC" w:rsidRPr="00CD5E4B">
        <w:instrText xml:space="preserve"> \* MERGEFORMAT </w:instrText>
      </w:r>
      <w:r w:rsidR="006D72F6" w:rsidRPr="00CD5E4B">
        <w:fldChar w:fldCharType="separate"/>
      </w:r>
      <w:r w:rsidR="002816C2" w:rsidRPr="00CD5E4B">
        <w:t>Figure 25</w:t>
      </w:r>
      <w:r w:rsidR="006D72F6" w:rsidRPr="00CD5E4B">
        <w:fldChar w:fldCharType="end"/>
      </w:r>
      <w:r w:rsidR="006D72F6" w:rsidRPr="00CD5E4B">
        <w:t xml:space="preserve"> and</w:t>
      </w:r>
      <w:r w:rsidRPr="00CD5E4B">
        <w:t xml:space="preserve"> is assumed for the WLAN receiver</w:t>
      </w:r>
      <w:r w:rsidR="006D72F6" w:rsidRPr="00CD5E4B">
        <w:t xml:space="preserve"> in the simulations</w:t>
      </w:r>
      <w:r w:rsidRPr="00CD5E4B">
        <w:t xml:space="preserve">. The detailed derivation of the WLAN blocking mask is provided in Annex </w:t>
      </w:r>
      <w:r w:rsidR="00AD0ED7" w:rsidRPr="00CD5E4B">
        <w:fldChar w:fldCharType="begin" w:fldLock="1"/>
      </w:r>
      <w:r w:rsidR="00AD0ED7" w:rsidRPr="00CD5E4B">
        <w:instrText xml:space="preserve"> REF _Ref103241221 \r \h </w:instrText>
      </w:r>
      <w:r w:rsidR="004C13AC" w:rsidRPr="00CD5E4B">
        <w:instrText xml:space="preserve"> \* MERGEFORMAT </w:instrText>
      </w:r>
      <w:r w:rsidR="00AD0ED7" w:rsidRPr="00CD5E4B">
        <w:fldChar w:fldCharType="separate"/>
      </w:r>
      <w:r w:rsidR="002816C2" w:rsidRPr="00CD5E4B">
        <w:t>A3.1.7</w:t>
      </w:r>
      <w:r w:rsidR="00AD0ED7" w:rsidRPr="00CD5E4B">
        <w:fldChar w:fldCharType="end"/>
      </w:r>
      <w:r w:rsidRPr="00CD5E4B">
        <w:t xml:space="preserve">. </w:t>
      </w:r>
    </w:p>
    <w:p w14:paraId="1FB19DAC" w14:textId="42071283" w:rsidR="00032C37" w:rsidRPr="00CD5E4B" w:rsidRDefault="004E458E" w:rsidP="00095944">
      <w:pPr>
        <w:pStyle w:val="ECCFiguregraphcentered"/>
        <w:rPr>
          <w:noProof w:val="0"/>
          <w:lang w:val="en-GB"/>
        </w:rPr>
      </w:pPr>
      <w:r w:rsidRPr="00CD5E4B">
        <w:rPr>
          <w:noProof w:val="0"/>
          <w:lang w:val="en-GB"/>
        </w:rPr>
        <w:t xml:space="preserve"> </w:t>
      </w:r>
      <w:r w:rsidR="00A1475E" w:rsidRPr="00CD5E4B">
        <w:rPr>
          <w:lang w:val="en-GB"/>
        </w:rPr>
        <w:drawing>
          <wp:inline distT="0" distB="0" distL="0" distR="0" wp14:anchorId="48DED079" wp14:editId="3B65A51B">
            <wp:extent cx="5006340" cy="2535112"/>
            <wp:effectExtent l="0" t="0" r="3810" b="0"/>
            <wp:docPr id="58" name="Picture 58" descr="P2658#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 name="Picture 58" descr="P2658#yIS1"/>
                    <pic:cNvPicPr/>
                  </pic:nvPicPr>
                  <pic:blipFill>
                    <a:blip r:embed="rId40"/>
                    <a:stretch>
                      <a:fillRect/>
                    </a:stretch>
                  </pic:blipFill>
                  <pic:spPr>
                    <a:xfrm>
                      <a:off x="0" y="0"/>
                      <a:ext cx="5008194" cy="2536051"/>
                    </a:xfrm>
                    <a:prstGeom prst="rect">
                      <a:avLst/>
                    </a:prstGeom>
                  </pic:spPr>
                </pic:pic>
              </a:graphicData>
            </a:graphic>
          </wp:inline>
        </w:drawing>
      </w:r>
    </w:p>
    <w:p w14:paraId="7BFA947D" w14:textId="72BE450D" w:rsidR="00032C37" w:rsidRPr="00CD5E4B" w:rsidRDefault="003E65B2" w:rsidP="003E65B2">
      <w:pPr>
        <w:pStyle w:val="Caption"/>
        <w:rPr>
          <w:rStyle w:val="ECCParagraph"/>
        </w:rPr>
      </w:pPr>
      <w:bookmarkStart w:id="1087" w:name="_Ref103241125"/>
      <w:r w:rsidRPr="00CD5E4B">
        <w:rPr>
          <w:lang w:val="en-GB"/>
        </w:rPr>
        <w:t xml:space="preserve">Figure </w:t>
      </w:r>
      <w:r w:rsidRPr="00CD5E4B">
        <w:rPr>
          <w:lang w:val="en-GB"/>
        </w:rPr>
        <w:fldChar w:fldCharType="begin"/>
      </w:r>
      <w:r w:rsidRPr="00CD5E4B">
        <w:rPr>
          <w:lang w:val="en-GB"/>
        </w:rPr>
        <w:instrText xml:space="preserve"> SEQ Figure \* ARABIC </w:instrText>
      </w:r>
      <w:r w:rsidRPr="00CD5E4B">
        <w:rPr>
          <w:lang w:val="en-GB"/>
        </w:rPr>
        <w:fldChar w:fldCharType="separate"/>
      </w:r>
      <w:r w:rsidR="001F0975">
        <w:rPr>
          <w:noProof/>
          <w:lang w:val="en-GB"/>
        </w:rPr>
        <w:t>25</w:t>
      </w:r>
      <w:r w:rsidRPr="00CD5E4B">
        <w:rPr>
          <w:lang w:val="en-GB"/>
        </w:rPr>
        <w:fldChar w:fldCharType="end"/>
      </w:r>
      <w:bookmarkEnd w:id="1087"/>
      <w:r w:rsidR="004875EE" w:rsidRPr="00CD5E4B">
        <w:rPr>
          <w:lang w:val="en-GB"/>
        </w:rPr>
        <w:t xml:space="preserve">: </w:t>
      </w:r>
      <w:r w:rsidR="00032C37" w:rsidRPr="00CD5E4B">
        <w:rPr>
          <w:lang w:val="en-GB"/>
        </w:rPr>
        <w:t>WLAN rece</w:t>
      </w:r>
      <w:r w:rsidR="00125E08" w:rsidRPr="00CD5E4B">
        <w:rPr>
          <w:lang w:val="en-GB"/>
        </w:rPr>
        <w:t>i</w:t>
      </w:r>
      <w:r w:rsidR="00032C37" w:rsidRPr="00CD5E4B">
        <w:rPr>
          <w:lang w:val="en-GB"/>
        </w:rPr>
        <w:t>ver blocking mask</w:t>
      </w:r>
    </w:p>
    <w:p w14:paraId="571F8AC7" w14:textId="77777777" w:rsidR="004875EE" w:rsidRPr="00CD5E4B" w:rsidRDefault="004875EE" w:rsidP="00245597">
      <w:pPr>
        <w:pStyle w:val="ECCAnnexheading3"/>
        <w:rPr>
          <w:lang w:val="en-GB"/>
        </w:rPr>
      </w:pPr>
      <w:r w:rsidRPr="00CD5E4B">
        <w:rPr>
          <w:rStyle w:val="ECCParagraph"/>
          <w:rFonts w:eastAsia="Calibri"/>
        </w:rPr>
        <w:t>Simulation results</w:t>
      </w:r>
    </w:p>
    <w:p w14:paraId="701BC86F" w14:textId="38E5D1DB" w:rsidR="00032C37" w:rsidRPr="00CD5E4B" w:rsidRDefault="00032C37" w:rsidP="00032C37">
      <w:r w:rsidRPr="00CD5E4B">
        <w:t xml:space="preserve">In the following </w:t>
      </w:r>
      <w:r w:rsidR="00003F3D" w:rsidRPr="00CD5E4B">
        <w:t>sections</w:t>
      </w:r>
      <w:r w:rsidRPr="00CD5E4B">
        <w:t xml:space="preserve"> the interfering received signal strength (iRSS) and the probability that I/N exceeds 0 dB for the </w:t>
      </w:r>
      <w:r w:rsidR="00AD430A" w:rsidRPr="00CD5E4B">
        <w:t>WLAN</w:t>
      </w:r>
      <w:r w:rsidRPr="00CD5E4B">
        <w:t xml:space="preserve"> channel 1</w:t>
      </w:r>
      <w:r w:rsidR="00F415F3" w:rsidRPr="00CD5E4B">
        <w:t xml:space="preserve"> and </w:t>
      </w:r>
      <w:r w:rsidR="00AD430A" w:rsidRPr="00CD5E4B">
        <w:t>WLAN</w:t>
      </w:r>
      <w:r w:rsidR="00F415F3" w:rsidRPr="00CD5E4B">
        <w:t xml:space="preserve"> channel 5</w:t>
      </w:r>
      <w:r w:rsidR="00003F3D" w:rsidRPr="00CD5E4B">
        <w:t xml:space="preserve"> are investigated</w:t>
      </w:r>
      <w:r w:rsidRPr="00CD5E4B">
        <w:t>.</w:t>
      </w:r>
    </w:p>
    <w:p w14:paraId="46C9CBB0" w14:textId="77777777" w:rsidR="00570B4F" w:rsidRPr="00CD5E4B" w:rsidRDefault="00570B4F" w:rsidP="00032C37"/>
    <w:p w14:paraId="74E549D9" w14:textId="77777777" w:rsidR="00032C37" w:rsidRPr="006347D1" w:rsidRDefault="00032C37" w:rsidP="008B3A34">
      <w:pPr>
        <w:pStyle w:val="ECCAnnexheading4"/>
        <w:rPr>
          <w:rStyle w:val="ECCHLbold"/>
          <w:bCs/>
          <w:lang w:val="en-GB"/>
        </w:rPr>
      </w:pPr>
      <w:r w:rsidRPr="006347D1">
        <w:rPr>
          <w:rStyle w:val="ECCHLbold"/>
          <w:bCs/>
          <w:lang w:val="en-GB"/>
        </w:rPr>
        <w:lastRenderedPageBreak/>
        <w:t>LTE simulation results</w:t>
      </w:r>
    </w:p>
    <w:p w14:paraId="1B4F1008" w14:textId="70EC74EF" w:rsidR="00032C37" w:rsidRPr="00CD5E4B" w:rsidRDefault="00032C37" w:rsidP="00032C37">
      <w:r w:rsidRPr="00CD5E4B">
        <w:t xml:space="preserve">To verify the simulation assumptions above, the indoor scenario simulations from Table 57 in ECC Report 172 </w:t>
      </w:r>
      <w:r w:rsidR="0095428C" w:rsidRPr="00CD5E4B">
        <w:fldChar w:fldCharType="begin" w:fldLock="1"/>
      </w:r>
      <w:r w:rsidR="0095428C" w:rsidRPr="00CD5E4B">
        <w:instrText xml:space="preserve"> REF _Ref40084256 \r \h </w:instrText>
      </w:r>
      <w:r w:rsidR="004C13AC" w:rsidRPr="00CD5E4B">
        <w:instrText xml:space="preserve"> \* MERGEFORMAT </w:instrText>
      </w:r>
      <w:r w:rsidR="0095428C" w:rsidRPr="00CD5E4B">
        <w:fldChar w:fldCharType="separate"/>
      </w:r>
      <w:r w:rsidR="002816C2" w:rsidRPr="00CD5E4B">
        <w:t>[4]</w:t>
      </w:r>
      <w:r w:rsidR="0095428C" w:rsidRPr="00CD5E4B">
        <w:fldChar w:fldCharType="end"/>
      </w:r>
      <w:r w:rsidRPr="00CD5E4B">
        <w:t xml:space="preserve"> for the unwanted interference</w:t>
      </w:r>
      <w:r w:rsidR="00561593" w:rsidRPr="00CD5E4B">
        <w:t xml:space="preserve"> have been repeated</w:t>
      </w:r>
      <w:r w:rsidRPr="00CD5E4B">
        <w:t xml:space="preserve">. </w:t>
      </w:r>
      <w:r w:rsidR="0095428C" w:rsidRPr="00CD5E4B">
        <w:fldChar w:fldCharType="begin" w:fldLock="1"/>
      </w:r>
      <w:r w:rsidR="0095428C" w:rsidRPr="00CD5E4B">
        <w:instrText xml:space="preserve"> REF _Ref103241294 \h </w:instrText>
      </w:r>
      <w:r w:rsidR="004C13AC" w:rsidRPr="00CD5E4B">
        <w:instrText xml:space="preserve"> \* MERGEFORMAT </w:instrText>
      </w:r>
      <w:r w:rsidR="0095428C" w:rsidRPr="00CD5E4B">
        <w:fldChar w:fldCharType="separate"/>
      </w:r>
      <w:r w:rsidR="002816C2" w:rsidRPr="00CD5E4B">
        <w:t>Table 40</w:t>
      </w:r>
      <w:r w:rsidR="0095428C" w:rsidRPr="00CD5E4B">
        <w:fldChar w:fldCharType="end"/>
      </w:r>
      <w:r w:rsidRPr="00CD5E4B">
        <w:t xml:space="preserve"> summari</w:t>
      </w:r>
      <w:r w:rsidR="00F330FA" w:rsidRPr="00CD5E4B">
        <w:t>s</w:t>
      </w:r>
      <w:r w:rsidRPr="00CD5E4B">
        <w:t xml:space="preserve">es the results obtained from </w:t>
      </w:r>
      <w:r w:rsidR="0095428C" w:rsidRPr="00CD5E4B">
        <w:t xml:space="preserve">the </w:t>
      </w:r>
      <w:r w:rsidRPr="00CD5E4B">
        <w:t>simulations and the reference results from ECC Report 172. The results for “mask 1”, which is identical to the emission mask used in ECC Report 172</w:t>
      </w:r>
      <w:r w:rsidR="0048117B" w:rsidRPr="00CD5E4B">
        <w:t>,</w:t>
      </w:r>
      <w:r w:rsidRPr="00CD5E4B">
        <w:t xml:space="preserve"> show a very good alignment of the results. </w:t>
      </w:r>
      <w:r w:rsidR="0080788F" w:rsidRPr="00CD5E4B">
        <w:t xml:space="preserve">Also, </w:t>
      </w:r>
      <w:r w:rsidR="00694F8A" w:rsidRPr="00CD5E4B">
        <w:t xml:space="preserve">it is </w:t>
      </w:r>
      <w:r w:rsidR="0080788F" w:rsidRPr="00CD5E4B">
        <w:t>obser</w:t>
      </w:r>
      <w:r w:rsidR="00564802" w:rsidRPr="00CD5E4B">
        <w:t>ve</w:t>
      </w:r>
      <w:r w:rsidR="00694F8A" w:rsidRPr="00CD5E4B">
        <w:t>d</w:t>
      </w:r>
      <w:r w:rsidR="00564802" w:rsidRPr="00CD5E4B">
        <w:t xml:space="preserve"> that </w:t>
      </w:r>
      <w:r w:rsidR="0048117B" w:rsidRPr="00CD5E4B">
        <w:t xml:space="preserve">the </w:t>
      </w:r>
      <w:r w:rsidR="00564802" w:rsidRPr="00CD5E4B">
        <w:t xml:space="preserve">interference probability on </w:t>
      </w:r>
      <w:r w:rsidR="00927B54" w:rsidRPr="00CD5E4B">
        <w:t>W</w:t>
      </w:r>
      <w:r w:rsidR="00AD430A" w:rsidRPr="00CD5E4B">
        <w:t>LAN</w:t>
      </w:r>
      <w:r w:rsidR="00246F52" w:rsidRPr="00CD5E4B">
        <w:t xml:space="preserve"> channel 5 </w:t>
      </w:r>
      <w:r w:rsidR="00927B54" w:rsidRPr="00CD5E4B">
        <w:t xml:space="preserve">is </w:t>
      </w:r>
      <w:r w:rsidR="00246F52" w:rsidRPr="00CD5E4B">
        <w:t xml:space="preserve">significantly </w:t>
      </w:r>
      <w:r w:rsidR="00927B54" w:rsidRPr="00CD5E4B">
        <w:t>lower</w:t>
      </w:r>
      <w:r w:rsidR="00246F52" w:rsidRPr="00CD5E4B">
        <w:t xml:space="preserve"> compared </w:t>
      </w:r>
      <w:r w:rsidR="00927B54" w:rsidRPr="00CD5E4B">
        <w:t xml:space="preserve">to results for </w:t>
      </w:r>
      <w:r w:rsidR="0033178B" w:rsidRPr="00CD5E4B">
        <w:t>W</w:t>
      </w:r>
      <w:r w:rsidR="00AD430A" w:rsidRPr="00CD5E4B">
        <w:t>LAN</w:t>
      </w:r>
      <w:r w:rsidR="0033178B" w:rsidRPr="00CD5E4B">
        <w:t xml:space="preserve"> channel 1. That is because the W</w:t>
      </w:r>
      <w:r w:rsidR="00AD430A" w:rsidRPr="00CD5E4B">
        <w:t>LAN</w:t>
      </w:r>
      <w:r w:rsidR="0033178B" w:rsidRPr="00CD5E4B">
        <w:t xml:space="preserve"> channel 5 </w:t>
      </w:r>
      <w:r w:rsidR="0035545C" w:rsidRPr="00CD5E4B">
        <w:t>is within</w:t>
      </w:r>
      <w:r w:rsidR="000F1246" w:rsidRPr="00CD5E4B">
        <w:t xml:space="preserve"> the spurious domain </w:t>
      </w:r>
      <w:r w:rsidR="0035545C" w:rsidRPr="00CD5E4B">
        <w:t xml:space="preserve">of the 2.3 GHz band, </w:t>
      </w:r>
      <w:r w:rsidR="000F1246" w:rsidRPr="00CD5E4B">
        <w:t xml:space="preserve">which starts after </w:t>
      </w:r>
      <w:r w:rsidR="00DF1AAB" w:rsidRPr="00CD5E4B">
        <w:t xml:space="preserve">an offset of </w:t>
      </w:r>
      <w:r w:rsidR="000F1246" w:rsidRPr="00CD5E4B">
        <w:t xml:space="preserve">10 MHz from the </w:t>
      </w:r>
      <w:r w:rsidR="00F85964" w:rsidRPr="00CD5E4B">
        <w:t>MFCN</w:t>
      </w:r>
      <w:r w:rsidR="000F1246" w:rsidRPr="00CD5E4B">
        <w:t xml:space="preserve"> </w:t>
      </w:r>
      <w:r w:rsidR="00602DED" w:rsidRPr="00CD5E4B">
        <w:t>band edge.</w:t>
      </w:r>
      <w:r w:rsidR="0080788F" w:rsidRPr="00CD5E4B">
        <w:t xml:space="preserve"> </w:t>
      </w:r>
      <w:r w:rsidRPr="00CD5E4B">
        <w:t xml:space="preserve">Furthermore, </w:t>
      </w:r>
      <w:r w:rsidR="00694F8A" w:rsidRPr="00CD5E4B">
        <w:t>it is observed</w:t>
      </w:r>
      <w:r w:rsidRPr="00CD5E4B">
        <w:t xml:space="preserve"> observe that the emission limits defined in ECC</w:t>
      </w:r>
      <w:r w:rsidR="00F90CAC" w:rsidRPr="00CD5E4B">
        <w:t xml:space="preserve"> Decision </w:t>
      </w:r>
      <w:r w:rsidRPr="00CD5E4B">
        <w:t xml:space="preserve">(14)02 </w:t>
      </w:r>
      <w:r w:rsidR="00694F8A" w:rsidRPr="00CD5E4B">
        <w:fldChar w:fldCharType="begin" w:fldLock="1"/>
      </w:r>
      <w:r w:rsidR="00694F8A" w:rsidRPr="00CD5E4B">
        <w:instrText xml:space="preserve"> REF _Ref40084231 \r \h </w:instrText>
      </w:r>
      <w:r w:rsidR="004C13AC" w:rsidRPr="00CD5E4B">
        <w:instrText xml:space="preserve"> \* MERGEFORMAT </w:instrText>
      </w:r>
      <w:r w:rsidR="00694F8A" w:rsidRPr="00CD5E4B">
        <w:fldChar w:fldCharType="separate"/>
      </w:r>
      <w:r w:rsidR="002816C2" w:rsidRPr="00CD5E4B">
        <w:t>[1]</w:t>
      </w:r>
      <w:r w:rsidR="00694F8A" w:rsidRPr="00CD5E4B">
        <w:fldChar w:fldCharType="end"/>
      </w:r>
      <w:r w:rsidR="00694F8A" w:rsidRPr="00CD5E4B">
        <w:t xml:space="preserve"> </w:t>
      </w:r>
      <w:r w:rsidRPr="00CD5E4B">
        <w:t xml:space="preserve">exhibit a positive effect on the unwanted interference, since the result for “mask 2” exhibit a low interference probability for both WLAN AP antenna heights, using I/N=0 dB as interference criterion. </w:t>
      </w:r>
    </w:p>
    <w:p w14:paraId="4326C2AC" w14:textId="6D2E94FD" w:rsidR="00032C37" w:rsidRPr="00CD5E4B" w:rsidRDefault="003E65B2" w:rsidP="003E65B2">
      <w:pPr>
        <w:pStyle w:val="Caption"/>
        <w:rPr>
          <w:lang w:val="en-GB"/>
        </w:rPr>
      </w:pPr>
      <w:bookmarkStart w:id="1088" w:name="_Ref103241294"/>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40</w:t>
      </w:r>
      <w:r w:rsidRPr="00CD5E4B">
        <w:rPr>
          <w:lang w:val="en-GB"/>
        </w:rPr>
        <w:fldChar w:fldCharType="end"/>
      </w:r>
      <w:bookmarkEnd w:id="1088"/>
      <w:r w:rsidR="004875EE" w:rsidRPr="00CD5E4B">
        <w:rPr>
          <w:lang w:val="en-GB"/>
        </w:rPr>
        <w:t xml:space="preserve">: </w:t>
      </w:r>
      <w:r w:rsidR="00032C37" w:rsidRPr="00CD5E4B">
        <w:rPr>
          <w:lang w:val="en-GB"/>
        </w:rPr>
        <w:t>LTE simulation results (unwanted interference)</w:t>
      </w:r>
    </w:p>
    <w:tbl>
      <w:tblPr>
        <w:tblStyle w:val="ECCTable-redheader"/>
        <w:tblW w:w="5000" w:type="pct"/>
        <w:tblInd w:w="0" w:type="dxa"/>
        <w:tblLook w:val="04A0" w:firstRow="1" w:lastRow="0" w:firstColumn="1" w:lastColumn="0" w:noHBand="0" w:noVBand="1"/>
      </w:tblPr>
      <w:tblGrid>
        <w:gridCol w:w="1776"/>
        <w:gridCol w:w="1552"/>
        <w:gridCol w:w="1987"/>
        <w:gridCol w:w="2161"/>
        <w:gridCol w:w="2153"/>
      </w:tblGrid>
      <w:tr w:rsidR="000F7AA3" w:rsidRPr="00CD5E4B" w14:paraId="6E5CE9A5" w14:textId="77777777" w:rsidTr="00601409">
        <w:trPr>
          <w:cnfStyle w:val="100000000000" w:firstRow="1" w:lastRow="0" w:firstColumn="0" w:lastColumn="0" w:oddVBand="0" w:evenVBand="0" w:oddHBand="0" w:evenHBand="0" w:firstRowFirstColumn="0" w:firstRowLastColumn="0" w:lastRowFirstColumn="0" w:lastRowLastColumn="0"/>
          <w:trHeight w:val="1664"/>
        </w:trPr>
        <w:tc>
          <w:tcPr>
            <w:tcW w:w="922" w:type="pct"/>
            <w:hideMark/>
          </w:tcPr>
          <w:p w14:paraId="1476E4E0" w14:textId="77777777" w:rsidR="000F7AA3" w:rsidRPr="00CD5E4B" w:rsidRDefault="000F7AA3" w:rsidP="009D0D1B">
            <w:pPr>
              <w:pStyle w:val="ECCTableHeaderwhitefont"/>
            </w:pPr>
            <w:r w:rsidRPr="00CD5E4B">
              <w:t>WLAN Channel</w:t>
            </w:r>
          </w:p>
        </w:tc>
        <w:tc>
          <w:tcPr>
            <w:tcW w:w="806" w:type="pct"/>
            <w:hideMark/>
          </w:tcPr>
          <w:p w14:paraId="303729F0" w14:textId="77777777" w:rsidR="000F7AA3" w:rsidRPr="00CD5E4B" w:rsidRDefault="000F7AA3" w:rsidP="009D0D1B">
            <w:pPr>
              <w:pStyle w:val="ECCTableHeaderwhitefont"/>
            </w:pPr>
            <w:r w:rsidRPr="00CD5E4B">
              <w:t>WLAN AP antenna height [m]</w:t>
            </w:r>
          </w:p>
        </w:tc>
        <w:tc>
          <w:tcPr>
            <w:tcW w:w="1032" w:type="pct"/>
            <w:hideMark/>
          </w:tcPr>
          <w:p w14:paraId="61CC511B" w14:textId="3A4EF2A1" w:rsidR="000F7AA3" w:rsidRPr="00CD5E4B" w:rsidRDefault="000F7AA3" w:rsidP="002C7308">
            <w:pPr>
              <w:pStyle w:val="ECCTableHeaderwhitefont"/>
            </w:pPr>
            <w:r w:rsidRPr="00CD5E4B">
              <w:t xml:space="preserve">ECC Report 172 </w:t>
            </w:r>
            <w:r w:rsidR="002C7308" w:rsidRPr="00CD5E4B">
              <w:rPr>
                <w:bCs w:val="0"/>
              </w:rPr>
              <w:fldChar w:fldCharType="begin" w:fldLock="1"/>
            </w:r>
            <w:r w:rsidR="002C7308" w:rsidRPr="00CD5E4B">
              <w:rPr>
                <w:b w:val="0"/>
              </w:rPr>
              <w:instrText xml:space="preserve"> </w:instrText>
            </w:r>
            <w:r w:rsidR="002C7308" w:rsidRPr="00CD5E4B">
              <w:instrText xml:space="preserve">REF </w:instrText>
            </w:r>
            <w:r w:rsidR="002C7308" w:rsidRPr="00CD5E4B">
              <w:rPr>
                <w:b w:val="0"/>
              </w:rPr>
              <w:instrText xml:space="preserve">_Ref40084256 \r \h </w:instrText>
            </w:r>
            <w:r w:rsidR="004C13AC" w:rsidRPr="00CD5E4B">
              <w:rPr>
                <w:bCs w:val="0"/>
              </w:rPr>
              <w:instrText xml:space="preserve"> \* MERGEFORMAT </w:instrText>
            </w:r>
            <w:r w:rsidR="002C7308" w:rsidRPr="00CD5E4B">
              <w:rPr>
                <w:bCs w:val="0"/>
              </w:rPr>
            </w:r>
            <w:r w:rsidR="002C7308" w:rsidRPr="00CD5E4B">
              <w:rPr>
                <w:bCs w:val="0"/>
              </w:rPr>
              <w:fldChar w:fldCharType="separate"/>
            </w:r>
            <w:r w:rsidR="002816C2" w:rsidRPr="00CD5E4B">
              <w:t>[4]</w:t>
            </w:r>
            <w:r w:rsidR="002C7308" w:rsidRPr="00CD5E4B">
              <w:rPr>
                <w:bCs w:val="0"/>
              </w:rPr>
              <w:fldChar w:fldCharType="end"/>
            </w:r>
            <w:r w:rsidR="002C7308" w:rsidRPr="00CD5E4B">
              <w:t xml:space="preserve"> </w:t>
            </w:r>
            <w:r w:rsidRPr="00CD5E4B">
              <w:t>results</w:t>
            </w:r>
            <w:r w:rsidR="002C7308" w:rsidRPr="00CD5E4B">
              <w:br/>
            </w:r>
            <w:r w:rsidRPr="00CD5E4B">
              <w:t>(Reference value)</w:t>
            </w:r>
          </w:p>
        </w:tc>
        <w:tc>
          <w:tcPr>
            <w:tcW w:w="1122" w:type="pct"/>
            <w:hideMark/>
          </w:tcPr>
          <w:p w14:paraId="07CF1ECF" w14:textId="4DA5D322" w:rsidR="000F7AA3" w:rsidRPr="00CD5E4B" w:rsidRDefault="000F7AA3" w:rsidP="002C7308">
            <w:pPr>
              <w:pStyle w:val="ECCTableHeaderwhitefont"/>
            </w:pPr>
            <w:r w:rsidRPr="00CD5E4B">
              <w:t>Total median sum iRSS unwanted / Interference probability</w:t>
            </w:r>
            <w:r w:rsidR="002C7308" w:rsidRPr="00CD5E4B">
              <w:br/>
            </w:r>
            <w:r w:rsidRPr="00CD5E4B">
              <w:t>Mask 1</w:t>
            </w:r>
          </w:p>
        </w:tc>
        <w:tc>
          <w:tcPr>
            <w:tcW w:w="1118" w:type="pct"/>
            <w:hideMark/>
          </w:tcPr>
          <w:p w14:paraId="6525989F" w14:textId="339CC730" w:rsidR="000F7AA3" w:rsidRPr="00CD5E4B" w:rsidRDefault="000F7AA3" w:rsidP="002C7308">
            <w:pPr>
              <w:pStyle w:val="ECCTableHeaderwhitefont"/>
            </w:pPr>
            <w:r w:rsidRPr="00CD5E4B">
              <w:t xml:space="preserve">Total median sum iRSS unwanted / Interference probability </w:t>
            </w:r>
            <w:r w:rsidR="002C7308" w:rsidRPr="00CD5E4B">
              <w:br/>
            </w:r>
            <w:r w:rsidRPr="00CD5E4B">
              <w:t>Mask 2</w:t>
            </w:r>
          </w:p>
        </w:tc>
      </w:tr>
      <w:tr w:rsidR="000F7AA3" w:rsidRPr="00CD5E4B" w14:paraId="68216CE7" w14:textId="77777777" w:rsidTr="003018BE">
        <w:trPr>
          <w:trHeight w:val="20"/>
        </w:trPr>
        <w:tc>
          <w:tcPr>
            <w:tcW w:w="922" w:type="pct"/>
            <w:vMerge w:val="restart"/>
            <w:hideMark/>
          </w:tcPr>
          <w:p w14:paraId="7D7C4FA1" w14:textId="77777777" w:rsidR="000F7AA3" w:rsidRPr="00CD5E4B" w:rsidRDefault="000F7AA3" w:rsidP="003018BE">
            <w:pPr>
              <w:pStyle w:val="ECCTabletext"/>
            </w:pPr>
            <w:r w:rsidRPr="00CD5E4B">
              <w:t>CH 1</w:t>
            </w:r>
          </w:p>
        </w:tc>
        <w:tc>
          <w:tcPr>
            <w:tcW w:w="806" w:type="pct"/>
            <w:hideMark/>
          </w:tcPr>
          <w:p w14:paraId="2507DAE3" w14:textId="77777777" w:rsidR="000F7AA3" w:rsidRPr="00CD5E4B" w:rsidRDefault="000F7AA3" w:rsidP="003018BE">
            <w:pPr>
              <w:pStyle w:val="ECCTabletext"/>
            </w:pPr>
            <w:r w:rsidRPr="00CD5E4B">
              <w:t>10</w:t>
            </w:r>
          </w:p>
        </w:tc>
        <w:tc>
          <w:tcPr>
            <w:tcW w:w="1032" w:type="pct"/>
            <w:hideMark/>
          </w:tcPr>
          <w:p w14:paraId="3964F2A2" w14:textId="77777777" w:rsidR="000F7AA3" w:rsidRPr="00CD5E4B" w:rsidRDefault="000F7AA3" w:rsidP="003018BE">
            <w:pPr>
              <w:pStyle w:val="ECCTabletext"/>
            </w:pPr>
            <w:r w:rsidRPr="00CD5E4B">
              <w:t>32%</w:t>
            </w:r>
          </w:p>
        </w:tc>
        <w:tc>
          <w:tcPr>
            <w:tcW w:w="1122" w:type="pct"/>
            <w:hideMark/>
          </w:tcPr>
          <w:p w14:paraId="70BD0538" w14:textId="77777777" w:rsidR="000F7AA3" w:rsidRPr="00CD5E4B" w:rsidRDefault="000F7AA3" w:rsidP="003018BE">
            <w:pPr>
              <w:pStyle w:val="ECCTabletext"/>
            </w:pPr>
            <w:r w:rsidRPr="00CD5E4B">
              <w:t>-95.4 dBm / 31.9%</w:t>
            </w:r>
          </w:p>
        </w:tc>
        <w:tc>
          <w:tcPr>
            <w:tcW w:w="1118" w:type="pct"/>
            <w:hideMark/>
          </w:tcPr>
          <w:p w14:paraId="1E7E236A" w14:textId="77777777" w:rsidR="000F7AA3" w:rsidRPr="00CD5E4B" w:rsidRDefault="000F7AA3" w:rsidP="003018BE">
            <w:pPr>
              <w:pStyle w:val="ECCTabletext"/>
            </w:pPr>
            <w:r w:rsidRPr="00CD5E4B">
              <w:t>-110.3 dBm / 2.7%</w:t>
            </w:r>
          </w:p>
        </w:tc>
      </w:tr>
      <w:tr w:rsidR="000F7AA3" w:rsidRPr="00CD5E4B" w14:paraId="05140EA8" w14:textId="77777777" w:rsidTr="003018BE">
        <w:trPr>
          <w:trHeight w:val="20"/>
        </w:trPr>
        <w:tc>
          <w:tcPr>
            <w:tcW w:w="922" w:type="pct"/>
            <w:vMerge/>
            <w:hideMark/>
          </w:tcPr>
          <w:p w14:paraId="655BBA20" w14:textId="77777777" w:rsidR="000F7AA3" w:rsidRPr="00CD5E4B" w:rsidRDefault="000F7AA3" w:rsidP="003018BE">
            <w:pPr>
              <w:pStyle w:val="ECCTabletext"/>
            </w:pPr>
          </w:p>
        </w:tc>
        <w:tc>
          <w:tcPr>
            <w:tcW w:w="806" w:type="pct"/>
            <w:hideMark/>
          </w:tcPr>
          <w:p w14:paraId="0B004029" w14:textId="77777777" w:rsidR="000F7AA3" w:rsidRPr="00CD5E4B" w:rsidRDefault="000F7AA3" w:rsidP="003018BE">
            <w:pPr>
              <w:pStyle w:val="ECCTabletext"/>
            </w:pPr>
            <w:r w:rsidRPr="00CD5E4B">
              <w:t>1.5</w:t>
            </w:r>
          </w:p>
        </w:tc>
        <w:tc>
          <w:tcPr>
            <w:tcW w:w="1032" w:type="pct"/>
            <w:hideMark/>
          </w:tcPr>
          <w:p w14:paraId="23AA12E7" w14:textId="77777777" w:rsidR="000F7AA3" w:rsidRPr="00CD5E4B" w:rsidRDefault="000F7AA3" w:rsidP="003018BE">
            <w:pPr>
              <w:pStyle w:val="ECCTabletext"/>
            </w:pPr>
            <w:r w:rsidRPr="00CD5E4B">
              <w:t>0.9%</w:t>
            </w:r>
          </w:p>
        </w:tc>
        <w:tc>
          <w:tcPr>
            <w:tcW w:w="1122" w:type="pct"/>
            <w:hideMark/>
          </w:tcPr>
          <w:p w14:paraId="4EA3EFA0" w14:textId="77777777" w:rsidR="000F7AA3" w:rsidRPr="00CD5E4B" w:rsidRDefault="000F7AA3" w:rsidP="003018BE">
            <w:pPr>
              <w:pStyle w:val="ECCTabletext"/>
            </w:pPr>
            <w:r w:rsidRPr="00CD5E4B">
              <w:t>-121.1 dBm / 0.5%</w:t>
            </w:r>
          </w:p>
        </w:tc>
        <w:tc>
          <w:tcPr>
            <w:tcW w:w="1118" w:type="pct"/>
            <w:hideMark/>
          </w:tcPr>
          <w:p w14:paraId="022CA073" w14:textId="77777777" w:rsidR="000F7AA3" w:rsidRPr="00CD5E4B" w:rsidRDefault="000F7AA3" w:rsidP="003018BE">
            <w:pPr>
              <w:pStyle w:val="ECCTabletext"/>
            </w:pPr>
            <w:r w:rsidRPr="00CD5E4B">
              <w:t>-136.1 dBm / 0%</w:t>
            </w:r>
          </w:p>
        </w:tc>
      </w:tr>
      <w:tr w:rsidR="000F7AA3" w:rsidRPr="00CD5E4B" w14:paraId="7EB6821E" w14:textId="77777777" w:rsidTr="003018BE">
        <w:trPr>
          <w:trHeight w:val="20"/>
        </w:trPr>
        <w:tc>
          <w:tcPr>
            <w:tcW w:w="922" w:type="pct"/>
            <w:vMerge w:val="restart"/>
          </w:tcPr>
          <w:p w14:paraId="6D830352" w14:textId="77777777" w:rsidR="000F7AA3" w:rsidRPr="00CD5E4B" w:rsidRDefault="000F7AA3" w:rsidP="003018BE">
            <w:pPr>
              <w:pStyle w:val="ECCTabletext"/>
            </w:pPr>
            <w:r w:rsidRPr="00CD5E4B">
              <w:t>CH 5</w:t>
            </w:r>
          </w:p>
        </w:tc>
        <w:tc>
          <w:tcPr>
            <w:tcW w:w="806" w:type="pct"/>
          </w:tcPr>
          <w:p w14:paraId="56234BC7" w14:textId="77777777" w:rsidR="000F7AA3" w:rsidRPr="00CD5E4B" w:rsidRDefault="000F7AA3" w:rsidP="003018BE">
            <w:pPr>
              <w:pStyle w:val="ECCTabletext"/>
            </w:pPr>
            <w:r w:rsidRPr="00CD5E4B">
              <w:t>10</w:t>
            </w:r>
          </w:p>
        </w:tc>
        <w:tc>
          <w:tcPr>
            <w:tcW w:w="1032" w:type="pct"/>
          </w:tcPr>
          <w:p w14:paraId="231EEAAF" w14:textId="77777777" w:rsidR="000F7AA3" w:rsidRPr="00CD5E4B" w:rsidRDefault="000F7AA3" w:rsidP="003018BE">
            <w:pPr>
              <w:pStyle w:val="ECCTabletext"/>
            </w:pPr>
            <w:r w:rsidRPr="00CD5E4B">
              <w:t>4.9%</w:t>
            </w:r>
          </w:p>
        </w:tc>
        <w:tc>
          <w:tcPr>
            <w:tcW w:w="1122" w:type="pct"/>
          </w:tcPr>
          <w:p w14:paraId="741E09CC" w14:textId="77777777" w:rsidR="000F7AA3" w:rsidRPr="00CD5E4B" w:rsidRDefault="000F7AA3" w:rsidP="003018BE">
            <w:pPr>
              <w:pStyle w:val="ECCTabletext"/>
            </w:pPr>
            <w:r w:rsidRPr="00CD5E4B">
              <w:t>-117.3 dBm / 0.8%</w:t>
            </w:r>
          </w:p>
        </w:tc>
        <w:tc>
          <w:tcPr>
            <w:tcW w:w="1118" w:type="pct"/>
          </w:tcPr>
          <w:p w14:paraId="3F6AC93A" w14:textId="77777777" w:rsidR="000F7AA3" w:rsidRPr="00CD5E4B" w:rsidRDefault="000F7AA3" w:rsidP="003018BE">
            <w:pPr>
              <w:pStyle w:val="ECCTabletext"/>
            </w:pPr>
            <w:r w:rsidRPr="00CD5E4B">
              <w:t>-110.3 dBm / 2.7%</w:t>
            </w:r>
          </w:p>
        </w:tc>
      </w:tr>
      <w:tr w:rsidR="000F7AA3" w:rsidRPr="00CD5E4B" w14:paraId="66F8F851" w14:textId="77777777" w:rsidTr="003018BE">
        <w:trPr>
          <w:trHeight w:val="20"/>
        </w:trPr>
        <w:tc>
          <w:tcPr>
            <w:tcW w:w="922" w:type="pct"/>
            <w:vMerge/>
          </w:tcPr>
          <w:p w14:paraId="3AAAC71D" w14:textId="77777777" w:rsidR="000F7AA3" w:rsidRPr="00CD5E4B" w:rsidRDefault="000F7AA3" w:rsidP="003018BE">
            <w:pPr>
              <w:pStyle w:val="ECCTabletext"/>
            </w:pPr>
          </w:p>
        </w:tc>
        <w:tc>
          <w:tcPr>
            <w:tcW w:w="806" w:type="pct"/>
          </w:tcPr>
          <w:p w14:paraId="44A57415" w14:textId="77777777" w:rsidR="000F7AA3" w:rsidRPr="00CD5E4B" w:rsidRDefault="000F7AA3" w:rsidP="003018BE">
            <w:pPr>
              <w:pStyle w:val="ECCTabletext"/>
            </w:pPr>
            <w:r w:rsidRPr="00CD5E4B">
              <w:t>1.5</w:t>
            </w:r>
          </w:p>
        </w:tc>
        <w:tc>
          <w:tcPr>
            <w:tcW w:w="1032" w:type="pct"/>
          </w:tcPr>
          <w:p w14:paraId="1A632D96" w14:textId="77777777" w:rsidR="000F7AA3" w:rsidRPr="00CD5E4B" w:rsidRDefault="000F7AA3" w:rsidP="003018BE">
            <w:pPr>
              <w:pStyle w:val="ECCTabletext"/>
            </w:pPr>
            <w:r w:rsidRPr="00CD5E4B">
              <w:t>0.1%</w:t>
            </w:r>
          </w:p>
        </w:tc>
        <w:tc>
          <w:tcPr>
            <w:tcW w:w="1122" w:type="pct"/>
          </w:tcPr>
          <w:p w14:paraId="69D892CE" w14:textId="77777777" w:rsidR="000F7AA3" w:rsidRPr="00CD5E4B" w:rsidRDefault="000F7AA3" w:rsidP="003018BE">
            <w:pPr>
              <w:pStyle w:val="ECCTabletext"/>
            </w:pPr>
            <w:r w:rsidRPr="00CD5E4B">
              <w:t>-143.1 dBm / 0%</w:t>
            </w:r>
          </w:p>
        </w:tc>
        <w:tc>
          <w:tcPr>
            <w:tcW w:w="1118" w:type="pct"/>
          </w:tcPr>
          <w:p w14:paraId="3484D555" w14:textId="77777777" w:rsidR="000F7AA3" w:rsidRPr="00CD5E4B" w:rsidRDefault="000F7AA3" w:rsidP="003018BE">
            <w:pPr>
              <w:pStyle w:val="ECCTabletext"/>
            </w:pPr>
            <w:r w:rsidRPr="00CD5E4B">
              <w:t>-136.1 dBm / 0%</w:t>
            </w:r>
          </w:p>
        </w:tc>
      </w:tr>
    </w:tbl>
    <w:p w14:paraId="4C2B032D" w14:textId="44751259" w:rsidR="00032C37" w:rsidRPr="00CD5E4B" w:rsidRDefault="00032C37" w:rsidP="00032C37">
      <w:r w:rsidRPr="00CD5E4B">
        <w:t>ECC Report 172 did not study the blocking effect of LTE base stations on WLAN. However, since ECC</w:t>
      </w:r>
      <w:r w:rsidR="00F90CAC" w:rsidRPr="00CD5E4B">
        <w:t xml:space="preserve"> Decision </w:t>
      </w:r>
      <w:r w:rsidRPr="00CD5E4B">
        <w:t xml:space="preserve">(14)02 requires an in-block </w:t>
      </w:r>
      <w:r w:rsidR="005669A7" w:rsidRPr="00CD5E4B">
        <w:t>e.i.r.p.</w:t>
      </w:r>
      <w:r w:rsidRPr="00CD5E4B">
        <w:t xml:space="preserve"> limit of 45 dBm</w:t>
      </w:r>
      <w:r w:rsidR="003B164E" w:rsidRPr="00CD5E4B">
        <w:t>/(5 MHz)</w:t>
      </w:r>
      <w:r w:rsidRPr="00CD5E4B">
        <w:t xml:space="preserve"> for the frequency range 2390-2400 MHz, the blocking effect using SEAMCAT </w:t>
      </w:r>
      <w:r w:rsidR="00694F8A" w:rsidRPr="00CD5E4B">
        <w:t xml:space="preserve">is also investigated </w:t>
      </w:r>
      <w:r w:rsidRPr="00CD5E4B">
        <w:t>in the following</w:t>
      </w:r>
      <w:r w:rsidR="00694F8A" w:rsidRPr="00CD5E4B">
        <w:t xml:space="preserve"> sections</w:t>
      </w:r>
      <w:r w:rsidRPr="00CD5E4B">
        <w:t>. For this the following three cases</w:t>
      </w:r>
      <w:r w:rsidR="00694F8A" w:rsidRPr="00CD5E4B">
        <w:t xml:space="preserve"> are investigated</w:t>
      </w:r>
      <w:r w:rsidRPr="00CD5E4B">
        <w:t>:</w:t>
      </w:r>
    </w:p>
    <w:p w14:paraId="2925C165" w14:textId="77777777" w:rsidR="00032C37" w:rsidRPr="00CD5E4B" w:rsidRDefault="00032C37" w:rsidP="001943D9">
      <w:pPr>
        <w:pStyle w:val="ECCBulletsLv1"/>
      </w:pPr>
      <w:r w:rsidRPr="00CD5E4B">
        <w:t>Case 1: No in-block power requirement considered.</w:t>
      </w:r>
    </w:p>
    <w:p w14:paraId="287916AF" w14:textId="5A4DAA6F" w:rsidR="00032C37" w:rsidRPr="00CD5E4B" w:rsidRDefault="00032C37" w:rsidP="001943D9">
      <w:pPr>
        <w:pStyle w:val="ECCBulletsLv1"/>
      </w:pPr>
      <w:r w:rsidRPr="00CD5E4B">
        <w:t xml:space="preserve">Case 2: In-block </w:t>
      </w:r>
      <w:r w:rsidR="005669A7" w:rsidRPr="00CD5E4B">
        <w:t>e.i.r.p.</w:t>
      </w:r>
      <w:r w:rsidRPr="00CD5E4B">
        <w:t xml:space="preserve"> requirement of 45 dBm</w:t>
      </w:r>
      <w:r w:rsidR="003B164E" w:rsidRPr="00CD5E4B">
        <w:t>/(5 MHz)</w:t>
      </w:r>
      <w:r w:rsidRPr="00CD5E4B">
        <w:t xml:space="preserve"> applied to the full channel BW of 20 MHz.</w:t>
      </w:r>
    </w:p>
    <w:p w14:paraId="48680CFE" w14:textId="77777777" w:rsidR="00032C37" w:rsidRPr="00CD5E4B" w:rsidRDefault="00032C37" w:rsidP="001943D9">
      <w:pPr>
        <w:pStyle w:val="ECCBulletsLv1"/>
      </w:pPr>
      <w:r w:rsidRPr="00CD5E4B">
        <w:t>Case 3: No in-block power requirement considered, carrier centre frequency is reduced to 2380 MHz to ensure a guard band of 10 MHz.</w:t>
      </w:r>
    </w:p>
    <w:p w14:paraId="5AC748CF" w14:textId="3D7969A6" w:rsidR="00032C37" w:rsidRPr="00CD5E4B" w:rsidRDefault="00110015" w:rsidP="00032C37">
      <w:r w:rsidRPr="00CD5E4B">
        <w:fldChar w:fldCharType="begin" w:fldLock="1"/>
      </w:r>
      <w:r w:rsidRPr="00CD5E4B">
        <w:instrText xml:space="preserve"> REF _Ref103241619 \h </w:instrText>
      </w:r>
      <w:r w:rsidR="004C13AC" w:rsidRPr="00CD5E4B">
        <w:instrText xml:space="preserve"> \* MERGEFORMAT </w:instrText>
      </w:r>
      <w:r w:rsidRPr="00CD5E4B">
        <w:fldChar w:fldCharType="separate"/>
      </w:r>
      <w:r w:rsidR="002816C2" w:rsidRPr="00CD5E4B">
        <w:t>Table 41</w:t>
      </w:r>
      <w:r w:rsidRPr="00CD5E4B">
        <w:fldChar w:fldCharType="end"/>
      </w:r>
      <w:r w:rsidRPr="00CD5E4B">
        <w:t xml:space="preserve"> </w:t>
      </w:r>
      <w:r w:rsidR="00032C37" w:rsidRPr="00CD5E4B">
        <w:t>summari</w:t>
      </w:r>
      <w:r w:rsidR="00F330FA" w:rsidRPr="00CD5E4B">
        <w:t>s</w:t>
      </w:r>
      <w:r w:rsidR="00032C37" w:rsidRPr="00CD5E4B">
        <w:t>es the results for the interference cause by blocking in all three cases.</w:t>
      </w:r>
    </w:p>
    <w:p w14:paraId="2A41138E" w14:textId="742A4F8E" w:rsidR="00032C37" w:rsidRPr="00CD5E4B" w:rsidRDefault="004F79CB" w:rsidP="004F79CB">
      <w:pPr>
        <w:pStyle w:val="Caption"/>
        <w:rPr>
          <w:lang w:val="en-GB"/>
        </w:rPr>
      </w:pPr>
      <w:bookmarkStart w:id="1089" w:name="_Ref103241619"/>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41</w:t>
      </w:r>
      <w:r w:rsidRPr="00CD5E4B">
        <w:rPr>
          <w:lang w:val="en-GB"/>
        </w:rPr>
        <w:fldChar w:fldCharType="end"/>
      </w:r>
      <w:bookmarkEnd w:id="1089"/>
      <w:r w:rsidR="004875EE" w:rsidRPr="00CD5E4B">
        <w:rPr>
          <w:lang w:val="en-GB"/>
        </w:rPr>
        <w:t xml:space="preserve">: </w:t>
      </w:r>
      <w:r w:rsidR="00032C37" w:rsidRPr="00CD5E4B">
        <w:rPr>
          <w:lang w:val="en-GB"/>
        </w:rPr>
        <w:t>LTE simulation results (blocking interference)</w:t>
      </w:r>
    </w:p>
    <w:tbl>
      <w:tblPr>
        <w:tblStyle w:val="ECCTable-redheader"/>
        <w:tblW w:w="5000" w:type="pct"/>
        <w:tblInd w:w="0" w:type="dxa"/>
        <w:tblLook w:val="04A0" w:firstRow="1" w:lastRow="0" w:firstColumn="1" w:lastColumn="0" w:noHBand="0" w:noVBand="1"/>
      </w:tblPr>
      <w:tblGrid>
        <w:gridCol w:w="1592"/>
        <w:gridCol w:w="1560"/>
        <w:gridCol w:w="2159"/>
        <w:gridCol w:w="2159"/>
        <w:gridCol w:w="2159"/>
      </w:tblGrid>
      <w:tr w:rsidR="000F7AA3" w:rsidRPr="00CD5E4B" w14:paraId="046F1047" w14:textId="77777777" w:rsidTr="004C0ED5">
        <w:trPr>
          <w:cnfStyle w:val="100000000000" w:firstRow="1" w:lastRow="0" w:firstColumn="0" w:lastColumn="0" w:oddVBand="0" w:evenVBand="0" w:oddHBand="0" w:evenHBand="0" w:firstRowFirstColumn="0" w:firstRowLastColumn="0" w:lastRowFirstColumn="0" w:lastRowLastColumn="0"/>
          <w:trHeight w:val="1384"/>
        </w:trPr>
        <w:tc>
          <w:tcPr>
            <w:tcW w:w="827" w:type="pct"/>
          </w:tcPr>
          <w:p w14:paraId="20133561" w14:textId="77777777" w:rsidR="000F7AA3" w:rsidRPr="00CD5E4B" w:rsidRDefault="000F7AA3" w:rsidP="009D0D1B">
            <w:pPr>
              <w:pStyle w:val="ECCTableHeaderwhitefont"/>
            </w:pPr>
            <w:r w:rsidRPr="00CD5E4B">
              <w:t>WLAN Channel</w:t>
            </w:r>
          </w:p>
        </w:tc>
        <w:tc>
          <w:tcPr>
            <w:tcW w:w="810" w:type="pct"/>
            <w:hideMark/>
          </w:tcPr>
          <w:p w14:paraId="1BF3953E" w14:textId="77777777" w:rsidR="000F7AA3" w:rsidRPr="00CD5E4B" w:rsidRDefault="000F7AA3" w:rsidP="009D0D1B">
            <w:pPr>
              <w:pStyle w:val="ECCTableHeaderwhitefont"/>
            </w:pPr>
            <w:r w:rsidRPr="00CD5E4B">
              <w:t>WLAN AP antenna height [m]</w:t>
            </w:r>
          </w:p>
        </w:tc>
        <w:tc>
          <w:tcPr>
            <w:tcW w:w="1121" w:type="pct"/>
            <w:hideMark/>
          </w:tcPr>
          <w:p w14:paraId="6AB13E8B" w14:textId="77777777" w:rsidR="000F7AA3" w:rsidRPr="00CD5E4B" w:rsidRDefault="000F7AA3" w:rsidP="009D0D1B">
            <w:pPr>
              <w:pStyle w:val="ECCTableHeaderwhitefont"/>
            </w:pPr>
            <w:r w:rsidRPr="00CD5E4B">
              <w:t>Total median sum iRSS blocking / Interference probability (blocking)</w:t>
            </w:r>
          </w:p>
          <w:p w14:paraId="2CB93E3A" w14:textId="77777777" w:rsidR="000F7AA3" w:rsidRPr="00CD5E4B" w:rsidRDefault="000F7AA3" w:rsidP="009D0D1B">
            <w:pPr>
              <w:pStyle w:val="ECCTableHeaderwhitefont"/>
            </w:pPr>
            <w:r w:rsidRPr="00CD5E4B">
              <w:t>Case 1</w:t>
            </w:r>
          </w:p>
        </w:tc>
        <w:tc>
          <w:tcPr>
            <w:tcW w:w="1121" w:type="pct"/>
            <w:hideMark/>
          </w:tcPr>
          <w:p w14:paraId="599507D7" w14:textId="77777777" w:rsidR="000F7AA3" w:rsidRPr="00CD5E4B" w:rsidRDefault="000F7AA3" w:rsidP="009D0D1B">
            <w:pPr>
              <w:pStyle w:val="ECCTableHeaderwhitefont"/>
            </w:pPr>
            <w:r w:rsidRPr="00CD5E4B">
              <w:t>Total median sum iRSS blocking / Interference probability (blocking)</w:t>
            </w:r>
          </w:p>
          <w:p w14:paraId="455ABBF7" w14:textId="77777777" w:rsidR="000F7AA3" w:rsidRPr="00CD5E4B" w:rsidRDefault="000F7AA3" w:rsidP="009D0D1B">
            <w:pPr>
              <w:pStyle w:val="ECCTableHeaderwhitefont"/>
            </w:pPr>
            <w:r w:rsidRPr="00CD5E4B">
              <w:t>Case 2</w:t>
            </w:r>
          </w:p>
        </w:tc>
        <w:tc>
          <w:tcPr>
            <w:tcW w:w="1121" w:type="pct"/>
            <w:hideMark/>
          </w:tcPr>
          <w:p w14:paraId="44E9CC0C" w14:textId="77777777" w:rsidR="000F7AA3" w:rsidRPr="00CD5E4B" w:rsidRDefault="000F7AA3" w:rsidP="009D0D1B">
            <w:pPr>
              <w:pStyle w:val="ECCTableHeaderwhitefont"/>
            </w:pPr>
            <w:r w:rsidRPr="00CD5E4B">
              <w:t>Total median sum iRSS blocking / Interference probability (blocking)</w:t>
            </w:r>
          </w:p>
          <w:p w14:paraId="5845AF9D" w14:textId="77777777" w:rsidR="000F7AA3" w:rsidRPr="00CD5E4B" w:rsidRDefault="000F7AA3" w:rsidP="009D0D1B">
            <w:pPr>
              <w:pStyle w:val="ECCTableHeaderwhitefont"/>
            </w:pPr>
            <w:r w:rsidRPr="00CD5E4B">
              <w:t>Case 3</w:t>
            </w:r>
          </w:p>
        </w:tc>
      </w:tr>
      <w:tr w:rsidR="000F7AA3" w:rsidRPr="00CD5E4B" w14:paraId="2BED1367" w14:textId="77777777" w:rsidTr="003018BE">
        <w:trPr>
          <w:trHeight w:val="20"/>
        </w:trPr>
        <w:tc>
          <w:tcPr>
            <w:tcW w:w="827" w:type="pct"/>
            <w:vMerge w:val="restart"/>
          </w:tcPr>
          <w:p w14:paraId="33D01909" w14:textId="77777777" w:rsidR="000F7AA3" w:rsidRPr="00CD5E4B" w:rsidRDefault="000F7AA3" w:rsidP="000F7AA3">
            <w:pPr>
              <w:pStyle w:val="ECCTabletext"/>
            </w:pPr>
            <w:r w:rsidRPr="00CD5E4B">
              <w:t>CH 1</w:t>
            </w:r>
          </w:p>
        </w:tc>
        <w:tc>
          <w:tcPr>
            <w:tcW w:w="810" w:type="pct"/>
            <w:hideMark/>
          </w:tcPr>
          <w:p w14:paraId="515D2C4F" w14:textId="77777777" w:rsidR="000F7AA3" w:rsidRPr="00CD5E4B" w:rsidRDefault="000F7AA3" w:rsidP="000F7AA3">
            <w:pPr>
              <w:pStyle w:val="ECCTabletext"/>
            </w:pPr>
            <w:r w:rsidRPr="00CD5E4B">
              <w:t>10</w:t>
            </w:r>
          </w:p>
        </w:tc>
        <w:tc>
          <w:tcPr>
            <w:tcW w:w="1121" w:type="pct"/>
            <w:hideMark/>
          </w:tcPr>
          <w:p w14:paraId="7E79BBD2" w14:textId="77777777" w:rsidR="000F7AA3" w:rsidRPr="00CD5E4B" w:rsidRDefault="000F7AA3" w:rsidP="000F7AA3">
            <w:pPr>
              <w:pStyle w:val="ECCTabletext"/>
            </w:pPr>
            <w:r w:rsidRPr="00CD5E4B">
              <w:t>-85.2 dBm / 92.1%</w:t>
            </w:r>
          </w:p>
        </w:tc>
        <w:tc>
          <w:tcPr>
            <w:tcW w:w="1121" w:type="pct"/>
            <w:hideMark/>
          </w:tcPr>
          <w:p w14:paraId="1F27616D" w14:textId="77777777" w:rsidR="000F7AA3" w:rsidRPr="00CD5E4B" w:rsidRDefault="000F7AA3" w:rsidP="000F7AA3">
            <w:pPr>
              <w:pStyle w:val="ECCTabletext"/>
            </w:pPr>
            <w:r w:rsidRPr="00CD5E4B">
              <w:t>-94.2 dBm / 37.1%</w:t>
            </w:r>
          </w:p>
        </w:tc>
        <w:tc>
          <w:tcPr>
            <w:tcW w:w="1121" w:type="pct"/>
            <w:hideMark/>
          </w:tcPr>
          <w:p w14:paraId="44D14912" w14:textId="77777777" w:rsidR="000F7AA3" w:rsidRPr="00CD5E4B" w:rsidRDefault="000F7AA3" w:rsidP="000F7AA3">
            <w:pPr>
              <w:pStyle w:val="ECCTabletext"/>
            </w:pPr>
            <w:r w:rsidRPr="00CD5E4B">
              <w:t>-97.1 dBm / 24%</w:t>
            </w:r>
          </w:p>
        </w:tc>
      </w:tr>
      <w:tr w:rsidR="000F7AA3" w:rsidRPr="00CD5E4B" w14:paraId="62ADCEE3" w14:textId="77777777" w:rsidTr="003018BE">
        <w:trPr>
          <w:trHeight w:val="20"/>
        </w:trPr>
        <w:tc>
          <w:tcPr>
            <w:tcW w:w="827" w:type="pct"/>
            <w:vMerge/>
          </w:tcPr>
          <w:p w14:paraId="410E246B" w14:textId="77777777" w:rsidR="000F7AA3" w:rsidRPr="00CD5E4B" w:rsidRDefault="000F7AA3" w:rsidP="000F7AA3">
            <w:pPr>
              <w:pStyle w:val="ECCTabletext"/>
            </w:pPr>
          </w:p>
        </w:tc>
        <w:tc>
          <w:tcPr>
            <w:tcW w:w="810" w:type="pct"/>
            <w:hideMark/>
          </w:tcPr>
          <w:p w14:paraId="5697FA15" w14:textId="77777777" w:rsidR="000F7AA3" w:rsidRPr="00CD5E4B" w:rsidRDefault="000F7AA3" w:rsidP="000F7AA3">
            <w:pPr>
              <w:pStyle w:val="ECCTabletext"/>
            </w:pPr>
            <w:r w:rsidRPr="00CD5E4B">
              <w:t>1.5</w:t>
            </w:r>
          </w:p>
        </w:tc>
        <w:tc>
          <w:tcPr>
            <w:tcW w:w="1121" w:type="pct"/>
            <w:hideMark/>
          </w:tcPr>
          <w:p w14:paraId="1F61CFF9" w14:textId="77777777" w:rsidR="000F7AA3" w:rsidRPr="00CD5E4B" w:rsidRDefault="000F7AA3" w:rsidP="000F7AA3">
            <w:pPr>
              <w:pStyle w:val="ECCTabletext"/>
            </w:pPr>
            <w:r w:rsidRPr="00CD5E4B">
              <w:t>-111 dBm / 2.9%</w:t>
            </w:r>
          </w:p>
        </w:tc>
        <w:tc>
          <w:tcPr>
            <w:tcW w:w="1121" w:type="pct"/>
            <w:hideMark/>
          </w:tcPr>
          <w:p w14:paraId="06743CDB" w14:textId="77777777" w:rsidR="000F7AA3" w:rsidRPr="00CD5E4B" w:rsidRDefault="000F7AA3" w:rsidP="000F7AA3">
            <w:pPr>
              <w:pStyle w:val="ECCTabletext"/>
            </w:pPr>
            <w:r w:rsidRPr="00CD5E4B">
              <w:t>-120 dBm / 0.5%</w:t>
            </w:r>
          </w:p>
        </w:tc>
        <w:tc>
          <w:tcPr>
            <w:tcW w:w="1121" w:type="pct"/>
            <w:hideMark/>
          </w:tcPr>
          <w:p w14:paraId="344F5648" w14:textId="77777777" w:rsidR="000F7AA3" w:rsidRPr="00CD5E4B" w:rsidRDefault="000F7AA3" w:rsidP="000F7AA3">
            <w:pPr>
              <w:pStyle w:val="ECCTabletext"/>
            </w:pPr>
            <w:r w:rsidRPr="00CD5E4B">
              <w:t>-122.9 dBm / 0.4%</w:t>
            </w:r>
          </w:p>
        </w:tc>
      </w:tr>
      <w:tr w:rsidR="000F7AA3" w:rsidRPr="00CD5E4B" w14:paraId="08834CA8" w14:textId="77777777" w:rsidTr="003018BE">
        <w:trPr>
          <w:trHeight w:val="45"/>
        </w:trPr>
        <w:tc>
          <w:tcPr>
            <w:tcW w:w="827" w:type="pct"/>
            <w:vMerge w:val="restart"/>
          </w:tcPr>
          <w:p w14:paraId="40E6C649" w14:textId="77777777" w:rsidR="000F7AA3" w:rsidRPr="00CD5E4B" w:rsidRDefault="000F7AA3" w:rsidP="000F7AA3">
            <w:pPr>
              <w:pStyle w:val="ECCTabletext"/>
            </w:pPr>
            <w:r w:rsidRPr="00CD5E4B">
              <w:t>CH 5</w:t>
            </w:r>
          </w:p>
        </w:tc>
        <w:tc>
          <w:tcPr>
            <w:tcW w:w="810" w:type="pct"/>
          </w:tcPr>
          <w:p w14:paraId="7051C6F8" w14:textId="77777777" w:rsidR="000F7AA3" w:rsidRPr="00CD5E4B" w:rsidRDefault="000F7AA3" w:rsidP="000F7AA3">
            <w:pPr>
              <w:pStyle w:val="ECCTabletext"/>
            </w:pPr>
            <w:r w:rsidRPr="00CD5E4B">
              <w:t>10</w:t>
            </w:r>
          </w:p>
        </w:tc>
        <w:tc>
          <w:tcPr>
            <w:tcW w:w="1121" w:type="pct"/>
          </w:tcPr>
          <w:p w14:paraId="0C4AF9E1" w14:textId="77777777" w:rsidR="000F7AA3" w:rsidRPr="00CD5E4B" w:rsidRDefault="000F7AA3" w:rsidP="000F7AA3">
            <w:pPr>
              <w:pStyle w:val="ECCTabletext"/>
            </w:pPr>
            <w:r w:rsidRPr="00CD5E4B">
              <w:t>-100.2 dBm / 15.2%</w:t>
            </w:r>
          </w:p>
        </w:tc>
        <w:tc>
          <w:tcPr>
            <w:tcW w:w="1121" w:type="pct"/>
          </w:tcPr>
          <w:p w14:paraId="3360E1DD" w14:textId="77777777" w:rsidR="000F7AA3" w:rsidRPr="00CD5E4B" w:rsidRDefault="000F7AA3" w:rsidP="000F7AA3">
            <w:pPr>
              <w:pStyle w:val="ECCTabletext"/>
            </w:pPr>
            <w:r w:rsidRPr="00CD5E4B">
              <w:t>-109.2 dBm / 3.4%</w:t>
            </w:r>
          </w:p>
        </w:tc>
        <w:tc>
          <w:tcPr>
            <w:tcW w:w="1121" w:type="pct"/>
          </w:tcPr>
          <w:p w14:paraId="26C5ACCF" w14:textId="77777777" w:rsidR="000F7AA3" w:rsidRPr="00CD5E4B" w:rsidRDefault="000F7AA3" w:rsidP="000F7AA3">
            <w:pPr>
              <w:pStyle w:val="ECCTabletext"/>
            </w:pPr>
            <w:r w:rsidRPr="00CD5E4B">
              <w:t>-104.4 dBm / 8.9%</w:t>
            </w:r>
          </w:p>
        </w:tc>
      </w:tr>
      <w:tr w:rsidR="000F7AA3" w:rsidRPr="00CD5E4B" w14:paraId="2F40EE91" w14:textId="77777777" w:rsidTr="003018BE">
        <w:trPr>
          <w:trHeight w:val="20"/>
        </w:trPr>
        <w:tc>
          <w:tcPr>
            <w:tcW w:w="827" w:type="pct"/>
            <w:vMerge/>
          </w:tcPr>
          <w:p w14:paraId="30207923" w14:textId="77777777" w:rsidR="000F7AA3" w:rsidRPr="00CD5E4B" w:rsidRDefault="000F7AA3" w:rsidP="000F7AA3">
            <w:pPr>
              <w:pStyle w:val="ECCTabletext"/>
            </w:pPr>
          </w:p>
        </w:tc>
        <w:tc>
          <w:tcPr>
            <w:tcW w:w="810" w:type="pct"/>
          </w:tcPr>
          <w:p w14:paraId="68D3FEB7" w14:textId="77777777" w:rsidR="000F7AA3" w:rsidRPr="00CD5E4B" w:rsidRDefault="000F7AA3" w:rsidP="000F7AA3">
            <w:pPr>
              <w:pStyle w:val="ECCTabletext"/>
            </w:pPr>
            <w:r w:rsidRPr="00CD5E4B">
              <w:t>1.5</w:t>
            </w:r>
          </w:p>
        </w:tc>
        <w:tc>
          <w:tcPr>
            <w:tcW w:w="1121" w:type="pct"/>
          </w:tcPr>
          <w:p w14:paraId="27DFABDE" w14:textId="77777777" w:rsidR="000F7AA3" w:rsidRPr="00CD5E4B" w:rsidRDefault="000F7AA3" w:rsidP="000F7AA3">
            <w:pPr>
              <w:pStyle w:val="ECCTabletext"/>
            </w:pPr>
            <w:r w:rsidRPr="00CD5E4B">
              <w:t>-126.07 dBm / 0.1%</w:t>
            </w:r>
          </w:p>
        </w:tc>
        <w:tc>
          <w:tcPr>
            <w:tcW w:w="1121" w:type="pct"/>
          </w:tcPr>
          <w:p w14:paraId="4AD12104" w14:textId="77777777" w:rsidR="000F7AA3" w:rsidRPr="00CD5E4B" w:rsidRDefault="000F7AA3" w:rsidP="000F7AA3">
            <w:pPr>
              <w:pStyle w:val="ECCTabletext"/>
            </w:pPr>
            <w:r w:rsidRPr="00CD5E4B">
              <w:t>-135.07 dBm / 0%</w:t>
            </w:r>
          </w:p>
        </w:tc>
        <w:tc>
          <w:tcPr>
            <w:tcW w:w="1121" w:type="pct"/>
          </w:tcPr>
          <w:p w14:paraId="53EC673A" w14:textId="77777777" w:rsidR="000F7AA3" w:rsidRPr="00CD5E4B" w:rsidRDefault="000F7AA3" w:rsidP="000F7AA3">
            <w:pPr>
              <w:pStyle w:val="ECCTabletext"/>
            </w:pPr>
            <w:r w:rsidRPr="00CD5E4B">
              <w:t>-130.2 dBm / 0%</w:t>
            </w:r>
          </w:p>
        </w:tc>
      </w:tr>
    </w:tbl>
    <w:p w14:paraId="0E0E6BFF" w14:textId="510A2B4B" w:rsidR="00032C37" w:rsidRPr="00CD5E4B" w:rsidRDefault="00032C37" w:rsidP="00032C37">
      <w:r w:rsidRPr="00CD5E4B">
        <w:lastRenderedPageBreak/>
        <w:t>The results summari</w:t>
      </w:r>
      <w:r w:rsidR="00F330FA" w:rsidRPr="00CD5E4B">
        <w:t>s</w:t>
      </w:r>
      <w:r w:rsidRPr="00CD5E4B">
        <w:t xml:space="preserve">ed in </w:t>
      </w:r>
      <w:r w:rsidR="00110015" w:rsidRPr="00CD5E4B">
        <w:fldChar w:fldCharType="begin" w:fldLock="1"/>
      </w:r>
      <w:r w:rsidR="00110015" w:rsidRPr="00CD5E4B">
        <w:instrText xml:space="preserve"> REF _Ref103241619 \h </w:instrText>
      </w:r>
      <w:r w:rsidR="004C13AC" w:rsidRPr="00CD5E4B">
        <w:instrText xml:space="preserve"> \* MERGEFORMAT </w:instrText>
      </w:r>
      <w:r w:rsidR="00110015" w:rsidRPr="00CD5E4B">
        <w:fldChar w:fldCharType="separate"/>
      </w:r>
      <w:r w:rsidR="002816C2" w:rsidRPr="00CD5E4B">
        <w:t>Table 41</w:t>
      </w:r>
      <w:r w:rsidR="00110015" w:rsidRPr="00CD5E4B">
        <w:fldChar w:fldCharType="end"/>
      </w:r>
      <w:r w:rsidRPr="00CD5E4B">
        <w:t xml:space="preserve"> show that the effect of blocking is even more severe than the interference due to unwanted emissions. Without applying any counter measures in case 1, the interference probability is </w:t>
      </w:r>
      <w:r w:rsidR="00B1545C" w:rsidRPr="00CD5E4B">
        <w:t>92.</w:t>
      </w:r>
      <w:r w:rsidR="00373B6F" w:rsidRPr="00CD5E4B">
        <w:t>1</w:t>
      </w:r>
      <w:r w:rsidRPr="00CD5E4B">
        <w:t xml:space="preserve">% and </w:t>
      </w:r>
      <w:r w:rsidR="00373B6F" w:rsidRPr="00CD5E4B">
        <w:t>2</w:t>
      </w:r>
      <w:r w:rsidRPr="00CD5E4B">
        <w:t>.9% for 10</w:t>
      </w:r>
      <w:r w:rsidR="00F90CAC" w:rsidRPr="00CD5E4B">
        <w:t xml:space="preserve"> </w:t>
      </w:r>
      <w:r w:rsidRPr="00CD5E4B">
        <w:t>m and 1.5</w:t>
      </w:r>
      <w:r w:rsidR="00F90CAC" w:rsidRPr="00CD5E4B">
        <w:t xml:space="preserve"> </w:t>
      </w:r>
      <w:r w:rsidRPr="00CD5E4B">
        <w:t xml:space="preserve">m WLAN AP height, respectively. The </w:t>
      </w:r>
      <w:r w:rsidR="005669A7" w:rsidRPr="00CD5E4B">
        <w:t>e.i.r.p.</w:t>
      </w:r>
      <w:r w:rsidRPr="00CD5E4B">
        <w:t xml:space="preserve"> requirement from ECC</w:t>
      </w:r>
      <w:r w:rsidR="00F90CAC" w:rsidRPr="00CD5E4B">
        <w:t xml:space="preserve"> Decision </w:t>
      </w:r>
      <w:r w:rsidRPr="00CD5E4B">
        <w:t xml:space="preserve">(14)02 </w:t>
      </w:r>
      <w:r w:rsidR="0025059C" w:rsidRPr="00CD5E4B">
        <w:fldChar w:fldCharType="begin" w:fldLock="1"/>
      </w:r>
      <w:r w:rsidR="0025059C" w:rsidRPr="00CD5E4B">
        <w:instrText xml:space="preserve"> REF _Ref40084231 \r \h </w:instrText>
      </w:r>
      <w:r w:rsidR="004C13AC" w:rsidRPr="00CD5E4B">
        <w:instrText xml:space="preserve"> \* MERGEFORMAT </w:instrText>
      </w:r>
      <w:r w:rsidR="0025059C" w:rsidRPr="00CD5E4B">
        <w:fldChar w:fldCharType="separate"/>
      </w:r>
      <w:r w:rsidR="002816C2" w:rsidRPr="00CD5E4B">
        <w:t>[1]</w:t>
      </w:r>
      <w:r w:rsidR="0025059C" w:rsidRPr="00CD5E4B">
        <w:fldChar w:fldCharType="end"/>
      </w:r>
      <w:r w:rsidR="0025059C" w:rsidRPr="00CD5E4B">
        <w:t xml:space="preserve"> </w:t>
      </w:r>
      <w:r w:rsidRPr="00CD5E4B">
        <w:t>and a 10 MHz guard band show that the interference probability reduces significantly for 1.5</w:t>
      </w:r>
      <w:r w:rsidR="00F90CAC" w:rsidRPr="00CD5E4B">
        <w:t xml:space="preserve"> </w:t>
      </w:r>
      <w:r w:rsidRPr="00CD5E4B">
        <w:t>m WLAN AP height, while for 10</w:t>
      </w:r>
      <w:r w:rsidR="00F90CAC" w:rsidRPr="00CD5E4B">
        <w:t xml:space="preserve"> </w:t>
      </w:r>
      <w:r w:rsidRPr="00CD5E4B">
        <w:t>m WLAN AP height blocking is still causing a high interference probability</w:t>
      </w:r>
      <w:r w:rsidR="006672A4" w:rsidRPr="00CD5E4B">
        <w:t xml:space="preserve"> on WLAN channel 1</w:t>
      </w:r>
      <w:r w:rsidRPr="00CD5E4B">
        <w:t xml:space="preserve">. </w:t>
      </w:r>
      <w:r w:rsidR="009F546B" w:rsidRPr="00CD5E4B">
        <w:t>For channel 5 the interference</w:t>
      </w:r>
      <w:r w:rsidR="00BB743E" w:rsidRPr="00CD5E4B">
        <w:t xml:space="preserve"> probability </w:t>
      </w:r>
      <w:r w:rsidR="009F546B" w:rsidRPr="00CD5E4B">
        <w:t xml:space="preserve">for </w:t>
      </w:r>
      <w:r w:rsidR="00BB743E" w:rsidRPr="00CD5E4B">
        <w:t>10</w:t>
      </w:r>
      <w:r w:rsidR="00F90CAC" w:rsidRPr="00CD5E4B">
        <w:t xml:space="preserve"> </w:t>
      </w:r>
      <w:r w:rsidR="00BB743E" w:rsidRPr="00CD5E4B">
        <w:t>m WLAN AP height exceeds 15% without applying any counter measures in case 1.</w:t>
      </w:r>
      <w:r w:rsidR="002D3CD2" w:rsidRPr="00CD5E4B">
        <w:t xml:space="preserve"> </w:t>
      </w:r>
      <w:r w:rsidR="00FE6BC8" w:rsidRPr="00CD5E4B">
        <w:t xml:space="preserve">It exhibits that employing a guard band reduces the interference for </w:t>
      </w:r>
      <w:r w:rsidR="00F9387C" w:rsidRPr="00CD5E4B">
        <w:t xml:space="preserve">WLAN </w:t>
      </w:r>
      <w:r w:rsidR="00FE6BC8" w:rsidRPr="00CD5E4B">
        <w:t xml:space="preserve">channel 1 </w:t>
      </w:r>
      <w:r w:rsidR="00F9387C" w:rsidRPr="00CD5E4B">
        <w:t>significantly but</w:t>
      </w:r>
      <w:r w:rsidR="00FE6BC8" w:rsidRPr="00CD5E4B">
        <w:t xml:space="preserve"> </w:t>
      </w:r>
      <w:r w:rsidR="008441AF" w:rsidRPr="00CD5E4B">
        <w:t xml:space="preserve">causes higher interference to </w:t>
      </w:r>
      <w:r w:rsidR="00F9387C" w:rsidRPr="00CD5E4B">
        <w:t xml:space="preserve">WLAN </w:t>
      </w:r>
      <w:r w:rsidR="008441AF" w:rsidRPr="00CD5E4B">
        <w:t xml:space="preserve">channel 5 than </w:t>
      </w:r>
      <w:r w:rsidR="00191A46" w:rsidRPr="00CD5E4B">
        <w:t>utilising</w:t>
      </w:r>
      <w:r w:rsidR="008441AF" w:rsidRPr="00CD5E4B">
        <w:t xml:space="preserve"> </w:t>
      </w:r>
      <w:r w:rsidR="00191A46" w:rsidRPr="00CD5E4B">
        <w:t xml:space="preserve">an in-block </w:t>
      </w:r>
      <w:r w:rsidR="005669A7" w:rsidRPr="00CD5E4B">
        <w:t>e.i.r.p.</w:t>
      </w:r>
      <w:r w:rsidR="00191A46" w:rsidRPr="00CD5E4B">
        <w:t xml:space="preserve"> requirement.</w:t>
      </w:r>
    </w:p>
    <w:p w14:paraId="5A51CBCF" w14:textId="77777777" w:rsidR="004875EE" w:rsidRPr="001943D9" w:rsidRDefault="004875EE" w:rsidP="008B3A34">
      <w:pPr>
        <w:pStyle w:val="ECCAnnexheading4"/>
        <w:rPr>
          <w:rStyle w:val="ECCHLbold"/>
          <w:lang w:val="en-GB"/>
        </w:rPr>
      </w:pPr>
      <w:r w:rsidRPr="001943D9">
        <w:rPr>
          <w:rStyle w:val="ECCHLbold"/>
          <w:lang w:val="en-GB"/>
        </w:rPr>
        <w:t>NR simulation results</w:t>
      </w:r>
    </w:p>
    <w:p w14:paraId="0F04AA8E" w14:textId="502EE9F7" w:rsidR="00032C37" w:rsidRPr="00CD5E4B" w:rsidRDefault="00032C37" w:rsidP="00032C37">
      <w:r w:rsidRPr="00CD5E4B">
        <w:t>Based on the parameters summari</w:t>
      </w:r>
      <w:r w:rsidR="00F330FA" w:rsidRPr="00CD5E4B">
        <w:t>s</w:t>
      </w:r>
      <w:r w:rsidRPr="00CD5E4B">
        <w:t xml:space="preserve">ed in </w:t>
      </w:r>
      <w:r w:rsidR="00130668" w:rsidRPr="00CD5E4B">
        <w:fldChar w:fldCharType="begin" w:fldLock="1"/>
      </w:r>
      <w:r w:rsidR="00130668" w:rsidRPr="00CD5E4B">
        <w:instrText xml:space="preserve"> REF _Ref103240548 \h </w:instrText>
      </w:r>
      <w:r w:rsidR="004C13AC" w:rsidRPr="00CD5E4B">
        <w:instrText xml:space="preserve"> \* MERGEFORMAT </w:instrText>
      </w:r>
      <w:r w:rsidR="00130668" w:rsidRPr="00CD5E4B">
        <w:fldChar w:fldCharType="separate"/>
      </w:r>
      <w:r w:rsidR="002816C2" w:rsidRPr="00CD5E4B">
        <w:t>Table 37</w:t>
      </w:r>
      <w:r w:rsidR="00130668" w:rsidRPr="00CD5E4B">
        <w:fldChar w:fldCharType="end"/>
      </w:r>
      <w:r w:rsidRPr="00CD5E4B">
        <w:t xml:space="preserve"> and </w:t>
      </w:r>
      <w:r w:rsidR="00130668" w:rsidRPr="00CD5E4B">
        <w:fldChar w:fldCharType="begin" w:fldLock="1"/>
      </w:r>
      <w:r w:rsidR="00130668" w:rsidRPr="00CD5E4B">
        <w:instrText xml:space="preserve"> REF _Ref103240631 \h </w:instrText>
      </w:r>
      <w:r w:rsidR="004C13AC" w:rsidRPr="00CD5E4B">
        <w:instrText xml:space="preserve"> \* MERGEFORMAT </w:instrText>
      </w:r>
      <w:r w:rsidR="00130668" w:rsidRPr="00CD5E4B">
        <w:fldChar w:fldCharType="separate"/>
      </w:r>
      <w:r w:rsidR="002816C2" w:rsidRPr="00CD5E4B">
        <w:t>Table 39</w:t>
      </w:r>
      <w:r w:rsidR="00130668" w:rsidRPr="00CD5E4B">
        <w:fldChar w:fldCharType="end"/>
      </w:r>
      <w:r w:rsidRPr="00CD5E4B">
        <w:t>, the simulation results for NR are summari</w:t>
      </w:r>
      <w:r w:rsidR="00F330FA" w:rsidRPr="00CD5E4B">
        <w:t>s</w:t>
      </w:r>
      <w:r w:rsidRPr="00CD5E4B">
        <w:t xml:space="preserve">ed in </w:t>
      </w:r>
      <w:r w:rsidR="00271FC5" w:rsidRPr="00CD5E4B">
        <w:t>the following table</w:t>
      </w:r>
      <w:r w:rsidRPr="00CD5E4B">
        <w:t xml:space="preserve">. The results are obtained for the three different emission masks depicted in </w:t>
      </w:r>
      <w:r w:rsidR="004444B5" w:rsidRPr="00CD5E4B">
        <w:fldChar w:fldCharType="begin" w:fldLock="1"/>
      </w:r>
      <w:r w:rsidR="004444B5" w:rsidRPr="00CD5E4B">
        <w:instrText xml:space="preserve"> REF _Ref103240954 \h </w:instrText>
      </w:r>
      <w:r w:rsidR="004C13AC" w:rsidRPr="00CD5E4B">
        <w:instrText xml:space="preserve"> \* MERGEFORMAT </w:instrText>
      </w:r>
      <w:r w:rsidR="004444B5" w:rsidRPr="00CD5E4B">
        <w:fldChar w:fldCharType="separate"/>
      </w:r>
      <w:r w:rsidR="002816C2" w:rsidRPr="00CD5E4B">
        <w:t>Figure 24</w:t>
      </w:r>
      <w:r w:rsidR="004444B5" w:rsidRPr="00CD5E4B">
        <w:fldChar w:fldCharType="end"/>
      </w:r>
      <w:r w:rsidRPr="00CD5E4B">
        <w:t>. For all simulations 1 UE per cell with 51 RBs for MS and BS</w:t>
      </w:r>
      <w:r w:rsidR="00A957F8" w:rsidRPr="00CD5E4B">
        <w:t xml:space="preserve"> are assumed</w:t>
      </w:r>
      <w:r w:rsidRPr="00CD5E4B">
        <w:t xml:space="preserve">, respectively. </w:t>
      </w:r>
    </w:p>
    <w:p w14:paraId="410FC1B5" w14:textId="0FA94CE1" w:rsidR="00032C37" w:rsidRPr="00CD5E4B" w:rsidRDefault="00575C7D" w:rsidP="00575C7D">
      <w:pPr>
        <w:pStyle w:val="Caption"/>
        <w:rPr>
          <w:lang w:val="en-GB"/>
        </w:rPr>
      </w:pPr>
      <w:bookmarkStart w:id="1090" w:name="_Ref103241905"/>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42</w:t>
      </w:r>
      <w:r w:rsidRPr="00CD5E4B">
        <w:rPr>
          <w:lang w:val="en-GB"/>
        </w:rPr>
        <w:fldChar w:fldCharType="end"/>
      </w:r>
      <w:bookmarkEnd w:id="1090"/>
      <w:r w:rsidR="004875EE" w:rsidRPr="00CD5E4B">
        <w:rPr>
          <w:lang w:val="en-GB"/>
        </w:rPr>
        <w:t xml:space="preserve">: </w:t>
      </w:r>
      <w:r w:rsidR="00032C37" w:rsidRPr="00CD5E4B">
        <w:rPr>
          <w:lang w:val="en-GB"/>
        </w:rPr>
        <w:t>NR simulation results (unwanted interference)</w:t>
      </w:r>
    </w:p>
    <w:tbl>
      <w:tblPr>
        <w:tblStyle w:val="ECCTable-redheader"/>
        <w:tblW w:w="5000" w:type="pct"/>
        <w:tblInd w:w="0" w:type="dxa"/>
        <w:tblLook w:val="04A0" w:firstRow="1" w:lastRow="0" w:firstColumn="1" w:lastColumn="0" w:noHBand="0" w:noVBand="1"/>
      </w:tblPr>
      <w:tblGrid>
        <w:gridCol w:w="1158"/>
        <w:gridCol w:w="1478"/>
        <w:gridCol w:w="2352"/>
        <w:gridCol w:w="2253"/>
        <w:gridCol w:w="2388"/>
      </w:tblGrid>
      <w:tr w:rsidR="00567E11" w:rsidRPr="00CD5E4B" w14:paraId="1FAE5BCD" w14:textId="77777777" w:rsidTr="004C0ED5">
        <w:trPr>
          <w:cnfStyle w:val="100000000000" w:firstRow="1" w:lastRow="0" w:firstColumn="0" w:lastColumn="0" w:oddVBand="0" w:evenVBand="0" w:oddHBand="0" w:evenHBand="0" w:firstRowFirstColumn="0" w:firstRowLastColumn="0" w:lastRowFirstColumn="0" w:lastRowLastColumn="0"/>
          <w:trHeight w:val="990"/>
        </w:trPr>
        <w:tc>
          <w:tcPr>
            <w:tcW w:w="601" w:type="pct"/>
          </w:tcPr>
          <w:p w14:paraId="427F0690" w14:textId="77777777" w:rsidR="00567E11" w:rsidRPr="00CD5E4B" w:rsidRDefault="00567E11" w:rsidP="009D0D1B">
            <w:pPr>
              <w:pStyle w:val="ECCTableHeaderwhitefont"/>
            </w:pPr>
            <w:r w:rsidRPr="00CD5E4B">
              <w:t>WLAN Channel</w:t>
            </w:r>
          </w:p>
        </w:tc>
        <w:tc>
          <w:tcPr>
            <w:tcW w:w="767" w:type="pct"/>
            <w:hideMark/>
          </w:tcPr>
          <w:p w14:paraId="1E2B902A" w14:textId="77777777" w:rsidR="00567E11" w:rsidRPr="00CD5E4B" w:rsidRDefault="00567E11" w:rsidP="009D0D1B">
            <w:pPr>
              <w:pStyle w:val="ECCTableHeaderwhitefont"/>
            </w:pPr>
            <w:bookmarkStart w:id="1091" w:name="_Hlk76625694"/>
            <w:r w:rsidRPr="00CD5E4B">
              <w:t>WLAN AP antenna height [m]</w:t>
            </w:r>
          </w:p>
        </w:tc>
        <w:tc>
          <w:tcPr>
            <w:tcW w:w="1221" w:type="pct"/>
            <w:hideMark/>
          </w:tcPr>
          <w:p w14:paraId="08466A89" w14:textId="77777777" w:rsidR="00567E11" w:rsidRPr="00CD5E4B" w:rsidRDefault="00567E11" w:rsidP="009D0D1B">
            <w:pPr>
              <w:pStyle w:val="ECCTableHeaderwhitefont"/>
            </w:pPr>
            <w:r w:rsidRPr="00CD5E4B">
              <w:t xml:space="preserve">Total median sum iRSS unwanted / Interference probability </w:t>
            </w:r>
          </w:p>
          <w:p w14:paraId="1071C3FE" w14:textId="7C6894E4" w:rsidR="00567E11" w:rsidRPr="00CD5E4B" w:rsidRDefault="00567E11" w:rsidP="009D0D1B">
            <w:pPr>
              <w:pStyle w:val="ECCTableHeaderwhitefont"/>
            </w:pPr>
            <w:r w:rsidRPr="00CD5E4B">
              <w:t xml:space="preserve">Mask </w:t>
            </w:r>
            <w:r w:rsidR="001F1C5E" w:rsidRPr="00CD5E4B">
              <w:t>3</w:t>
            </w:r>
          </w:p>
        </w:tc>
        <w:tc>
          <w:tcPr>
            <w:tcW w:w="1170" w:type="pct"/>
            <w:hideMark/>
          </w:tcPr>
          <w:p w14:paraId="77789FEB" w14:textId="77777777" w:rsidR="00567E11" w:rsidRPr="00CD5E4B" w:rsidRDefault="00567E11" w:rsidP="009D0D1B">
            <w:pPr>
              <w:pStyle w:val="ECCTableHeaderwhitefont"/>
            </w:pPr>
            <w:r w:rsidRPr="00CD5E4B">
              <w:t xml:space="preserve">Total median sum iRSS unwanted / Interference probability </w:t>
            </w:r>
          </w:p>
          <w:p w14:paraId="699BE07F" w14:textId="259FBED4" w:rsidR="00567E11" w:rsidRPr="00CD5E4B" w:rsidRDefault="00567E11" w:rsidP="009D0D1B">
            <w:pPr>
              <w:pStyle w:val="ECCTableHeaderwhitefont"/>
            </w:pPr>
            <w:r w:rsidRPr="00CD5E4B">
              <w:t xml:space="preserve">Mask </w:t>
            </w:r>
            <w:r w:rsidR="001F1C5E" w:rsidRPr="00CD5E4B">
              <w:t>4</w:t>
            </w:r>
          </w:p>
        </w:tc>
        <w:tc>
          <w:tcPr>
            <w:tcW w:w="1240" w:type="pct"/>
            <w:hideMark/>
          </w:tcPr>
          <w:p w14:paraId="1C005828" w14:textId="77777777" w:rsidR="00567E11" w:rsidRPr="00CD5E4B" w:rsidRDefault="00567E11" w:rsidP="009D0D1B">
            <w:pPr>
              <w:pStyle w:val="ECCTableHeaderwhitefont"/>
            </w:pPr>
            <w:r w:rsidRPr="00CD5E4B">
              <w:t xml:space="preserve">Total median sum iRSS unwanted / Interference probability </w:t>
            </w:r>
          </w:p>
          <w:p w14:paraId="5442BF36" w14:textId="434ABF75" w:rsidR="00567E11" w:rsidRPr="00CD5E4B" w:rsidRDefault="00567E11" w:rsidP="009D0D1B">
            <w:pPr>
              <w:pStyle w:val="ECCTableHeaderwhitefont"/>
            </w:pPr>
            <w:r w:rsidRPr="00CD5E4B">
              <w:t xml:space="preserve">Mask </w:t>
            </w:r>
            <w:r w:rsidR="001F1C5E" w:rsidRPr="00CD5E4B">
              <w:t>5</w:t>
            </w:r>
          </w:p>
        </w:tc>
      </w:tr>
      <w:tr w:rsidR="00567E11" w:rsidRPr="00CD5E4B" w14:paraId="14C5B7FC" w14:textId="77777777" w:rsidTr="004C0ED5">
        <w:trPr>
          <w:trHeight w:val="267"/>
        </w:trPr>
        <w:tc>
          <w:tcPr>
            <w:tcW w:w="601" w:type="pct"/>
            <w:vMerge w:val="restart"/>
          </w:tcPr>
          <w:p w14:paraId="7F049180" w14:textId="77777777" w:rsidR="00567E11" w:rsidRPr="00CD5E4B" w:rsidRDefault="00567E11" w:rsidP="00567E11">
            <w:pPr>
              <w:pStyle w:val="ECCTabletext"/>
            </w:pPr>
            <w:r w:rsidRPr="00CD5E4B">
              <w:t>CH 1</w:t>
            </w:r>
          </w:p>
        </w:tc>
        <w:tc>
          <w:tcPr>
            <w:tcW w:w="767" w:type="pct"/>
            <w:hideMark/>
          </w:tcPr>
          <w:p w14:paraId="6D4EC705" w14:textId="77777777" w:rsidR="00567E11" w:rsidRPr="00CD5E4B" w:rsidRDefault="00567E11" w:rsidP="00567E11">
            <w:pPr>
              <w:pStyle w:val="ECCTabletext"/>
            </w:pPr>
            <w:r w:rsidRPr="00CD5E4B">
              <w:t>10</w:t>
            </w:r>
          </w:p>
        </w:tc>
        <w:tc>
          <w:tcPr>
            <w:tcW w:w="1221" w:type="pct"/>
            <w:hideMark/>
          </w:tcPr>
          <w:p w14:paraId="0235FDD6" w14:textId="77777777" w:rsidR="00567E11" w:rsidRPr="00CD5E4B" w:rsidRDefault="00567E11" w:rsidP="00567E11">
            <w:pPr>
              <w:pStyle w:val="ECCTabletext"/>
            </w:pPr>
            <w:r w:rsidRPr="00CD5E4B">
              <w:t>-96.4 dBm / 26.6%</w:t>
            </w:r>
          </w:p>
        </w:tc>
        <w:tc>
          <w:tcPr>
            <w:tcW w:w="1170" w:type="pct"/>
            <w:hideMark/>
          </w:tcPr>
          <w:p w14:paraId="6C57A752" w14:textId="77777777" w:rsidR="00567E11" w:rsidRPr="001943D9" w:rsidRDefault="00567E11" w:rsidP="00567E11">
            <w:pPr>
              <w:pStyle w:val="ECCTabletext"/>
            </w:pPr>
            <w:r w:rsidRPr="00CD5E4B">
              <w:t>-106.8 dBm / 5.8%</w:t>
            </w:r>
          </w:p>
        </w:tc>
        <w:tc>
          <w:tcPr>
            <w:tcW w:w="1240" w:type="pct"/>
            <w:hideMark/>
          </w:tcPr>
          <w:p w14:paraId="79BAF7EA" w14:textId="77777777" w:rsidR="00567E11" w:rsidRPr="001943D9" w:rsidRDefault="00567E11" w:rsidP="00567E11">
            <w:pPr>
              <w:pStyle w:val="ECCTabletext"/>
            </w:pPr>
            <w:r w:rsidRPr="00CD5E4B">
              <w:t>-111.8 dBm / 2.3%</w:t>
            </w:r>
          </w:p>
        </w:tc>
      </w:tr>
      <w:tr w:rsidR="00567E11" w:rsidRPr="00CD5E4B" w14:paraId="3670DDBB" w14:textId="77777777" w:rsidTr="004C0ED5">
        <w:trPr>
          <w:trHeight w:val="267"/>
        </w:trPr>
        <w:tc>
          <w:tcPr>
            <w:tcW w:w="601" w:type="pct"/>
            <w:vMerge/>
          </w:tcPr>
          <w:p w14:paraId="002FE849" w14:textId="77777777" w:rsidR="00567E11" w:rsidRPr="00CD5E4B" w:rsidRDefault="00567E11" w:rsidP="00567E11">
            <w:pPr>
              <w:pStyle w:val="ECCTabletext"/>
            </w:pPr>
          </w:p>
        </w:tc>
        <w:tc>
          <w:tcPr>
            <w:tcW w:w="767" w:type="pct"/>
            <w:hideMark/>
          </w:tcPr>
          <w:p w14:paraId="48EEF2AA" w14:textId="77777777" w:rsidR="00567E11" w:rsidRPr="00CD5E4B" w:rsidRDefault="00567E11" w:rsidP="00567E11">
            <w:pPr>
              <w:pStyle w:val="ECCTabletext"/>
            </w:pPr>
            <w:r w:rsidRPr="00CD5E4B">
              <w:t>1.5</w:t>
            </w:r>
          </w:p>
        </w:tc>
        <w:tc>
          <w:tcPr>
            <w:tcW w:w="1221" w:type="pct"/>
            <w:hideMark/>
          </w:tcPr>
          <w:p w14:paraId="11E03BCE" w14:textId="77777777" w:rsidR="00567E11" w:rsidRPr="001943D9" w:rsidRDefault="00567E11" w:rsidP="00567E11">
            <w:pPr>
              <w:pStyle w:val="ECCTabletext"/>
            </w:pPr>
            <w:r w:rsidRPr="00CD5E4B">
              <w:t>-122.1 dBm / 0.6%</w:t>
            </w:r>
          </w:p>
        </w:tc>
        <w:tc>
          <w:tcPr>
            <w:tcW w:w="1170" w:type="pct"/>
            <w:hideMark/>
          </w:tcPr>
          <w:p w14:paraId="6262F9BE" w14:textId="77777777" w:rsidR="00567E11" w:rsidRPr="001943D9" w:rsidRDefault="00567E11" w:rsidP="00567E11">
            <w:pPr>
              <w:pStyle w:val="ECCTabletext"/>
            </w:pPr>
            <w:r w:rsidRPr="00CD5E4B">
              <w:t>-132.5 dBm / 0.1%</w:t>
            </w:r>
          </w:p>
        </w:tc>
        <w:tc>
          <w:tcPr>
            <w:tcW w:w="1240" w:type="pct"/>
            <w:hideMark/>
          </w:tcPr>
          <w:p w14:paraId="0A13D8CD" w14:textId="77777777" w:rsidR="00567E11" w:rsidRPr="001943D9" w:rsidRDefault="00567E11" w:rsidP="00567E11">
            <w:pPr>
              <w:pStyle w:val="ECCTabletext"/>
            </w:pPr>
            <w:r w:rsidRPr="00CD5E4B">
              <w:t>-137.5 dBm / 0%</w:t>
            </w:r>
          </w:p>
        </w:tc>
      </w:tr>
      <w:tr w:rsidR="00567E11" w:rsidRPr="00CD5E4B" w14:paraId="4DD9D80C" w14:textId="77777777" w:rsidTr="004C0ED5">
        <w:trPr>
          <w:trHeight w:val="267"/>
        </w:trPr>
        <w:tc>
          <w:tcPr>
            <w:tcW w:w="601" w:type="pct"/>
            <w:vMerge w:val="restart"/>
          </w:tcPr>
          <w:p w14:paraId="22F71DAF" w14:textId="77777777" w:rsidR="00567E11" w:rsidRPr="00CD5E4B" w:rsidRDefault="00567E11" w:rsidP="00567E11">
            <w:pPr>
              <w:pStyle w:val="ECCTabletext"/>
            </w:pPr>
            <w:r w:rsidRPr="00CD5E4B">
              <w:t>CH 5</w:t>
            </w:r>
          </w:p>
        </w:tc>
        <w:tc>
          <w:tcPr>
            <w:tcW w:w="767" w:type="pct"/>
          </w:tcPr>
          <w:p w14:paraId="7D3A98BD" w14:textId="77777777" w:rsidR="00567E11" w:rsidRPr="00CD5E4B" w:rsidRDefault="00567E11" w:rsidP="00567E11">
            <w:pPr>
              <w:pStyle w:val="ECCTabletext"/>
            </w:pPr>
            <w:r w:rsidRPr="00CD5E4B">
              <w:t>10</w:t>
            </w:r>
          </w:p>
        </w:tc>
        <w:tc>
          <w:tcPr>
            <w:tcW w:w="1221" w:type="pct"/>
          </w:tcPr>
          <w:p w14:paraId="4C028684" w14:textId="77777777" w:rsidR="00567E11" w:rsidRPr="00CD5E4B" w:rsidRDefault="00567E11" w:rsidP="00567E11">
            <w:pPr>
              <w:pStyle w:val="ECCTabletext"/>
            </w:pPr>
            <w:r w:rsidRPr="00CD5E4B">
              <w:t>-103.8 dBm / 10%</w:t>
            </w:r>
          </w:p>
        </w:tc>
        <w:tc>
          <w:tcPr>
            <w:tcW w:w="1170" w:type="pct"/>
          </w:tcPr>
          <w:p w14:paraId="17EF5989" w14:textId="77777777" w:rsidR="00567E11" w:rsidRPr="00CD5E4B" w:rsidRDefault="00567E11" w:rsidP="00567E11">
            <w:pPr>
              <w:pStyle w:val="ECCTabletext"/>
            </w:pPr>
            <w:r w:rsidRPr="00CD5E4B">
              <w:t>-106.8 dBm / 5.8%</w:t>
            </w:r>
          </w:p>
        </w:tc>
        <w:tc>
          <w:tcPr>
            <w:tcW w:w="1240" w:type="pct"/>
          </w:tcPr>
          <w:p w14:paraId="544A9F9B" w14:textId="77777777" w:rsidR="00567E11" w:rsidRPr="00CD5E4B" w:rsidRDefault="00567E11" w:rsidP="00567E11">
            <w:pPr>
              <w:pStyle w:val="ECCTabletext"/>
            </w:pPr>
            <w:r w:rsidRPr="00CD5E4B">
              <w:t>-111.8 dBm / 2.3%</w:t>
            </w:r>
          </w:p>
        </w:tc>
      </w:tr>
      <w:tr w:rsidR="00567E11" w:rsidRPr="00CD5E4B" w14:paraId="189EECD0" w14:textId="77777777" w:rsidTr="004C0ED5">
        <w:trPr>
          <w:trHeight w:val="267"/>
        </w:trPr>
        <w:tc>
          <w:tcPr>
            <w:tcW w:w="601" w:type="pct"/>
            <w:vMerge/>
          </w:tcPr>
          <w:p w14:paraId="39421CED" w14:textId="77777777" w:rsidR="00567E11" w:rsidRPr="00CD5E4B" w:rsidRDefault="00567E11" w:rsidP="00567E11">
            <w:pPr>
              <w:pStyle w:val="ECCTabletext"/>
            </w:pPr>
          </w:p>
        </w:tc>
        <w:tc>
          <w:tcPr>
            <w:tcW w:w="767" w:type="pct"/>
          </w:tcPr>
          <w:p w14:paraId="385C7E66" w14:textId="77777777" w:rsidR="00567E11" w:rsidRPr="00CD5E4B" w:rsidRDefault="00567E11" w:rsidP="00567E11">
            <w:pPr>
              <w:pStyle w:val="ECCTabletext"/>
            </w:pPr>
            <w:r w:rsidRPr="00CD5E4B">
              <w:t>1.5</w:t>
            </w:r>
          </w:p>
        </w:tc>
        <w:tc>
          <w:tcPr>
            <w:tcW w:w="1221" w:type="pct"/>
          </w:tcPr>
          <w:p w14:paraId="4F69E1C6" w14:textId="77777777" w:rsidR="00567E11" w:rsidRPr="00CD5E4B" w:rsidRDefault="00567E11" w:rsidP="00567E11">
            <w:pPr>
              <w:pStyle w:val="ECCTabletext"/>
            </w:pPr>
            <w:r w:rsidRPr="00CD5E4B">
              <w:t>-129.5 dBm / 0.1%</w:t>
            </w:r>
          </w:p>
        </w:tc>
        <w:tc>
          <w:tcPr>
            <w:tcW w:w="1170" w:type="pct"/>
          </w:tcPr>
          <w:p w14:paraId="2C075727" w14:textId="77777777" w:rsidR="00567E11" w:rsidRPr="00CD5E4B" w:rsidRDefault="00567E11" w:rsidP="00567E11">
            <w:pPr>
              <w:pStyle w:val="ECCTabletext"/>
            </w:pPr>
            <w:r w:rsidRPr="00CD5E4B">
              <w:t>-132.5 dBm / 0.1%</w:t>
            </w:r>
          </w:p>
        </w:tc>
        <w:tc>
          <w:tcPr>
            <w:tcW w:w="1240" w:type="pct"/>
          </w:tcPr>
          <w:p w14:paraId="30A72E10" w14:textId="77777777" w:rsidR="00567E11" w:rsidRPr="00CD5E4B" w:rsidRDefault="00567E11" w:rsidP="00567E11">
            <w:pPr>
              <w:pStyle w:val="ECCTabletext"/>
            </w:pPr>
            <w:r w:rsidRPr="00CD5E4B">
              <w:t>-137.5 dBm / 0%</w:t>
            </w:r>
          </w:p>
        </w:tc>
      </w:tr>
    </w:tbl>
    <w:bookmarkEnd w:id="1091"/>
    <w:p w14:paraId="320615D1" w14:textId="7D14B340" w:rsidR="00032C37" w:rsidRPr="00CD5E4B" w:rsidRDefault="00032C37" w:rsidP="00032C37">
      <w:r w:rsidRPr="00CD5E4B">
        <w:t xml:space="preserve">From </w:t>
      </w:r>
      <w:r w:rsidR="004444B5" w:rsidRPr="00CD5E4B">
        <w:fldChar w:fldCharType="begin" w:fldLock="1"/>
      </w:r>
      <w:r w:rsidR="004444B5" w:rsidRPr="00CD5E4B">
        <w:instrText xml:space="preserve"> REF _Ref103241905 \h </w:instrText>
      </w:r>
      <w:r w:rsidR="004C13AC" w:rsidRPr="00CD5E4B">
        <w:instrText xml:space="preserve"> \* MERGEFORMAT </w:instrText>
      </w:r>
      <w:r w:rsidR="004444B5" w:rsidRPr="00CD5E4B">
        <w:fldChar w:fldCharType="separate"/>
      </w:r>
      <w:r w:rsidR="002816C2" w:rsidRPr="00CD5E4B">
        <w:t>Table 42</w:t>
      </w:r>
      <w:r w:rsidR="004444B5" w:rsidRPr="00CD5E4B">
        <w:fldChar w:fldCharType="end"/>
      </w:r>
      <w:r w:rsidR="00271FC5" w:rsidRPr="00CD5E4B">
        <w:t xml:space="preserve"> it can be observed </w:t>
      </w:r>
      <w:r w:rsidRPr="00CD5E4B">
        <w:t xml:space="preserve">that using “mask </w:t>
      </w:r>
      <w:r w:rsidR="002B7B43" w:rsidRPr="00CD5E4B">
        <w:t>5</w:t>
      </w:r>
      <w:r w:rsidRPr="00CD5E4B">
        <w:t>”</w:t>
      </w:r>
      <w:r w:rsidR="00041CFE" w:rsidRPr="00CD5E4B">
        <w:t>,</w:t>
      </w:r>
      <w:r w:rsidRPr="00CD5E4B">
        <w:t xml:space="preserve"> which is applying the ECC</w:t>
      </w:r>
      <w:r w:rsidR="00F90CAC" w:rsidRPr="00CD5E4B">
        <w:t xml:space="preserve"> Decision </w:t>
      </w:r>
      <w:r w:rsidRPr="00CD5E4B">
        <w:t xml:space="preserve">(14)02 </w:t>
      </w:r>
      <w:r w:rsidR="00041CFE" w:rsidRPr="00CD5E4B">
        <w:fldChar w:fldCharType="begin" w:fldLock="1"/>
      </w:r>
      <w:r w:rsidR="00041CFE" w:rsidRPr="00CD5E4B">
        <w:instrText xml:space="preserve"> REF _Ref40084231 \r \h </w:instrText>
      </w:r>
      <w:r w:rsidR="004C13AC" w:rsidRPr="00CD5E4B">
        <w:instrText xml:space="preserve"> \* MERGEFORMAT </w:instrText>
      </w:r>
      <w:r w:rsidR="00041CFE" w:rsidRPr="00CD5E4B">
        <w:fldChar w:fldCharType="separate"/>
      </w:r>
      <w:r w:rsidR="002816C2" w:rsidRPr="00CD5E4B">
        <w:t>[1]</w:t>
      </w:r>
      <w:r w:rsidR="00041CFE" w:rsidRPr="00CD5E4B">
        <w:fldChar w:fldCharType="end"/>
      </w:r>
      <w:r w:rsidR="00041CFE" w:rsidRPr="00CD5E4B">
        <w:t xml:space="preserve"> </w:t>
      </w:r>
      <w:r w:rsidRPr="00CD5E4B">
        <w:t>limits</w:t>
      </w:r>
      <w:r w:rsidR="00041CFE" w:rsidRPr="00CD5E4B">
        <w:t>,</w:t>
      </w:r>
      <w:r w:rsidRPr="00CD5E4B">
        <w:t xml:space="preserve"> exhibits similar interference compared to LTE non-AAS results in </w:t>
      </w:r>
      <w:r w:rsidR="00041CFE" w:rsidRPr="00CD5E4B">
        <w:fldChar w:fldCharType="begin" w:fldLock="1"/>
      </w:r>
      <w:r w:rsidR="00041CFE" w:rsidRPr="00CD5E4B">
        <w:instrText xml:space="preserve"> REF _Ref103241619 \h </w:instrText>
      </w:r>
      <w:r w:rsidR="004C13AC" w:rsidRPr="00CD5E4B">
        <w:instrText xml:space="preserve"> \* MERGEFORMAT </w:instrText>
      </w:r>
      <w:r w:rsidR="00041CFE" w:rsidRPr="00CD5E4B">
        <w:fldChar w:fldCharType="separate"/>
      </w:r>
      <w:r w:rsidR="002816C2" w:rsidRPr="00CD5E4B">
        <w:t>Table 41</w:t>
      </w:r>
      <w:r w:rsidR="00041CFE" w:rsidRPr="00CD5E4B">
        <w:fldChar w:fldCharType="end"/>
      </w:r>
      <w:r w:rsidRPr="00CD5E4B">
        <w:t xml:space="preserve">. Furthermore, </w:t>
      </w:r>
      <w:r w:rsidR="00A957F8" w:rsidRPr="00CD5E4B">
        <w:t xml:space="preserve">it is </w:t>
      </w:r>
      <w:r w:rsidRPr="00CD5E4B">
        <w:t>observe</w:t>
      </w:r>
      <w:r w:rsidR="00A957F8" w:rsidRPr="00CD5E4B">
        <w:t>d</w:t>
      </w:r>
      <w:r w:rsidRPr="00CD5E4B">
        <w:t xml:space="preserve"> that using mask </w:t>
      </w:r>
      <w:r w:rsidR="002B7B43" w:rsidRPr="00CD5E4B">
        <w:t>3</w:t>
      </w:r>
      <w:r w:rsidRPr="00CD5E4B">
        <w:t xml:space="preserve"> and mask </w:t>
      </w:r>
      <w:r w:rsidR="002B7B43" w:rsidRPr="00CD5E4B">
        <w:t>4</w:t>
      </w:r>
      <w:r w:rsidRPr="00CD5E4B">
        <w:t xml:space="preserve"> results in a higher probability of interference for 10 m WLAN AP antenna height</w:t>
      </w:r>
      <w:r w:rsidR="005F47D9" w:rsidRPr="00CD5E4B">
        <w:t xml:space="preserve"> on both WLAN </w:t>
      </w:r>
      <w:r w:rsidR="008B13DB" w:rsidRPr="00CD5E4B">
        <w:t>channel 1 and channel 5</w:t>
      </w:r>
      <w:r w:rsidRPr="00CD5E4B">
        <w:t>.</w:t>
      </w:r>
      <w:r w:rsidR="008B13DB" w:rsidRPr="00CD5E4B">
        <w:t xml:space="preserve"> That is because the spurious domain starts after 40 MHz </w:t>
      </w:r>
      <w:r w:rsidR="00A52CA9" w:rsidRPr="00CD5E4B">
        <w:t>offset from the downlink band edge.</w:t>
      </w:r>
      <w:r w:rsidRPr="00CD5E4B">
        <w:t xml:space="preserve"> </w:t>
      </w:r>
    </w:p>
    <w:p w14:paraId="2E7FCC9E" w14:textId="1E2D9EE7" w:rsidR="00032C37" w:rsidRPr="00CD5E4B" w:rsidRDefault="00041CFE" w:rsidP="00032C37">
      <w:r w:rsidRPr="00CD5E4B">
        <w:fldChar w:fldCharType="begin" w:fldLock="1"/>
      </w:r>
      <w:r w:rsidRPr="00CD5E4B">
        <w:instrText xml:space="preserve"> REF _Ref103242002 \h </w:instrText>
      </w:r>
      <w:r w:rsidR="004C13AC" w:rsidRPr="00CD5E4B">
        <w:instrText xml:space="preserve"> \* MERGEFORMAT </w:instrText>
      </w:r>
      <w:r w:rsidRPr="00CD5E4B">
        <w:fldChar w:fldCharType="separate"/>
      </w:r>
      <w:r w:rsidR="002816C2" w:rsidRPr="00CD5E4B">
        <w:t>Table 43</w:t>
      </w:r>
      <w:r w:rsidRPr="00CD5E4B">
        <w:fldChar w:fldCharType="end"/>
      </w:r>
      <w:r w:rsidRPr="00CD5E4B">
        <w:t xml:space="preserve"> </w:t>
      </w:r>
      <w:r w:rsidR="00032C37" w:rsidRPr="00CD5E4B">
        <w:t>summari</w:t>
      </w:r>
      <w:r w:rsidR="00F330FA" w:rsidRPr="00CD5E4B">
        <w:t>s</w:t>
      </w:r>
      <w:r w:rsidR="00032C37" w:rsidRPr="00CD5E4B">
        <w:t>es the results of the blocking interference for the following three cases:</w:t>
      </w:r>
    </w:p>
    <w:p w14:paraId="77D98D21" w14:textId="02ADF832" w:rsidR="00032C37" w:rsidRPr="00CD5E4B" w:rsidRDefault="00032C37" w:rsidP="00AE5065">
      <w:pPr>
        <w:pStyle w:val="ECCBulletsLv1"/>
      </w:pPr>
      <w:r w:rsidRPr="00CD5E4B">
        <w:t>Case 1: No restrictions considered</w:t>
      </w:r>
      <w:r w:rsidR="00287CA4" w:rsidRPr="00CD5E4B">
        <w:t>;</w:t>
      </w:r>
    </w:p>
    <w:p w14:paraId="700832FB" w14:textId="671747FD" w:rsidR="00032C37" w:rsidRPr="00CD5E4B" w:rsidRDefault="00032C37" w:rsidP="00AE5065">
      <w:pPr>
        <w:pStyle w:val="ECCBulletsLv1"/>
      </w:pPr>
      <w:r w:rsidRPr="00CD5E4B">
        <w:t>Case 2: In-block TRP requirement of 28 dBm</w:t>
      </w:r>
      <w:r w:rsidR="003B164E" w:rsidRPr="00CD5E4B">
        <w:t>/(5 MHz)</w:t>
      </w:r>
      <w:r w:rsidRPr="00CD5E4B">
        <w:t xml:space="preserve"> applied to the full channel BW of 20 MHz</w:t>
      </w:r>
      <w:r w:rsidR="00287CA4" w:rsidRPr="00CD5E4B">
        <w:t>;</w:t>
      </w:r>
    </w:p>
    <w:p w14:paraId="0598BB1A" w14:textId="0DF68CFB" w:rsidR="00032C37" w:rsidRPr="00CD5E4B" w:rsidRDefault="00032C37" w:rsidP="00AE5065">
      <w:pPr>
        <w:pStyle w:val="ECCBulletsLv1"/>
      </w:pPr>
      <w:r w:rsidRPr="00CD5E4B">
        <w:t>Case 3: No in-block power requirement considered, carrier centre frequency is reduced to 2380 MHz to ensure a guard band of 10 MHz</w:t>
      </w:r>
      <w:r w:rsidR="00287CA4" w:rsidRPr="00CD5E4B">
        <w:t>.</w:t>
      </w:r>
    </w:p>
    <w:p w14:paraId="4F4E87EC" w14:textId="28395FA5" w:rsidR="00032C37" w:rsidRPr="00CD5E4B" w:rsidRDefault="00032C37" w:rsidP="00032C37">
      <w:r w:rsidRPr="00CD5E4B">
        <w:t>For case 2, the 28 dBm</w:t>
      </w:r>
      <w:r w:rsidR="003B164E" w:rsidRPr="00CD5E4B">
        <w:t>/(5 MHz)</w:t>
      </w:r>
      <w:r w:rsidRPr="00CD5E4B">
        <w:t xml:space="preserve"> is equivalent to the current ECC</w:t>
      </w:r>
      <w:r w:rsidR="00F90CAC" w:rsidRPr="00CD5E4B">
        <w:t xml:space="preserve"> Decision </w:t>
      </w:r>
      <w:r w:rsidRPr="00CD5E4B">
        <w:t>(14)02</w:t>
      </w:r>
      <w:r w:rsidR="00602188" w:rsidRPr="00CD5E4B">
        <w:t xml:space="preserve"> </w:t>
      </w:r>
      <w:r w:rsidR="005669A7" w:rsidRPr="00CD5E4B">
        <w:t>e.i.r.p.</w:t>
      </w:r>
      <w:r w:rsidRPr="00CD5E4B">
        <w:t xml:space="preserve"> limit for non-AAS and ha</w:t>
      </w:r>
      <w:r w:rsidR="00454317" w:rsidRPr="00CD5E4B">
        <w:t>s</w:t>
      </w:r>
      <w:r w:rsidRPr="00CD5E4B">
        <w:t xml:space="preserve"> been converted assuming an antenna gain of 17 dBi.</w:t>
      </w:r>
    </w:p>
    <w:p w14:paraId="12C13A69" w14:textId="54D5FD76" w:rsidR="00032C37" w:rsidRPr="00CD5E4B" w:rsidRDefault="00575C7D" w:rsidP="004D1890">
      <w:pPr>
        <w:pStyle w:val="Caption"/>
        <w:keepNext/>
        <w:rPr>
          <w:lang w:val="en-GB"/>
        </w:rPr>
      </w:pPr>
      <w:bookmarkStart w:id="1092" w:name="_Ref103242002"/>
      <w:r w:rsidRPr="00CD5E4B">
        <w:rPr>
          <w:lang w:val="en-GB"/>
        </w:rPr>
        <w:lastRenderedPageBreak/>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43</w:t>
      </w:r>
      <w:r w:rsidRPr="00CD5E4B">
        <w:rPr>
          <w:lang w:val="en-GB"/>
        </w:rPr>
        <w:fldChar w:fldCharType="end"/>
      </w:r>
      <w:bookmarkEnd w:id="1092"/>
      <w:r w:rsidR="004875EE" w:rsidRPr="00CD5E4B">
        <w:rPr>
          <w:lang w:val="en-GB"/>
        </w:rPr>
        <w:t xml:space="preserve">: </w:t>
      </w:r>
      <w:r w:rsidR="00032C37" w:rsidRPr="00CD5E4B">
        <w:rPr>
          <w:lang w:val="en-GB"/>
        </w:rPr>
        <w:t>NR simulation results (blocking interference)</w:t>
      </w:r>
    </w:p>
    <w:tbl>
      <w:tblPr>
        <w:tblStyle w:val="ECCTable-redheader"/>
        <w:tblW w:w="5000" w:type="pct"/>
        <w:tblInd w:w="0" w:type="dxa"/>
        <w:tblLook w:val="04A0" w:firstRow="1" w:lastRow="0" w:firstColumn="1" w:lastColumn="0" w:noHBand="0" w:noVBand="1"/>
      </w:tblPr>
      <w:tblGrid>
        <w:gridCol w:w="1133"/>
        <w:gridCol w:w="1607"/>
        <w:gridCol w:w="2331"/>
        <w:gridCol w:w="2228"/>
        <w:gridCol w:w="2330"/>
      </w:tblGrid>
      <w:tr w:rsidR="00567E11" w:rsidRPr="00CD5E4B" w14:paraId="77F3E94E" w14:textId="77777777" w:rsidTr="008F1285">
        <w:trPr>
          <w:cnfStyle w:val="100000000000" w:firstRow="1" w:lastRow="0" w:firstColumn="0" w:lastColumn="0" w:oddVBand="0" w:evenVBand="0" w:oddHBand="0" w:evenHBand="0" w:firstRowFirstColumn="0" w:firstRowLastColumn="0" w:lastRowFirstColumn="0" w:lastRowLastColumn="0"/>
          <w:trHeight w:val="1750"/>
        </w:trPr>
        <w:tc>
          <w:tcPr>
            <w:tcW w:w="588" w:type="pct"/>
          </w:tcPr>
          <w:p w14:paraId="302B12B6" w14:textId="77777777" w:rsidR="00567E11" w:rsidRPr="00CD5E4B" w:rsidRDefault="00567E11" w:rsidP="002F1871">
            <w:pPr>
              <w:pStyle w:val="ECCTableHeaderwhitefont"/>
              <w:keepNext/>
              <w:keepLines/>
            </w:pPr>
            <w:r w:rsidRPr="00CD5E4B">
              <w:t>WLAN Channel</w:t>
            </w:r>
          </w:p>
        </w:tc>
        <w:tc>
          <w:tcPr>
            <w:tcW w:w="834" w:type="pct"/>
            <w:hideMark/>
          </w:tcPr>
          <w:p w14:paraId="7F799400" w14:textId="77777777" w:rsidR="00567E11" w:rsidRPr="00CD5E4B" w:rsidRDefault="00567E11" w:rsidP="002F1871">
            <w:pPr>
              <w:pStyle w:val="ECCTableHeaderwhitefont"/>
              <w:keepNext/>
              <w:keepLines/>
            </w:pPr>
            <w:r w:rsidRPr="00CD5E4B">
              <w:t>WLAN AP antenna height [m]</w:t>
            </w:r>
          </w:p>
        </w:tc>
        <w:tc>
          <w:tcPr>
            <w:tcW w:w="1210" w:type="pct"/>
            <w:hideMark/>
          </w:tcPr>
          <w:p w14:paraId="762FB391" w14:textId="77777777" w:rsidR="00567E11" w:rsidRPr="00CD5E4B" w:rsidRDefault="00567E11" w:rsidP="002F1871">
            <w:pPr>
              <w:pStyle w:val="ECCTableHeaderwhitefont"/>
              <w:keepNext/>
              <w:keepLines/>
            </w:pPr>
            <w:r w:rsidRPr="00CD5E4B">
              <w:t>Total median sum iRSS blocking / Interference probability (blocking)</w:t>
            </w:r>
          </w:p>
          <w:p w14:paraId="1F08AD5A" w14:textId="77777777" w:rsidR="00567E11" w:rsidRPr="00CD5E4B" w:rsidRDefault="00567E11" w:rsidP="002F1871">
            <w:pPr>
              <w:pStyle w:val="ECCTableHeaderwhitefont"/>
              <w:keepNext/>
              <w:keepLines/>
            </w:pPr>
            <w:r w:rsidRPr="00CD5E4B">
              <w:t>Case 1</w:t>
            </w:r>
          </w:p>
        </w:tc>
        <w:tc>
          <w:tcPr>
            <w:tcW w:w="1157" w:type="pct"/>
            <w:hideMark/>
          </w:tcPr>
          <w:p w14:paraId="2AEF09EC" w14:textId="77777777" w:rsidR="00567E11" w:rsidRPr="00CD5E4B" w:rsidRDefault="00567E11" w:rsidP="002F1871">
            <w:pPr>
              <w:pStyle w:val="ECCTableHeaderwhitefont"/>
              <w:keepNext/>
              <w:keepLines/>
            </w:pPr>
            <w:r w:rsidRPr="00CD5E4B">
              <w:t>Total median sum iRSS blocking / Interference probability (blocking)</w:t>
            </w:r>
          </w:p>
          <w:p w14:paraId="2F5C6D5D" w14:textId="77777777" w:rsidR="00567E11" w:rsidRPr="00CD5E4B" w:rsidRDefault="00567E11" w:rsidP="002F1871">
            <w:pPr>
              <w:pStyle w:val="ECCTableHeaderwhitefont"/>
              <w:keepNext/>
              <w:keepLines/>
            </w:pPr>
            <w:r w:rsidRPr="00CD5E4B">
              <w:t>Case 2</w:t>
            </w:r>
          </w:p>
        </w:tc>
        <w:tc>
          <w:tcPr>
            <w:tcW w:w="1210" w:type="pct"/>
            <w:hideMark/>
          </w:tcPr>
          <w:p w14:paraId="07DC5F55" w14:textId="77777777" w:rsidR="00567E11" w:rsidRPr="00CD5E4B" w:rsidRDefault="00567E11" w:rsidP="002F1871">
            <w:pPr>
              <w:pStyle w:val="ECCTableHeaderwhitefont"/>
              <w:keepNext/>
              <w:keepLines/>
            </w:pPr>
            <w:r w:rsidRPr="00CD5E4B">
              <w:t>Total median sum iRSS blocking / Interference probability (blocking)</w:t>
            </w:r>
          </w:p>
          <w:p w14:paraId="2C41EB7D" w14:textId="77777777" w:rsidR="00567E11" w:rsidRPr="00CD5E4B" w:rsidRDefault="00567E11" w:rsidP="002F1871">
            <w:pPr>
              <w:pStyle w:val="ECCTableHeaderwhitefont"/>
              <w:keepNext/>
              <w:keepLines/>
            </w:pPr>
            <w:r w:rsidRPr="00CD5E4B">
              <w:t>Case 3</w:t>
            </w:r>
          </w:p>
        </w:tc>
      </w:tr>
      <w:tr w:rsidR="00567E11" w:rsidRPr="00CD5E4B" w14:paraId="4C844BF2" w14:textId="77777777" w:rsidTr="003018BE">
        <w:trPr>
          <w:trHeight w:val="20"/>
        </w:trPr>
        <w:tc>
          <w:tcPr>
            <w:tcW w:w="588" w:type="pct"/>
            <w:vMerge w:val="restart"/>
          </w:tcPr>
          <w:p w14:paraId="634A5FCD" w14:textId="77777777" w:rsidR="00567E11" w:rsidRPr="00CD5E4B" w:rsidRDefault="00567E11" w:rsidP="002F1871">
            <w:pPr>
              <w:pStyle w:val="ECCTabletext"/>
              <w:keepNext/>
              <w:keepLines/>
            </w:pPr>
            <w:r w:rsidRPr="00CD5E4B">
              <w:t>CH 1</w:t>
            </w:r>
          </w:p>
        </w:tc>
        <w:tc>
          <w:tcPr>
            <w:tcW w:w="834" w:type="pct"/>
            <w:hideMark/>
          </w:tcPr>
          <w:p w14:paraId="374A2F16" w14:textId="77777777" w:rsidR="00567E11" w:rsidRPr="00CD5E4B" w:rsidRDefault="00567E11" w:rsidP="002F1871">
            <w:pPr>
              <w:pStyle w:val="ECCTabletext"/>
              <w:keepNext/>
              <w:keepLines/>
            </w:pPr>
            <w:r w:rsidRPr="00CD5E4B">
              <w:t>10</w:t>
            </w:r>
          </w:p>
        </w:tc>
        <w:tc>
          <w:tcPr>
            <w:tcW w:w="1210" w:type="pct"/>
            <w:hideMark/>
          </w:tcPr>
          <w:p w14:paraId="33FD433F" w14:textId="77777777" w:rsidR="00567E11" w:rsidRPr="00CD5E4B" w:rsidRDefault="00567E11" w:rsidP="002F1871">
            <w:pPr>
              <w:pStyle w:val="ECCTabletext"/>
              <w:keepNext/>
              <w:keepLines/>
            </w:pPr>
            <w:r w:rsidRPr="00CD5E4B">
              <w:t>-86.7 dBm / 76.9%</w:t>
            </w:r>
          </w:p>
        </w:tc>
        <w:tc>
          <w:tcPr>
            <w:tcW w:w="1157" w:type="pct"/>
            <w:hideMark/>
          </w:tcPr>
          <w:p w14:paraId="1609A314" w14:textId="77777777" w:rsidR="00567E11" w:rsidRPr="00CD5E4B" w:rsidRDefault="00567E11" w:rsidP="002F1871">
            <w:pPr>
              <w:pStyle w:val="ECCTabletext"/>
              <w:keepNext/>
              <w:keepLines/>
            </w:pPr>
            <w:r w:rsidRPr="00CD5E4B">
              <w:t>-98.7 dBm / 19.7%</w:t>
            </w:r>
          </w:p>
        </w:tc>
        <w:tc>
          <w:tcPr>
            <w:tcW w:w="1210" w:type="pct"/>
            <w:hideMark/>
          </w:tcPr>
          <w:p w14:paraId="0AC1EBEB" w14:textId="77777777" w:rsidR="00567E11" w:rsidRPr="00CD5E4B" w:rsidRDefault="00567E11" w:rsidP="002F1871">
            <w:pPr>
              <w:pStyle w:val="ECCTabletext"/>
              <w:keepNext/>
              <w:keepLines/>
            </w:pPr>
            <w:r w:rsidRPr="00CD5E4B">
              <w:t>-98.7 dBm / 19.7%</w:t>
            </w:r>
          </w:p>
        </w:tc>
      </w:tr>
      <w:tr w:rsidR="00567E11" w:rsidRPr="00CD5E4B" w14:paraId="60C092C3" w14:textId="77777777" w:rsidTr="003018BE">
        <w:trPr>
          <w:trHeight w:val="20"/>
        </w:trPr>
        <w:tc>
          <w:tcPr>
            <w:tcW w:w="588" w:type="pct"/>
            <w:vMerge/>
          </w:tcPr>
          <w:p w14:paraId="0A6257E3" w14:textId="77777777" w:rsidR="00567E11" w:rsidRPr="00CD5E4B" w:rsidRDefault="00567E11" w:rsidP="002F1871">
            <w:pPr>
              <w:pStyle w:val="ECCTabletext"/>
              <w:keepNext/>
              <w:keepLines/>
            </w:pPr>
          </w:p>
        </w:tc>
        <w:tc>
          <w:tcPr>
            <w:tcW w:w="834" w:type="pct"/>
            <w:hideMark/>
          </w:tcPr>
          <w:p w14:paraId="79D25230" w14:textId="77777777" w:rsidR="00567E11" w:rsidRPr="00CD5E4B" w:rsidRDefault="00567E11" w:rsidP="002F1871">
            <w:pPr>
              <w:pStyle w:val="ECCTabletext"/>
              <w:keepNext/>
              <w:keepLines/>
            </w:pPr>
            <w:r w:rsidRPr="00CD5E4B">
              <w:t>1.5</w:t>
            </w:r>
          </w:p>
        </w:tc>
        <w:tc>
          <w:tcPr>
            <w:tcW w:w="1210" w:type="pct"/>
            <w:hideMark/>
          </w:tcPr>
          <w:p w14:paraId="14A7FA85" w14:textId="77777777" w:rsidR="00567E11" w:rsidRPr="00CD5E4B" w:rsidRDefault="00567E11" w:rsidP="002F1871">
            <w:pPr>
              <w:pStyle w:val="ECCTabletext"/>
              <w:keepNext/>
              <w:keepLines/>
            </w:pPr>
            <w:r w:rsidRPr="00CD5E4B">
              <w:t>-112.4 dBm / 2.3%</w:t>
            </w:r>
          </w:p>
        </w:tc>
        <w:tc>
          <w:tcPr>
            <w:tcW w:w="1157" w:type="pct"/>
            <w:hideMark/>
          </w:tcPr>
          <w:p w14:paraId="0B427632" w14:textId="77777777" w:rsidR="00567E11" w:rsidRPr="00CD5E4B" w:rsidRDefault="00567E11" w:rsidP="002F1871">
            <w:pPr>
              <w:pStyle w:val="ECCTabletext"/>
              <w:keepNext/>
              <w:keepLines/>
            </w:pPr>
            <w:r w:rsidRPr="00CD5E4B">
              <w:t>-124.4 dBm / 0.2%</w:t>
            </w:r>
          </w:p>
        </w:tc>
        <w:tc>
          <w:tcPr>
            <w:tcW w:w="1210" w:type="pct"/>
            <w:hideMark/>
          </w:tcPr>
          <w:p w14:paraId="0FBD0048" w14:textId="77777777" w:rsidR="00567E11" w:rsidRPr="00CD5E4B" w:rsidRDefault="00567E11" w:rsidP="002F1871">
            <w:pPr>
              <w:pStyle w:val="ECCTabletext"/>
              <w:keepNext/>
              <w:keepLines/>
            </w:pPr>
            <w:r w:rsidRPr="00CD5E4B">
              <w:t>-124.4 dBm / 0.2%</w:t>
            </w:r>
          </w:p>
        </w:tc>
      </w:tr>
      <w:tr w:rsidR="00567E11" w:rsidRPr="00CD5E4B" w14:paraId="76B8989F" w14:textId="77777777" w:rsidTr="003018BE">
        <w:trPr>
          <w:trHeight w:val="20"/>
        </w:trPr>
        <w:tc>
          <w:tcPr>
            <w:tcW w:w="588" w:type="pct"/>
            <w:vMerge w:val="restart"/>
          </w:tcPr>
          <w:p w14:paraId="56CB1D0D" w14:textId="77777777" w:rsidR="00567E11" w:rsidRPr="00CD5E4B" w:rsidRDefault="00567E11" w:rsidP="002F1871">
            <w:pPr>
              <w:pStyle w:val="ECCTabletext"/>
              <w:keepNext/>
              <w:keepLines/>
            </w:pPr>
            <w:r w:rsidRPr="00CD5E4B">
              <w:t xml:space="preserve">CH 5 </w:t>
            </w:r>
          </w:p>
        </w:tc>
        <w:tc>
          <w:tcPr>
            <w:tcW w:w="834" w:type="pct"/>
          </w:tcPr>
          <w:p w14:paraId="4926703C" w14:textId="77777777" w:rsidR="00567E11" w:rsidRPr="00CD5E4B" w:rsidRDefault="00567E11" w:rsidP="002F1871">
            <w:pPr>
              <w:pStyle w:val="ECCTabletext"/>
              <w:keepNext/>
              <w:keepLines/>
            </w:pPr>
            <w:r w:rsidRPr="00CD5E4B">
              <w:t>10</w:t>
            </w:r>
          </w:p>
        </w:tc>
        <w:tc>
          <w:tcPr>
            <w:tcW w:w="1210" w:type="pct"/>
          </w:tcPr>
          <w:p w14:paraId="62AC98F1" w14:textId="77777777" w:rsidR="00567E11" w:rsidRPr="00CD5E4B" w:rsidRDefault="00567E11" w:rsidP="002F1871">
            <w:pPr>
              <w:pStyle w:val="ECCTabletext"/>
              <w:keepNext/>
              <w:keepLines/>
            </w:pPr>
            <w:r w:rsidRPr="00CD5E4B">
              <w:t>-101.8 dBm / 14.2%</w:t>
            </w:r>
          </w:p>
        </w:tc>
        <w:tc>
          <w:tcPr>
            <w:tcW w:w="1157" w:type="pct"/>
          </w:tcPr>
          <w:p w14:paraId="12744C04" w14:textId="77777777" w:rsidR="00567E11" w:rsidRPr="00CD5E4B" w:rsidRDefault="00567E11" w:rsidP="002F1871">
            <w:pPr>
              <w:pStyle w:val="ECCTabletext"/>
              <w:keepNext/>
              <w:keepLines/>
            </w:pPr>
            <w:r w:rsidRPr="00CD5E4B">
              <w:t>-113.8 dBm / 1.9%</w:t>
            </w:r>
          </w:p>
        </w:tc>
        <w:tc>
          <w:tcPr>
            <w:tcW w:w="1210" w:type="pct"/>
          </w:tcPr>
          <w:p w14:paraId="1294EF9A" w14:textId="77777777" w:rsidR="00567E11" w:rsidRPr="00CD5E4B" w:rsidRDefault="00567E11" w:rsidP="002F1871">
            <w:pPr>
              <w:pStyle w:val="ECCTabletext"/>
              <w:keepNext/>
              <w:keepLines/>
            </w:pPr>
            <w:r w:rsidRPr="00CD5E4B">
              <w:t>-105.9 dBm / 7.3%</w:t>
            </w:r>
          </w:p>
        </w:tc>
      </w:tr>
      <w:tr w:rsidR="00567E11" w:rsidRPr="00CD5E4B" w14:paraId="0EBD87D4" w14:textId="77777777" w:rsidTr="003018BE">
        <w:trPr>
          <w:trHeight w:val="20"/>
        </w:trPr>
        <w:tc>
          <w:tcPr>
            <w:tcW w:w="588" w:type="pct"/>
            <w:vMerge/>
          </w:tcPr>
          <w:p w14:paraId="22C3F603" w14:textId="77777777" w:rsidR="00567E11" w:rsidRPr="00CD5E4B" w:rsidRDefault="00567E11" w:rsidP="002F1871">
            <w:pPr>
              <w:pStyle w:val="ECCTabletext"/>
              <w:keepNext/>
              <w:keepLines/>
            </w:pPr>
          </w:p>
        </w:tc>
        <w:tc>
          <w:tcPr>
            <w:tcW w:w="834" w:type="pct"/>
          </w:tcPr>
          <w:p w14:paraId="52C19A72" w14:textId="77777777" w:rsidR="00567E11" w:rsidRPr="00CD5E4B" w:rsidRDefault="00567E11" w:rsidP="002F1871">
            <w:pPr>
              <w:pStyle w:val="ECCTabletext"/>
              <w:keepNext/>
              <w:keepLines/>
            </w:pPr>
            <w:r w:rsidRPr="00CD5E4B">
              <w:t>1.5</w:t>
            </w:r>
          </w:p>
        </w:tc>
        <w:tc>
          <w:tcPr>
            <w:tcW w:w="1210" w:type="pct"/>
          </w:tcPr>
          <w:p w14:paraId="684EDA95" w14:textId="77777777" w:rsidR="00567E11" w:rsidRPr="00CD5E4B" w:rsidRDefault="00567E11" w:rsidP="002F1871">
            <w:pPr>
              <w:pStyle w:val="ECCTabletext"/>
              <w:keepNext/>
              <w:keepLines/>
            </w:pPr>
            <w:r w:rsidRPr="00CD5E4B">
              <w:t>-127.5 dBm / 0.1%</w:t>
            </w:r>
          </w:p>
        </w:tc>
        <w:tc>
          <w:tcPr>
            <w:tcW w:w="1157" w:type="pct"/>
          </w:tcPr>
          <w:p w14:paraId="342477CC" w14:textId="77777777" w:rsidR="00567E11" w:rsidRPr="00CD5E4B" w:rsidRDefault="00567E11" w:rsidP="002F1871">
            <w:pPr>
              <w:pStyle w:val="ECCTabletext"/>
              <w:keepNext/>
              <w:keepLines/>
            </w:pPr>
            <w:r w:rsidRPr="00CD5E4B">
              <w:t>-139.5 dBm / 0%</w:t>
            </w:r>
          </w:p>
        </w:tc>
        <w:tc>
          <w:tcPr>
            <w:tcW w:w="1210" w:type="pct"/>
          </w:tcPr>
          <w:p w14:paraId="761495A3" w14:textId="77777777" w:rsidR="00567E11" w:rsidRPr="00CD5E4B" w:rsidRDefault="00567E11" w:rsidP="002F1871">
            <w:pPr>
              <w:pStyle w:val="ECCTabletext"/>
              <w:keepNext/>
              <w:keepLines/>
            </w:pPr>
            <w:r w:rsidRPr="00CD5E4B">
              <w:t>-131.6 dBm / 0.1%</w:t>
            </w:r>
          </w:p>
        </w:tc>
      </w:tr>
    </w:tbl>
    <w:p w14:paraId="0F2C46A5" w14:textId="5735D91C" w:rsidR="00032C37" w:rsidRPr="00CD5E4B" w:rsidRDefault="00032C37" w:rsidP="00032C37">
      <w:r w:rsidRPr="00CD5E4B">
        <w:t>The results summari</w:t>
      </w:r>
      <w:r w:rsidR="002E56FB" w:rsidRPr="00CD5E4B">
        <w:t>s</w:t>
      </w:r>
      <w:r w:rsidRPr="00CD5E4B">
        <w:t xml:space="preserve">ed in </w:t>
      </w:r>
      <w:r w:rsidR="00602188" w:rsidRPr="00CD5E4B">
        <w:fldChar w:fldCharType="begin" w:fldLock="1"/>
      </w:r>
      <w:r w:rsidR="00602188" w:rsidRPr="00CD5E4B">
        <w:instrText xml:space="preserve"> REF _Ref103242002 \h </w:instrText>
      </w:r>
      <w:r w:rsidR="004C13AC" w:rsidRPr="00CD5E4B">
        <w:instrText xml:space="preserve"> \* MERGEFORMAT </w:instrText>
      </w:r>
      <w:r w:rsidR="00602188" w:rsidRPr="00CD5E4B">
        <w:fldChar w:fldCharType="separate"/>
      </w:r>
      <w:r w:rsidR="002816C2" w:rsidRPr="00CD5E4B">
        <w:t>Table 43</w:t>
      </w:r>
      <w:r w:rsidR="00602188" w:rsidRPr="00CD5E4B">
        <w:fldChar w:fldCharType="end"/>
      </w:r>
      <w:r w:rsidR="00E62336" w:rsidRPr="00CD5E4B">
        <w:t xml:space="preserve"> </w:t>
      </w:r>
      <w:r w:rsidRPr="00CD5E4B">
        <w:t xml:space="preserve">show that similar to the results for LTE, the effect of blocking is more severe than the interference due to unwanted emissions. Without applying any counter measures in case 1, the interference probability is </w:t>
      </w:r>
      <w:r w:rsidR="00177C46" w:rsidRPr="00CD5E4B">
        <w:t>76</w:t>
      </w:r>
      <w:r w:rsidRPr="00CD5E4B">
        <w:t>.</w:t>
      </w:r>
      <w:r w:rsidR="00177C46" w:rsidRPr="00CD5E4B">
        <w:t>9</w:t>
      </w:r>
      <w:r w:rsidRPr="00CD5E4B">
        <w:t xml:space="preserve">% and </w:t>
      </w:r>
      <w:r w:rsidR="00A90165" w:rsidRPr="00CD5E4B">
        <w:t>2.3</w:t>
      </w:r>
      <w:r w:rsidRPr="00CD5E4B">
        <w:t>% for 10</w:t>
      </w:r>
      <w:r w:rsidR="00F90CAC" w:rsidRPr="00CD5E4B">
        <w:t xml:space="preserve"> </w:t>
      </w:r>
      <w:r w:rsidRPr="00CD5E4B">
        <w:t>m and 1.5</w:t>
      </w:r>
      <w:r w:rsidR="00F90CAC" w:rsidRPr="00CD5E4B">
        <w:t xml:space="preserve"> </w:t>
      </w:r>
      <w:r w:rsidRPr="00CD5E4B">
        <w:t>m WLAN AP height, respectively</w:t>
      </w:r>
      <w:r w:rsidR="008422CB" w:rsidRPr="00CD5E4B">
        <w:t>, for WLAN channel 1</w:t>
      </w:r>
      <w:r w:rsidRPr="00CD5E4B">
        <w:t xml:space="preserve">. </w:t>
      </w:r>
      <w:r w:rsidR="008422CB" w:rsidRPr="00CD5E4B">
        <w:t>For channel 5 the interference probability for 10</w:t>
      </w:r>
      <w:r w:rsidR="00F90CAC" w:rsidRPr="00CD5E4B">
        <w:t xml:space="preserve"> </w:t>
      </w:r>
      <w:r w:rsidR="008422CB" w:rsidRPr="00CD5E4B">
        <w:t xml:space="preserve">m WLAN AP height exceeds 14% without applying any counter measures in case 1. </w:t>
      </w:r>
      <w:r w:rsidR="00D737BD" w:rsidRPr="00CD5E4B">
        <w:t>Like</w:t>
      </w:r>
      <w:r w:rsidR="002A5D78" w:rsidRPr="00CD5E4B">
        <w:t xml:space="preserve"> LTE, i</w:t>
      </w:r>
      <w:r w:rsidR="008422CB" w:rsidRPr="00CD5E4B">
        <w:t xml:space="preserve">t exhibits that employing a guard band reduces the interference for WLAN channel 1 significantly but causes higher interference to WLAN channel 5 than utilising an in-block </w:t>
      </w:r>
      <w:r w:rsidR="005669A7" w:rsidRPr="00CD5E4B">
        <w:t>e.i.r.p.</w:t>
      </w:r>
      <w:r w:rsidR="008422CB" w:rsidRPr="00CD5E4B">
        <w:t xml:space="preserve"> requirement.</w:t>
      </w:r>
      <w:r w:rsidRPr="00CD5E4B">
        <w:t xml:space="preserve"> Using the converted </w:t>
      </w:r>
      <w:r w:rsidR="005669A7" w:rsidRPr="00CD5E4B">
        <w:t>e.i.r.p.</w:t>
      </w:r>
      <w:r w:rsidRPr="00CD5E4B">
        <w:t xml:space="preserve"> requirement from ECC</w:t>
      </w:r>
      <w:r w:rsidR="00F90CAC" w:rsidRPr="00CD5E4B">
        <w:t xml:space="preserve"> Decision </w:t>
      </w:r>
      <w:r w:rsidRPr="00CD5E4B">
        <w:t>(14)02</w:t>
      </w:r>
      <w:r w:rsidR="003A37B6" w:rsidRPr="00CD5E4B">
        <w:t xml:space="preserve"> </w:t>
      </w:r>
      <w:r w:rsidRPr="00CD5E4B">
        <w:t>exhibit</w:t>
      </w:r>
      <w:r w:rsidR="001C7284" w:rsidRPr="00CD5E4B">
        <w:t>s</w:t>
      </w:r>
      <w:r w:rsidRPr="00CD5E4B">
        <w:t xml:space="preserve"> a significant interference probability reduction</w:t>
      </w:r>
      <w:r w:rsidR="00D737BD" w:rsidRPr="00CD5E4B">
        <w:t xml:space="preserve"> for WLAN channel 1 and 5</w:t>
      </w:r>
      <w:r w:rsidRPr="00CD5E4B">
        <w:t xml:space="preserve">. </w:t>
      </w:r>
    </w:p>
    <w:p w14:paraId="309ED619" w14:textId="77777777" w:rsidR="004875EE" w:rsidRPr="001943D9" w:rsidRDefault="004875EE" w:rsidP="00AE5065">
      <w:pPr>
        <w:pStyle w:val="ECCAnnexheading4"/>
        <w:rPr>
          <w:rStyle w:val="ECCHLbold"/>
          <w:lang w:val="en-GB"/>
        </w:rPr>
      </w:pPr>
      <w:r w:rsidRPr="001943D9">
        <w:rPr>
          <w:rStyle w:val="ECCHLbold"/>
          <w:lang w:val="en-GB"/>
        </w:rPr>
        <w:t>Relative comparison</w:t>
      </w:r>
    </w:p>
    <w:p w14:paraId="588852B9" w14:textId="2DD33F34" w:rsidR="00032C37" w:rsidRPr="00CD5E4B" w:rsidRDefault="00032C37" w:rsidP="00032C37">
      <w:r w:rsidRPr="00CD5E4B">
        <w:t xml:space="preserve">In the following the unwanted emissions and the blocking </w:t>
      </w:r>
      <w:r w:rsidR="007E17F8" w:rsidRPr="00CD5E4B">
        <w:t xml:space="preserve">are compared </w:t>
      </w:r>
      <w:r w:rsidRPr="00CD5E4B">
        <w:t>between LTE non-AAS, based on ECC</w:t>
      </w:r>
      <w:r w:rsidR="00F90CAC" w:rsidRPr="00CD5E4B">
        <w:t xml:space="preserve"> Decision </w:t>
      </w:r>
      <w:r w:rsidRPr="00CD5E4B">
        <w:t>(14)02</w:t>
      </w:r>
      <w:r w:rsidR="00B53143" w:rsidRPr="00CD5E4B">
        <w:t xml:space="preserve"> </w:t>
      </w:r>
      <w:r w:rsidR="00B53143" w:rsidRPr="00CD5E4B">
        <w:fldChar w:fldCharType="begin" w:fldLock="1"/>
      </w:r>
      <w:r w:rsidR="00B53143" w:rsidRPr="00CD5E4B">
        <w:instrText xml:space="preserve"> REF _Ref40084231 \r \h </w:instrText>
      </w:r>
      <w:r w:rsidR="004C13AC" w:rsidRPr="00CD5E4B">
        <w:instrText xml:space="preserve"> \* MERGEFORMAT </w:instrText>
      </w:r>
      <w:r w:rsidR="00B53143" w:rsidRPr="00CD5E4B">
        <w:fldChar w:fldCharType="separate"/>
      </w:r>
      <w:r w:rsidR="002816C2" w:rsidRPr="00CD5E4B">
        <w:t>[1]</w:t>
      </w:r>
      <w:r w:rsidR="00B53143" w:rsidRPr="00CD5E4B">
        <w:fldChar w:fldCharType="end"/>
      </w:r>
      <w:r w:rsidRPr="00CD5E4B">
        <w:t>,</w:t>
      </w:r>
      <w:r w:rsidR="00CC39BB" w:rsidRPr="00CD5E4B">
        <w:t xml:space="preserve"> </w:t>
      </w:r>
      <w:r w:rsidRPr="00CD5E4B">
        <w:t xml:space="preserve">i.e., based on mask 2, and NR AAS with different protection criteria. For the unwanted emissions the impact of the three masks depicted in </w:t>
      </w:r>
      <w:r w:rsidR="00207C97" w:rsidRPr="00CD5E4B">
        <w:fldChar w:fldCharType="begin" w:fldLock="1"/>
      </w:r>
      <w:r w:rsidR="00207C97" w:rsidRPr="00CD5E4B">
        <w:instrText xml:space="preserve"> REF _Ref103240954 \h </w:instrText>
      </w:r>
      <w:r w:rsidR="004C13AC" w:rsidRPr="00CD5E4B">
        <w:instrText xml:space="preserve"> \* MERGEFORMAT </w:instrText>
      </w:r>
      <w:r w:rsidR="00207C97" w:rsidRPr="00CD5E4B">
        <w:fldChar w:fldCharType="separate"/>
      </w:r>
      <w:r w:rsidR="002816C2" w:rsidRPr="00CD5E4B">
        <w:t>Figure 24</w:t>
      </w:r>
      <w:r w:rsidR="00207C97" w:rsidRPr="00CD5E4B">
        <w:fldChar w:fldCharType="end"/>
      </w:r>
      <w:r w:rsidR="004F5F99" w:rsidRPr="00CD5E4B">
        <w:t xml:space="preserve"> is investigated</w:t>
      </w:r>
      <w:r w:rsidRPr="00CD5E4B">
        <w:t>, while for the blocking different TRP in-block power level requirements for 2390–2400 MHz</w:t>
      </w:r>
      <w:r w:rsidR="004F5F99" w:rsidRPr="00CD5E4B">
        <w:t xml:space="preserve"> are investigated</w:t>
      </w:r>
      <w:r w:rsidRPr="00CD5E4B">
        <w:t>.</w:t>
      </w:r>
    </w:p>
    <w:p w14:paraId="00DA74A7" w14:textId="77777777" w:rsidR="00032C37" w:rsidRPr="001943D9" w:rsidRDefault="00032C37" w:rsidP="00AE5065">
      <w:pPr>
        <w:pStyle w:val="ECCAnnexheading4"/>
        <w:rPr>
          <w:rStyle w:val="ECCHLbold"/>
          <w:lang w:val="en-GB"/>
        </w:rPr>
      </w:pPr>
      <w:r w:rsidRPr="001943D9">
        <w:rPr>
          <w:rStyle w:val="ECCHLbold"/>
          <w:lang w:val="en-GB"/>
        </w:rPr>
        <w:t>Unwanted emissions</w:t>
      </w:r>
    </w:p>
    <w:p w14:paraId="76AF5680" w14:textId="58847B9F" w:rsidR="00AE68A0" w:rsidRPr="00CD5E4B" w:rsidRDefault="004F5F99" w:rsidP="00032C37">
      <w:r w:rsidRPr="00CD5E4B">
        <w:t xml:space="preserve">A </w:t>
      </w:r>
      <w:r w:rsidR="00032C37" w:rsidRPr="00CD5E4B">
        <w:t>relative comparison of the interfering received signal strength (iRSS)</w:t>
      </w:r>
      <w:r w:rsidRPr="00CD5E4B">
        <w:t xml:space="preserve"> is performed</w:t>
      </w:r>
      <w:r w:rsidR="00032C37" w:rsidRPr="00CD5E4B">
        <w:t xml:space="preserve"> by subtracting the iRSS due to unwanted emissions obtained for LTE non-AAS iRSS_nonAAS_unwanted from the iRSS for NR AAS iRSS_AAS_unwanted</w:t>
      </w:r>
      <w:r w:rsidR="00AE68A0" w:rsidRPr="00CD5E4B">
        <w:t>:</w:t>
      </w:r>
    </w:p>
    <w:tbl>
      <w:tblPr>
        <w:tblW w:w="4995" w:type="pct"/>
        <w:tblInd w:w="5" w:type="dxa"/>
        <w:tblLook w:val="04A0" w:firstRow="1" w:lastRow="0" w:firstColumn="1" w:lastColumn="0" w:noHBand="0" w:noVBand="1"/>
      </w:tblPr>
      <w:tblGrid>
        <w:gridCol w:w="9168"/>
        <w:gridCol w:w="461"/>
      </w:tblGrid>
      <w:tr w:rsidR="001F4804" w:rsidRPr="00CD5E4B" w14:paraId="7C2BB86C" w14:textId="77777777" w:rsidTr="00E57C6F">
        <w:tc>
          <w:tcPr>
            <w:tcW w:w="4761" w:type="pct"/>
          </w:tcPr>
          <w:p w14:paraId="6BC9F51B" w14:textId="1DFB187E" w:rsidR="00AE68A0" w:rsidRPr="00CD5E4B" w:rsidRDefault="00AE68A0" w:rsidP="00107B9D">
            <w:pPr>
              <w:rPr>
                <w:rStyle w:val="ECCParagraph"/>
              </w:rPr>
            </w:pPr>
            <w:r w:rsidRPr="00CD5E4B">
              <w:t>∆iRSS_unwanted = iRSS_AAS_unwanted – iRSS_nonAAS_unwanted</w:t>
            </w:r>
          </w:p>
        </w:tc>
        <w:tc>
          <w:tcPr>
            <w:tcW w:w="239" w:type="pct"/>
          </w:tcPr>
          <w:p w14:paraId="3DCCFDA7" w14:textId="78E3CD92" w:rsidR="00AE68A0" w:rsidRPr="00CD5E4B" w:rsidRDefault="00AE68A0" w:rsidP="00E57C6F">
            <w:pPr>
              <w:rPr>
                <w:rStyle w:val="ECCParagraph"/>
              </w:rPr>
            </w:pPr>
            <w:r w:rsidRPr="00CD5E4B">
              <w:rPr>
                <w:rStyle w:val="ECCParagraph"/>
              </w:rPr>
              <w:t>(</w:t>
            </w:r>
            <w:r w:rsidRPr="00CD5E4B">
              <w:fldChar w:fldCharType="begin"/>
            </w:r>
            <w:r w:rsidRPr="00CD5E4B">
              <w:instrText xml:space="preserve"> SEQ Equation \* ARABIC </w:instrText>
            </w:r>
            <w:r w:rsidRPr="00CD5E4B">
              <w:fldChar w:fldCharType="separate"/>
            </w:r>
            <w:r w:rsidR="001F0975">
              <w:rPr>
                <w:noProof/>
              </w:rPr>
              <w:t>1</w:t>
            </w:r>
            <w:r w:rsidRPr="00CD5E4B">
              <w:fldChar w:fldCharType="end"/>
            </w:r>
            <w:r w:rsidRPr="00CD5E4B">
              <w:t>)</w:t>
            </w:r>
          </w:p>
        </w:tc>
      </w:tr>
    </w:tbl>
    <w:p w14:paraId="42ED282C" w14:textId="59B7DD88" w:rsidR="00032C37" w:rsidRPr="00CD5E4B" w:rsidRDefault="00575C7D" w:rsidP="00D46EF1">
      <w:pPr>
        <w:pStyle w:val="Caption"/>
        <w:keepNext/>
        <w:rPr>
          <w:lang w:val="en-GB"/>
        </w:rPr>
      </w:pPr>
      <w:bookmarkStart w:id="1093" w:name="_Ref103242565"/>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44</w:t>
      </w:r>
      <w:r w:rsidRPr="00CD5E4B">
        <w:rPr>
          <w:lang w:val="en-GB"/>
        </w:rPr>
        <w:fldChar w:fldCharType="end"/>
      </w:r>
      <w:bookmarkEnd w:id="1093"/>
      <w:r w:rsidR="001B05DA" w:rsidRPr="00CD5E4B">
        <w:rPr>
          <w:lang w:val="en-GB"/>
        </w:rPr>
        <w:t xml:space="preserve">: </w:t>
      </w:r>
      <w:r w:rsidR="00032C37" w:rsidRPr="00CD5E4B">
        <w:rPr>
          <w:rFonts w:ascii="Symbol" w:eastAsia="Symbol" w:hAnsi="Symbol" w:cs="Symbol"/>
          <w:lang w:val="en-GB"/>
        </w:rPr>
        <w:t></w:t>
      </w:r>
      <w:r w:rsidR="00032C37" w:rsidRPr="00CD5E4B">
        <w:rPr>
          <w:lang w:val="en-GB"/>
        </w:rPr>
        <w:t xml:space="preserve">iRSS for unwanted emissions </w:t>
      </w:r>
      <w:r w:rsidR="0064504F" w:rsidRPr="00CD5E4B">
        <w:rPr>
          <w:lang w:val="en-GB"/>
        </w:rPr>
        <w:t>(with non-AAS LTE Mask 2)</w:t>
      </w:r>
    </w:p>
    <w:tbl>
      <w:tblPr>
        <w:tblStyle w:val="ECCTable-redheader"/>
        <w:tblW w:w="5000" w:type="pct"/>
        <w:tblInd w:w="0" w:type="dxa"/>
        <w:tblLook w:val="04A0" w:firstRow="1" w:lastRow="0" w:firstColumn="1" w:lastColumn="0" w:noHBand="0" w:noVBand="1"/>
      </w:tblPr>
      <w:tblGrid>
        <w:gridCol w:w="1005"/>
        <w:gridCol w:w="2676"/>
        <w:gridCol w:w="1982"/>
        <w:gridCol w:w="1982"/>
        <w:gridCol w:w="1984"/>
      </w:tblGrid>
      <w:tr w:rsidR="00567E11" w:rsidRPr="00CD5E4B" w14:paraId="519F9000" w14:textId="77777777" w:rsidTr="008F1285">
        <w:trPr>
          <w:cnfStyle w:val="100000000000" w:firstRow="1" w:lastRow="0" w:firstColumn="0" w:lastColumn="0" w:oddVBand="0" w:evenVBand="0" w:oddHBand="0" w:evenHBand="0" w:firstRowFirstColumn="0" w:firstRowLastColumn="0" w:lastRowFirstColumn="0" w:lastRowLastColumn="0"/>
          <w:trHeight w:val="116"/>
        </w:trPr>
        <w:tc>
          <w:tcPr>
            <w:tcW w:w="522" w:type="pct"/>
          </w:tcPr>
          <w:p w14:paraId="06BD1F99" w14:textId="77777777" w:rsidR="00567E11" w:rsidRPr="00CD5E4B" w:rsidRDefault="00567E11" w:rsidP="00107B9D">
            <w:pPr>
              <w:pStyle w:val="ECCTableHeaderwhitefont"/>
              <w:keepNext/>
              <w:keepLines/>
            </w:pPr>
            <w:r w:rsidRPr="00CD5E4B">
              <w:t>WLAN</w:t>
            </w:r>
          </w:p>
          <w:p w14:paraId="2071E81B" w14:textId="77777777" w:rsidR="00567E11" w:rsidRPr="00CD5E4B" w:rsidRDefault="00567E11" w:rsidP="00107B9D">
            <w:pPr>
              <w:pStyle w:val="ECCTableHeaderwhitefont"/>
              <w:keepNext/>
              <w:keepLines/>
            </w:pPr>
            <w:r w:rsidRPr="00CD5E4B">
              <w:t>Channel</w:t>
            </w:r>
          </w:p>
        </w:tc>
        <w:tc>
          <w:tcPr>
            <w:tcW w:w="1390" w:type="pct"/>
            <w:hideMark/>
          </w:tcPr>
          <w:p w14:paraId="4CE229A3" w14:textId="77777777" w:rsidR="00567E11" w:rsidRPr="00CD5E4B" w:rsidRDefault="00567E11" w:rsidP="00107B9D">
            <w:pPr>
              <w:pStyle w:val="ECCTableHeaderwhitefont"/>
              <w:keepNext/>
              <w:keepLines/>
            </w:pPr>
            <w:r w:rsidRPr="00CD5E4B">
              <w:t>Protection criteria w/</w:t>
            </w:r>
          </w:p>
        </w:tc>
        <w:tc>
          <w:tcPr>
            <w:tcW w:w="1029" w:type="pct"/>
            <w:hideMark/>
          </w:tcPr>
          <w:p w14:paraId="1B6441E6" w14:textId="00C52F1E" w:rsidR="00567E11" w:rsidRPr="00CD5E4B" w:rsidRDefault="00567E11" w:rsidP="00107B9D">
            <w:pPr>
              <w:pStyle w:val="ECCTableHeaderwhitefont"/>
              <w:keepNext/>
              <w:keepLines/>
            </w:pPr>
            <w:r w:rsidRPr="00CD5E4B">
              <w:t xml:space="preserve">Mask </w:t>
            </w:r>
            <w:r w:rsidR="00537069" w:rsidRPr="00CD5E4B">
              <w:t>3</w:t>
            </w:r>
          </w:p>
        </w:tc>
        <w:tc>
          <w:tcPr>
            <w:tcW w:w="1029" w:type="pct"/>
            <w:hideMark/>
          </w:tcPr>
          <w:p w14:paraId="7040D118" w14:textId="43FA9F7C" w:rsidR="00567E11" w:rsidRPr="00CD5E4B" w:rsidRDefault="00567E11" w:rsidP="00107B9D">
            <w:pPr>
              <w:pStyle w:val="ECCTableHeaderwhitefont"/>
              <w:keepNext/>
              <w:keepLines/>
            </w:pPr>
            <w:r w:rsidRPr="00CD5E4B">
              <w:t xml:space="preserve">Mask </w:t>
            </w:r>
            <w:r w:rsidR="00537069" w:rsidRPr="00CD5E4B">
              <w:t>4</w:t>
            </w:r>
          </w:p>
        </w:tc>
        <w:tc>
          <w:tcPr>
            <w:tcW w:w="1030" w:type="pct"/>
            <w:hideMark/>
          </w:tcPr>
          <w:p w14:paraId="01A27CEF" w14:textId="07FE5B20" w:rsidR="00567E11" w:rsidRPr="00CD5E4B" w:rsidRDefault="00567E11" w:rsidP="00107B9D">
            <w:pPr>
              <w:pStyle w:val="ECCTableHeaderwhitefont"/>
              <w:keepNext/>
              <w:keepLines/>
            </w:pPr>
            <w:r w:rsidRPr="00CD5E4B">
              <w:t xml:space="preserve">Mask </w:t>
            </w:r>
            <w:r w:rsidR="00537069" w:rsidRPr="00CD5E4B">
              <w:t>5</w:t>
            </w:r>
          </w:p>
        </w:tc>
      </w:tr>
      <w:tr w:rsidR="00567E11" w:rsidRPr="00CD5E4B" w14:paraId="2E0E0703" w14:textId="77777777" w:rsidTr="008F1285">
        <w:trPr>
          <w:trHeight w:val="116"/>
        </w:trPr>
        <w:tc>
          <w:tcPr>
            <w:tcW w:w="522" w:type="pct"/>
            <w:vMerge w:val="restart"/>
          </w:tcPr>
          <w:p w14:paraId="71642C29" w14:textId="77777777" w:rsidR="00567E11" w:rsidRPr="00CD5E4B" w:rsidRDefault="00567E11" w:rsidP="00107B9D">
            <w:pPr>
              <w:pStyle w:val="ECCTabletext"/>
              <w:keepNext/>
              <w:keepLines/>
            </w:pPr>
            <w:r w:rsidRPr="00CD5E4B">
              <w:t>CH 1</w:t>
            </w:r>
          </w:p>
        </w:tc>
        <w:tc>
          <w:tcPr>
            <w:tcW w:w="1390" w:type="pct"/>
            <w:hideMark/>
          </w:tcPr>
          <w:p w14:paraId="2AFF163C" w14:textId="77777777" w:rsidR="00567E11" w:rsidRPr="00CD5E4B" w:rsidRDefault="00567E11" w:rsidP="00107B9D">
            <w:pPr>
              <w:pStyle w:val="ECCTabletext"/>
              <w:keepNext/>
              <w:keepLines/>
            </w:pPr>
            <w:r w:rsidRPr="00CD5E4B">
              <w:t>∆iRSS_unwanted @ 1.5 m</w:t>
            </w:r>
          </w:p>
        </w:tc>
        <w:tc>
          <w:tcPr>
            <w:tcW w:w="1029" w:type="pct"/>
            <w:hideMark/>
          </w:tcPr>
          <w:p w14:paraId="1704C0A9" w14:textId="77777777" w:rsidR="00567E11" w:rsidRPr="00CD5E4B" w:rsidRDefault="00567E11" w:rsidP="00107B9D">
            <w:pPr>
              <w:pStyle w:val="ECCTabletext"/>
              <w:keepNext/>
              <w:keepLines/>
            </w:pPr>
            <w:r w:rsidRPr="00CD5E4B">
              <w:t>+14 dB</w:t>
            </w:r>
          </w:p>
        </w:tc>
        <w:tc>
          <w:tcPr>
            <w:tcW w:w="1029" w:type="pct"/>
            <w:hideMark/>
          </w:tcPr>
          <w:p w14:paraId="2C5FC419" w14:textId="77777777" w:rsidR="00567E11" w:rsidRPr="00CD5E4B" w:rsidRDefault="00567E11" w:rsidP="00107B9D">
            <w:pPr>
              <w:pStyle w:val="ECCTabletext"/>
              <w:keepNext/>
              <w:keepLines/>
            </w:pPr>
            <w:r w:rsidRPr="00CD5E4B">
              <w:t>+3.6 dB</w:t>
            </w:r>
          </w:p>
        </w:tc>
        <w:tc>
          <w:tcPr>
            <w:tcW w:w="1030" w:type="pct"/>
            <w:hideMark/>
          </w:tcPr>
          <w:p w14:paraId="70F2CF77" w14:textId="77777777" w:rsidR="00567E11" w:rsidRPr="00CD5E4B" w:rsidRDefault="00567E11" w:rsidP="00107B9D">
            <w:pPr>
              <w:pStyle w:val="ECCTabletext"/>
              <w:keepNext/>
              <w:keepLines/>
            </w:pPr>
            <w:r w:rsidRPr="00CD5E4B">
              <w:t xml:space="preserve">-1.4 dB </w:t>
            </w:r>
          </w:p>
        </w:tc>
      </w:tr>
      <w:tr w:rsidR="00567E11" w:rsidRPr="00CD5E4B" w14:paraId="4BC5688E" w14:textId="77777777" w:rsidTr="008F1285">
        <w:trPr>
          <w:trHeight w:val="116"/>
        </w:trPr>
        <w:tc>
          <w:tcPr>
            <w:tcW w:w="522" w:type="pct"/>
            <w:vMerge/>
          </w:tcPr>
          <w:p w14:paraId="6B2FBE73" w14:textId="77777777" w:rsidR="00567E11" w:rsidRPr="00CD5E4B" w:rsidRDefault="00567E11" w:rsidP="00107B9D">
            <w:pPr>
              <w:pStyle w:val="ECCTabletext"/>
              <w:keepNext/>
              <w:keepLines/>
            </w:pPr>
          </w:p>
        </w:tc>
        <w:tc>
          <w:tcPr>
            <w:tcW w:w="1390" w:type="pct"/>
            <w:hideMark/>
          </w:tcPr>
          <w:p w14:paraId="21AA431B" w14:textId="783C979F" w:rsidR="00567E11" w:rsidRPr="00CD5E4B" w:rsidRDefault="00567E11" w:rsidP="00107B9D">
            <w:pPr>
              <w:pStyle w:val="ECCTabletext"/>
              <w:keepNext/>
              <w:keepLines/>
            </w:pPr>
            <w:r w:rsidRPr="00CD5E4B">
              <w:t>∆iRSS_unwanted @ 10</w:t>
            </w:r>
            <w:r w:rsidR="00F90CAC" w:rsidRPr="00CD5E4B">
              <w:t xml:space="preserve"> </w:t>
            </w:r>
            <w:r w:rsidRPr="00CD5E4B">
              <w:t>m</w:t>
            </w:r>
          </w:p>
        </w:tc>
        <w:tc>
          <w:tcPr>
            <w:tcW w:w="1029" w:type="pct"/>
            <w:hideMark/>
          </w:tcPr>
          <w:p w14:paraId="1BDD2A11" w14:textId="77777777" w:rsidR="00567E11" w:rsidRPr="00CD5E4B" w:rsidRDefault="00567E11" w:rsidP="00107B9D">
            <w:pPr>
              <w:pStyle w:val="ECCTabletext"/>
              <w:keepNext/>
              <w:keepLines/>
            </w:pPr>
            <w:r w:rsidRPr="00CD5E4B">
              <w:t>+13.9 dB</w:t>
            </w:r>
          </w:p>
        </w:tc>
        <w:tc>
          <w:tcPr>
            <w:tcW w:w="1029" w:type="pct"/>
            <w:hideMark/>
          </w:tcPr>
          <w:p w14:paraId="0EA39E0D" w14:textId="77777777" w:rsidR="00567E11" w:rsidRPr="00CD5E4B" w:rsidRDefault="00567E11" w:rsidP="00107B9D">
            <w:pPr>
              <w:pStyle w:val="ECCTabletext"/>
              <w:keepNext/>
              <w:keepLines/>
            </w:pPr>
            <w:r w:rsidRPr="00CD5E4B">
              <w:t>+3.5 dB</w:t>
            </w:r>
          </w:p>
        </w:tc>
        <w:tc>
          <w:tcPr>
            <w:tcW w:w="1030" w:type="pct"/>
            <w:hideMark/>
          </w:tcPr>
          <w:p w14:paraId="35F32454" w14:textId="77777777" w:rsidR="00567E11" w:rsidRPr="00CD5E4B" w:rsidRDefault="00567E11" w:rsidP="00107B9D">
            <w:pPr>
              <w:pStyle w:val="ECCTabletext"/>
              <w:keepNext/>
              <w:keepLines/>
            </w:pPr>
            <w:r w:rsidRPr="00CD5E4B">
              <w:t>-1.5 dB</w:t>
            </w:r>
          </w:p>
        </w:tc>
      </w:tr>
      <w:tr w:rsidR="00567E11" w:rsidRPr="00CD5E4B" w14:paraId="7C740C3B" w14:textId="77777777" w:rsidTr="008F1285">
        <w:trPr>
          <w:trHeight w:val="116"/>
        </w:trPr>
        <w:tc>
          <w:tcPr>
            <w:tcW w:w="522" w:type="pct"/>
            <w:vMerge w:val="restart"/>
          </w:tcPr>
          <w:p w14:paraId="6F48F8B5" w14:textId="77777777" w:rsidR="00567E11" w:rsidRPr="00CD5E4B" w:rsidRDefault="00567E11" w:rsidP="00107B9D">
            <w:pPr>
              <w:pStyle w:val="ECCTabletext"/>
              <w:keepNext/>
              <w:keepLines/>
            </w:pPr>
            <w:r w:rsidRPr="00CD5E4B">
              <w:t>CH 5</w:t>
            </w:r>
          </w:p>
        </w:tc>
        <w:tc>
          <w:tcPr>
            <w:tcW w:w="1390" w:type="pct"/>
          </w:tcPr>
          <w:p w14:paraId="5D7A31E3" w14:textId="77777777" w:rsidR="00567E11" w:rsidRPr="00CD5E4B" w:rsidRDefault="00567E11" w:rsidP="00107B9D">
            <w:pPr>
              <w:pStyle w:val="ECCTabletext"/>
              <w:keepNext/>
              <w:keepLines/>
            </w:pPr>
            <w:r w:rsidRPr="00CD5E4B">
              <w:t>∆iRSS_unwanted @ 1.5 m</w:t>
            </w:r>
          </w:p>
        </w:tc>
        <w:tc>
          <w:tcPr>
            <w:tcW w:w="1029" w:type="pct"/>
          </w:tcPr>
          <w:p w14:paraId="33D8AE4D" w14:textId="77777777" w:rsidR="00567E11" w:rsidRPr="00CD5E4B" w:rsidRDefault="00567E11" w:rsidP="00107B9D">
            <w:pPr>
              <w:pStyle w:val="ECCTabletext"/>
              <w:keepNext/>
              <w:keepLines/>
            </w:pPr>
            <w:r w:rsidRPr="00CD5E4B">
              <w:t>+6.6 dB</w:t>
            </w:r>
          </w:p>
        </w:tc>
        <w:tc>
          <w:tcPr>
            <w:tcW w:w="1029" w:type="pct"/>
          </w:tcPr>
          <w:p w14:paraId="1AA39BD6" w14:textId="77777777" w:rsidR="00567E11" w:rsidRPr="00CD5E4B" w:rsidRDefault="00567E11" w:rsidP="00107B9D">
            <w:pPr>
              <w:pStyle w:val="ECCTabletext"/>
              <w:keepNext/>
              <w:keepLines/>
            </w:pPr>
            <w:r w:rsidRPr="00CD5E4B">
              <w:t>+3.6 dB</w:t>
            </w:r>
          </w:p>
        </w:tc>
        <w:tc>
          <w:tcPr>
            <w:tcW w:w="1030" w:type="pct"/>
          </w:tcPr>
          <w:p w14:paraId="119E2EBF" w14:textId="77777777" w:rsidR="00567E11" w:rsidRPr="00CD5E4B" w:rsidRDefault="00567E11" w:rsidP="00107B9D">
            <w:pPr>
              <w:pStyle w:val="ECCTabletext"/>
              <w:keepNext/>
              <w:keepLines/>
            </w:pPr>
            <w:r w:rsidRPr="00CD5E4B">
              <w:t>-1.4 dB</w:t>
            </w:r>
          </w:p>
        </w:tc>
      </w:tr>
      <w:tr w:rsidR="00567E11" w:rsidRPr="00CD5E4B" w14:paraId="7A731425" w14:textId="77777777" w:rsidTr="008F1285">
        <w:trPr>
          <w:trHeight w:val="116"/>
        </w:trPr>
        <w:tc>
          <w:tcPr>
            <w:tcW w:w="522" w:type="pct"/>
            <w:vMerge/>
          </w:tcPr>
          <w:p w14:paraId="0B063224" w14:textId="77777777" w:rsidR="00567E11" w:rsidRPr="00CD5E4B" w:rsidRDefault="00567E11" w:rsidP="00107B9D">
            <w:pPr>
              <w:pStyle w:val="ECCTabletext"/>
              <w:keepNext/>
              <w:keepLines/>
            </w:pPr>
          </w:p>
        </w:tc>
        <w:tc>
          <w:tcPr>
            <w:tcW w:w="1390" w:type="pct"/>
          </w:tcPr>
          <w:p w14:paraId="07BE488D" w14:textId="5796F236" w:rsidR="00567E11" w:rsidRPr="00CD5E4B" w:rsidRDefault="00567E11" w:rsidP="00107B9D">
            <w:pPr>
              <w:pStyle w:val="ECCTabletext"/>
              <w:keepNext/>
              <w:keepLines/>
            </w:pPr>
            <w:r w:rsidRPr="00CD5E4B">
              <w:t>∆iRSS_unwanted @ 10</w:t>
            </w:r>
            <w:r w:rsidR="00F90CAC" w:rsidRPr="00CD5E4B">
              <w:t xml:space="preserve"> </w:t>
            </w:r>
            <w:r w:rsidRPr="00CD5E4B">
              <w:t>m</w:t>
            </w:r>
          </w:p>
        </w:tc>
        <w:tc>
          <w:tcPr>
            <w:tcW w:w="1029" w:type="pct"/>
          </w:tcPr>
          <w:p w14:paraId="29F208EA" w14:textId="77777777" w:rsidR="00567E11" w:rsidRPr="00CD5E4B" w:rsidRDefault="00567E11" w:rsidP="00107B9D">
            <w:pPr>
              <w:pStyle w:val="ECCTabletext"/>
              <w:keepNext/>
              <w:keepLines/>
            </w:pPr>
            <w:r w:rsidRPr="00CD5E4B">
              <w:t>+6.5 dB</w:t>
            </w:r>
          </w:p>
        </w:tc>
        <w:tc>
          <w:tcPr>
            <w:tcW w:w="1029" w:type="pct"/>
          </w:tcPr>
          <w:p w14:paraId="454CBB9E" w14:textId="77777777" w:rsidR="00567E11" w:rsidRPr="00CD5E4B" w:rsidRDefault="00567E11" w:rsidP="00107B9D">
            <w:pPr>
              <w:pStyle w:val="ECCTabletext"/>
              <w:keepNext/>
              <w:keepLines/>
            </w:pPr>
            <w:r w:rsidRPr="00CD5E4B">
              <w:t>+3.5 dB</w:t>
            </w:r>
          </w:p>
        </w:tc>
        <w:tc>
          <w:tcPr>
            <w:tcW w:w="1030" w:type="pct"/>
          </w:tcPr>
          <w:p w14:paraId="2BC68899" w14:textId="77777777" w:rsidR="00567E11" w:rsidRPr="00CD5E4B" w:rsidRDefault="00567E11" w:rsidP="00107B9D">
            <w:pPr>
              <w:pStyle w:val="ECCTabletext"/>
              <w:keepNext/>
              <w:keepLines/>
            </w:pPr>
            <w:r w:rsidRPr="00CD5E4B">
              <w:t>-1.4 dB</w:t>
            </w:r>
          </w:p>
        </w:tc>
      </w:tr>
    </w:tbl>
    <w:p w14:paraId="0CE6F5AA" w14:textId="65FE5B16" w:rsidR="00032C37" w:rsidRPr="00CD5E4B" w:rsidRDefault="001E0A98" w:rsidP="00032C37">
      <w:r w:rsidRPr="00CD5E4B">
        <w:fldChar w:fldCharType="begin" w:fldLock="1"/>
      </w:r>
      <w:r w:rsidRPr="00CD5E4B">
        <w:instrText xml:space="preserve"> REF _Ref103242565 \h </w:instrText>
      </w:r>
      <w:r w:rsidR="004C13AC" w:rsidRPr="00CD5E4B">
        <w:instrText xml:space="preserve"> \* MERGEFORMAT </w:instrText>
      </w:r>
      <w:r w:rsidRPr="00CD5E4B">
        <w:fldChar w:fldCharType="separate"/>
      </w:r>
      <w:r w:rsidR="002816C2" w:rsidRPr="00CD5E4B">
        <w:t>Table 44</w:t>
      </w:r>
      <w:r w:rsidRPr="00CD5E4B">
        <w:fldChar w:fldCharType="end"/>
      </w:r>
      <w:r w:rsidRPr="00CD5E4B">
        <w:t xml:space="preserve"> </w:t>
      </w:r>
      <w:r w:rsidR="00032C37" w:rsidRPr="00CD5E4B">
        <w:t>summari</w:t>
      </w:r>
      <w:r w:rsidR="002E56FB" w:rsidRPr="00CD5E4B">
        <w:t>s</w:t>
      </w:r>
      <w:r w:rsidR="00032C37" w:rsidRPr="00CD5E4B">
        <w:t xml:space="preserve">es the results of the relative comparison for unwanted emissions. For mask </w:t>
      </w:r>
      <w:r w:rsidR="006B311C" w:rsidRPr="00CD5E4B">
        <w:t>3</w:t>
      </w:r>
      <w:r w:rsidR="00032C37" w:rsidRPr="00CD5E4B">
        <w:t xml:space="preserve"> and mask </w:t>
      </w:r>
      <w:r w:rsidR="006B311C" w:rsidRPr="00CD5E4B">
        <w:t>4</w:t>
      </w:r>
      <w:r w:rsidR="00032C37" w:rsidRPr="00CD5E4B">
        <w:t>, positive values</w:t>
      </w:r>
      <w:r w:rsidR="00AE68A0" w:rsidRPr="00CD5E4B">
        <w:t xml:space="preserve"> are observed</w:t>
      </w:r>
      <w:r w:rsidR="00032C37" w:rsidRPr="00CD5E4B">
        <w:t>, which means that the 5G AAS system causes higher interference than the LTE non-AAS system</w:t>
      </w:r>
      <w:r w:rsidR="00407713" w:rsidRPr="00CD5E4B">
        <w:t xml:space="preserve"> for both WLAN channel 1 and channel 5</w:t>
      </w:r>
      <w:r w:rsidR="00032C37" w:rsidRPr="00CD5E4B">
        <w:t xml:space="preserve">. </w:t>
      </w:r>
      <w:r w:rsidR="00C43312" w:rsidRPr="00CD5E4B">
        <w:t>This shows</w:t>
      </w:r>
      <w:r w:rsidR="001908D5" w:rsidRPr="00CD5E4B">
        <w:t xml:space="preserve"> that </w:t>
      </w:r>
      <w:r w:rsidR="002C1836" w:rsidRPr="00CD5E4B">
        <w:t xml:space="preserve">the interference caused by </w:t>
      </w:r>
      <w:r w:rsidR="001908D5" w:rsidRPr="00CD5E4B">
        <w:t xml:space="preserve">using AAS with mask </w:t>
      </w:r>
      <w:r w:rsidR="0031064A" w:rsidRPr="00CD5E4B">
        <w:t>3</w:t>
      </w:r>
      <w:r w:rsidR="001908D5" w:rsidRPr="00CD5E4B">
        <w:t xml:space="preserve"> and </w:t>
      </w:r>
      <w:r w:rsidR="0031064A" w:rsidRPr="00CD5E4B">
        <w:t>4</w:t>
      </w:r>
      <w:r w:rsidR="001908D5" w:rsidRPr="00CD5E4B">
        <w:t xml:space="preserve"> is</w:t>
      </w:r>
      <w:r w:rsidR="002C1836" w:rsidRPr="00CD5E4B">
        <w:t xml:space="preserve"> not limited to channel 1 but also has a s</w:t>
      </w:r>
      <w:r w:rsidR="009F3C3E" w:rsidRPr="00CD5E4B">
        <w:t>ignificant impact on WLAN channel 5</w:t>
      </w:r>
      <w:r w:rsidR="000B6D11" w:rsidRPr="00CD5E4B">
        <w:t>.</w:t>
      </w:r>
      <w:r w:rsidR="009F3C3E" w:rsidRPr="00CD5E4B">
        <w:t xml:space="preserve"> </w:t>
      </w:r>
      <w:r w:rsidR="007D7DF6" w:rsidRPr="00CD5E4B">
        <w:t xml:space="preserve">This </w:t>
      </w:r>
      <w:r w:rsidR="007D7DF6" w:rsidRPr="00CD5E4B">
        <w:lastRenderedPageBreak/>
        <w:t>exhibits</w:t>
      </w:r>
      <w:r w:rsidR="0070053E" w:rsidRPr="00CD5E4B">
        <w:t xml:space="preserve"> that </w:t>
      </w:r>
      <w:r w:rsidR="000B6D11" w:rsidRPr="00CD5E4B">
        <w:t>using WLAN channel 5 instead of channel 1</w:t>
      </w:r>
      <w:r w:rsidR="001908D5" w:rsidRPr="00CD5E4B">
        <w:t>,</w:t>
      </w:r>
      <w:r w:rsidR="000B6D11" w:rsidRPr="00CD5E4B">
        <w:t xml:space="preserve"> as recommended by </w:t>
      </w:r>
      <w:r w:rsidR="000806C1" w:rsidRPr="00CD5E4B">
        <w:t>ECC Report 172</w:t>
      </w:r>
      <w:r w:rsidR="00864394" w:rsidRPr="00CD5E4B">
        <w:t xml:space="preserve"> </w:t>
      </w:r>
      <w:r w:rsidR="00864394" w:rsidRPr="00CD5E4B">
        <w:fldChar w:fldCharType="begin" w:fldLock="1"/>
      </w:r>
      <w:r w:rsidR="00864394" w:rsidRPr="00CD5E4B">
        <w:instrText xml:space="preserve"> REF _Ref40084256 \r \h </w:instrText>
      </w:r>
      <w:r w:rsidR="004C13AC" w:rsidRPr="00CD5E4B">
        <w:instrText xml:space="preserve"> \* MERGEFORMAT </w:instrText>
      </w:r>
      <w:r w:rsidR="00864394" w:rsidRPr="00CD5E4B">
        <w:fldChar w:fldCharType="separate"/>
      </w:r>
      <w:r w:rsidR="002816C2" w:rsidRPr="00CD5E4B">
        <w:t>[4]</w:t>
      </w:r>
      <w:r w:rsidR="00864394" w:rsidRPr="00CD5E4B">
        <w:fldChar w:fldCharType="end"/>
      </w:r>
      <w:r w:rsidR="000806C1" w:rsidRPr="00CD5E4B">
        <w:t>, is not an option for AAS anymore.</w:t>
      </w:r>
      <w:r w:rsidR="00032C37" w:rsidRPr="00CD5E4B">
        <w:t xml:space="preserve"> For mask </w:t>
      </w:r>
      <w:r w:rsidR="0031064A" w:rsidRPr="00CD5E4B">
        <w:t>5</w:t>
      </w:r>
      <w:r w:rsidR="00032C37" w:rsidRPr="00CD5E4B">
        <w:t>, which applies the ECC</w:t>
      </w:r>
      <w:r w:rsidR="00F90CAC" w:rsidRPr="00CD5E4B">
        <w:t xml:space="preserve"> Decision </w:t>
      </w:r>
      <w:r w:rsidR="00032C37" w:rsidRPr="00CD5E4B">
        <w:t>(14)02</w:t>
      </w:r>
      <w:r w:rsidRPr="00CD5E4B">
        <w:t xml:space="preserve"> </w:t>
      </w:r>
      <w:r w:rsidRPr="00CD5E4B">
        <w:fldChar w:fldCharType="begin" w:fldLock="1"/>
      </w:r>
      <w:r w:rsidRPr="00CD5E4B">
        <w:instrText xml:space="preserve"> REF _Ref40084231 \r \h </w:instrText>
      </w:r>
      <w:r w:rsidR="004C13AC" w:rsidRPr="00CD5E4B">
        <w:instrText xml:space="preserve"> \* MERGEFORMAT </w:instrText>
      </w:r>
      <w:r w:rsidRPr="00CD5E4B">
        <w:fldChar w:fldCharType="separate"/>
      </w:r>
      <w:r w:rsidR="002816C2" w:rsidRPr="00CD5E4B">
        <w:t>[1]</w:t>
      </w:r>
      <w:r w:rsidRPr="00CD5E4B">
        <w:fldChar w:fldCharType="end"/>
      </w:r>
      <w:r w:rsidR="00032C37" w:rsidRPr="00CD5E4B">
        <w:t xml:space="preserve"> limits, ∆iRSS_unwanted exhibits </w:t>
      </w:r>
      <w:r w:rsidR="008B2B6C" w:rsidRPr="00CD5E4B">
        <w:t>small</w:t>
      </w:r>
      <w:r w:rsidR="00032C37" w:rsidRPr="00CD5E4B">
        <w:t xml:space="preserve"> negative values, which shows that the interference from NR AAS is slightly lower than LTE non-AAS. </w:t>
      </w:r>
      <w:r w:rsidR="003E433A" w:rsidRPr="00CD5E4B">
        <w:t xml:space="preserve">It is </w:t>
      </w:r>
      <w:r w:rsidR="00032C37" w:rsidRPr="00CD5E4B">
        <w:t>also observe</w:t>
      </w:r>
      <w:r w:rsidR="003E433A" w:rsidRPr="00CD5E4B">
        <w:t>d</w:t>
      </w:r>
      <w:r w:rsidR="00032C37" w:rsidRPr="00CD5E4B">
        <w:t xml:space="preserve"> that using the limits from mask </w:t>
      </w:r>
      <w:r w:rsidR="0031064A" w:rsidRPr="00CD5E4B">
        <w:t>4</w:t>
      </w:r>
      <w:r w:rsidR="00032C37" w:rsidRPr="00CD5E4B">
        <w:t>, which corresponds to the limits from the Swedish regulation, does not ensure the same protection of WLAN as before</w:t>
      </w:r>
      <w:r w:rsidR="005C422A" w:rsidRPr="00CD5E4B">
        <w:t xml:space="preserve"> for both WLAN channel 1 and channel 5</w:t>
      </w:r>
      <w:r w:rsidR="00032C37" w:rsidRPr="00CD5E4B">
        <w:t>.</w:t>
      </w:r>
    </w:p>
    <w:p w14:paraId="136B2A91" w14:textId="77777777" w:rsidR="006109F6" w:rsidRPr="001943D9" w:rsidRDefault="006109F6" w:rsidP="00107B9D">
      <w:pPr>
        <w:pStyle w:val="ECCAnnexheading4"/>
        <w:rPr>
          <w:rStyle w:val="ECCHLbold"/>
          <w:lang w:val="en-GB"/>
        </w:rPr>
      </w:pPr>
      <w:r w:rsidRPr="001943D9">
        <w:rPr>
          <w:rStyle w:val="ECCHLbold"/>
          <w:lang w:val="en-GB"/>
        </w:rPr>
        <w:t>Blocking</w:t>
      </w:r>
    </w:p>
    <w:p w14:paraId="2A958325" w14:textId="09245F34" w:rsidR="003E433A" w:rsidRPr="00CD5E4B" w:rsidRDefault="003E433A" w:rsidP="00032C37">
      <w:r w:rsidRPr="00CD5E4B">
        <w:t>A</w:t>
      </w:r>
      <w:r w:rsidR="00032C37" w:rsidRPr="00CD5E4B">
        <w:t xml:space="preserve"> relative comparison of the interfering received signal strength (iRSS) </w:t>
      </w:r>
      <w:r w:rsidRPr="00CD5E4B">
        <w:t xml:space="preserve">is performed </w:t>
      </w:r>
      <w:r w:rsidR="00032C37" w:rsidRPr="00CD5E4B">
        <w:t>by subtracting the iRSS due to blocking obtained for LTE non-AAS iRSS_nonAAS_blocking from the iRSS for NR AAS iRSS_AAS_blocking</w:t>
      </w:r>
      <w:r w:rsidRPr="00CD5E4B">
        <w:t>:</w:t>
      </w:r>
    </w:p>
    <w:tbl>
      <w:tblPr>
        <w:tblW w:w="4995" w:type="pct"/>
        <w:tblInd w:w="5" w:type="dxa"/>
        <w:tblLook w:val="04A0" w:firstRow="1" w:lastRow="0" w:firstColumn="1" w:lastColumn="0" w:noHBand="0" w:noVBand="1"/>
      </w:tblPr>
      <w:tblGrid>
        <w:gridCol w:w="9168"/>
        <w:gridCol w:w="461"/>
      </w:tblGrid>
      <w:tr w:rsidR="001F4804" w:rsidRPr="00CD5E4B" w14:paraId="3972B3A3" w14:textId="77777777" w:rsidTr="00E57C6F">
        <w:tc>
          <w:tcPr>
            <w:tcW w:w="4761" w:type="pct"/>
          </w:tcPr>
          <w:p w14:paraId="73920AC2" w14:textId="522A5B12" w:rsidR="00B833A7" w:rsidRPr="00CD5E4B" w:rsidRDefault="00B833A7" w:rsidP="00E57C6F">
            <w:pPr>
              <w:rPr>
                <w:rStyle w:val="ECCParagraph"/>
              </w:rPr>
            </w:pPr>
            <w:r w:rsidRPr="00CD5E4B">
              <w:t>∆iRSS_blocking = iRSS_AAS_blocking – iRSS_nonAAS_blocking</w:t>
            </w:r>
          </w:p>
        </w:tc>
        <w:tc>
          <w:tcPr>
            <w:tcW w:w="239" w:type="pct"/>
          </w:tcPr>
          <w:p w14:paraId="44B39BF4" w14:textId="166DD2E6" w:rsidR="00B833A7" w:rsidRPr="00CD5E4B" w:rsidRDefault="00B833A7" w:rsidP="00E57C6F">
            <w:pPr>
              <w:rPr>
                <w:rStyle w:val="ECCParagraph"/>
              </w:rPr>
            </w:pPr>
            <w:r w:rsidRPr="00CD5E4B">
              <w:rPr>
                <w:rStyle w:val="ECCParagraph"/>
              </w:rPr>
              <w:t>(</w:t>
            </w:r>
            <w:r w:rsidRPr="00CD5E4B">
              <w:fldChar w:fldCharType="begin"/>
            </w:r>
            <w:r w:rsidRPr="00CD5E4B">
              <w:instrText xml:space="preserve"> SEQ Equation \* ARABIC </w:instrText>
            </w:r>
            <w:r w:rsidRPr="00CD5E4B">
              <w:fldChar w:fldCharType="separate"/>
            </w:r>
            <w:r w:rsidR="001F0975">
              <w:rPr>
                <w:noProof/>
              </w:rPr>
              <w:t>2</w:t>
            </w:r>
            <w:r w:rsidRPr="00CD5E4B">
              <w:fldChar w:fldCharType="end"/>
            </w:r>
            <w:r w:rsidRPr="00CD5E4B">
              <w:t>)</w:t>
            </w:r>
          </w:p>
        </w:tc>
      </w:tr>
    </w:tbl>
    <w:p w14:paraId="3D3CA8D6" w14:textId="3BD8FED8" w:rsidR="00032C37" w:rsidRPr="00CD5E4B" w:rsidRDefault="00032C37" w:rsidP="00032C37">
      <w:r w:rsidRPr="00CD5E4B">
        <w:t xml:space="preserve">For the LTE non-AAS simulations the </w:t>
      </w:r>
      <w:r w:rsidR="005669A7" w:rsidRPr="00CD5E4B">
        <w:t>e.i.r.p.</w:t>
      </w:r>
      <w:r w:rsidRPr="00CD5E4B">
        <w:t xml:space="preserve"> requirement of 45 dBm</w:t>
      </w:r>
      <w:r w:rsidR="003B164E" w:rsidRPr="00CD5E4B">
        <w:t>/(5 MHz)</w:t>
      </w:r>
      <w:r w:rsidRPr="00CD5E4B">
        <w:t xml:space="preserve"> for the frequency range 2390</w:t>
      </w:r>
      <w:r w:rsidR="007F0ACF" w:rsidRPr="00CD5E4B">
        <w:t>-</w:t>
      </w:r>
      <w:r w:rsidRPr="00CD5E4B">
        <w:t xml:space="preserve">2400 MHz is always assumed. For NR AAS </w:t>
      </w:r>
      <w:r w:rsidR="000015B0" w:rsidRPr="00CD5E4B">
        <w:t>four</w:t>
      </w:r>
      <w:r w:rsidRPr="00CD5E4B">
        <w:t xml:space="preserve"> different TRP power limits in the same frequency range</w:t>
      </w:r>
      <w:r w:rsidR="00B833A7" w:rsidRPr="00CD5E4B">
        <w:t xml:space="preserve"> are investigated</w:t>
      </w:r>
      <w:r w:rsidRPr="00CD5E4B">
        <w:t>, where 28 dBm</w:t>
      </w:r>
      <w:r w:rsidR="003B164E" w:rsidRPr="00CD5E4B">
        <w:t>/(5 MHz)</w:t>
      </w:r>
      <w:r w:rsidRPr="00CD5E4B">
        <w:t xml:space="preserve"> corresponds to </w:t>
      </w:r>
      <w:r w:rsidR="0027124E" w:rsidRPr="00CD5E4B">
        <w:t xml:space="preserve">the LTE </w:t>
      </w:r>
      <w:r w:rsidRPr="00CD5E4B">
        <w:t xml:space="preserve">case 2 in </w:t>
      </w:r>
      <w:r w:rsidR="00B22F58" w:rsidRPr="00CD5E4B">
        <w:fldChar w:fldCharType="begin" w:fldLock="1"/>
      </w:r>
      <w:r w:rsidR="00B22F58" w:rsidRPr="00CD5E4B">
        <w:instrText xml:space="preserve"> REF _Ref103241619 \h </w:instrText>
      </w:r>
      <w:r w:rsidR="004C13AC" w:rsidRPr="00CD5E4B">
        <w:instrText xml:space="preserve"> \* MERGEFORMAT </w:instrText>
      </w:r>
      <w:r w:rsidR="00B22F58" w:rsidRPr="00CD5E4B">
        <w:fldChar w:fldCharType="separate"/>
      </w:r>
      <w:r w:rsidR="002816C2" w:rsidRPr="00CD5E4B">
        <w:t>Table 41</w:t>
      </w:r>
      <w:r w:rsidR="00B22F58" w:rsidRPr="00CD5E4B">
        <w:fldChar w:fldCharType="end"/>
      </w:r>
      <w:r w:rsidRPr="00CD5E4B">
        <w:t>.</w:t>
      </w:r>
    </w:p>
    <w:p w14:paraId="5B25F89A" w14:textId="69F9441D" w:rsidR="00032C37" w:rsidRPr="00CD5E4B" w:rsidRDefault="00032C37" w:rsidP="00032C37">
      <w:r w:rsidRPr="00CD5E4B">
        <w:t xml:space="preserve">The results in </w:t>
      </w:r>
      <w:r w:rsidR="00790827" w:rsidRPr="00CD5E4B">
        <w:t>the following table</w:t>
      </w:r>
      <w:r w:rsidR="004E458E" w:rsidRPr="00CD5E4B">
        <w:t xml:space="preserve"> </w:t>
      </w:r>
      <w:r w:rsidR="00FF740F" w:rsidRPr="00CD5E4B">
        <w:t xml:space="preserve">which </w:t>
      </w:r>
      <w:r w:rsidRPr="00CD5E4B">
        <w:t>exhibit</w:t>
      </w:r>
      <w:r w:rsidR="00FF740F" w:rsidRPr="00CD5E4B">
        <w:t>s</w:t>
      </w:r>
      <w:r w:rsidRPr="00CD5E4B">
        <w:t xml:space="preserve"> that the TRP power reduction of 3</w:t>
      </w:r>
      <w:r w:rsidR="00AA6EFD" w:rsidRPr="00CD5E4B">
        <w:t>2</w:t>
      </w:r>
      <w:r w:rsidRPr="00CD5E4B">
        <w:t xml:space="preserve"> dBm</w:t>
      </w:r>
      <w:r w:rsidR="008764C7" w:rsidRPr="00CD5E4B">
        <w:t>/(5 MHz)</w:t>
      </w:r>
      <w:r w:rsidRPr="00CD5E4B">
        <w:t xml:space="preserve"> for the frequency range 2390</w:t>
      </w:r>
      <w:r w:rsidR="007F0ACF" w:rsidRPr="00CD5E4B">
        <w:t>-</w:t>
      </w:r>
      <w:r w:rsidRPr="00CD5E4B">
        <w:t>2400 MHz is sufficient to ensure the same blocking interference protection for WLAN as guaranteed by ECC</w:t>
      </w:r>
      <w:r w:rsidR="00F90CAC" w:rsidRPr="00CD5E4B">
        <w:t xml:space="preserve"> Decision </w:t>
      </w:r>
      <w:r w:rsidRPr="00CD5E4B">
        <w:t xml:space="preserve">(14)02 </w:t>
      </w:r>
      <w:r w:rsidR="00935AC2" w:rsidRPr="00CD5E4B">
        <w:fldChar w:fldCharType="begin" w:fldLock="1"/>
      </w:r>
      <w:r w:rsidR="00935AC2" w:rsidRPr="00CD5E4B">
        <w:instrText xml:space="preserve"> REF _Ref40084231 \r \h </w:instrText>
      </w:r>
      <w:r w:rsidR="004C13AC" w:rsidRPr="00CD5E4B">
        <w:instrText xml:space="preserve"> \* MERGEFORMAT </w:instrText>
      </w:r>
      <w:r w:rsidR="00935AC2" w:rsidRPr="00CD5E4B">
        <w:fldChar w:fldCharType="separate"/>
      </w:r>
      <w:r w:rsidR="002816C2" w:rsidRPr="00CD5E4B">
        <w:t>[1]</w:t>
      </w:r>
      <w:r w:rsidR="00935AC2" w:rsidRPr="00CD5E4B">
        <w:fldChar w:fldCharType="end"/>
      </w:r>
      <w:r w:rsidR="00935AC2" w:rsidRPr="00CD5E4B">
        <w:t xml:space="preserve"> </w:t>
      </w:r>
      <w:r w:rsidRPr="00CD5E4B">
        <w:t>for LTE non-AAS.</w:t>
      </w:r>
      <w:r w:rsidR="009B79AF" w:rsidRPr="00CD5E4B">
        <w:t xml:space="preserve"> </w:t>
      </w:r>
    </w:p>
    <w:p w14:paraId="5ABF0422" w14:textId="3DCCFB14" w:rsidR="00032C37" w:rsidRPr="00CD5E4B" w:rsidRDefault="00575C7D" w:rsidP="000B7378">
      <w:pPr>
        <w:pStyle w:val="Caption"/>
        <w:keepNext/>
        <w:rPr>
          <w:lang w:val="en-GB"/>
        </w:rPr>
      </w:pPr>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45</w:t>
      </w:r>
      <w:r w:rsidRPr="00CD5E4B">
        <w:rPr>
          <w:lang w:val="en-GB"/>
        </w:rPr>
        <w:fldChar w:fldCharType="end"/>
      </w:r>
      <w:r w:rsidR="001B05DA" w:rsidRPr="00CD5E4B">
        <w:rPr>
          <w:lang w:val="en-GB"/>
        </w:rPr>
        <w:t xml:space="preserve">: </w:t>
      </w:r>
      <w:r w:rsidR="00032C37" w:rsidRPr="00CD5E4B">
        <w:rPr>
          <w:lang w:val="en-GB"/>
        </w:rPr>
        <w:t xml:space="preserve">TRP in-block power for AAS 2390-2400 and </w:t>
      </w:r>
      <w:r w:rsidR="00032C37" w:rsidRPr="00CD5E4B">
        <w:rPr>
          <w:rFonts w:ascii="Symbol" w:eastAsia="Symbol" w:hAnsi="Symbol" w:cs="Symbol"/>
          <w:lang w:val="en-GB"/>
        </w:rPr>
        <w:t></w:t>
      </w:r>
      <w:r w:rsidR="00032C37" w:rsidRPr="00CD5E4B">
        <w:rPr>
          <w:lang w:val="en-GB"/>
        </w:rPr>
        <w:t xml:space="preserve">iRSS for blocking </w:t>
      </w:r>
    </w:p>
    <w:tbl>
      <w:tblPr>
        <w:tblStyle w:val="ECCTable-redheader"/>
        <w:tblW w:w="5000" w:type="pct"/>
        <w:tblInd w:w="0" w:type="dxa"/>
        <w:tblLook w:val="04A0" w:firstRow="1" w:lastRow="0" w:firstColumn="1" w:lastColumn="0" w:noHBand="0" w:noVBand="1"/>
      </w:tblPr>
      <w:tblGrid>
        <w:gridCol w:w="1005"/>
        <w:gridCol w:w="2452"/>
        <w:gridCol w:w="1543"/>
        <w:gridCol w:w="1543"/>
        <w:gridCol w:w="1543"/>
        <w:gridCol w:w="1543"/>
      </w:tblGrid>
      <w:tr w:rsidR="003A18D9" w:rsidRPr="00CD5E4B" w14:paraId="7E9B9877" w14:textId="77777777" w:rsidTr="00371688">
        <w:trPr>
          <w:cnfStyle w:val="100000000000" w:firstRow="1" w:lastRow="0" w:firstColumn="0" w:lastColumn="0" w:oddVBand="0" w:evenVBand="0" w:oddHBand="0" w:evenHBand="0" w:firstRowFirstColumn="0" w:firstRowLastColumn="0" w:lastRowFirstColumn="0" w:lastRowLastColumn="0"/>
          <w:trHeight w:val="142"/>
        </w:trPr>
        <w:tc>
          <w:tcPr>
            <w:tcW w:w="522" w:type="pct"/>
          </w:tcPr>
          <w:p w14:paraId="29C6C2C9" w14:textId="77777777" w:rsidR="003A18D9" w:rsidRPr="00CD5E4B" w:rsidRDefault="003A18D9" w:rsidP="000B7378">
            <w:pPr>
              <w:pStyle w:val="ECCTableHeaderwhitefont"/>
              <w:keepNext/>
              <w:keepLines/>
            </w:pPr>
            <w:r w:rsidRPr="00CD5E4B">
              <w:t>WLAN Channel</w:t>
            </w:r>
          </w:p>
        </w:tc>
        <w:tc>
          <w:tcPr>
            <w:tcW w:w="1274" w:type="pct"/>
            <w:hideMark/>
          </w:tcPr>
          <w:p w14:paraId="492B5F01" w14:textId="576D5121" w:rsidR="003A18D9" w:rsidRPr="00CD5E4B" w:rsidRDefault="003A18D9" w:rsidP="000B7378">
            <w:pPr>
              <w:pStyle w:val="ECCTableHeaderwhitefont"/>
              <w:keepNext/>
              <w:keepLines/>
            </w:pPr>
            <w:r w:rsidRPr="00CD5E4B">
              <w:t>TRP in-block power for AAS 2390-2400 MHz</w:t>
            </w:r>
          </w:p>
        </w:tc>
        <w:tc>
          <w:tcPr>
            <w:tcW w:w="801" w:type="pct"/>
            <w:hideMark/>
          </w:tcPr>
          <w:p w14:paraId="1FE875DE" w14:textId="21070466" w:rsidR="003A18D9" w:rsidRPr="00CD5E4B" w:rsidRDefault="003A18D9" w:rsidP="000B7378">
            <w:pPr>
              <w:pStyle w:val="ECCTableHeaderwhitefont"/>
              <w:keepNext/>
              <w:keepLines/>
            </w:pPr>
            <w:r w:rsidRPr="00CD5E4B">
              <w:t>28 dBm</w:t>
            </w:r>
            <w:r w:rsidR="008764C7" w:rsidRPr="00CD5E4B">
              <w:t>/(5 MHz)</w:t>
            </w:r>
          </w:p>
        </w:tc>
        <w:tc>
          <w:tcPr>
            <w:tcW w:w="801" w:type="pct"/>
          </w:tcPr>
          <w:p w14:paraId="33FE8A95" w14:textId="15E5A7FD" w:rsidR="003A18D9" w:rsidRPr="00CD5E4B" w:rsidRDefault="003A18D9" w:rsidP="000B7378">
            <w:pPr>
              <w:pStyle w:val="ECCTableHeaderwhitefont"/>
              <w:keepNext/>
              <w:keepLines/>
            </w:pPr>
            <w:r w:rsidRPr="00CD5E4B">
              <w:t>32 dBm</w:t>
            </w:r>
            <w:r w:rsidR="008764C7" w:rsidRPr="00CD5E4B">
              <w:t>/(5 MHz)</w:t>
            </w:r>
          </w:p>
        </w:tc>
        <w:tc>
          <w:tcPr>
            <w:tcW w:w="801" w:type="pct"/>
            <w:hideMark/>
          </w:tcPr>
          <w:p w14:paraId="4717542A" w14:textId="7F41F61E" w:rsidR="003A18D9" w:rsidRPr="00CD5E4B" w:rsidRDefault="003A18D9" w:rsidP="000B7378">
            <w:pPr>
              <w:pStyle w:val="ECCTableHeaderwhitefont"/>
              <w:keepNext/>
              <w:keepLines/>
            </w:pPr>
            <w:r w:rsidRPr="00CD5E4B">
              <w:t>33 dBm</w:t>
            </w:r>
            <w:r w:rsidR="008764C7" w:rsidRPr="00CD5E4B">
              <w:t>/(5 MHz)</w:t>
            </w:r>
          </w:p>
        </w:tc>
        <w:tc>
          <w:tcPr>
            <w:tcW w:w="801" w:type="pct"/>
            <w:hideMark/>
          </w:tcPr>
          <w:p w14:paraId="6504A785" w14:textId="500689AE" w:rsidR="003A18D9" w:rsidRPr="00CD5E4B" w:rsidRDefault="003A18D9" w:rsidP="000B7378">
            <w:pPr>
              <w:pStyle w:val="ECCTableHeaderwhitefont"/>
              <w:keepNext/>
              <w:keepLines/>
            </w:pPr>
            <w:r w:rsidRPr="00CD5E4B">
              <w:t>36 dBm</w:t>
            </w:r>
            <w:r w:rsidR="008764C7" w:rsidRPr="00CD5E4B">
              <w:t>/(5 MHz)</w:t>
            </w:r>
          </w:p>
        </w:tc>
      </w:tr>
      <w:tr w:rsidR="003A18D9" w:rsidRPr="00CD5E4B" w14:paraId="23FEC549" w14:textId="77777777" w:rsidTr="00371688">
        <w:trPr>
          <w:trHeight w:val="142"/>
        </w:trPr>
        <w:tc>
          <w:tcPr>
            <w:tcW w:w="522" w:type="pct"/>
            <w:vMerge w:val="restart"/>
          </w:tcPr>
          <w:p w14:paraId="323516CD" w14:textId="77777777" w:rsidR="003A18D9" w:rsidRPr="00CD5E4B" w:rsidRDefault="003A18D9" w:rsidP="000B7378">
            <w:pPr>
              <w:pStyle w:val="ECCTabletext"/>
              <w:keepNext/>
              <w:keepLines/>
            </w:pPr>
            <w:r w:rsidRPr="00CD5E4B">
              <w:t>CH 1</w:t>
            </w:r>
          </w:p>
        </w:tc>
        <w:tc>
          <w:tcPr>
            <w:tcW w:w="1274" w:type="pct"/>
            <w:hideMark/>
          </w:tcPr>
          <w:p w14:paraId="39B87CD5" w14:textId="11B048DF" w:rsidR="003A18D9" w:rsidRPr="00CD5E4B" w:rsidRDefault="003A18D9" w:rsidP="000B7378">
            <w:pPr>
              <w:pStyle w:val="ECCTabletext"/>
              <w:keepNext/>
              <w:keepLines/>
            </w:pPr>
            <w:r w:rsidRPr="00CD5E4B">
              <w:t>∆iRSS blocking @ 1.5</w:t>
            </w:r>
            <w:r w:rsidR="00F90CAC" w:rsidRPr="00CD5E4B">
              <w:t xml:space="preserve"> </w:t>
            </w:r>
            <w:r w:rsidRPr="00CD5E4B">
              <w:t>m</w:t>
            </w:r>
          </w:p>
        </w:tc>
        <w:tc>
          <w:tcPr>
            <w:tcW w:w="801" w:type="pct"/>
            <w:hideMark/>
          </w:tcPr>
          <w:p w14:paraId="7599C05B" w14:textId="77777777" w:rsidR="003A18D9" w:rsidRPr="00CD5E4B" w:rsidRDefault="003A18D9" w:rsidP="000B7378">
            <w:pPr>
              <w:pStyle w:val="ECCTabletext"/>
              <w:keepNext/>
              <w:keepLines/>
            </w:pPr>
            <w:r w:rsidRPr="00CD5E4B">
              <w:t>-4.4 dB</w:t>
            </w:r>
          </w:p>
        </w:tc>
        <w:tc>
          <w:tcPr>
            <w:tcW w:w="801" w:type="pct"/>
          </w:tcPr>
          <w:p w14:paraId="2675601E" w14:textId="77777777" w:rsidR="003A18D9" w:rsidRPr="00CD5E4B" w:rsidRDefault="003A18D9" w:rsidP="000B7378">
            <w:pPr>
              <w:pStyle w:val="ECCTabletext"/>
              <w:keepNext/>
              <w:keepLines/>
            </w:pPr>
            <w:r w:rsidRPr="00CD5E4B">
              <w:t>-0.4 dB</w:t>
            </w:r>
          </w:p>
        </w:tc>
        <w:tc>
          <w:tcPr>
            <w:tcW w:w="801" w:type="pct"/>
            <w:hideMark/>
          </w:tcPr>
          <w:p w14:paraId="7FF51884" w14:textId="77777777" w:rsidR="003A18D9" w:rsidRPr="00CD5E4B" w:rsidRDefault="003A18D9" w:rsidP="000B7378">
            <w:pPr>
              <w:pStyle w:val="ECCTabletext"/>
              <w:keepNext/>
              <w:keepLines/>
            </w:pPr>
            <w:r w:rsidRPr="00CD5E4B">
              <w:t>+0.6 dB</w:t>
            </w:r>
          </w:p>
        </w:tc>
        <w:tc>
          <w:tcPr>
            <w:tcW w:w="801" w:type="pct"/>
            <w:hideMark/>
          </w:tcPr>
          <w:p w14:paraId="78BA73F0" w14:textId="77777777" w:rsidR="003A18D9" w:rsidRPr="00CD5E4B" w:rsidRDefault="003A18D9" w:rsidP="000B7378">
            <w:pPr>
              <w:pStyle w:val="ECCTabletext"/>
              <w:keepNext/>
              <w:keepLines/>
            </w:pPr>
            <w:r w:rsidRPr="00CD5E4B">
              <w:t>+3.6 dB</w:t>
            </w:r>
          </w:p>
        </w:tc>
      </w:tr>
      <w:tr w:rsidR="003A18D9" w:rsidRPr="00CD5E4B" w14:paraId="228F3B6E" w14:textId="77777777" w:rsidTr="00371688">
        <w:trPr>
          <w:trHeight w:val="142"/>
        </w:trPr>
        <w:tc>
          <w:tcPr>
            <w:tcW w:w="522" w:type="pct"/>
            <w:vMerge/>
          </w:tcPr>
          <w:p w14:paraId="7FE3482C" w14:textId="77777777" w:rsidR="003A18D9" w:rsidRPr="00CD5E4B" w:rsidRDefault="003A18D9" w:rsidP="00107B9D">
            <w:pPr>
              <w:pStyle w:val="ECCTabletext"/>
              <w:keepNext/>
              <w:keepLines/>
            </w:pPr>
          </w:p>
        </w:tc>
        <w:tc>
          <w:tcPr>
            <w:tcW w:w="1274" w:type="pct"/>
            <w:hideMark/>
          </w:tcPr>
          <w:p w14:paraId="4D54CB33" w14:textId="465E933A" w:rsidR="003A18D9" w:rsidRPr="00CD5E4B" w:rsidRDefault="003A18D9" w:rsidP="00107B9D">
            <w:pPr>
              <w:pStyle w:val="ECCTabletext"/>
              <w:keepNext/>
              <w:keepLines/>
            </w:pPr>
            <w:r w:rsidRPr="00CD5E4B">
              <w:t>∆iRSS blocking @ 10</w:t>
            </w:r>
            <w:r w:rsidR="00F90CAC" w:rsidRPr="00CD5E4B">
              <w:t xml:space="preserve"> </w:t>
            </w:r>
            <w:r w:rsidRPr="00CD5E4B">
              <w:t>m</w:t>
            </w:r>
          </w:p>
        </w:tc>
        <w:tc>
          <w:tcPr>
            <w:tcW w:w="801" w:type="pct"/>
            <w:hideMark/>
          </w:tcPr>
          <w:p w14:paraId="49045040" w14:textId="77777777" w:rsidR="003A18D9" w:rsidRPr="00CD5E4B" w:rsidRDefault="003A18D9" w:rsidP="00107B9D">
            <w:pPr>
              <w:pStyle w:val="ECCTabletext"/>
              <w:keepNext/>
              <w:keepLines/>
            </w:pPr>
            <w:r w:rsidRPr="00CD5E4B">
              <w:t>-4.5 dB</w:t>
            </w:r>
          </w:p>
        </w:tc>
        <w:tc>
          <w:tcPr>
            <w:tcW w:w="801" w:type="pct"/>
          </w:tcPr>
          <w:p w14:paraId="4587703B" w14:textId="77777777" w:rsidR="003A18D9" w:rsidRPr="00CD5E4B" w:rsidRDefault="003A18D9" w:rsidP="00107B9D">
            <w:pPr>
              <w:pStyle w:val="ECCTabletext"/>
              <w:keepNext/>
              <w:keepLines/>
            </w:pPr>
            <w:r w:rsidRPr="00CD5E4B">
              <w:t>-0.5 dB</w:t>
            </w:r>
          </w:p>
        </w:tc>
        <w:tc>
          <w:tcPr>
            <w:tcW w:w="801" w:type="pct"/>
            <w:hideMark/>
          </w:tcPr>
          <w:p w14:paraId="77E95E1F" w14:textId="77777777" w:rsidR="003A18D9" w:rsidRPr="00CD5E4B" w:rsidRDefault="003A18D9" w:rsidP="00107B9D">
            <w:pPr>
              <w:pStyle w:val="ECCTabletext"/>
              <w:keepNext/>
              <w:keepLines/>
            </w:pPr>
            <w:r w:rsidRPr="00CD5E4B">
              <w:t>+0.5 dB</w:t>
            </w:r>
          </w:p>
        </w:tc>
        <w:tc>
          <w:tcPr>
            <w:tcW w:w="801" w:type="pct"/>
            <w:hideMark/>
          </w:tcPr>
          <w:p w14:paraId="4ECCD188" w14:textId="77777777" w:rsidR="003A18D9" w:rsidRPr="00CD5E4B" w:rsidRDefault="003A18D9" w:rsidP="00107B9D">
            <w:pPr>
              <w:pStyle w:val="ECCTabletext"/>
              <w:keepNext/>
              <w:keepLines/>
            </w:pPr>
            <w:r w:rsidRPr="00CD5E4B">
              <w:t>+3.5 dB</w:t>
            </w:r>
          </w:p>
        </w:tc>
      </w:tr>
      <w:tr w:rsidR="003A18D9" w:rsidRPr="00CD5E4B" w14:paraId="29E7AF42" w14:textId="77777777" w:rsidTr="00371688">
        <w:trPr>
          <w:trHeight w:val="142"/>
        </w:trPr>
        <w:tc>
          <w:tcPr>
            <w:tcW w:w="522" w:type="pct"/>
            <w:vMerge w:val="restart"/>
          </w:tcPr>
          <w:p w14:paraId="6BE7A973" w14:textId="77777777" w:rsidR="003A18D9" w:rsidRPr="00CD5E4B" w:rsidRDefault="003A18D9" w:rsidP="000B7378">
            <w:pPr>
              <w:pStyle w:val="ECCTabletext"/>
              <w:keepNext/>
              <w:keepLines/>
            </w:pPr>
            <w:r w:rsidRPr="00CD5E4B">
              <w:t>CH 5</w:t>
            </w:r>
          </w:p>
        </w:tc>
        <w:tc>
          <w:tcPr>
            <w:tcW w:w="1274" w:type="pct"/>
          </w:tcPr>
          <w:p w14:paraId="315C8D5A" w14:textId="3BA7CF33" w:rsidR="003A18D9" w:rsidRPr="00CD5E4B" w:rsidRDefault="003A18D9" w:rsidP="000B7378">
            <w:pPr>
              <w:pStyle w:val="ECCTabletext"/>
              <w:keepNext/>
              <w:keepLines/>
            </w:pPr>
            <w:r w:rsidRPr="00CD5E4B">
              <w:t>∆iRSS blocking @ 1.5</w:t>
            </w:r>
            <w:r w:rsidR="00F90CAC" w:rsidRPr="00CD5E4B">
              <w:t xml:space="preserve"> </w:t>
            </w:r>
            <w:r w:rsidRPr="00CD5E4B">
              <w:t>m</w:t>
            </w:r>
          </w:p>
        </w:tc>
        <w:tc>
          <w:tcPr>
            <w:tcW w:w="801" w:type="pct"/>
          </w:tcPr>
          <w:p w14:paraId="46A770D0" w14:textId="77777777" w:rsidR="003A18D9" w:rsidRPr="00CD5E4B" w:rsidRDefault="003A18D9" w:rsidP="000B7378">
            <w:pPr>
              <w:pStyle w:val="ECCTabletext"/>
              <w:keepNext/>
              <w:keepLines/>
            </w:pPr>
            <w:r w:rsidRPr="00CD5E4B">
              <w:t>-4.4 dB</w:t>
            </w:r>
          </w:p>
        </w:tc>
        <w:tc>
          <w:tcPr>
            <w:tcW w:w="801" w:type="pct"/>
          </w:tcPr>
          <w:p w14:paraId="209FC178" w14:textId="77777777" w:rsidR="003A18D9" w:rsidRPr="00CD5E4B" w:rsidRDefault="003A18D9" w:rsidP="000B7378">
            <w:pPr>
              <w:pStyle w:val="ECCTabletext"/>
              <w:keepNext/>
              <w:keepLines/>
            </w:pPr>
            <w:r w:rsidRPr="00CD5E4B">
              <w:t>-0.4 dB</w:t>
            </w:r>
          </w:p>
        </w:tc>
        <w:tc>
          <w:tcPr>
            <w:tcW w:w="801" w:type="pct"/>
          </w:tcPr>
          <w:p w14:paraId="2BCDCD45" w14:textId="77777777" w:rsidR="003A18D9" w:rsidRPr="00CD5E4B" w:rsidRDefault="003A18D9" w:rsidP="000B7378">
            <w:pPr>
              <w:pStyle w:val="ECCTabletext"/>
              <w:keepNext/>
              <w:keepLines/>
            </w:pPr>
            <w:r w:rsidRPr="00CD5E4B">
              <w:t>+0.6 dB</w:t>
            </w:r>
          </w:p>
        </w:tc>
        <w:tc>
          <w:tcPr>
            <w:tcW w:w="801" w:type="pct"/>
          </w:tcPr>
          <w:p w14:paraId="11489E25" w14:textId="77777777" w:rsidR="003A18D9" w:rsidRPr="00CD5E4B" w:rsidRDefault="003A18D9" w:rsidP="000B7378">
            <w:pPr>
              <w:pStyle w:val="ECCTabletext"/>
              <w:keepNext/>
              <w:keepLines/>
            </w:pPr>
            <w:r w:rsidRPr="00CD5E4B">
              <w:t>+3.6 dB</w:t>
            </w:r>
          </w:p>
        </w:tc>
      </w:tr>
      <w:tr w:rsidR="003A18D9" w:rsidRPr="00CD5E4B" w14:paraId="54C87112" w14:textId="77777777" w:rsidTr="00371688">
        <w:trPr>
          <w:trHeight w:val="142"/>
        </w:trPr>
        <w:tc>
          <w:tcPr>
            <w:tcW w:w="522" w:type="pct"/>
            <w:vMerge/>
          </w:tcPr>
          <w:p w14:paraId="383B4B32" w14:textId="77777777" w:rsidR="003A18D9" w:rsidRPr="00CD5E4B" w:rsidRDefault="003A18D9" w:rsidP="00107B9D">
            <w:pPr>
              <w:pStyle w:val="ECCTabletext"/>
              <w:keepNext/>
              <w:keepLines/>
            </w:pPr>
          </w:p>
        </w:tc>
        <w:tc>
          <w:tcPr>
            <w:tcW w:w="1274" w:type="pct"/>
          </w:tcPr>
          <w:p w14:paraId="55C09D4C" w14:textId="28D0C34C" w:rsidR="003A18D9" w:rsidRPr="00CD5E4B" w:rsidRDefault="003A18D9" w:rsidP="00107B9D">
            <w:pPr>
              <w:pStyle w:val="ECCTabletext"/>
              <w:keepNext/>
              <w:keepLines/>
            </w:pPr>
            <w:r w:rsidRPr="00CD5E4B">
              <w:t>∆iRSS blocking @ 10</w:t>
            </w:r>
            <w:r w:rsidR="00F90CAC" w:rsidRPr="00CD5E4B">
              <w:t xml:space="preserve"> </w:t>
            </w:r>
            <w:r w:rsidRPr="00CD5E4B">
              <w:t>m</w:t>
            </w:r>
          </w:p>
        </w:tc>
        <w:tc>
          <w:tcPr>
            <w:tcW w:w="801" w:type="pct"/>
          </w:tcPr>
          <w:p w14:paraId="595F482C" w14:textId="77777777" w:rsidR="003A18D9" w:rsidRPr="00CD5E4B" w:rsidRDefault="003A18D9" w:rsidP="00107B9D">
            <w:pPr>
              <w:pStyle w:val="ECCTabletext"/>
              <w:keepNext/>
              <w:keepLines/>
            </w:pPr>
            <w:r w:rsidRPr="00CD5E4B">
              <w:t>-4.6 dB</w:t>
            </w:r>
          </w:p>
        </w:tc>
        <w:tc>
          <w:tcPr>
            <w:tcW w:w="801" w:type="pct"/>
          </w:tcPr>
          <w:p w14:paraId="3760987A" w14:textId="77777777" w:rsidR="003A18D9" w:rsidRPr="00CD5E4B" w:rsidRDefault="003A18D9" w:rsidP="00107B9D">
            <w:pPr>
              <w:pStyle w:val="ECCTabletext"/>
              <w:keepNext/>
              <w:keepLines/>
            </w:pPr>
            <w:r w:rsidRPr="00CD5E4B">
              <w:t>-0.6 dB</w:t>
            </w:r>
          </w:p>
        </w:tc>
        <w:tc>
          <w:tcPr>
            <w:tcW w:w="801" w:type="pct"/>
          </w:tcPr>
          <w:p w14:paraId="0FC647A8" w14:textId="77777777" w:rsidR="003A18D9" w:rsidRPr="00CD5E4B" w:rsidRDefault="003A18D9" w:rsidP="00107B9D">
            <w:pPr>
              <w:pStyle w:val="ECCTabletext"/>
              <w:keepNext/>
              <w:keepLines/>
            </w:pPr>
            <w:r w:rsidRPr="00CD5E4B">
              <w:t>+0.4 dB</w:t>
            </w:r>
          </w:p>
        </w:tc>
        <w:tc>
          <w:tcPr>
            <w:tcW w:w="801" w:type="pct"/>
          </w:tcPr>
          <w:p w14:paraId="44B7A883" w14:textId="77777777" w:rsidR="003A18D9" w:rsidRPr="00CD5E4B" w:rsidRDefault="003A18D9" w:rsidP="00107B9D">
            <w:pPr>
              <w:pStyle w:val="ECCTabletext"/>
              <w:keepNext/>
              <w:keepLines/>
            </w:pPr>
            <w:r w:rsidRPr="00CD5E4B">
              <w:t>+3.4 dB</w:t>
            </w:r>
          </w:p>
        </w:tc>
      </w:tr>
    </w:tbl>
    <w:p w14:paraId="2E264B20" w14:textId="25DCB041" w:rsidR="00032C37" w:rsidRPr="00CD5E4B" w:rsidRDefault="00032C37" w:rsidP="00032C37">
      <w:r w:rsidRPr="00CD5E4B">
        <w:t xml:space="preserve">NOTE: To ease simulations, the 20 MHz channel BW for AAS and non-AAS </w:t>
      </w:r>
      <w:r w:rsidR="003D6505" w:rsidRPr="00CD5E4B">
        <w:t xml:space="preserve">has been maintained </w:t>
      </w:r>
      <w:r w:rsidRPr="00CD5E4B">
        <w:t>with different TRP requirements for AAS.</w:t>
      </w:r>
      <w:r w:rsidR="00541C79" w:rsidRPr="00CD5E4B">
        <w:t xml:space="preserve"> </w:t>
      </w:r>
    </w:p>
    <w:p w14:paraId="0E1CDB53" w14:textId="77777777" w:rsidR="006109F6" w:rsidRPr="00CD5E4B" w:rsidRDefault="006109F6" w:rsidP="00245597">
      <w:pPr>
        <w:pStyle w:val="ECCAnnexheading3"/>
        <w:rPr>
          <w:lang w:val="en-GB"/>
        </w:rPr>
      </w:pPr>
      <w:r w:rsidRPr="00CD5E4B">
        <w:rPr>
          <w:rStyle w:val="ECCParagraph"/>
          <w:rFonts w:eastAsia="Calibri"/>
        </w:rPr>
        <w:t>Conclusions</w:t>
      </w:r>
    </w:p>
    <w:p w14:paraId="0416CAAF" w14:textId="7A87AACE" w:rsidR="00032C37" w:rsidRPr="00CD5E4B" w:rsidRDefault="00032C37" w:rsidP="00032C37">
      <w:r w:rsidRPr="00CD5E4B">
        <w:t xml:space="preserve">In this </w:t>
      </w:r>
      <w:r w:rsidR="00CA6C3A" w:rsidRPr="00CD5E4B">
        <w:t>annex</w:t>
      </w:r>
      <w:r w:rsidRPr="00CD5E4B">
        <w:t xml:space="preserve"> more details on the compatibility between AAS MFCN below 2400 MHz and WLAN </w:t>
      </w:r>
      <w:r w:rsidR="00DF7A15" w:rsidRPr="00CD5E4B">
        <w:t xml:space="preserve">channel 1 and 5 </w:t>
      </w:r>
      <w:r w:rsidRPr="00CD5E4B">
        <w:t>above 2400 MHz</w:t>
      </w:r>
      <w:r w:rsidR="00CA6C3A" w:rsidRPr="00CD5E4B">
        <w:t xml:space="preserve"> are provided</w:t>
      </w:r>
      <w:r w:rsidRPr="00CD5E4B">
        <w:t xml:space="preserve">. The simulation results show that additional emission and power limits are required to ensure an equivalent protection of WLAN in the 2400 MHz band from interference caused by 5G AAS systems as currently guaranteed by LTE non-AAS systems. Based on </w:t>
      </w:r>
      <w:r w:rsidR="00CA6C3A" w:rsidRPr="00CD5E4B">
        <w:t xml:space="preserve">the </w:t>
      </w:r>
      <w:r w:rsidRPr="00CD5E4B">
        <w:t>simulation results</w:t>
      </w:r>
      <w:r w:rsidR="00CA6C3A" w:rsidRPr="00CD5E4B">
        <w:t xml:space="preserve"> in this annex</w:t>
      </w:r>
      <w:r w:rsidRPr="00CD5E4B">
        <w:t xml:space="preserve"> </w:t>
      </w:r>
      <w:r w:rsidR="00B87D09" w:rsidRPr="00CD5E4B">
        <w:t xml:space="preserve">it is </w:t>
      </w:r>
      <w:r w:rsidRPr="00CD5E4B">
        <w:t>observe</w:t>
      </w:r>
      <w:r w:rsidR="00B87D09" w:rsidRPr="00CD5E4B">
        <w:t>d</w:t>
      </w:r>
      <w:r w:rsidRPr="00CD5E4B">
        <w:t xml:space="preserve"> that converting the unwanted emission limits from ECC</w:t>
      </w:r>
      <w:r w:rsidR="00F90CAC" w:rsidRPr="00CD5E4B">
        <w:t xml:space="preserve"> Decision </w:t>
      </w:r>
      <w:r w:rsidRPr="00CD5E4B">
        <w:t xml:space="preserve">(14)02 </w:t>
      </w:r>
      <w:r w:rsidR="00CA6C3A" w:rsidRPr="00CD5E4B">
        <w:fldChar w:fldCharType="begin" w:fldLock="1"/>
      </w:r>
      <w:r w:rsidR="00CA6C3A" w:rsidRPr="00CD5E4B">
        <w:instrText xml:space="preserve"> REF _Ref40084231 \r \h </w:instrText>
      </w:r>
      <w:r w:rsidR="004C13AC" w:rsidRPr="00CD5E4B">
        <w:instrText xml:space="preserve"> \* MERGEFORMAT </w:instrText>
      </w:r>
      <w:r w:rsidR="00CA6C3A" w:rsidRPr="00CD5E4B">
        <w:fldChar w:fldCharType="separate"/>
      </w:r>
      <w:r w:rsidR="002816C2" w:rsidRPr="00CD5E4B">
        <w:t>[1]</w:t>
      </w:r>
      <w:r w:rsidR="00CA6C3A" w:rsidRPr="00CD5E4B">
        <w:fldChar w:fldCharType="end"/>
      </w:r>
      <w:r w:rsidR="00CA6C3A" w:rsidRPr="00CD5E4B">
        <w:t xml:space="preserve"> </w:t>
      </w:r>
      <w:r w:rsidRPr="00CD5E4B">
        <w:t>to TRP limits, which corresponds to a TRP limit of -16</w:t>
      </w:r>
      <w:r w:rsidR="00426A19" w:rsidRPr="00CD5E4B">
        <w:t xml:space="preserve"> </w:t>
      </w:r>
      <w:r w:rsidRPr="00CD5E4B">
        <w:t>dBm</w:t>
      </w:r>
      <w:r w:rsidR="008764C7" w:rsidRPr="00CD5E4B">
        <w:t>/(5 MHz)</w:t>
      </w:r>
      <w:r w:rsidRPr="00CD5E4B">
        <w:t xml:space="preserve"> above 2403 MHz ensures protection of WLAN. For the power in-block power limits in the frequency range 2390 – 2400 MHz a TRP limit of 3</w:t>
      </w:r>
      <w:r w:rsidR="008F282B" w:rsidRPr="00CD5E4B">
        <w:t>2</w:t>
      </w:r>
      <w:r w:rsidRPr="00CD5E4B">
        <w:t xml:space="preserve"> dBm</w:t>
      </w:r>
      <w:r w:rsidR="008764C7" w:rsidRPr="00CD5E4B">
        <w:t>/(5 MHz)</w:t>
      </w:r>
      <w:r w:rsidRPr="00CD5E4B">
        <w:t xml:space="preserve"> seems to be sufficient to ensure an equivalent blocking protection. </w:t>
      </w:r>
      <w:r w:rsidR="00953442" w:rsidRPr="00CD5E4B">
        <w:t>Note that using WLAN channel 5 instead of channel 1, as recommended by ECC Report 172</w:t>
      </w:r>
      <w:r w:rsidR="00864394" w:rsidRPr="00CD5E4B">
        <w:t xml:space="preserve"> </w:t>
      </w:r>
      <w:r w:rsidR="00864394" w:rsidRPr="00CD5E4B">
        <w:fldChar w:fldCharType="begin" w:fldLock="1"/>
      </w:r>
      <w:r w:rsidR="00864394" w:rsidRPr="00CD5E4B">
        <w:instrText xml:space="preserve"> REF _Ref40084256 \r \h </w:instrText>
      </w:r>
      <w:r w:rsidR="004C13AC" w:rsidRPr="00CD5E4B">
        <w:instrText xml:space="preserve"> \* MERGEFORMAT </w:instrText>
      </w:r>
      <w:r w:rsidR="00864394" w:rsidRPr="00CD5E4B">
        <w:fldChar w:fldCharType="separate"/>
      </w:r>
      <w:r w:rsidR="002816C2" w:rsidRPr="00CD5E4B">
        <w:t>[4]</w:t>
      </w:r>
      <w:r w:rsidR="00864394" w:rsidRPr="00CD5E4B">
        <w:fldChar w:fldCharType="end"/>
      </w:r>
      <w:r w:rsidR="00953442" w:rsidRPr="00CD5E4B">
        <w:t>, is not an option for AAS anymore</w:t>
      </w:r>
      <w:r w:rsidR="00F85F41" w:rsidRPr="00CD5E4B">
        <w:t xml:space="preserve"> when using higher limits</w:t>
      </w:r>
      <w:r w:rsidR="00953442" w:rsidRPr="00CD5E4B">
        <w:t>.</w:t>
      </w:r>
    </w:p>
    <w:p w14:paraId="63EB75F6" w14:textId="6CFD5B36" w:rsidR="00EA6429" w:rsidRPr="00CD5E4B" w:rsidRDefault="00A40507" w:rsidP="00245597">
      <w:pPr>
        <w:pStyle w:val="ECCAnnexheading3"/>
        <w:rPr>
          <w:lang w:val="en-GB"/>
        </w:rPr>
      </w:pPr>
      <w:bookmarkStart w:id="1094" w:name="_Ref103241221"/>
      <w:r w:rsidRPr="00CD5E4B">
        <w:rPr>
          <w:rStyle w:val="ECCParagraph"/>
          <w:rFonts w:eastAsia="Calibri"/>
        </w:rPr>
        <w:t xml:space="preserve">Derivation of the blocking </w:t>
      </w:r>
      <w:r w:rsidR="001C632E" w:rsidRPr="00CD5E4B">
        <w:rPr>
          <w:rStyle w:val="ECCParagraph"/>
          <w:rFonts w:eastAsia="Calibri"/>
        </w:rPr>
        <w:t>mask</w:t>
      </w:r>
      <w:bookmarkEnd w:id="1094"/>
    </w:p>
    <w:p w14:paraId="5B194D2F" w14:textId="41B09520" w:rsidR="00032C37" w:rsidRPr="00CD5E4B" w:rsidRDefault="00032C37" w:rsidP="00032C37">
      <w:r w:rsidRPr="00CD5E4B">
        <w:t xml:space="preserve">From </w:t>
      </w:r>
      <w:r w:rsidR="001C632E" w:rsidRPr="00CD5E4B">
        <w:t>ETSI EN 300 328 V2.2.2</w:t>
      </w:r>
      <w:r w:rsidRPr="00CD5E4B">
        <w:t xml:space="preserve"> </w:t>
      </w:r>
      <w:r w:rsidR="0040560A" w:rsidRPr="00CD5E4B">
        <w:fldChar w:fldCharType="begin" w:fldLock="1"/>
      </w:r>
      <w:r w:rsidR="0040560A" w:rsidRPr="00CD5E4B">
        <w:instrText xml:space="preserve"> REF _Ref105515570 \r \h </w:instrText>
      </w:r>
      <w:r w:rsidR="004C13AC" w:rsidRPr="00CD5E4B">
        <w:instrText xml:space="preserve"> \* MERGEFORMAT </w:instrText>
      </w:r>
      <w:r w:rsidR="0040560A" w:rsidRPr="00CD5E4B">
        <w:fldChar w:fldCharType="separate"/>
      </w:r>
      <w:r w:rsidR="002816C2" w:rsidRPr="00CD5E4B">
        <w:t>[41]</w:t>
      </w:r>
      <w:r w:rsidR="0040560A" w:rsidRPr="00CD5E4B">
        <w:fldChar w:fldCharType="end"/>
      </w:r>
      <w:r w:rsidR="0040560A" w:rsidRPr="00CD5E4B">
        <w:t xml:space="preserve"> </w:t>
      </w:r>
      <w:r w:rsidRPr="00CD5E4B">
        <w:t>the following information for receiver category 1</w:t>
      </w:r>
      <w:r w:rsidR="0040560A" w:rsidRPr="00CD5E4B">
        <w:t xml:space="preserve"> is obtained</w:t>
      </w:r>
      <w:r w:rsidRPr="00CD5E4B">
        <w:t>.</w:t>
      </w:r>
    </w:p>
    <w:p w14:paraId="74B2F6B6" w14:textId="5170913A" w:rsidR="00032C37" w:rsidRPr="00CD5E4B" w:rsidRDefault="00790827" w:rsidP="00032C37">
      <w:r w:rsidRPr="00CD5E4B">
        <w:t xml:space="preserve">The following table </w:t>
      </w:r>
      <w:r w:rsidR="00032C37" w:rsidRPr="00CD5E4B">
        <w:t xml:space="preserve">in </w:t>
      </w:r>
      <w:r w:rsidR="001C632E" w:rsidRPr="00CD5E4B">
        <w:t>ETSI EN 300 328 V2.2.2</w:t>
      </w:r>
      <w:r w:rsidR="0040560A" w:rsidRPr="00CD5E4B">
        <w:t xml:space="preserve"> </w:t>
      </w:r>
      <w:r w:rsidR="00032C37" w:rsidRPr="00CD5E4B">
        <w:t>contains the Receiver Blocking parameters for Receiver Category 1 equipment which is applicable for our case.</w:t>
      </w:r>
    </w:p>
    <w:p w14:paraId="10AFA0E0" w14:textId="233639CF" w:rsidR="00032C37" w:rsidRPr="00CD5E4B" w:rsidRDefault="00575C7D" w:rsidP="00EA2C22">
      <w:pPr>
        <w:pStyle w:val="Caption"/>
        <w:keepNext/>
        <w:rPr>
          <w:lang w:val="en-GB"/>
        </w:rPr>
      </w:pPr>
      <w:r w:rsidRPr="00CD5E4B">
        <w:rPr>
          <w:lang w:val="en-GB"/>
        </w:rPr>
        <w:lastRenderedPageBreak/>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46</w:t>
      </w:r>
      <w:r w:rsidRPr="00CD5E4B">
        <w:rPr>
          <w:lang w:val="en-GB"/>
        </w:rPr>
        <w:fldChar w:fldCharType="end"/>
      </w:r>
      <w:r w:rsidR="00032C37" w:rsidRPr="00CD5E4B">
        <w:rPr>
          <w:lang w:val="en-GB"/>
        </w:rPr>
        <w:t>: Receiver Blocking parameters for Receiver Category 1 equipment</w:t>
      </w:r>
    </w:p>
    <w:tbl>
      <w:tblPr>
        <w:tblStyle w:val="ECCTable-redheader"/>
        <w:tblW w:w="5000" w:type="pct"/>
        <w:tblInd w:w="0" w:type="dxa"/>
        <w:tblLook w:val="04A0" w:firstRow="1" w:lastRow="0" w:firstColumn="1" w:lastColumn="0" w:noHBand="0" w:noVBand="1"/>
      </w:tblPr>
      <w:tblGrid>
        <w:gridCol w:w="4252"/>
        <w:gridCol w:w="1789"/>
        <w:gridCol w:w="1789"/>
        <w:gridCol w:w="1799"/>
      </w:tblGrid>
      <w:tr w:rsidR="003A18D9" w:rsidRPr="00CD5E4B" w14:paraId="5D5E278A" w14:textId="77777777" w:rsidTr="00371688">
        <w:trPr>
          <w:cnfStyle w:val="100000000000" w:firstRow="1" w:lastRow="0" w:firstColumn="0" w:lastColumn="0" w:oddVBand="0" w:evenVBand="0" w:oddHBand="0" w:evenHBand="0" w:firstRowFirstColumn="0" w:firstRowLastColumn="0" w:lastRowFirstColumn="0" w:lastRowLastColumn="0"/>
        </w:trPr>
        <w:tc>
          <w:tcPr>
            <w:tcW w:w="2208" w:type="pct"/>
            <w:hideMark/>
          </w:tcPr>
          <w:p w14:paraId="607C74FC" w14:textId="77777777" w:rsidR="003A18D9" w:rsidRPr="00CD5E4B" w:rsidRDefault="003A18D9" w:rsidP="00EA2C22">
            <w:pPr>
              <w:pStyle w:val="ECCTableHeaderwhitefont"/>
              <w:keepNext/>
              <w:keepLines/>
            </w:pPr>
            <w:r w:rsidRPr="00CD5E4B">
              <w:t>Wanted signal mean power from companion device (dBm)</w:t>
            </w:r>
          </w:p>
          <w:p w14:paraId="21A0E282" w14:textId="77777777" w:rsidR="003A18D9" w:rsidRPr="00CD5E4B" w:rsidRDefault="003A18D9" w:rsidP="00EA2C22">
            <w:pPr>
              <w:pStyle w:val="ECCTableHeaderwhitefont"/>
              <w:keepNext/>
              <w:keepLines/>
            </w:pPr>
            <w:r w:rsidRPr="00CD5E4B">
              <w:t>(see notes 1 and 4)</w:t>
            </w:r>
          </w:p>
        </w:tc>
        <w:tc>
          <w:tcPr>
            <w:tcW w:w="929" w:type="pct"/>
            <w:hideMark/>
          </w:tcPr>
          <w:p w14:paraId="341E4B7A" w14:textId="77777777" w:rsidR="003A18D9" w:rsidRPr="00CD5E4B" w:rsidRDefault="003A18D9" w:rsidP="00EA2C22">
            <w:pPr>
              <w:pStyle w:val="ECCTableHeaderwhitefont"/>
              <w:keepNext/>
              <w:keepLines/>
            </w:pPr>
            <w:r w:rsidRPr="00CD5E4B">
              <w:t>Blocking signal frequency</w:t>
            </w:r>
          </w:p>
          <w:p w14:paraId="09424E48" w14:textId="77777777" w:rsidR="003A18D9" w:rsidRPr="00CD5E4B" w:rsidRDefault="003A18D9" w:rsidP="00FF3745">
            <w:pPr>
              <w:pStyle w:val="ECCTableHeaderwhitefont"/>
              <w:keepNext/>
              <w:keepLines/>
              <w:spacing w:before="0"/>
            </w:pPr>
            <w:r w:rsidRPr="00CD5E4B">
              <w:t>(MHz)</w:t>
            </w:r>
          </w:p>
        </w:tc>
        <w:tc>
          <w:tcPr>
            <w:tcW w:w="929" w:type="pct"/>
            <w:hideMark/>
          </w:tcPr>
          <w:p w14:paraId="4FC1D428" w14:textId="77777777" w:rsidR="003A18D9" w:rsidRPr="00CD5E4B" w:rsidRDefault="003A18D9" w:rsidP="00FF3745">
            <w:pPr>
              <w:pStyle w:val="ECCTableHeaderwhitefont"/>
              <w:keepNext/>
              <w:keepLines/>
              <w:spacing w:after="60"/>
            </w:pPr>
            <w:r w:rsidRPr="00CD5E4B">
              <w:t>Blocking signal power (dBm)</w:t>
            </w:r>
          </w:p>
          <w:p w14:paraId="59F4DE9E" w14:textId="77777777" w:rsidR="003A18D9" w:rsidRPr="00CD5E4B" w:rsidRDefault="003A18D9" w:rsidP="00FF3745">
            <w:pPr>
              <w:pStyle w:val="ECCTableHeaderwhitefont"/>
              <w:keepNext/>
              <w:keepLines/>
            </w:pPr>
            <w:r w:rsidRPr="00CD5E4B">
              <w:t>(see note 4)</w:t>
            </w:r>
          </w:p>
        </w:tc>
        <w:tc>
          <w:tcPr>
            <w:tcW w:w="933" w:type="pct"/>
            <w:hideMark/>
          </w:tcPr>
          <w:p w14:paraId="220D364E" w14:textId="77777777" w:rsidR="003A18D9" w:rsidRPr="00CD5E4B" w:rsidRDefault="003A18D9" w:rsidP="00FF3745">
            <w:pPr>
              <w:pStyle w:val="ECCTableHeaderwhitefont"/>
              <w:keepNext/>
              <w:keepLines/>
              <w:spacing w:after="60"/>
            </w:pPr>
            <w:r w:rsidRPr="00CD5E4B">
              <w:t>Type of blocking</w:t>
            </w:r>
          </w:p>
          <w:p w14:paraId="6FE91F2E" w14:textId="77777777" w:rsidR="003A18D9" w:rsidRPr="00CD5E4B" w:rsidRDefault="003A18D9" w:rsidP="00FF3745">
            <w:pPr>
              <w:pStyle w:val="ECCTableHeaderwhitefont"/>
              <w:keepNext/>
              <w:keepLines/>
              <w:spacing w:before="60"/>
            </w:pPr>
            <w:r w:rsidRPr="00CD5E4B">
              <w:t>signal</w:t>
            </w:r>
          </w:p>
        </w:tc>
      </w:tr>
      <w:tr w:rsidR="003A18D9" w:rsidRPr="00CD5E4B" w14:paraId="7811F039" w14:textId="77777777" w:rsidTr="00371688">
        <w:tc>
          <w:tcPr>
            <w:tcW w:w="2208" w:type="pct"/>
            <w:hideMark/>
          </w:tcPr>
          <w:p w14:paraId="5A7553E3" w14:textId="7708B32E" w:rsidR="003A18D9" w:rsidRPr="00CD5E4B" w:rsidRDefault="003A18D9" w:rsidP="00FF3745">
            <w:pPr>
              <w:pStyle w:val="ECCTabletext"/>
              <w:keepNext/>
              <w:keepLines/>
              <w:jc w:val="left"/>
            </w:pPr>
            <w:r w:rsidRPr="00CD5E4B">
              <w:t>(-133 dBm + 10 × log10(OCBW)) or -68 dBm whichever is less</w:t>
            </w:r>
            <w:r w:rsidR="001D73AA" w:rsidRPr="00CD5E4B">
              <w:br/>
            </w:r>
            <w:r w:rsidRPr="00CD5E4B">
              <w:t>(see note 2)</w:t>
            </w:r>
          </w:p>
        </w:tc>
        <w:tc>
          <w:tcPr>
            <w:tcW w:w="929" w:type="pct"/>
            <w:hideMark/>
          </w:tcPr>
          <w:p w14:paraId="03F684B0" w14:textId="7B093467" w:rsidR="003A18D9" w:rsidRPr="00CD5E4B" w:rsidRDefault="003A18D9" w:rsidP="00EA2C22">
            <w:pPr>
              <w:pStyle w:val="ECCTabletext"/>
              <w:keepNext/>
              <w:keepLines/>
            </w:pPr>
            <w:r w:rsidRPr="00CD5E4B">
              <w:t>2380</w:t>
            </w:r>
            <w:r w:rsidR="001D73AA" w:rsidRPr="00CD5E4B">
              <w:br/>
            </w:r>
            <w:r w:rsidRPr="00CD5E4B">
              <w:t>2504</w:t>
            </w:r>
          </w:p>
        </w:tc>
        <w:tc>
          <w:tcPr>
            <w:tcW w:w="929" w:type="pct"/>
            <w:vMerge w:val="restart"/>
            <w:hideMark/>
          </w:tcPr>
          <w:p w14:paraId="234D0804" w14:textId="77777777" w:rsidR="003A18D9" w:rsidRPr="00CD5E4B" w:rsidRDefault="003A18D9" w:rsidP="00EA2C22">
            <w:pPr>
              <w:pStyle w:val="ECCTabletext"/>
              <w:keepNext/>
              <w:keepLines/>
            </w:pPr>
            <w:r w:rsidRPr="00CD5E4B">
              <w:t>-34</w:t>
            </w:r>
          </w:p>
        </w:tc>
        <w:tc>
          <w:tcPr>
            <w:tcW w:w="933" w:type="pct"/>
            <w:vMerge w:val="restart"/>
            <w:hideMark/>
          </w:tcPr>
          <w:p w14:paraId="5D393E25" w14:textId="77777777" w:rsidR="003A18D9" w:rsidRPr="00CD5E4B" w:rsidRDefault="003A18D9" w:rsidP="00EA2C22">
            <w:pPr>
              <w:pStyle w:val="ECCTabletext"/>
              <w:keepNext/>
              <w:keepLines/>
            </w:pPr>
            <w:r w:rsidRPr="00CD5E4B">
              <w:t>CW</w:t>
            </w:r>
          </w:p>
        </w:tc>
      </w:tr>
      <w:tr w:rsidR="003A18D9" w:rsidRPr="00CD5E4B" w14:paraId="490323B2" w14:textId="77777777" w:rsidTr="00371688">
        <w:tc>
          <w:tcPr>
            <w:tcW w:w="2208" w:type="pct"/>
            <w:hideMark/>
          </w:tcPr>
          <w:p w14:paraId="6339B24A" w14:textId="77777777" w:rsidR="003A18D9" w:rsidRPr="00CD5E4B" w:rsidRDefault="003A18D9" w:rsidP="00EA2C22">
            <w:pPr>
              <w:pStyle w:val="ECCTabletext"/>
              <w:keepNext/>
              <w:keepLines/>
            </w:pPr>
            <w:r w:rsidRPr="00CD5E4B">
              <w:t>(-139 dBm + 10 × log10(OCBW)) or -74 dBm whichever is less</w:t>
            </w:r>
          </w:p>
          <w:p w14:paraId="3779BD31" w14:textId="77777777" w:rsidR="003A18D9" w:rsidRPr="00CD5E4B" w:rsidRDefault="003A18D9" w:rsidP="00EA2C22">
            <w:pPr>
              <w:pStyle w:val="ECCTabletext"/>
              <w:keepNext/>
              <w:keepLines/>
            </w:pPr>
            <w:r w:rsidRPr="00CD5E4B">
              <w:t>(see note 3)</w:t>
            </w:r>
          </w:p>
        </w:tc>
        <w:tc>
          <w:tcPr>
            <w:tcW w:w="929" w:type="pct"/>
            <w:hideMark/>
          </w:tcPr>
          <w:p w14:paraId="5BCFBB5C" w14:textId="005E8466" w:rsidR="003A18D9" w:rsidRPr="00CD5E4B" w:rsidRDefault="003A18D9" w:rsidP="00EA2C22">
            <w:pPr>
              <w:pStyle w:val="ECCTabletext"/>
              <w:keepNext/>
              <w:keepLines/>
            </w:pPr>
            <w:r w:rsidRPr="00CD5E4B">
              <w:t>2300</w:t>
            </w:r>
            <w:r w:rsidR="001D73AA" w:rsidRPr="00CD5E4B">
              <w:br/>
            </w:r>
            <w:r w:rsidRPr="00CD5E4B">
              <w:t>2330</w:t>
            </w:r>
            <w:r w:rsidR="001D73AA" w:rsidRPr="00CD5E4B">
              <w:br/>
            </w:r>
            <w:r w:rsidRPr="00CD5E4B">
              <w:t>2360</w:t>
            </w:r>
            <w:r w:rsidR="001D73AA" w:rsidRPr="00CD5E4B">
              <w:br/>
            </w:r>
            <w:r w:rsidRPr="00CD5E4B">
              <w:t>2524</w:t>
            </w:r>
            <w:r w:rsidR="001D73AA" w:rsidRPr="00CD5E4B">
              <w:br/>
            </w:r>
            <w:r w:rsidRPr="00CD5E4B">
              <w:t>2584</w:t>
            </w:r>
            <w:r w:rsidR="001D73AA" w:rsidRPr="00CD5E4B">
              <w:br/>
            </w:r>
            <w:r w:rsidRPr="00CD5E4B">
              <w:t>2674</w:t>
            </w:r>
          </w:p>
        </w:tc>
        <w:tc>
          <w:tcPr>
            <w:tcW w:w="929" w:type="pct"/>
            <w:vMerge/>
            <w:hideMark/>
          </w:tcPr>
          <w:p w14:paraId="4B53AE35" w14:textId="77777777" w:rsidR="003A18D9" w:rsidRPr="00CD5E4B" w:rsidRDefault="003A18D9" w:rsidP="00EA2C22">
            <w:pPr>
              <w:pStyle w:val="ECCTabletext"/>
              <w:keepNext/>
              <w:keepLines/>
            </w:pPr>
          </w:p>
        </w:tc>
        <w:tc>
          <w:tcPr>
            <w:tcW w:w="933" w:type="pct"/>
            <w:vMerge/>
            <w:hideMark/>
          </w:tcPr>
          <w:p w14:paraId="644F15C5" w14:textId="77777777" w:rsidR="003A18D9" w:rsidRPr="00CD5E4B" w:rsidRDefault="003A18D9" w:rsidP="00EA2C22">
            <w:pPr>
              <w:pStyle w:val="ECCTabletext"/>
              <w:keepNext/>
              <w:keepLines/>
            </w:pPr>
          </w:p>
        </w:tc>
      </w:tr>
      <w:tr w:rsidR="003A18D9" w:rsidRPr="00CD5E4B" w14:paraId="0C44CE39" w14:textId="77777777" w:rsidTr="00371688">
        <w:tc>
          <w:tcPr>
            <w:tcW w:w="5000" w:type="pct"/>
            <w:gridSpan w:val="4"/>
            <w:hideMark/>
          </w:tcPr>
          <w:p w14:paraId="187D4A8B" w14:textId="4D1277D7" w:rsidR="003A18D9" w:rsidRPr="00CD5E4B" w:rsidRDefault="003A18D9" w:rsidP="00EA2C22">
            <w:pPr>
              <w:pStyle w:val="ECCTablenote"/>
              <w:keepNext/>
              <w:keepLines/>
            </w:pPr>
            <w:r w:rsidRPr="00CD5E4B">
              <w:t>NOTE 1:</w:t>
            </w:r>
            <w:r w:rsidR="000B23BA" w:rsidRPr="00CD5E4B">
              <w:t xml:space="preserve"> </w:t>
            </w:r>
            <w:r w:rsidRPr="00CD5E4B">
              <w:t>OCBW is in Hz.</w:t>
            </w:r>
          </w:p>
          <w:p w14:paraId="19A17909" w14:textId="19F20BC5" w:rsidR="003A18D9" w:rsidRPr="00CD5E4B" w:rsidRDefault="003A18D9" w:rsidP="00EA2C22">
            <w:pPr>
              <w:pStyle w:val="ECCTablenote"/>
              <w:keepNext/>
              <w:keepLines/>
            </w:pPr>
            <w:r w:rsidRPr="00CD5E4B">
              <w:t>NOTE 2:</w:t>
            </w:r>
            <w:r w:rsidR="000B23BA" w:rsidRPr="00CD5E4B">
              <w:t xml:space="preserve"> </w:t>
            </w:r>
            <w:r w:rsidRPr="00CD5E4B">
              <w:t>In case of radiated measurements using a companion device and the level of the wanted signal from the companion device cannot be determined, a relative test may be performed using a wanted signal up to Pmin + 26 dB where Pmin is the minimum level of wanted signal required to meet the minimum performance criteria as defined in clause 4.3.1.12.3 in the absence of any blocking signal.</w:t>
            </w:r>
          </w:p>
          <w:p w14:paraId="62AD0D22" w14:textId="04E7E575" w:rsidR="003A18D9" w:rsidRPr="00CD5E4B" w:rsidRDefault="003A18D9" w:rsidP="00EA2C22">
            <w:pPr>
              <w:pStyle w:val="ECCTablenote"/>
              <w:keepNext/>
              <w:keepLines/>
            </w:pPr>
            <w:r w:rsidRPr="00CD5E4B">
              <w:t>NOTE 3:</w:t>
            </w:r>
            <w:r w:rsidR="000B23BA" w:rsidRPr="00CD5E4B">
              <w:t xml:space="preserve"> </w:t>
            </w:r>
            <w:r w:rsidRPr="00CD5E4B">
              <w:t>In case of radiated measurements using a companion device and the level of the wanted signal from the companion device cannot be determined, a relative test may be performed using a wanted signal up to Pmin + 20 dB where Pmin is the minimum level of wanted signal required to meet the minimum performance criteria as defined in clause 4.3.1.12.3 in the absence of any blocking signal.</w:t>
            </w:r>
          </w:p>
          <w:p w14:paraId="23DDBA67" w14:textId="58398BB4" w:rsidR="003A18D9" w:rsidRPr="00CD5E4B" w:rsidRDefault="003A18D9" w:rsidP="00EA2C22">
            <w:pPr>
              <w:pStyle w:val="ECCTablenote"/>
              <w:keepNext/>
              <w:keepLines/>
            </w:pPr>
            <w:r w:rsidRPr="00CD5E4B">
              <w:t>NOTE 4:</w:t>
            </w:r>
            <w:r w:rsidR="000B23BA" w:rsidRPr="00CD5E4B">
              <w:t xml:space="preserve"> </w:t>
            </w:r>
            <w:r w:rsidRPr="00CD5E4B">
              <w:t>The level specified is the level at the UUT receiver input assuming a 0 dBi antenna assembly gain. In case of conducted measurements, this level has to be corrected for the (in-band) antenna assembly gain (G). In case of radiated measurements, this level is equivalent to a power flux density (PFD) in front of the UUT antenna with the UUT being configured/positioned as recorded in clause 5.4.3.2.2.</w:t>
            </w:r>
          </w:p>
        </w:tc>
      </w:tr>
    </w:tbl>
    <w:p w14:paraId="6DD59F45" w14:textId="14CBB15F" w:rsidR="00032C37" w:rsidRPr="00CD5E4B" w:rsidRDefault="00032C37" w:rsidP="00032C37">
      <w:r w:rsidRPr="00CD5E4B">
        <w:t>From this test</w:t>
      </w:r>
      <w:r w:rsidR="002F1871" w:rsidRPr="00CD5E4B">
        <w:t>,</w:t>
      </w:r>
      <w:r w:rsidRPr="00CD5E4B">
        <w:t xml:space="preserve"> </w:t>
      </w:r>
      <w:r w:rsidR="001D73AA" w:rsidRPr="00CD5E4B">
        <w:t>i</w:t>
      </w:r>
      <w:r w:rsidR="002622AA" w:rsidRPr="00CD5E4B">
        <w:t>t</w:t>
      </w:r>
      <w:r w:rsidR="001D73AA" w:rsidRPr="00CD5E4B">
        <w:t xml:space="preserve"> is understood </w:t>
      </w:r>
      <w:r w:rsidRPr="00CD5E4B">
        <w:t xml:space="preserve">that </w:t>
      </w:r>
      <w:r w:rsidR="001D73AA" w:rsidRPr="00CD5E4B">
        <w:t>there are</w:t>
      </w:r>
      <w:r w:rsidRPr="00CD5E4B">
        <w:t xml:space="preserve"> two blocking requirement regions: One with centre frequency of interferer at 2380 MHz and one with 2360 MHz or lower. From the test description in Clause 5.4.11.2.1 of </w:t>
      </w:r>
      <w:r w:rsidR="00692A31" w:rsidRPr="00CD5E4B">
        <w:t>ETSI EN 300 328 V2.2.2</w:t>
      </w:r>
      <w:r w:rsidR="00EF6741" w:rsidRPr="00CD5E4B">
        <w:t xml:space="preserve"> </w:t>
      </w:r>
      <w:r w:rsidR="00C46712" w:rsidRPr="00CD5E4B">
        <w:fldChar w:fldCharType="begin" w:fldLock="1"/>
      </w:r>
      <w:r w:rsidR="00C46712" w:rsidRPr="00CD5E4B">
        <w:instrText xml:space="preserve"> REF _Ref105515570 \r \h </w:instrText>
      </w:r>
      <w:r w:rsidR="004C13AC" w:rsidRPr="00CD5E4B">
        <w:instrText xml:space="preserve"> \* MERGEFORMAT </w:instrText>
      </w:r>
      <w:r w:rsidR="00C46712" w:rsidRPr="00CD5E4B">
        <w:fldChar w:fldCharType="separate"/>
      </w:r>
      <w:r w:rsidR="002816C2" w:rsidRPr="00CD5E4B">
        <w:t>[41]</w:t>
      </w:r>
      <w:r w:rsidR="00C46712" w:rsidRPr="00CD5E4B">
        <w:fldChar w:fldCharType="end"/>
      </w:r>
      <w:r w:rsidR="009A0A7A" w:rsidRPr="00CD5E4B">
        <w:t>,</w:t>
      </w:r>
      <w:r w:rsidRPr="00CD5E4B">
        <w:t xml:space="preserve"> </w:t>
      </w:r>
      <w:r w:rsidR="004B18C5" w:rsidRPr="00CD5E4B">
        <w:t>it is understood</w:t>
      </w:r>
      <w:r w:rsidRPr="00CD5E4B">
        <w:t xml:space="preserve"> that the requirement is applicable ±10 MHz around the blocking signal frequency 2 380 MHz.</w:t>
      </w:r>
    </w:p>
    <w:p w14:paraId="374C1061" w14:textId="3FF316DA" w:rsidR="00032C37" w:rsidRPr="00CD5E4B" w:rsidRDefault="00032C37" w:rsidP="00032C37">
      <w:r w:rsidRPr="00CD5E4B">
        <w:t xml:space="preserve">Furthermore, some specific requirements </w:t>
      </w:r>
      <w:r w:rsidR="004B18C5" w:rsidRPr="00CD5E4B">
        <w:t xml:space="preserve">need to be considered </w:t>
      </w:r>
      <w:r w:rsidRPr="00CD5E4B">
        <w:t xml:space="preserve">if the test is executed at an offset more than ± 7 MHz of the blocking signal frequency according to Section 5.4.11.2.1 of </w:t>
      </w:r>
      <w:r w:rsidR="001C632E" w:rsidRPr="00CD5E4B">
        <w:t>ETSI EN 300 328 V2.2.2</w:t>
      </w:r>
      <w:r w:rsidRPr="00CD5E4B">
        <w:t>:</w:t>
      </w:r>
    </w:p>
    <w:p w14:paraId="7C1D2BE1" w14:textId="59F54B65" w:rsidR="00032C37" w:rsidRPr="00CD5E4B" w:rsidRDefault="00E04F06" w:rsidP="00032C37">
      <w:pPr>
        <w:rPr>
          <w:rStyle w:val="Emphasis"/>
        </w:rPr>
      </w:pPr>
      <w:r w:rsidRPr="00CD5E4B">
        <w:t>"</w:t>
      </w:r>
      <w:r w:rsidR="00032C37" w:rsidRPr="00CD5E4B">
        <w:rPr>
          <w:rStyle w:val="Emphasis"/>
        </w:rPr>
        <w:t>Step 5:</w:t>
      </w:r>
    </w:p>
    <w:p w14:paraId="0629645B" w14:textId="77777777" w:rsidR="00032C37" w:rsidRPr="00CD5E4B" w:rsidRDefault="00032C37" w:rsidP="00032C37">
      <w:pPr>
        <w:rPr>
          <w:rStyle w:val="Emphasis"/>
        </w:rPr>
      </w:pPr>
      <w:r w:rsidRPr="00CD5E4B">
        <w:rPr>
          <w:rStyle w:val="Emphasis"/>
        </w:rPr>
        <w:t>If the performance criteria as specified in clause 4.3.1.12.3 or clause 4.3.2.11.3 is not met, step 3 and step 4 shall be repeated after that the frequency of the blocking signal set in step 2 has been increased with a value equal to the Occupied Channel Bandwidth except:</w:t>
      </w:r>
    </w:p>
    <w:p w14:paraId="7CFBB638" w14:textId="77777777" w:rsidR="00032C37" w:rsidRPr="00CD5E4B" w:rsidRDefault="00032C37" w:rsidP="00032C37">
      <w:pPr>
        <w:rPr>
          <w:rStyle w:val="Emphasis"/>
        </w:rPr>
      </w:pPr>
      <w:r w:rsidRPr="00CD5E4B">
        <w:rPr>
          <w:rStyle w:val="Emphasis"/>
        </w:rPr>
        <w:t>For the blocking frequency 2 380 MHz, where this frequency offset shall be less than or equal to 10 MHz. If this frequency offset is more than 7 MHz, the level of the wanted signal shall be increased by 3 dB.</w:t>
      </w:r>
    </w:p>
    <w:p w14:paraId="5F8A8744" w14:textId="77777777" w:rsidR="00032C37" w:rsidRPr="00CD5E4B" w:rsidRDefault="00032C37" w:rsidP="00032C37">
      <w:pPr>
        <w:rPr>
          <w:rStyle w:val="Emphasis"/>
        </w:rPr>
      </w:pPr>
      <w:r w:rsidRPr="00CD5E4B">
        <w:rPr>
          <w:rStyle w:val="Emphasis"/>
        </w:rPr>
        <w:t>If the performance criteria as specified in clause 4.3.1.12.3 or clause 4.3.2.11.3 is still not met, step 3 and step 4 shall be repeated after that the frequency of the blocking signal set in step 2 has been decreased with a value equal to the Occupied Channel Bandwidth except:</w:t>
      </w:r>
    </w:p>
    <w:p w14:paraId="60741E88" w14:textId="78284FF1" w:rsidR="00032C37" w:rsidRPr="00CD5E4B" w:rsidRDefault="00032C37" w:rsidP="00032C37">
      <w:r w:rsidRPr="00CD5E4B">
        <w:rPr>
          <w:rStyle w:val="Emphasis"/>
        </w:rPr>
        <w:t>For the blocking frequency 2 380 MHz, where this frequency offset shall be less than or equal to 10 MHz. If this frequency offset is more than 7 MHz, the level of the wanted signal shall be decreased by 3 dB.</w:t>
      </w:r>
      <w:r w:rsidR="00E04F06" w:rsidRPr="00CD5E4B">
        <w:t>"</w:t>
      </w:r>
    </w:p>
    <w:p w14:paraId="61C437A6" w14:textId="656039FD" w:rsidR="00032C37" w:rsidRPr="00CD5E4B" w:rsidRDefault="00032C37" w:rsidP="00032C37">
      <w:r w:rsidRPr="00CD5E4B">
        <w:t xml:space="preserve">Using the definitions from </w:t>
      </w:r>
      <w:r w:rsidR="001C632E" w:rsidRPr="00CD5E4B">
        <w:t>ECC Report 310</w:t>
      </w:r>
      <w:r w:rsidR="00E04F06" w:rsidRPr="00CD5E4B">
        <w:t xml:space="preserve"> </w:t>
      </w:r>
      <w:r w:rsidR="00E04F06" w:rsidRPr="00CD5E4B">
        <w:fldChar w:fldCharType="begin" w:fldLock="1"/>
      </w:r>
      <w:r w:rsidR="00E04F06" w:rsidRPr="00CD5E4B">
        <w:instrText xml:space="preserve"> REF _Ref103243767 \r \h </w:instrText>
      </w:r>
      <w:r w:rsidR="004C13AC" w:rsidRPr="00CD5E4B">
        <w:instrText xml:space="preserve"> \* MERGEFORMAT </w:instrText>
      </w:r>
      <w:r w:rsidR="00E04F06" w:rsidRPr="00CD5E4B">
        <w:fldChar w:fldCharType="separate"/>
      </w:r>
      <w:r w:rsidR="002816C2" w:rsidRPr="00CD5E4B">
        <w:t>[49]</w:t>
      </w:r>
      <w:r w:rsidR="00E04F06" w:rsidRPr="00CD5E4B">
        <w:fldChar w:fldCharType="end"/>
      </w:r>
      <w:r w:rsidRPr="00CD5E4B">
        <w:t>, for a blocking signal frequency of 2380 MHz:</w:t>
      </w:r>
    </w:p>
    <w:p w14:paraId="3F97B8E4" w14:textId="77777777" w:rsidR="00032C37" w:rsidRPr="00CD5E4B" w:rsidRDefault="001F0975" w:rsidP="00032C37">
      <m:oMathPara>
        <m:oMath>
          <m:sSub>
            <m:sSubPr>
              <m:ctrlPr>
                <w:rPr>
                  <w:rFonts w:ascii="Cambria Math" w:hAnsi="Cambria Math"/>
                </w:rPr>
              </m:ctrlPr>
            </m:sSubPr>
            <m:e>
              <m:r>
                <w:rPr>
                  <w:rFonts w:ascii="Cambria Math" w:hAnsi="Cambria Math"/>
                </w:rPr>
                <m:t>I</m:t>
              </m:r>
            </m:e>
            <m:sub>
              <m:r>
                <w:rPr>
                  <w:rFonts w:ascii="Cambria Math" w:hAnsi="Cambria Math"/>
                </w:rPr>
                <m:t>adj</m:t>
              </m:r>
              <m:r>
                <w:rPr>
                  <w:rFonts w:ascii="Cambria Math" w:hAnsi="Cambria Math"/>
                </w:rPr>
                <m:t>-</m:t>
              </m:r>
              <m:r>
                <w:rPr>
                  <w:rFonts w:ascii="Cambria Math" w:hAnsi="Cambria Math"/>
                </w:rPr>
                <m:t>c</m:t>
              </m:r>
              <m:r>
                <w:rPr>
                  <w:rFonts w:ascii="Cambria Math" w:hAnsi="Cambria Math"/>
                </w:rPr>
                <m:t>h</m:t>
              </m:r>
            </m:sub>
          </m:sSub>
          <m:r>
            <w:rPr>
              <w:rFonts w:ascii="Cambria Math" w:hAnsi="Cambria Math"/>
            </w:rPr>
            <m:t xml:space="preserve">=-34 </m:t>
          </m:r>
          <m:r>
            <m:rPr>
              <m:sty m:val="p"/>
            </m:rPr>
            <w:rPr>
              <w:rFonts w:ascii="Cambria Math" w:hAnsi="Cambria Math"/>
            </w:rPr>
            <m:t>dBm</m:t>
          </m:r>
        </m:oMath>
      </m:oMathPara>
    </w:p>
    <w:p w14:paraId="3A9CD7A6" w14:textId="77777777" w:rsidR="00032C37" w:rsidRPr="00CD5E4B" w:rsidRDefault="00032C37" w:rsidP="00032C37">
      <m:oMathPara>
        <m:oMath>
          <m:r>
            <w:rPr>
              <w:rFonts w:ascii="Cambria Math" w:hAnsi="Cambria Math"/>
            </w:rPr>
            <m:t xml:space="preserve">C=-68 </m:t>
          </m:r>
          <m:r>
            <m:rPr>
              <m:sty m:val="p"/>
            </m:rPr>
            <w:rPr>
              <w:rFonts w:ascii="Cambria Math" w:hAnsi="Cambria Math"/>
            </w:rPr>
            <m:t>dBm</m:t>
          </m:r>
        </m:oMath>
      </m:oMathPara>
    </w:p>
    <w:p w14:paraId="2A9A5ADB" w14:textId="77777777" w:rsidR="00EC7D55" w:rsidRPr="001943D9" w:rsidRDefault="00032C37" w:rsidP="006051FA">
      <w:pPr>
        <w:pStyle w:val="ECCFiguregraphcentered"/>
        <w:keepNext/>
        <w:rPr>
          <w:lang w:val="en-GB"/>
        </w:rPr>
      </w:pPr>
      <w:r w:rsidRPr="00CD5E4B">
        <w:rPr>
          <w:lang w:val="en-GB"/>
        </w:rPr>
        <w:lastRenderedPageBreak/>
        <w:drawing>
          <wp:inline distT="0" distB="0" distL="0" distR="0" wp14:anchorId="770A2D70" wp14:editId="74139C9E">
            <wp:extent cx="5791200" cy="2443277"/>
            <wp:effectExtent l="0" t="0" r="0" b="0"/>
            <wp:docPr id="52" name="Bildobjekt 52" descr="P2938#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Bildobjekt 52" descr="P2938#yIS1"/>
                    <pic:cNvPicPr>
                      <a:picLocks noChangeAspect="1" noChangeArrowheads="1"/>
                    </pic:cNvPicPr>
                  </pic:nvPicPr>
                  <pic:blipFill rotWithShape="1">
                    <a:blip r:embed="rId41">
                      <a:extLst>
                        <a:ext uri="{28A0092B-C50C-407E-A947-70E740481C1C}">
                          <a14:useLocalDpi xmlns:a14="http://schemas.microsoft.com/office/drawing/2010/main" val="0"/>
                        </a:ext>
                      </a:extLst>
                    </a:blip>
                    <a:srcRect l="1400" t="23623" r="4014" b="14547"/>
                    <a:stretch/>
                  </pic:blipFill>
                  <pic:spPr bwMode="auto">
                    <a:xfrm>
                      <a:off x="0" y="0"/>
                      <a:ext cx="5791200" cy="2443277"/>
                    </a:xfrm>
                    <a:prstGeom prst="rect">
                      <a:avLst/>
                    </a:prstGeom>
                    <a:noFill/>
                    <a:ln>
                      <a:noFill/>
                    </a:ln>
                    <a:extLst>
                      <a:ext uri="{53640926-AAD7-44D8-BBD7-CCE9431645EC}">
                        <a14:shadowObscured xmlns:a14="http://schemas.microsoft.com/office/drawing/2010/main"/>
                      </a:ext>
                    </a:extLst>
                  </pic:spPr>
                </pic:pic>
              </a:graphicData>
            </a:graphic>
          </wp:inline>
        </w:drawing>
      </w:r>
    </w:p>
    <w:p w14:paraId="2E09C676" w14:textId="410282A2" w:rsidR="00032C37" w:rsidRPr="00CD5E4B" w:rsidRDefault="00EC7D55" w:rsidP="00EC7D55">
      <w:pPr>
        <w:pStyle w:val="Caption"/>
        <w:rPr>
          <w:lang w:val="en-GB"/>
        </w:rPr>
      </w:pPr>
      <w:r w:rsidRPr="00CD5E4B">
        <w:rPr>
          <w:lang w:val="en-GB"/>
        </w:rPr>
        <w:t xml:space="preserve">Figure </w:t>
      </w:r>
      <w:r w:rsidRPr="001943D9">
        <w:rPr>
          <w:lang w:val="en-GB"/>
        </w:rPr>
        <w:fldChar w:fldCharType="begin"/>
      </w:r>
      <w:r w:rsidRPr="00CD5E4B">
        <w:rPr>
          <w:lang w:val="en-GB"/>
        </w:rPr>
        <w:instrText xml:space="preserve"> SEQ Figure \* ARABIC </w:instrText>
      </w:r>
      <w:r w:rsidRPr="001943D9">
        <w:rPr>
          <w:lang w:val="en-GB"/>
        </w:rPr>
        <w:fldChar w:fldCharType="separate"/>
      </w:r>
      <w:r w:rsidR="001F0975">
        <w:rPr>
          <w:noProof/>
          <w:lang w:val="en-GB"/>
        </w:rPr>
        <w:t>26</w:t>
      </w:r>
      <w:r w:rsidRPr="001943D9">
        <w:rPr>
          <w:lang w:val="en-GB"/>
        </w:rPr>
        <w:fldChar w:fldCharType="end"/>
      </w:r>
      <w:r w:rsidRPr="00CD5E4B">
        <w:rPr>
          <w:lang w:val="en-GB"/>
        </w:rPr>
        <w:t>: Parameters used in ACS tests (levels intended as total power in the relevant bandwidth</w:t>
      </w:r>
    </w:p>
    <w:p w14:paraId="1BC097D0" w14:textId="7012A128" w:rsidR="00170D95" w:rsidRPr="00CD5E4B" w:rsidRDefault="00170D95" w:rsidP="006051FA">
      <w:r w:rsidRPr="00CD5E4B">
        <w:t xml:space="preserve">Note: </w:t>
      </w:r>
      <m:oMath>
        <m:sSub>
          <m:sSubPr>
            <m:ctrlPr>
              <w:rPr>
                <w:rFonts w:ascii="Cambria Math" w:hAnsi="Cambria Math"/>
              </w:rPr>
            </m:ctrlPr>
          </m:sSubPr>
          <m:e>
            <m:r>
              <w:rPr>
                <w:rFonts w:ascii="Cambria Math" w:hAnsi="Cambria Math"/>
              </w:rPr>
              <m:t>I</m:t>
            </m:r>
          </m:e>
          <m:sub>
            <m:r>
              <w:rPr>
                <w:rFonts w:ascii="Cambria Math" w:hAnsi="Cambria Math"/>
              </w:rPr>
              <m:t>adj-ch</m:t>
            </m:r>
          </m:sub>
        </m:sSub>
        <m:r>
          <w:rPr>
            <w:rFonts w:ascii="Cambria Math" w:hAnsi="Cambria Math"/>
          </w:rPr>
          <m:t xml:space="preserve">/C </m:t>
        </m:r>
      </m:oMath>
      <w:r w:rsidR="00D7729A" w:rsidRPr="00CD5E4B">
        <w:t xml:space="preserve"> actually represens the “ACR” definition and value.</w:t>
      </w:r>
    </w:p>
    <w:p w14:paraId="480F5776" w14:textId="379D8CC2" w:rsidR="00032C37" w:rsidRPr="00CD5E4B" w:rsidRDefault="00032C37" w:rsidP="00032C37">
      <w:r w:rsidRPr="00CD5E4B">
        <w:t xml:space="preserve">From </w:t>
      </w:r>
      <w:r w:rsidR="005276FB" w:rsidRPr="00CD5E4B">
        <w:t>IEEE 802.11-2020</w:t>
      </w:r>
      <w:r w:rsidR="00D36317" w:rsidRPr="00CD5E4B">
        <w:t xml:space="preserve"> </w:t>
      </w:r>
      <w:r w:rsidR="003B55ED" w:rsidRPr="00CD5E4B">
        <w:fldChar w:fldCharType="begin" w:fldLock="1"/>
      </w:r>
      <w:r w:rsidR="003B55ED" w:rsidRPr="00CD5E4B">
        <w:instrText xml:space="preserve"> REF _Ref106010712 \r \h </w:instrText>
      </w:r>
      <w:r w:rsidR="004C13AC" w:rsidRPr="00CD5E4B">
        <w:instrText xml:space="preserve"> \* MERGEFORMAT </w:instrText>
      </w:r>
      <w:r w:rsidR="003B55ED" w:rsidRPr="00CD5E4B">
        <w:fldChar w:fldCharType="separate"/>
      </w:r>
      <w:r w:rsidR="002816C2" w:rsidRPr="00CD5E4B">
        <w:t>[43]</w:t>
      </w:r>
      <w:r w:rsidR="003B55ED" w:rsidRPr="00CD5E4B">
        <w:fldChar w:fldCharType="end"/>
      </w:r>
      <w:r w:rsidRPr="00CD5E4B">
        <w:t xml:space="preserve">, Table 17-18 a reference sensitivity level of </w:t>
      </w:r>
      <m:oMath>
        <m:sSub>
          <m:sSubPr>
            <m:ctrlPr>
              <w:rPr>
                <w:rFonts w:ascii="Cambria Math" w:hAnsi="Cambria Math"/>
              </w:rPr>
            </m:ctrlPr>
          </m:sSubPr>
          <m:e>
            <m:r>
              <w:rPr>
                <w:rFonts w:ascii="Cambria Math" w:hAnsi="Cambria Math"/>
              </w:rPr>
              <m:t>S</m:t>
            </m:r>
          </m:e>
          <m:sub>
            <m:r>
              <m:rPr>
                <m:sty m:val="p"/>
              </m:rPr>
              <w:rPr>
                <w:rFonts w:ascii="Cambria Math" w:hAnsi="Cambria Math"/>
              </w:rPr>
              <m:t>0</m:t>
            </m:r>
          </m:sub>
        </m:sSub>
        <m:r>
          <m:rPr>
            <m:sty m:val="p"/>
          </m:rPr>
          <w:rPr>
            <w:rFonts w:ascii="Cambria Math" w:hAnsi="Cambria Math"/>
          </w:rPr>
          <m:t>=-82 dBm</m:t>
        </m:r>
      </m:oMath>
      <w:r w:rsidRPr="00CD5E4B">
        <w:t xml:space="preserve"> </w:t>
      </w:r>
      <w:r w:rsidR="005B212F" w:rsidRPr="00CD5E4B">
        <w:t xml:space="preserve">is obtained </w:t>
      </w:r>
      <w:r w:rsidRPr="00CD5E4B">
        <w:t>for 20 MHz and the lowest modulation and coding scheme (MCS), as well as the information that a “noise factor of 10 dB and 5 dB implementation margins are assumed”.</w:t>
      </w:r>
      <w:r w:rsidR="00D826A5" w:rsidRPr="00CD5E4B">
        <w:t xml:space="preserve"> The implementation margin was considered only for the derivation of the reference sensitivity and will not be considered in the noise floor </w:t>
      </w:r>
      <w:r w:rsidR="001C717B" w:rsidRPr="00CD5E4B">
        <w:t>derivation.</w:t>
      </w:r>
    </w:p>
    <w:p w14:paraId="5B56A5D8" w14:textId="7A875946" w:rsidR="00D46EF1" w:rsidRPr="00CD5E4B" w:rsidRDefault="00D46EF1" w:rsidP="009C48EC">
      <w:pPr>
        <w:pStyle w:val="Caption"/>
        <w:keepNext/>
        <w:rPr>
          <w:lang w:val="en-GB"/>
        </w:rPr>
      </w:pPr>
      <w:r w:rsidRPr="00CD5E4B">
        <w:rPr>
          <w:lang w:val="en-GB"/>
        </w:rPr>
        <w:t xml:space="preserve">Table </w:t>
      </w:r>
      <w:r w:rsidRPr="001943D9">
        <w:rPr>
          <w:lang w:val="en-GB"/>
        </w:rPr>
        <w:fldChar w:fldCharType="begin"/>
      </w:r>
      <w:r w:rsidRPr="00CD5E4B">
        <w:rPr>
          <w:lang w:val="en-GB"/>
        </w:rPr>
        <w:instrText xml:space="preserve"> SEQ Table \* ARABIC </w:instrText>
      </w:r>
      <w:r w:rsidRPr="001943D9">
        <w:rPr>
          <w:lang w:val="en-GB"/>
        </w:rPr>
        <w:fldChar w:fldCharType="separate"/>
      </w:r>
      <w:r w:rsidR="001F0975">
        <w:rPr>
          <w:noProof/>
          <w:lang w:val="en-GB"/>
        </w:rPr>
        <w:t>47</w:t>
      </w:r>
      <w:r w:rsidRPr="001943D9">
        <w:rPr>
          <w:lang w:val="en-GB"/>
        </w:rPr>
        <w:fldChar w:fldCharType="end"/>
      </w:r>
      <w:r w:rsidR="000E508C" w:rsidRPr="00CD5E4B">
        <w:rPr>
          <w:lang w:val="en-GB"/>
        </w:rPr>
        <w:t>: Receiver performance requirements (</w:t>
      </w:r>
      <w:r w:rsidR="005B07F5" w:rsidRPr="00CD5E4B">
        <w:rPr>
          <w:lang w:val="en-GB"/>
        </w:rPr>
        <w:t xml:space="preserve">IEEE 802.11-2020 Table 17-18 </w:t>
      </w:r>
      <w:r w:rsidR="005B07F5" w:rsidRPr="00CD5E4B">
        <w:rPr>
          <w:lang w:val="en-GB"/>
        </w:rPr>
        <w:fldChar w:fldCharType="begin" w:fldLock="1"/>
      </w:r>
      <w:r w:rsidR="005B07F5" w:rsidRPr="00CD5E4B">
        <w:rPr>
          <w:lang w:val="en-GB"/>
        </w:rPr>
        <w:instrText xml:space="preserve"> REF _Ref106010712 \r \h </w:instrText>
      </w:r>
      <w:r w:rsidR="004C13AC" w:rsidRPr="00CD5E4B">
        <w:rPr>
          <w:lang w:val="en-GB"/>
        </w:rPr>
        <w:instrText xml:space="preserve"> \* MERGEFORMAT </w:instrText>
      </w:r>
      <w:r w:rsidR="005B07F5" w:rsidRPr="00CD5E4B">
        <w:rPr>
          <w:lang w:val="en-GB"/>
        </w:rPr>
      </w:r>
      <w:r w:rsidR="005B07F5" w:rsidRPr="00CD5E4B">
        <w:rPr>
          <w:lang w:val="en-GB"/>
        </w:rPr>
        <w:fldChar w:fldCharType="separate"/>
      </w:r>
      <w:r w:rsidR="002816C2" w:rsidRPr="00CD5E4B">
        <w:rPr>
          <w:lang w:val="en-GB"/>
        </w:rPr>
        <w:t>[43]</w:t>
      </w:r>
      <w:r w:rsidR="005B07F5" w:rsidRPr="00CD5E4B">
        <w:rPr>
          <w:lang w:val="en-GB"/>
        </w:rPr>
        <w:fldChar w:fldCharType="end"/>
      </w:r>
      <w:r w:rsidR="005B07F5" w:rsidRPr="00CD5E4B">
        <w:rPr>
          <w:lang w:val="en-GB"/>
        </w:rPr>
        <w:t>)</w:t>
      </w:r>
    </w:p>
    <w:tbl>
      <w:tblPr>
        <w:tblStyle w:val="ECCTable-redheader"/>
        <w:tblW w:w="9498" w:type="dxa"/>
        <w:tblInd w:w="0" w:type="dxa"/>
        <w:tblLayout w:type="fixed"/>
        <w:tblLook w:val="04A0" w:firstRow="1" w:lastRow="0" w:firstColumn="1" w:lastColumn="0" w:noHBand="0" w:noVBand="1"/>
      </w:tblPr>
      <w:tblGrid>
        <w:gridCol w:w="988"/>
        <w:gridCol w:w="992"/>
        <w:gridCol w:w="1134"/>
        <w:gridCol w:w="1134"/>
        <w:gridCol w:w="1559"/>
        <w:gridCol w:w="1843"/>
        <w:gridCol w:w="1848"/>
      </w:tblGrid>
      <w:tr w:rsidR="009C48EC" w:rsidRPr="00CD5E4B" w14:paraId="3A11EAAF" w14:textId="77777777" w:rsidTr="009C48EC">
        <w:trPr>
          <w:cnfStyle w:val="100000000000" w:firstRow="1" w:lastRow="0" w:firstColumn="0" w:lastColumn="0" w:oddVBand="0" w:evenVBand="0" w:oddHBand="0" w:evenHBand="0" w:firstRowFirstColumn="0" w:firstRowLastColumn="0" w:lastRowFirstColumn="0" w:lastRowLastColumn="0"/>
          <w:trHeight w:val="300"/>
        </w:trPr>
        <w:tc>
          <w:tcPr>
            <w:tcW w:w="988" w:type="dxa"/>
            <w:noWrap/>
          </w:tcPr>
          <w:p w14:paraId="7ADC6EE6" w14:textId="50DB4BA6" w:rsidR="007F009D" w:rsidRPr="00CD5E4B" w:rsidRDefault="00495DC9" w:rsidP="009C48EC">
            <w:pPr>
              <w:pStyle w:val="ECCTableHeaderwhitefont"/>
              <w:keepNext/>
              <w:keepLines/>
            </w:pPr>
            <w:r w:rsidRPr="00CD5E4B">
              <w:t>Modulation</w:t>
            </w:r>
          </w:p>
        </w:tc>
        <w:tc>
          <w:tcPr>
            <w:tcW w:w="992" w:type="dxa"/>
            <w:noWrap/>
          </w:tcPr>
          <w:p w14:paraId="75977446" w14:textId="6D4BC83A" w:rsidR="007F009D" w:rsidRPr="00CD5E4B" w:rsidRDefault="00495DC9" w:rsidP="009C48EC">
            <w:pPr>
              <w:pStyle w:val="ECCTableHeaderwhitefont"/>
              <w:keepNext/>
              <w:keepLines/>
            </w:pPr>
            <w:r w:rsidRPr="00CD5E4B">
              <w:t>Coding rate (R)</w:t>
            </w:r>
          </w:p>
        </w:tc>
        <w:tc>
          <w:tcPr>
            <w:tcW w:w="1134" w:type="dxa"/>
            <w:noWrap/>
          </w:tcPr>
          <w:p w14:paraId="4E54920C" w14:textId="72EE114A" w:rsidR="007F009D" w:rsidRPr="00CD5E4B" w:rsidRDefault="00547BA4" w:rsidP="009C48EC">
            <w:pPr>
              <w:pStyle w:val="ECCTableHeaderwhitefont"/>
              <w:keepNext/>
              <w:keepLines/>
            </w:pPr>
            <w:r w:rsidRPr="00CD5E4B">
              <w:t>Adjacent</w:t>
            </w:r>
            <w:r w:rsidR="00495DC9" w:rsidRPr="00CD5E4B">
              <w:t xml:space="preserve"> </w:t>
            </w:r>
            <w:r w:rsidRPr="00CD5E4B">
              <w:t>channel</w:t>
            </w:r>
            <w:r w:rsidR="00495DC9" w:rsidRPr="00CD5E4B">
              <w:t xml:space="preserve"> </w:t>
            </w:r>
            <w:r w:rsidRPr="00CD5E4B">
              <w:t>rejection</w:t>
            </w:r>
            <w:r w:rsidR="00495DC9" w:rsidRPr="00CD5E4B">
              <w:t xml:space="preserve"> </w:t>
            </w:r>
            <w:r w:rsidRPr="00CD5E4B">
              <w:t>(dB)</w:t>
            </w:r>
          </w:p>
        </w:tc>
        <w:tc>
          <w:tcPr>
            <w:tcW w:w="1134" w:type="dxa"/>
            <w:noWrap/>
          </w:tcPr>
          <w:p w14:paraId="1D73B080" w14:textId="275A0F4B" w:rsidR="007F009D" w:rsidRPr="00CD5E4B" w:rsidRDefault="00495DC9" w:rsidP="009C48EC">
            <w:pPr>
              <w:pStyle w:val="ECCTableHeaderwhitefont"/>
              <w:keepNext/>
              <w:keepLines/>
            </w:pPr>
            <w:r w:rsidRPr="00CD5E4B">
              <w:t>Alternate adjacent channel rejection (dB)</w:t>
            </w:r>
          </w:p>
        </w:tc>
        <w:tc>
          <w:tcPr>
            <w:tcW w:w="1559" w:type="dxa"/>
            <w:noWrap/>
          </w:tcPr>
          <w:p w14:paraId="7A46E5AE" w14:textId="28F7086E" w:rsidR="007F009D" w:rsidRPr="00CD5E4B" w:rsidRDefault="00495DC9" w:rsidP="009C48EC">
            <w:pPr>
              <w:pStyle w:val="ECCTableHeaderwhitefont"/>
              <w:keepNext/>
              <w:keepLines/>
            </w:pPr>
            <w:r w:rsidRPr="00CD5E4B">
              <w:t>Minimum sensitivity (dBm) (20 MHz channel spacing)</w:t>
            </w:r>
          </w:p>
        </w:tc>
        <w:tc>
          <w:tcPr>
            <w:tcW w:w="1843" w:type="dxa"/>
            <w:noWrap/>
          </w:tcPr>
          <w:p w14:paraId="0CE6337C" w14:textId="61CAEB7C" w:rsidR="007F009D" w:rsidRPr="00CD5E4B" w:rsidRDefault="00495DC9" w:rsidP="009C48EC">
            <w:pPr>
              <w:pStyle w:val="ECCTableHeaderwhitefont"/>
              <w:keepNext/>
              <w:keepLines/>
            </w:pPr>
            <w:r w:rsidRPr="00CD5E4B">
              <w:t>Minimum sensitivity (dBm) (10 MHz channel spacing)</w:t>
            </w:r>
          </w:p>
        </w:tc>
        <w:tc>
          <w:tcPr>
            <w:tcW w:w="1848" w:type="dxa"/>
            <w:noWrap/>
          </w:tcPr>
          <w:p w14:paraId="7651C57B" w14:textId="2A227803" w:rsidR="007F009D" w:rsidRPr="00CD5E4B" w:rsidRDefault="00495DC9" w:rsidP="009C48EC">
            <w:pPr>
              <w:pStyle w:val="ECCTableHeaderwhitefont"/>
              <w:keepNext/>
              <w:keepLines/>
            </w:pPr>
            <w:r w:rsidRPr="00CD5E4B">
              <w:t>Minimum sensitivity (dBm) (5 MHz channel spacing)</w:t>
            </w:r>
          </w:p>
        </w:tc>
      </w:tr>
      <w:tr w:rsidR="009C48EC" w:rsidRPr="00CD5E4B" w14:paraId="0913496E" w14:textId="77777777" w:rsidTr="009C48EC">
        <w:trPr>
          <w:trHeight w:val="300"/>
        </w:trPr>
        <w:tc>
          <w:tcPr>
            <w:tcW w:w="988" w:type="dxa"/>
            <w:noWrap/>
            <w:hideMark/>
          </w:tcPr>
          <w:p w14:paraId="588836A2" w14:textId="77777777" w:rsidR="007F009D" w:rsidRPr="00CD5E4B" w:rsidRDefault="007F009D" w:rsidP="009C48EC">
            <w:pPr>
              <w:pStyle w:val="ECCTabletext"/>
              <w:keepNext/>
              <w:keepLines/>
            </w:pPr>
            <w:r w:rsidRPr="00CD5E4B">
              <w:t>BPSK</w:t>
            </w:r>
          </w:p>
        </w:tc>
        <w:tc>
          <w:tcPr>
            <w:tcW w:w="992" w:type="dxa"/>
            <w:noWrap/>
            <w:hideMark/>
          </w:tcPr>
          <w:p w14:paraId="7CA4C1FC" w14:textId="77777777" w:rsidR="007F009D" w:rsidRPr="00CD5E4B" w:rsidRDefault="007F009D" w:rsidP="009C48EC">
            <w:pPr>
              <w:pStyle w:val="ECCTabletext"/>
              <w:keepNext/>
              <w:keepLines/>
            </w:pPr>
            <w:r w:rsidRPr="00CD5E4B">
              <w:t>1/2</w:t>
            </w:r>
          </w:p>
        </w:tc>
        <w:tc>
          <w:tcPr>
            <w:tcW w:w="1134" w:type="dxa"/>
            <w:noWrap/>
            <w:hideMark/>
          </w:tcPr>
          <w:p w14:paraId="57B2D848" w14:textId="77777777" w:rsidR="007F009D" w:rsidRPr="00CD5E4B" w:rsidRDefault="007F009D" w:rsidP="009C48EC">
            <w:pPr>
              <w:pStyle w:val="ECCTabletext"/>
              <w:keepNext/>
              <w:keepLines/>
            </w:pPr>
            <w:r w:rsidRPr="00CD5E4B">
              <w:t>16</w:t>
            </w:r>
          </w:p>
        </w:tc>
        <w:tc>
          <w:tcPr>
            <w:tcW w:w="1134" w:type="dxa"/>
            <w:noWrap/>
            <w:hideMark/>
          </w:tcPr>
          <w:p w14:paraId="03202631" w14:textId="77777777" w:rsidR="007F009D" w:rsidRPr="00CD5E4B" w:rsidRDefault="007F009D" w:rsidP="009C48EC">
            <w:pPr>
              <w:pStyle w:val="ECCTabletext"/>
              <w:keepNext/>
              <w:keepLines/>
            </w:pPr>
            <w:r w:rsidRPr="00CD5E4B">
              <w:t>32</w:t>
            </w:r>
          </w:p>
        </w:tc>
        <w:tc>
          <w:tcPr>
            <w:tcW w:w="1559" w:type="dxa"/>
            <w:noWrap/>
            <w:hideMark/>
          </w:tcPr>
          <w:p w14:paraId="0365C5B9" w14:textId="77777777" w:rsidR="007F009D" w:rsidRPr="00CD5E4B" w:rsidRDefault="007F009D" w:rsidP="009C48EC">
            <w:pPr>
              <w:pStyle w:val="ECCTabletext"/>
              <w:keepNext/>
              <w:keepLines/>
            </w:pPr>
            <w:r w:rsidRPr="00CD5E4B">
              <w:t>–82</w:t>
            </w:r>
          </w:p>
        </w:tc>
        <w:tc>
          <w:tcPr>
            <w:tcW w:w="1843" w:type="dxa"/>
            <w:noWrap/>
            <w:hideMark/>
          </w:tcPr>
          <w:p w14:paraId="725F0C38" w14:textId="77777777" w:rsidR="007F009D" w:rsidRPr="00CD5E4B" w:rsidRDefault="007F009D" w:rsidP="009C48EC">
            <w:pPr>
              <w:pStyle w:val="ECCTabletext"/>
              <w:keepNext/>
              <w:keepLines/>
            </w:pPr>
            <w:r w:rsidRPr="00CD5E4B">
              <w:t>–85</w:t>
            </w:r>
          </w:p>
        </w:tc>
        <w:tc>
          <w:tcPr>
            <w:tcW w:w="1848" w:type="dxa"/>
            <w:noWrap/>
            <w:hideMark/>
          </w:tcPr>
          <w:p w14:paraId="4364B227" w14:textId="77777777" w:rsidR="007F009D" w:rsidRPr="00CD5E4B" w:rsidRDefault="007F009D" w:rsidP="009C48EC">
            <w:pPr>
              <w:pStyle w:val="ECCTabletext"/>
              <w:keepNext/>
              <w:keepLines/>
            </w:pPr>
            <w:r w:rsidRPr="00CD5E4B">
              <w:t>–88</w:t>
            </w:r>
          </w:p>
        </w:tc>
      </w:tr>
      <w:tr w:rsidR="009C48EC" w:rsidRPr="00CD5E4B" w14:paraId="198CB3D3" w14:textId="77777777" w:rsidTr="009C48EC">
        <w:trPr>
          <w:trHeight w:val="300"/>
        </w:trPr>
        <w:tc>
          <w:tcPr>
            <w:tcW w:w="988" w:type="dxa"/>
            <w:noWrap/>
            <w:hideMark/>
          </w:tcPr>
          <w:p w14:paraId="43F4AA79" w14:textId="77777777" w:rsidR="007F009D" w:rsidRPr="00CD5E4B" w:rsidRDefault="007F009D" w:rsidP="009C48EC">
            <w:pPr>
              <w:pStyle w:val="ECCTabletext"/>
              <w:keepNext/>
              <w:keepLines/>
            </w:pPr>
            <w:r w:rsidRPr="00CD5E4B">
              <w:t>BPSK</w:t>
            </w:r>
          </w:p>
        </w:tc>
        <w:tc>
          <w:tcPr>
            <w:tcW w:w="992" w:type="dxa"/>
            <w:noWrap/>
            <w:hideMark/>
          </w:tcPr>
          <w:p w14:paraId="1C3CAF90" w14:textId="77777777" w:rsidR="007F009D" w:rsidRPr="00CD5E4B" w:rsidRDefault="007F009D" w:rsidP="009C48EC">
            <w:pPr>
              <w:pStyle w:val="ECCTabletext"/>
              <w:keepNext/>
              <w:keepLines/>
            </w:pPr>
            <w:r w:rsidRPr="00CD5E4B">
              <w:t>3/4</w:t>
            </w:r>
          </w:p>
        </w:tc>
        <w:tc>
          <w:tcPr>
            <w:tcW w:w="1134" w:type="dxa"/>
            <w:noWrap/>
            <w:hideMark/>
          </w:tcPr>
          <w:p w14:paraId="5F27E55A" w14:textId="77777777" w:rsidR="007F009D" w:rsidRPr="00CD5E4B" w:rsidRDefault="007F009D" w:rsidP="009C48EC">
            <w:pPr>
              <w:pStyle w:val="ECCTabletext"/>
              <w:keepNext/>
              <w:keepLines/>
            </w:pPr>
            <w:r w:rsidRPr="00CD5E4B">
              <w:t>15</w:t>
            </w:r>
          </w:p>
        </w:tc>
        <w:tc>
          <w:tcPr>
            <w:tcW w:w="1134" w:type="dxa"/>
            <w:noWrap/>
            <w:hideMark/>
          </w:tcPr>
          <w:p w14:paraId="189696D3" w14:textId="77777777" w:rsidR="007F009D" w:rsidRPr="00CD5E4B" w:rsidRDefault="007F009D" w:rsidP="009C48EC">
            <w:pPr>
              <w:pStyle w:val="ECCTabletext"/>
              <w:keepNext/>
              <w:keepLines/>
            </w:pPr>
            <w:r w:rsidRPr="00CD5E4B">
              <w:t>31</w:t>
            </w:r>
          </w:p>
        </w:tc>
        <w:tc>
          <w:tcPr>
            <w:tcW w:w="1559" w:type="dxa"/>
            <w:noWrap/>
            <w:hideMark/>
          </w:tcPr>
          <w:p w14:paraId="6424CA0F" w14:textId="77777777" w:rsidR="007F009D" w:rsidRPr="00CD5E4B" w:rsidRDefault="007F009D" w:rsidP="009C48EC">
            <w:pPr>
              <w:pStyle w:val="ECCTabletext"/>
              <w:keepNext/>
              <w:keepLines/>
            </w:pPr>
            <w:r w:rsidRPr="00CD5E4B">
              <w:t>–81</w:t>
            </w:r>
          </w:p>
        </w:tc>
        <w:tc>
          <w:tcPr>
            <w:tcW w:w="1843" w:type="dxa"/>
            <w:noWrap/>
            <w:hideMark/>
          </w:tcPr>
          <w:p w14:paraId="72687E22" w14:textId="77777777" w:rsidR="007F009D" w:rsidRPr="00CD5E4B" w:rsidRDefault="007F009D" w:rsidP="009C48EC">
            <w:pPr>
              <w:pStyle w:val="ECCTabletext"/>
              <w:keepNext/>
              <w:keepLines/>
            </w:pPr>
            <w:r w:rsidRPr="00CD5E4B">
              <w:t>–84</w:t>
            </w:r>
          </w:p>
        </w:tc>
        <w:tc>
          <w:tcPr>
            <w:tcW w:w="1848" w:type="dxa"/>
            <w:noWrap/>
            <w:hideMark/>
          </w:tcPr>
          <w:p w14:paraId="2DBBD2A4" w14:textId="77777777" w:rsidR="007F009D" w:rsidRPr="00CD5E4B" w:rsidRDefault="007F009D" w:rsidP="009C48EC">
            <w:pPr>
              <w:pStyle w:val="ECCTabletext"/>
              <w:keepNext/>
              <w:keepLines/>
            </w:pPr>
            <w:r w:rsidRPr="00CD5E4B">
              <w:t>–87</w:t>
            </w:r>
          </w:p>
        </w:tc>
      </w:tr>
      <w:tr w:rsidR="009C48EC" w:rsidRPr="00CD5E4B" w14:paraId="6214506B" w14:textId="77777777" w:rsidTr="009C48EC">
        <w:trPr>
          <w:trHeight w:val="300"/>
        </w:trPr>
        <w:tc>
          <w:tcPr>
            <w:tcW w:w="988" w:type="dxa"/>
            <w:noWrap/>
            <w:hideMark/>
          </w:tcPr>
          <w:p w14:paraId="45DB5BC0" w14:textId="77777777" w:rsidR="007F009D" w:rsidRPr="00CD5E4B" w:rsidRDefault="007F009D" w:rsidP="009C48EC">
            <w:pPr>
              <w:pStyle w:val="ECCTabletext"/>
              <w:keepNext/>
              <w:keepLines/>
            </w:pPr>
            <w:r w:rsidRPr="00CD5E4B">
              <w:t>QPSK</w:t>
            </w:r>
          </w:p>
        </w:tc>
        <w:tc>
          <w:tcPr>
            <w:tcW w:w="992" w:type="dxa"/>
            <w:noWrap/>
            <w:hideMark/>
          </w:tcPr>
          <w:p w14:paraId="0B5BB423" w14:textId="77777777" w:rsidR="007F009D" w:rsidRPr="00CD5E4B" w:rsidRDefault="007F009D" w:rsidP="009C48EC">
            <w:pPr>
              <w:pStyle w:val="ECCTabletext"/>
              <w:keepNext/>
              <w:keepLines/>
            </w:pPr>
            <w:r w:rsidRPr="00CD5E4B">
              <w:t>1/2</w:t>
            </w:r>
          </w:p>
        </w:tc>
        <w:tc>
          <w:tcPr>
            <w:tcW w:w="1134" w:type="dxa"/>
            <w:noWrap/>
            <w:hideMark/>
          </w:tcPr>
          <w:p w14:paraId="581A5EF5" w14:textId="77777777" w:rsidR="007F009D" w:rsidRPr="00CD5E4B" w:rsidRDefault="007F009D" w:rsidP="009C48EC">
            <w:pPr>
              <w:pStyle w:val="ECCTabletext"/>
              <w:keepNext/>
              <w:keepLines/>
            </w:pPr>
            <w:r w:rsidRPr="00CD5E4B">
              <w:t>13</w:t>
            </w:r>
          </w:p>
        </w:tc>
        <w:tc>
          <w:tcPr>
            <w:tcW w:w="1134" w:type="dxa"/>
            <w:noWrap/>
            <w:hideMark/>
          </w:tcPr>
          <w:p w14:paraId="06B9B858" w14:textId="77777777" w:rsidR="007F009D" w:rsidRPr="00CD5E4B" w:rsidRDefault="007F009D" w:rsidP="009C48EC">
            <w:pPr>
              <w:pStyle w:val="ECCTabletext"/>
              <w:keepNext/>
              <w:keepLines/>
            </w:pPr>
            <w:r w:rsidRPr="00CD5E4B">
              <w:t>29</w:t>
            </w:r>
          </w:p>
        </w:tc>
        <w:tc>
          <w:tcPr>
            <w:tcW w:w="1559" w:type="dxa"/>
            <w:noWrap/>
            <w:hideMark/>
          </w:tcPr>
          <w:p w14:paraId="1DE1CB8E" w14:textId="77777777" w:rsidR="007F009D" w:rsidRPr="00CD5E4B" w:rsidRDefault="007F009D" w:rsidP="009C48EC">
            <w:pPr>
              <w:pStyle w:val="ECCTabletext"/>
              <w:keepNext/>
              <w:keepLines/>
            </w:pPr>
            <w:r w:rsidRPr="00CD5E4B">
              <w:t>–79</w:t>
            </w:r>
          </w:p>
        </w:tc>
        <w:tc>
          <w:tcPr>
            <w:tcW w:w="1843" w:type="dxa"/>
            <w:noWrap/>
            <w:hideMark/>
          </w:tcPr>
          <w:p w14:paraId="7A4ADA47" w14:textId="77777777" w:rsidR="007F009D" w:rsidRPr="00CD5E4B" w:rsidRDefault="007F009D" w:rsidP="009C48EC">
            <w:pPr>
              <w:pStyle w:val="ECCTabletext"/>
              <w:keepNext/>
              <w:keepLines/>
            </w:pPr>
            <w:r w:rsidRPr="00CD5E4B">
              <w:t>–82</w:t>
            </w:r>
          </w:p>
        </w:tc>
        <w:tc>
          <w:tcPr>
            <w:tcW w:w="1848" w:type="dxa"/>
            <w:noWrap/>
            <w:hideMark/>
          </w:tcPr>
          <w:p w14:paraId="24A4D1E0" w14:textId="77777777" w:rsidR="007F009D" w:rsidRPr="00CD5E4B" w:rsidRDefault="007F009D" w:rsidP="009C48EC">
            <w:pPr>
              <w:pStyle w:val="ECCTabletext"/>
              <w:keepNext/>
              <w:keepLines/>
            </w:pPr>
            <w:r w:rsidRPr="00CD5E4B">
              <w:t>–85</w:t>
            </w:r>
          </w:p>
        </w:tc>
      </w:tr>
      <w:tr w:rsidR="009C48EC" w:rsidRPr="00CD5E4B" w14:paraId="12331FF9" w14:textId="77777777" w:rsidTr="009C48EC">
        <w:trPr>
          <w:trHeight w:val="300"/>
        </w:trPr>
        <w:tc>
          <w:tcPr>
            <w:tcW w:w="988" w:type="dxa"/>
            <w:noWrap/>
            <w:hideMark/>
          </w:tcPr>
          <w:p w14:paraId="405E151A" w14:textId="77777777" w:rsidR="007F009D" w:rsidRPr="00CD5E4B" w:rsidRDefault="007F009D" w:rsidP="009C48EC">
            <w:pPr>
              <w:pStyle w:val="ECCTabletext"/>
              <w:keepNext/>
              <w:keepLines/>
            </w:pPr>
            <w:r w:rsidRPr="00CD5E4B">
              <w:t>QPSK</w:t>
            </w:r>
          </w:p>
        </w:tc>
        <w:tc>
          <w:tcPr>
            <w:tcW w:w="992" w:type="dxa"/>
            <w:noWrap/>
            <w:hideMark/>
          </w:tcPr>
          <w:p w14:paraId="745C666D" w14:textId="77777777" w:rsidR="007F009D" w:rsidRPr="00CD5E4B" w:rsidRDefault="007F009D" w:rsidP="009C48EC">
            <w:pPr>
              <w:pStyle w:val="ECCTabletext"/>
              <w:keepNext/>
              <w:keepLines/>
            </w:pPr>
            <w:r w:rsidRPr="00CD5E4B">
              <w:t>3/4</w:t>
            </w:r>
          </w:p>
        </w:tc>
        <w:tc>
          <w:tcPr>
            <w:tcW w:w="1134" w:type="dxa"/>
            <w:noWrap/>
            <w:hideMark/>
          </w:tcPr>
          <w:p w14:paraId="17D25797" w14:textId="77777777" w:rsidR="007F009D" w:rsidRPr="00CD5E4B" w:rsidRDefault="007F009D" w:rsidP="009C48EC">
            <w:pPr>
              <w:pStyle w:val="ECCTabletext"/>
              <w:keepNext/>
              <w:keepLines/>
            </w:pPr>
            <w:r w:rsidRPr="00CD5E4B">
              <w:t>11</w:t>
            </w:r>
          </w:p>
        </w:tc>
        <w:tc>
          <w:tcPr>
            <w:tcW w:w="1134" w:type="dxa"/>
            <w:noWrap/>
            <w:hideMark/>
          </w:tcPr>
          <w:p w14:paraId="7B76F639" w14:textId="77777777" w:rsidR="007F009D" w:rsidRPr="00CD5E4B" w:rsidRDefault="007F009D" w:rsidP="009C48EC">
            <w:pPr>
              <w:pStyle w:val="ECCTabletext"/>
              <w:keepNext/>
              <w:keepLines/>
            </w:pPr>
            <w:r w:rsidRPr="00CD5E4B">
              <w:t>27</w:t>
            </w:r>
          </w:p>
        </w:tc>
        <w:tc>
          <w:tcPr>
            <w:tcW w:w="1559" w:type="dxa"/>
            <w:noWrap/>
            <w:hideMark/>
          </w:tcPr>
          <w:p w14:paraId="1DD0D5A8" w14:textId="77777777" w:rsidR="007F009D" w:rsidRPr="00CD5E4B" w:rsidRDefault="007F009D" w:rsidP="009C48EC">
            <w:pPr>
              <w:pStyle w:val="ECCTabletext"/>
              <w:keepNext/>
              <w:keepLines/>
            </w:pPr>
            <w:r w:rsidRPr="00CD5E4B">
              <w:t>–77</w:t>
            </w:r>
          </w:p>
        </w:tc>
        <w:tc>
          <w:tcPr>
            <w:tcW w:w="1843" w:type="dxa"/>
            <w:noWrap/>
            <w:hideMark/>
          </w:tcPr>
          <w:p w14:paraId="6FA145B3" w14:textId="77777777" w:rsidR="007F009D" w:rsidRPr="00CD5E4B" w:rsidRDefault="007F009D" w:rsidP="009C48EC">
            <w:pPr>
              <w:pStyle w:val="ECCTabletext"/>
              <w:keepNext/>
              <w:keepLines/>
            </w:pPr>
            <w:r w:rsidRPr="00CD5E4B">
              <w:t>–80</w:t>
            </w:r>
          </w:p>
        </w:tc>
        <w:tc>
          <w:tcPr>
            <w:tcW w:w="1848" w:type="dxa"/>
            <w:noWrap/>
            <w:hideMark/>
          </w:tcPr>
          <w:p w14:paraId="18FBE2A9" w14:textId="77777777" w:rsidR="007F009D" w:rsidRPr="00CD5E4B" w:rsidRDefault="007F009D" w:rsidP="009C48EC">
            <w:pPr>
              <w:pStyle w:val="ECCTabletext"/>
              <w:keepNext/>
              <w:keepLines/>
            </w:pPr>
            <w:r w:rsidRPr="00CD5E4B">
              <w:t>–83</w:t>
            </w:r>
          </w:p>
        </w:tc>
      </w:tr>
      <w:tr w:rsidR="009C48EC" w:rsidRPr="00CD5E4B" w14:paraId="4E1AD319" w14:textId="77777777" w:rsidTr="009C48EC">
        <w:trPr>
          <w:trHeight w:val="300"/>
        </w:trPr>
        <w:tc>
          <w:tcPr>
            <w:tcW w:w="988" w:type="dxa"/>
            <w:noWrap/>
            <w:hideMark/>
          </w:tcPr>
          <w:p w14:paraId="4E5E5E3C" w14:textId="77777777" w:rsidR="007F009D" w:rsidRPr="00CD5E4B" w:rsidRDefault="007F009D" w:rsidP="009C48EC">
            <w:pPr>
              <w:pStyle w:val="ECCTabletext"/>
              <w:keepNext/>
              <w:keepLines/>
            </w:pPr>
            <w:r w:rsidRPr="00CD5E4B">
              <w:t>16-QAM</w:t>
            </w:r>
          </w:p>
        </w:tc>
        <w:tc>
          <w:tcPr>
            <w:tcW w:w="992" w:type="dxa"/>
            <w:noWrap/>
            <w:hideMark/>
          </w:tcPr>
          <w:p w14:paraId="15520847" w14:textId="77777777" w:rsidR="007F009D" w:rsidRPr="00CD5E4B" w:rsidRDefault="007F009D" w:rsidP="009C48EC">
            <w:pPr>
              <w:pStyle w:val="ECCTabletext"/>
              <w:keepNext/>
              <w:keepLines/>
            </w:pPr>
            <w:r w:rsidRPr="00CD5E4B">
              <w:t>1/2</w:t>
            </w:r>
          </w:p>
        </w:tc>
        <w:tc>
          <w:tcPr>
            <w:tcW w:w="1134" w:type="dxa"/>
            <w:noWrap/>
            <w:hideMark/>
          </w:tcPr>
          <w:p w14:paraId="07145587" w14:textId="77777777" w:rsidR="007F009D" w:rsidRPr="00CD5E4B" w:rsidRDefault="007F009D" w:rsidP="009C48EC">
            <w:pPr>
              <w:pStyle w:val="ECCTabletext"/>
              <w:keepNext/>
              <w:keepLines/>
            </w:pPr>
            <w:r w:rsidRPr="00CD5E4B">
              <w:t>8</w:t>
            </w:r>
          </w:p>
        </w:tc>
        <w:tc>
          <w:tcPr>
            <w:tcW w:w="1134" w:type="dxa"/>
            <w:noWrap/>
            <w:hideMark/>
          </w:tcPr>
          <w:p w14:paraId="3221C554" w14:textId="77777777" w:rsidR="007F009D" w:rsidRPr="00CD5E4B" w:rsidRDefault="007F009D" w:rsidP="009C48EC">
            <w:pPr>
              <w:pStyle w:val="ECCTabletext"/>
              <w:keepNext/>
              <w:keepLines/>
            </w:pPr>
            <w:r w:rsidRPr="00CD5E4B">
              <w:t>24</w:t>
            </w:r>
          </w:p>
        </w:tc>
        <w:tc>
          <w:tcPr>
            <w:tcW w:w="1559" w:type="dxa"/>
            <w:noWrap/>
            <w:hideMark/>
          </w:tcPr>
          <w:p w14:paraId="549C0493" w14:textId="77777777" w:rsidR="007F009D" w:rsidRPr="00CD5E4B" w:rsidRDefault="007F009D" w:rsidP="009C48EC">
            <w:pPr>
              <w:pStyle w:val="ECCTabletext"/>
              <w:keepNext/>
              <w:keepLines/>
            </w:pPr>
            <w:r w:rsidRPr="00CD5E4B">
              <w:t>–74</w:t>
            </w:r>
          </w:p>
        </w:tc>
        <w:tc>
          <w:tcPr>
            <w:tcW w:w="1843" w:type="dxa"/>
            <w:noWrap/>
            <w:hideMark/>
          </w:tcPr>
          <w:p w14:paraId="00686C2C" w14:textId="77777777" w:rsidR="007F009D" w:rsidRPr="00CD5E4B" w:rsidRDefault="007F009D" w:rsidP="009C48EC">
            <w:pPr>
              <w:pStyle w:val="ECCTabletext"/>
              <w:keepNext/>
              <w:keepLines/>
            </w:pPr>
            <w:r w:rsidRPr="00CD5E4B">
              <w:t>–77</w:t>
            </w:r>
          </w:p>
        </w:tc>
        <w:tc>
          <w:tcPr>
            <w:tcW w:w="1848" w:type="dxa"/>
            <w:noWrap/>
            <w:hideMark/>
          </w:tcPr>
          <w:p w14:paraId="410A959F" w14:textId="77777777" w:rsidR="007F009D" w:rsidRPr="00CD5E4B" w:rsidRDefault="007F009D" w:rsidP="009C48EC">
            <w:pPr>
              <w:pStyle w:val="ECCTabletext"/>
              <w:keepNext/>
              <w:keepLines/>
            </w:pPr>
            <w:r w:rsidRPr="00CD5E4B">
              <w:t>–80</w:t>
            </w:r>
          </w:p>
        </w:tc>
      </w:tr>
      <w:tr w:rsidR="009C48EC" w:rsidRPr="00CD5E4B" w14:paraId="75514AA7" w14:textId="77777777" w:rsidTr="009C48EC">
        <w:trPr>
          <w:trHeight w:val="300"/>
        </w:trPr>
        <w:tc>
          <w:tcPr>
            <w:tcW w:w="988" w:type="dxa"/>
            <w:noWrap/>
            <w:hideMark/>
          </w:tcPr>
          <w:p w14:paraId="7621423E" w14:textId="77777777" w:rsidR="007F009D" w:rsidRPr="00CD5E4B" w:rsidRDefault="007F009D" w:rsidP="009C48EC">
            <w:pPr>
              <w:pStyle w:val="ECCTabletext"/>
              <w:keepNext/>
              <w:keepLines/>
            </w:pPr>
            <w:r w:rsidRPr="00CD5E4B">
              <w:t>16-QAM</w:t>
            </w:r>
          </w:p>
        </w:tc>
        <w:tc>
          <w:tcPr>
            <w:tcW w:w="992" w:type="dxa"/>
            <w:noWrap/>
            <w:hideMark/>
          </w:tcPr>
          <w:p w14:paraId="74F72E65" w14:textId="77777777" w:rsidR="007F009D" w:rsidRPr="00CD5E4B" w:rsidRDefault="007F009D" w:rsidP="009C48EC">
            <w:pPr>
              <w:pStyle w:val="ECCTabletext"/>
              <w:keepNext/>
              <w:keepLines/>
            </w:pPr>
            <w:r w:rsidRPr="00CD5E4B">
              <w:t>3/4</w:t>
            </w:r>
          </w:p>
        </w:tc>
        <w:tc>
          <w:tcPr>
            <w:tcW w:w="1134" w:type="dxa"/>
            <w:noWrap/>
            <w:hideMark/>
          </w:tcPr>
          <w:p w14:paraId="49BBCBDB" w14:textId="77777777" w:rsidR="007F009D" w:rsidRPr="00CD5E4B" w:rsidRDefault="007F009D" w:rsidP="009C48EC">
            <w:pPr>
              <w:pStyle w:val="ECCTabletext"/>
              <w:keepNext/>
              <w:keepLines/>
            </w:pPr>
            <w:r w:rsidRPr="00CD5E4B">
              <w:t>4</w:t>
            </w:r>
          </w:p>
        </w:tc>
        <w:tc>
          <w:tcPr>
            <w:tcW w:w="1134" w:type="dxa"/>
            <w:noWrap/>
            <w:hideMark/>
          </w:tcPr>
          <w:p w14:paraId="44887171" w14:textId="77777777" w:rsidR="007F009D" w:rsidRPr="00CD5E4B" w:rsidRDefault="007F009D" w:rsidP="009C48EC">
            <w:pPr>
              <w:pStyle w:val="ECCTabletext"/>
              <w:keepNext/>
              <w:keepLines/>
            </w:pPr>
            <w:r w:rsidRPr="00CD5E4B">
              <w:t>20</w:t>
            </w:r>
          </w:p>
        </w:tc>
        <w:tc>
          <w:tcPr>
            <w:tcW w:w="1559" w:type="dxa"/>
            <w:noWrap/>
            <w:hideMark/>
          </w:tcPr>
          <w:p w14:paraId="4174D092" w14:textId="77777777" w:rsidR="007F009D" w:rsidRPr="00CD5E4B" w:rsidRDefault="007F009D" w:rsidP="009C48EC">
            <w:pPr>
              <w:pStyle w:val="ECCTabletext"/>
              <w:keepNext/>
              <w:keepLines/>
            </w:pPr>
            <w:r w:rsidRPr="00CD5E4B">
              <w:t>–70</w:t>
            </w:r>
          </w:p>
        </w:tc>
        <w:tc>
          <w:tcPr>
            <w:tcW w:w="1843" w:type="dxa"/>
            <w:noWrap/>
            <w:hideMark/>
          </w:tcPr>
          <w:p w14:paraId="397246AF" w14:textId="77777777" w:rsidR="007F009D" w:rsidRPr="00CD5E4B" w:rsidRDefault="007F009D" w:rsidP="009C48EC">
            <w:pPr>
              <w:pStyle w:val="ECCTabletext"/>
              <w:keepNext/>
              <w:keepLines/>
            </w:pPr>
            <w:r w:rsidRPr="00CD5E4B">
              <w:t>–73</w:t>
            </w:r>
          </w:p>
        </w:tc>
        <w:tc>
          <w:tcPr>
            <w:tcW w:w="1848" w:type="dxa"/>
            <w:noWrap/>
            <w:hideMark/>
          </w:tcPr>
          <w:p w14:paraId="700E72A6" w14:textId="77777777" w:rsidR="007F009D" w:rsidRPr="00CD5E4B" w:rsidRDefault="007F009D" w:rsidP="009C48EC">
            <w:pPr>
              <w:pStyle w:val="ECCTabletext"/>
              <w:keepNext/>
              <w:keepLines/>
            </w:pPr>
            <w:r w:rsidRPr="00CD5E4B">
              <w:t>–76</w:t>
            </w:r>
          </w:p>
        </w:tc>
      </w:tr>
      <w:tr w:rsidR="009C48EC" w:rsidRPr="00CD5E4B" w14:paraId="691B68B9" w14:textId="77777777" w:rsidTr="009C48EC">
        <w:trPr>
          <w:trHeight w:val="300"/>
        </w:trPr>
        <w:tc>
          <w:tcPr>
            <w:tcW w:w="988" w:type="dxa"/>
            <w:noWrap/>
            <w:hideMark/>
          </w:tcPr>
          <w:p w14:paraId="4AA9EEB7" w14:textId="77777777" w:rsidR="007F009D" w:rsidRPr="00CD5E4B" w:rsidRDefault="007F009D" w:rsidP="009C48EC">
            <w:pPr>
              <w:pStyle w:val="ECCTabletext"/>
              <w:keepNext/>
              <w:keepLines/>
            </w:pPr>
            <w:r w:rsidRPr="00CD5E4B">
              <w:t>64-QAM</w:t>
            </w:r>
          </w:p>
        </w:tc>
        <w:tc>
          <w:tcPr>
            <w:tcW w:w="992" w:type="dxa"/>
            <w:noWrap/>
            <w:hideMark/>
          </w:tcPr>
          <w:p w14:paraId="7437BAAB" w14:textId="77777777" w:rsidR="007F009D" w:rsidRPr="00CD5E4B" w:rsidRDefault="007F009D" w:rsidP="009C48EC">
            <w:pPr>
              <w:pStyle w:val="ECCTabletext"/>
              <w:keepNext/>
              <w:keepLines/>
            </w:pPr>
            <w:r w:rsidRPr="00CD5E4B">
              <w:t>2/3</w:t>
            </w:r>
          </w:p>
        </w:tc>
        <w:tc>
          <w:tcPr>
            <w:tcW w:w="1134" w:type="dxa"/>
            <w:noWrap/>
            <w:hideMark/>
          </w:tcPr>
          <w:p w14:paraId="19012A4F" w14:textId="77777777" w:rsidR="007F009D" w:rsidRPr="00CD5E4B" w:rsidRDefault="007F009D" w:rsidP="009C48EC">
            <w:pPr>
              <w:pStyle w:val="ECCTabletext"/>
              <w:keepNext/>
              <w:keepLines/>
            </w:pPr>
            <w:r w:rsidRPr="00CD5E4B">
              <w:t>0</w:t>
            </w:r>
          </w:p>
        </w:tc>
        <w:tc>
          <w:tcPr>
            <w:tcW w:w="1134" w:type="dxa"/>
            <w:noWrap/>
            <w:hideMark/>
          </w:tcPr>
          <w:p w14:paraId="5CC0D9A9" w14:textId="77777777" w:rsidR="007F009D" w:rsidRPr="00CD5E4B" w:rsidRDefault="007F009D" w:rsidP="009C48EC">
            <w:pPr>
              <w:pStyle w:val="ECCTabletext"/>
              <w:keepNext/>
              <w:keepLines/>
            </w:pPr>
            <w:r w:rsidRPr="00CD5E4B">
              <w:t>16</w:t>
            </w:r>
          </w:p>
        </w:tc>
        <w:tc>
          <w:tcPr>
            <w:tcW w:w="1559" w:type="dxa"/>
            <w:noWrap/>
            <w:hideMark/>
          </w:tcPr>
          <w:p w14:paraId="6D6B14BD" w14:textId="77777777" w:rsidR="007F009D" w:rsidRPr="00CD5E4B" w:rsidRDefault="007F009D" w:rsidP="009C48EC">
            <w:pPr>
              <w:pStyle w:val="ECCTabletext"/>
              <w:keepNext/>
              <w:keepLines/>
            </w:pPr>
            <w:r w:rsidRPr="00CD5E4B">
              <w:t>–66</w:t>
            </w:r>
          </w:p>
        </w:tc>
        <w:tc>
          <w:tcPr>
            <w:tcW w:w="1843" w:type="dxa"/>
            <w:noWrap/>
            <w:hideMark/>
          </w:tcPr>
          <w:p w14:paraId="40078987" w14:textId="77777777" w:rsidR="007F009D" w:rsidRPr="00CD5E4B" w:rsidRDefault="007F009D" w:rsidP="009C48EC">
            <w:pPr>
              <w:pStyle w:val="ECCTabletext"/>
              <w:keepNext/>
              <w:keepLines/>
            </w:pPr>
            <w:r w:rsidRPr="00CD5E4B">
              <w:t>–69</w:t>
            </w:r>
          </w:p>
        </w:tc>
        <w:tc>
          <w:tcPr>
            <w:tcW w:w="1848" w:type="dxa"/>
            <w:noWrap/>
            <w:hideMark/>
          </w:tcPr>
          <w:p w14:paraId="7C33C50C" w14:textId="77777777" w:rsidR="007F009D" w:rsidRPr="00CD5E4B" w:rsidRDefault="007F009D" w:rsidP="009C48EC">
            <w:pPr>
              <w:pStyle w:val="ECCTabletext"/>
              <w:keepNext/>
              <w:keepLines/>
            </w:pPr>
            <w:r w:rsidRPr="00CD5E4B">
              <w:t>–72</w:t>
            </w:r>
          </w:p>
        </w:tc>
      </w:tr>
      <w:tr w:rsidR="009C48EC" w:rsidRPr="00CD5E4B" w14:paraId="4453DBDD" w14:textId="77777777" w:rsidTr="009C48EC">
        <w:trPr>
          <w:trHeight w:val="300"/>
        </w:trPr>
        <w:tc>
          <w:tcPr>
            <w:tcW w:w="988" w:type="dxa"/>
            <w:noWrap/>
            <w:hideMark/>
          </w:tcPr>
          <w:p w14:paraId="5B8D7BB7" w14:textId="77777777" w:rsidR="007F009D" w:rsidRPr="00CD5E4B" w:rsidRDefault="007F009D" w:rsidP="009C48EC">
            <w:pPr>
              <w:pStyle w:val="ECCTabletext"/>
              <w:keepNext/>
              <w:keepLines/>
            </w:pPr>
            <w:r w:rsidRPr="00CD5E4B">
              <w:t>64-QAM</w:t>
            </w:r>
          </w:p>
        </w:tc>
        <w:tc>
          <w:tcPr>
            <w:tcW w:w="992" w:type="dxa"/>
            <w:noWrap/>
            <w:hideMark/>
          </w:tcPr>
          <w:p w14:paraId="5DCFF4A5" w14:textId="77777777" w:rsidR="007F009D" w:rsidRPr="00CD5E4B" w:rsidRDefault="007F009D" w:rsidP="009C48EC">
            <w:pPr>
              <w:pStyle w:val="ECCTabletext"/>
              <w:keepNext/>
              <w:keepLines/>
            </w:pPr>
            <w:r w:rsidRPr="00CD5E4B">
              <w:t>3/4</w:t>
            </w:r>
          </w:p>
        </w:tc>
        <w:tc>
          <w:tcPr>
            <w:tcW w:w="1134" w:type="dxa"/>
            <w:noWrap/>
            <w:hideMark/>
          </w:tcPr>
          <w:p w14:paraId="0DE93DA1" w14:textId="77777777" w:rsidR="007F009D" w:rsidRPr="00CD5E4B" w:rsidRDefault="007F009D" w:rsidP="009C48EC">
            <w:pPr>
              <w:pStyle w:val="ECCTabletext"/>
              <w:keepNext/>
              <w:keepLines/>
            </w:pPr>
            <w:r w:rsidRPr="00CD5E4B">
              <w:t>–1</w:t>
            </w:r>
          </w:p>
        </w:tc>
        <w:tc>
          <w:tcPr>
            <w:tcW w:w="1134" w:type="dxa"/>
            <w:noWrap/>
            <w:hideMark/>
          </w:tcPr>
          <w:p w14:paraId="47EDFB3E" w14:textId="77777777" w:rsidR="007F009D" w:rsidRPr="00CD5E4B" w:rsidRDefault="007F009D" w:rsidP="009C48EC">
            <w:pPr>
              <w:pStyle w:val="ECCTabletext"/>
              <w:keepNext/>
              <w:keepLines/>
            </w:pPr>
            <w:r w:rsidRPr="00CD5E4B">
              <w:t>15</w:t>
            </w:r>
          </w:p>
        </w:tc>
        <w:tc>
          <w:tcPr>
            <w:tcW w:w="1559" w:type="dxa"/>
            <w:noWrap/>
            <w:hideMark/>
          </w:tcPr>
          <w:p w14:paraId="0FCC4461" w14:textId="77777777" w:rsidR="007F009D" w:rsidRPr="00CD5E4B" w:rsidRDefault="007F009D" w:rsidP="009C48EC">
            <w:pPr>
              <w:pStyle w:val="ECCTabletext"/>
              <w:keepNext/>
              <w:keepLines/>
            </w:pPr>
            <w:r w:rsidRPr="00CD5E4B">
              <w:t>–65</w:t>
            </w:r>
          </w:p>
        </w:tc>
        <w:tc>
          <w:tcPr>
            <w:tcW w:w="1843" w:type="dxa"/>
            <w:noWrap/>
            <w:hideMark/>
          </w:tcPr>
          <w:p w14:paraId="2A680253" w14:textId="77777777" w:rsidR="007F009D" w:rsidRPr="00CD5E4B" w:rsidRDefault="007F009D" w:rsidP="009C48EC">
            <w:pPr>
              <w:pStyle w:val="ECCTabletext"/>
              <w:keepNext/>
              <w:keepLines/>
            </w:pPr>
            <w:r w:rsidRPr="00CD5E4B">
              <w:t>–68</w:t>
            </w:r>
          </w:p>
        </w:tc>
        <w:tc>
          <w:tcPr>
            <w:tcW w:w="1848" w:type="dxa"/>
            <w:noWrap/>
            <w:hideMark/>
          </w:tcPr>
          <w:p w14:paraId="732DEFC2" w14:textId="77777777" w:rsidR="007F009D" w:rsidRPr="00CD5E4B" w:rsidRDefault="007F009D" w:rsidP="009C48EC">
            <w:pPr>
              <w:pStyle w:val="ECCTabletext"/>
              <w:keepNext/>
              <w:keepLines/>
            </w:pPr>
            <w:r w:rsidRPr="00CD5E4B">
              <w:t>–71</w:t>
            </w:r>
          </w:p>
        </w:tc>
      </w:tr>
    </w:tbl>
    <w:p w14:paraId="47185095" w14:textId="32653383" w:rsidR="00032C37" w:rsidRPr="00CD5E4B" w:rsidRDefault="00032C37" w:rsidP="00032C37">
      <w:r w:rsidRPr="00CD5E4B">
        <w:t xml:space="preserve">This is in-line with the following requirement from Section 5.4.11 of </w:t>
      </w:r>
      <w:r w:rsidR="005276FB" w:rsidRPr="00CD5E4B">
        <w:t>ETSI EN 300 328 V2.2.2</w:t>
      </w:r>
      <w:r w:rsidR="00D36317" w:rsidRPr="00CD5E4B">
        <w:t xml:space="preserve"> </w:t>
      </w:r>
      <w:r w:rsidR="009B029D" w:rsidRPr="00CD5E4B">
        <w:fldChar w:fldCharType="begin" w:fldLock="1"/>
      </w:r>
      <w:r w:rsidR="009B029D" w:rsidRPr="00CD5E4B">
        <w:instrText xml:space="preserve"> REF _Ref105515570 \r \h </w:instrText>
      </w:r>
      <w:r w:rsidR="004C13AC" w:rsidRPr="00CD5E4B">
        <w:instrText xml:space="preserve"> \* MERGEFORMAT </w:instrText>
      </w:r>
      <w:r w:rsidR="009B029D" w:rsidRPr="00CD5E4B">
        <w:fldChar w:fldCharType="separate"/>
      </w:r>
      <w:r w:rsidR="002816C2" w:rsidRPr="00CD5E4B">
        <w:t>[41]</w:t>
      </w:r>
      <w:r w:rsidR="009B029D" w:rsidRPr="00CD5E4B">
        <w:fldChar w:fldCharType="end"/>
      </w:r>
      <w:r w:rsidR="000B5E06" w:rsidRPr="00CD5E4B">
        <w:t>.</w:t>
      </w:r>
    </w:p>
    <w:p w14:paraId="0AD83A9A" w14:textId="774AF4A3" w:rsidR="00032C37" w:rsidRPr="00CD5E4B" w:rsidRDefault="00D36317" w:rsidP="004C7534">
      <w:r w:rsidRPr="00CD5E4B">
        <w:t>"</w:t>
      </w:r>
      <w:r w:rsidR="00032C37" w:rsidRPr="00CD5E4B">
        <w:t>If the equipment can be configured to operate with different Nominal Channel Bandwidths (e.g., 20 MHz and 40 MHz) and different data rates, then the combination of the smallest channel bandwidth and the lowest data rate for this channel bandwidth which still allows the equipment to operate as intended shall be used.</w:t>
      </w:r>
      <w:r w:rsidRPr="00CD5E4B">
        <w:t>"</w:t>
      </w:r>
    </w:p>
    <w:p w14:paraId="3104AF84" w14:textId="696E3D7D" w:rsidR="00032C37" w:rsidRPr="00CD5E4B" w:rsidRDefault="00A47649" w:rsidP="004C7534">
      <w:r w:rsidRPr="00CD5E4B">
        <w:t xml:space="preserve">The </w:t>
      </w:r>
      <w:r w:rsidR="00FC13C5" w:rsidRPr="00CD5E4B">
        <w:t xml:space="preserve">occupied channel bandwidth </w:t>
      </w:r>
      <w:r w:rsidR="00627608" w:rsidRPr="00CD5E4B">
        <w:t>is used in ETSI EN 300 328 V2.2.2</w:t>
      </w:r>
      <w:r w:rsidR="000B5E06" w:rsidRPr="00CD5E4B">
        <w:t xml:space="preserve"> </w:t>
      </w:r>
      <w:r w:rsidR="00C7358F" w:rsidRPr="00CD5E4B">
        <w:t>rather than system channel bandwidth. For that</w:t>
      </w:r>
      <w:r w:rsidR="00B279C6" w:rsidRPr="00CD5E4B">
        <w:t xml:space="preserve">, the </w:t>
      </w:r>
      <w:r w:rsidR="005A14E2" w:rsidRPr="00CD5E4B">
        <w:t>thermal noise</w:t>
      </w:r>
      <w:r w:rsidR="00B279C6" w:rsidRPr="00CD5E4B">
        <w:t xml:space="preserve"> </w:t>
      </w:r>
      <w:r w:rsidR="007E17F8" w:rsidRPr="00CD5E4B">
        <w:t xml:space="preserve">is calculated </w:t>
      </w:r>
      <w:r w:rsidR="00B279C6" w:rsidRPr="00CD5E4B">
        <w:t>by using 16.25 MHz occupied channel bandwidth</w:t>
      </w:r>
      <w:r w:rsidR="00506484" w:rsidRPr="00CD5E4B">
        <w:t xml:space="preserve">, </w:t>
      </w:r>
      <w:r w:rsidR="00DB624D" w:rsidRPr="00CD5E4B">
        <w:t xml:space="preserve">from that </w:t>
      </w:r>
      <w:r w:rsidR="00032C37" w:rsidRPr="00CD5E4B">
        <w:t>an approximate thermal noise power of -101</w:t>
      </w:r>
      <w:r w:rsidR="00C6747C" w:rsidRPr="00CD5E4B">
        <w:t>.9</w:t>
      </w:r>
      <w:r w:rsidR="00032C37" w:rsidRPr="00CD5E4B">
        <w:t xml:space="preserve"> dBm</w:t>
      </w:r>
      <w:r w:rsidR="007E17F8" w:rsidRPr="00CD5E4B">
        <w:t xml:space="preserve"> is obtained</w:t>
      </w:r>
      <w:r w:rsidR="00506484" w:rsidRPr="00CD5E4B">
        <w:t>.</w:t>
      </w:r>
      <w:r w:rsidR="00032C37" w:rsidRPr="00CD5E4B">
        <w:t xml:space="preserve"> </w:t>
      </w:r>
      <w:r w:rsidR="00506484" w:rsidRPr="00CD5E4B">
        <w:t>W</w:t>
      </w:r>
      <w:r w:rsidR="007F5474" w:rsidRPr="00CD5E4B">
        <w:t>hen including the noise figure</w:t>
      </w:r>
      <w:r w:rsidR="008E4D77" w:rsidRPr="00CD5E4B">
        <w:t xml:space="preserve"> </w:t>
      </w:r>
      <w:r w:rsidR="00525E2B" w:rsidRPr="00CD5E4B">
        <w:t xml:space="preserve">of 10 dB </w:t>
      </w:r>
      <w:r w:rsidR="008E4D77" w:rsidRPr="00CD5E4B">
        <w:t xml:space="preserve">then </w:t>
      </w:r>
      <w:r w:rsidR="00525E2B" w:rsidRPr="00CD5E4B">
        <w:t xml:space="preserve">the </w:t>
      </w:r>
      <w:r w:rsidR="008E4D77" w:rsidRPr="00CD5E4B">
        <w:t xml:space="preserve">noise </w:t>
      </w:r>
      <w:r w:rsidR="00A44E52" w:rsidRPr="00CD5E4B">
        <w:t xml:space="preserve">floor </w:t>
      </w:r>
      <w:r w:rsidR="008E4D77" w:rsidRPr="00CD5E4B">
        <w:t>is</w:t>
      </w:r>
      <w:r w:rsidR="00032C37" w:rsidRPr="00CD5E4B">
        <w:t>:</w:t>
      </w:r>
    </w:p>
    <w:p w14:paraId="1BCE1852" w14:textId="1DABD760" w:rsidR="00032C37" w:rsidRPr="00CD5E4B" w:rsidRDefault="00032C37" w:rsidP="00032C37"/>
    <w:tbl>
      <w:tblPr>
        <w:tblW w:w="4995" w:type="pct"/>
        <w:tblInd w:w="5" w:type="dxa"/>
        <w:tblLook w:val="04A0" w:firstRow="1" w:lastRow="0" w:firstColumn="1" w:lastColumn="0" w:noHBand="0" w:noVBand="1"/>
      </w:tblPr>
      <w:tblGrid>
        <w:gridCol w:w="9168"/>
        <w:gridCol w:w="461"/>
      </w:tblGrid>
      <w:tr w:rsidR="00F73179" w:rsidRPr="00CD5E4B" w14:paraId="08ED879B" w14:textId="77777777" w:rsidTr="00E57C6F">
        <w:tc>
          <w:tcPr>
            <w:tcW w:w="4761" w:type="pct"/>
          </w:tcPr>
          <w:p w14:paraId="35C75D6B" w14:textId="345A7881" w:rsidR="007125F1" w:rsidRPr="00CD5E4B" w:rsidRDefault="007125F1" w:rsidP="00E57C6F">
            <w:pPr>
              <w:rPr>
                <w:rStyle w:val="ECCParagraph"/>
              </w:rPr>
            </w:pPr>
            <m:oMathPara>
              <m:oMathParaPr>
                <m:jc m:val="center"/>
              </m:oMathParaPr>
              <m:oMath>
                <m:r>
                  <w:rPr>
                    <w:rFonts w:ascii="Cambria Math" w:hAnsi="Cambria Math"/>
                  </w:rPr>
                  <m:t>N=</m:t>
                </m:r>
                <m:sSub>
                  <m:sSubPr>
                    <m:ctrlPr>
                      <w:rPr>
                        <w:rFonts w:ascii="Cambria Math" w:hAnsi="Cambria Math"/>
                      </w:rPr>
                    </m:ctrlPr>
                  </m:sSubPr>
                  <m:e>
                    <m:r>
                      <w:rPr>
                        <w:rFonts w:ascii="Cambria Math" w:hAnsi="Cambria Math"/>
                      </w:rPr>
                      <m:t>N</m:t>
                    </m:r>
                  </m:e>
                  <m:sub>
                    <m:r>
                      <w:rPr>
                        <w:rFonts w:ascii="Cambria Math" w:hAnsi="Cambria Math"/>
                      </w:rPr>
                      <m:t>thermal</m:t>
                    </m:r>
                  </m:sub>
                </m:sSub>
                <m:r>
                  <w:rPr>
                    <w:rFonts w:ascii="Cambria Math" w:hAnsi="Cambria Math"/>
                  </w:rPr>
                  <m:t xml:space="preserve">+NF=-101.9 </m:t>
                </m:r>
                <m:r>
                  <m:rPr>
                    <m:sty m:val="p"/>
                  </m:rPr>
                  <w:rPr>
                    <w:rFonts w:ascii="Cambria Math" w:hAnsi="Cambria Math"/>
                  </w:rPr>
                  <m:t>dBm</m:t>
                </m:r>
                <m:r>
                  <w:rPr>
                    <w:rFonts w:ascii="Cambria Math" w:hAnsi="Cambria Math"/>
                  </w:rPr>
                  <m:t xml:space="preserve">+10 </m:t>
                </m:r>
                <m:r>
                  <m:rPr>
                    <m:sty m:val="p"/>
                  </m:rPr>
                  <w:rPr>
                    <w:rFonts w:ascii="Cambria Math" w:hAnsi="Cambria Math"/>
                  </w:rPr>
                  <m:t>dB</m:t>
                </m:r>
                <m:r>
                  <w:rPr>
                    <w:rFonts w:ascii="Cambria Math" w:hAnsi="Cambria Math"/>
                  </w:rPr>
                  <m:t xml:space="preserve">= -91.9 </m:t>
                </m:r>
                <m:r>
                  <m:rPr>
                    <m:sty m:val="p"/>
                  </m:rPr>
                  <w:rPr>
                    <w:rFonts w:ascii="Cambria Math" w:hAnsi="Cambria Math"/>
                  </w:rPr>
                  <m:t>dBm</m:t>
                </m:r>
              </m:oMath>
            </m:oMathPara>
          </w:p>
        </w:tc>
        <w:tc>
          <w:tcPr>
            <w:tcW w:w="239" w:type="pct"/>
          </w:tcPr>
          <w:p w14:paraId="3C57A1F8" w14:textId="5002B0D0" w:rsidR="007125F1" w:rsidRPr="00CD5E4B" w:rsidRDefault="007125F1" w:rsidP="00E57C6F">
            <w:pPr>
              <w:rPr>
                <w:rStyle w:val="ECCParagraph"/>
              </w:rPr>
            </w:pPr>
            <w:r w:rsidRPr="00CD5E4B">
              <w:rPr>
                <w:rStyle w:val="ECCParagraph"/>
              </w:rPr>
              <w:t>(</w:t>
            </w:r>
            <w:r w:rsidRPr="00CD5E4B">
              <w:fldChar w:fldCharType="begin"/>
            </w:r>
            <w:r w:rsidRPr="00CD5E4B">
              <w:instrText xml:space="preserve"> SEQ Equation \* ARABIC </w:instrText>
            </w:r>
            <w:r w:rsidRPr="00CD5E4B">
              <w:fldChar w:fldCharType="separate"/>
            </w:r>
            <w:r w:rsidR="001F0975">
              <w:rPr>
                <w:noProof/>
              </w:rPr>
              <w:t>3</w:t>
            </w:r>
            <w:r w:rsidRPr="00CD5E4B">
              <w:fldChar w:fldCharType="end"/>
            </w:r>
            <w:r w:rsidRPr="00CD5E4B">
              <w:t>)</w:t>
            </w:r>
          </w:p>
        </w:tc>
      </w:tr>
    </w:tbl>
    <w:p w14:paraId="1C7CCE84" w14:textId="531337B9" w:rsidR="00032C37" w:rsidRPr="00CD5E4B" w:rsidRDefault="00032C37" w:rsidP="00032C37">
      <w:r w:rsidRPr="00CD5E4B">
        <w:t xml:space="preserve">Using </w:t>
      </w:r>
      <w:r w:rsidR="00252F53" w:rsidRPr="00CD5E4B">
        <w:t>ECC Report 310</w:t>
      </w:r>
      <w:r w:rsidR="00505FC3">
        <w:t xml:space="preserve">, </w:t>
      </w:r>
      <w:r w:rsidR="00B06414">
        <w:t>f</w:t>
      </w:r>
      <w:r w:rsidR="00505FC3">
        <w:t>igure 60</w:t>
      </w:r>
      <w:r w:rsidR="00252F53" w:rsidRPr="00CD5E4B">
        <w:t xml:space="preserve"> </w:t>
      </w:r>
      <w:r w:rsidR="00D36317" w:rsidRPr="00CD5E4B">
        <w:fldChar w:fldCharType="begin" w:fldLock="1"/>
      </w:r>
      <w:r w:rsidR="00D36317" w:rsidRPr="00CD5E4B">
        <w:instrText xml:space="preserve"> REF _Ref103243767 \r \h </w:instrText>
      </w:r>
      <w:r w:rsidR="004C13AC" w:rsidRPr="00CD5E4B">
        <w:instrText xml:space="preserve"> \* MERGEFORMAT </w:instrText>
      </w:r>
      <w:r w:rsidR="00D36317" w:rsidRPr="00CD5E4B">
        <w:fldChar w:fldCharType="separate"/>
      </w:r>
      <w:r w:rsidR="002816C2" w:rsidRPr="00CD5E4B">
        <w:t>[49]</w:t>
      </w:r>
      <w:r w:rsidR="00D36317" w:rsidRPr="00CD5E4B">
        <w:fldChar w:fldCharType="end"/>
      </w:r>
      <w:r w:rsidR="00505FC3">
        <w:t>,</w:t>
      </w:r>
      <w:r w:rsidRPr="00CD5E4B">
        <w:t xml:space="preserve"> the following information</w:t>
      </w:r>
      <w:r w:rsidR="007E17F8" w:rsidRPr="00CD5E4B">
        <w:t xml:space="preserve"> can be derived</w:t>
      </w:r>
      <w:r w:rsidRPr="00CD5E4B">
        <w:t>:</w:t>
      </w:r>
    </w:p>
    <w:tbl>
      <w:tblPr>
        <w:tblW w:w="4995" w:type="pct"/>
        <w:tblInd w:w="5" w:type="dxa"/>
        <w:tblLook w:val="04A0" w:firstRow="1" w:lastRow="0" w:firstColumn="1" w:lastColumn="0" w:noHBand="0" w:noVBand="1"/>
      </w:tblPr>
      <w:tblGrid>
        <w:gridCol w:w="9168"/>
        <w:gridCol w:w="461"/>
      </w:tblGrid>
      <w:tr w:rsidR="00B57E8E" w:rsidRPr="00CD5E4B" w14:paraId="64073D01" w14:textId="77777777" w:rsidTr="001D6DB2">
        <w:tc>
          <w:tcPr>
            <w:tcW w:w="4761" w:type="pct"/>
          </w:tcPr>
          <w:p w14:paraId="64495E86" w14:textId="05014C95" w:rsidR="00962CA2" w:rsidRPr="00CD5E4B" w:rsidRDefault="001D6DB2" w:rsidP="001D6DB2">
            <w:pPr>
              <w:rPr>
                <w:rStyle w:val="ECCParagraph"/>
              </w:rPr>
            </w:pPr>
            <m:oMathPara>
              <m:oMath>
                <m:r>
                  <w:rPr>
                    <w:rFonts w:ascii="Cambria Math" w:hAnsi="Cambria Math"/>
                  </w:rPr>
                  <m:t>SN</m:t>
                </m:r>
                <m:sSub>
                  <m:sSubPr>
                    <m:ctrlPr>
                      <w:rPr>
                        <w:rFonts w:ascii="Cambria Math" w:hAnsi="Cambria Math"/>
                      </w:rPr>
                    </m:ctrlPr>
                  </m:sSubPr>
                  <m:e>
                    <m:r>
                      <w:rPr>
                        <w:rFonts w:ascii="Cambria Math" w:hAnsi="Cambria Math"/>
                      </w:rPr>
                      <m:t>R</m:t>
                    </m:r>
                  </m:e>
                  <m:sub>
                    <m:r>
                      <w:rPr>
                        <w:rFonts w:ascii="Cambria Math" w:hAnsi="Cambria Math"/>
                      </w:rPr>
                      <m:t>0</m:t>
                    </m:r>
                  </m:sub>
                </m:sSub>
                <m:r>
                  <w:rPr>
                    <w:rFonts w:ascii="Cambria Math" w:hAnsi="Cambria Math"/>
                  </w:rPr>
                  <m:t>=</m:t>
                </m:r>
                <m:sSub>
                  <m:sSubPr>
                    <m:ctrlPr>
                      <w:rPr>
                        <w:rFonts w:ascii="Cambria Math" w:hAnsi="Cambria Math"/>
                      </w:rPr>
                    </m:ctrlPr>
                  </m:sSubPr>
                  <m:e>
                    <m:r>
                      <w:rPr>
                        <w:rFonts w:ascii="Cambria Math" w:hAnsi="Cambria Math"/>
                      </w:rPr>
                      <m:t>S</m:t>
                    </m:r>
                  </m:e>
                  <m:sub>
                    <m:r>
                      <w:rPr>
                        <w:rFonts w:ascii="Cambria Math" w:hAnsi="Cambria Math"/>
                      </w:rPr>
                      <m:t>0</m:t>
                    </m:r>
                  </m:sub>
                </m:sSub>
                <m:r>
                  <w:rPr>
                    <w:rFonts w:ascii="Cambria Math" w:hAnsi="Cambria Math"/>
                  </w:rPr>
                  <m:t>-N=</m:t>
                </m:r>
                <m:d>
                  <m:dPr>
                    <m:ctrlPr>
                      <w:rPr>
                        <w:rFonts w:ascii="Cambria Math" w:hAnsi="Cambria Math"/>
                      </w:rPr>
                    </m:ctrlPr>
                  </m:dPr>
                  <m:e>
                    <m:r>
                      <w:rPr>
                        <w:rFonts w:ascii="Cambria Math" w:hAnsi="Cambria Math"/>
                      </w:rPr>
                      <m:t xml:space="preserve">-82 </m:t>
                    </m:r>
                    <m:r>
                      <m:rPr>
                        <m:sty m:val="p"/>
                      </m:rPr>
                      <w:rPr>
                        <w:rFonts w:ascii="Cambria Math" w:hAnsi="Cambria Math"/>
                      </w:rPr>
                      <m:t>dBm</m:t>
                    </m:r>
                  </m:e>
                </m:d>
                <m:r>
                  <w:rPr>
                    <w:rFonts w:ascii="Cambria Math" w:hAnsi="Cambria Math"/>
                  </w:rPr>
                  <m:t>-</m:t>
                </m:r>
                <m:d>
                  <m:dPr>
                    <m:ctrlPr>
                      <w:rPr>
                        <w:rFonts w:ascii="Cambria Math" w:hAnsi="Cambria Math"/>
                      </w:rPr>
                    </m:ctrlPr>
                  </m:dPr>
                  <m:e>
                    <m:r>
                      <w:rPr>
                        <w:rFonts w:ascii="Cambria Math" w:hAnsi="Cambria Math"/>
                      </w:rPr>
                      <m:t xml:space="preserve">-86 </m:t>
                    </m:r>
                    <m:r>
                      <m:rPr>
                        <m:sty m:val="p"/>
                      </m:rPr>
                      <w:rPr>
                        <w:rFonts w:ascii="Cambria Math" w:hAnsi="Cambria Math"/>
                      </w:rPr>
                      <m:t>dBm</m:t>
                    </m:r>
                  </m:e>
                </m:d>
                <m:r>
                  <m:rPr>
                    <m:sty m:val="p"/>
                  </m:rPr>
                  <w:rPr>
                    <w:rFonts w:ascii="Cambria Math" w:hAnsi="Cambria Math"/>
                  </w:rPr>
                  <m:t>=</m:t>
                </m:r>
                <m:d>
                  <m:dPr>
                    <m:ctrlPr>
                      <w:rPr>
                        <w:rFonts w:ascii="Cambria Math" w:hAnsi="Cambria Math"/>
                      </w:rPr>
                    </m:ctrlPr>
                  </m:dPr>
                  <m:e>
                    <m:r>
                      <w:rPr>
                        <w:rFonts w:ascii="Cambria Math" w:hAnsi="Cambria Math"/>
                      </w:rPr>
                      <m:t xml:space="preserve">-91.9 </m:t>
                    </m:r>
                    <m:r>
                      <m:rPr>
                        <m:sty m:val="p"/>
                      </m:rPr>
                      <w:rPr>
                        <w:rFonts w:ascii="Cambria Math" w:hAnsi="Cambria Math"/>
                      </w:rPr>
                      <m:t>dBm</m:t>
                    </m:r>
                  </m:e>
                </m:d>
                <m:d>
                  <m:dPr>
                    <m:ctrlPr>
                      <w:rPr>
                        <w:rFonts w:ascii="Cambria Math" w:hAnsi="Cambria Math"/>
                      </w:rPr>
                    </m:ctrlPr>
                  </m:dPr>
                  <m:e>
                    <m:r>
                      <w:rPr>
                        <w:rFonts w:ascii="Cambria Math" w:hAnsi="Cambria Math"/>
                      </w:rPr>
                      <m:t xml:space="preserve">-86 </m:t>
                    </m:r>
                    <m:r>
                      <m:rPr>
                        <m:sty m:val="p"/>
                      </m:rPr>
                      <w:rPr>
                        <w:rFonts w:ascii="Cambria Math" w:hAnsi="Cambria Math"/>
                      </w:rPr>
                      <m:t>dBm</m:t>
                    </m:r>
                  </m:e>
                </m:d>
                <m:r>
                  <m:rPr>
                    <m:sty m:val="p"/>
                  </m:rPr>
                  <w:rPr>
                    <w:rFonts w:ascii="Cambria Math" w:hAnsi="Cambria Math"/>
                  </w:rPr>
                  <m:t>=9.9 dB</m:t>
                </m:r>
              </m:oMath>
            </m:oMathPara>
          </w:p>
        </w:tc>
        <w:tc>
          <w:tcPr>
            <w:tcW w:w="239" w:type="pct"/>
          </w:tcPr>
          <w:p w14:paraId="6DBC1890" w14:textId="363FDA35" w:rsidR="00962CA2" w:rsidRPr="00CD5E4B" w:rsidRDefault="00962CA2" w:rsidP="001D6DB2">
            <w:pPr>
              <w:rPr>
                <w:rStyle w:val="ECCParagraph"/>
              </w:rPr>
            </w:pPr>
            <w:r w:rsidRPr="00CD5E4B">
              <w:rPr>
                <w:rStyle w:val="ECCParagraph"/>
              </w:rPr>
              <w:t>(</w:t>
            </w:r>
            <w:r w:rsidRPr="00CD5E4B">
              <w:fldChar w:fldCharType="begin"/>
            </w:r>
            <w:r w:rsidRPr="00CD5E4B">
              <w:instrText xml:space="preserve"> SEQ Equation \* ARABIC </w:instrText>
            </w:r>
            <w:r w:rsidRPr="00CD5E4B">
              <w:fldChar w:fldCharType="separate"/>
            </w:r>
            <w:r w:rsidR="001F0975">
              <w:rPr>
                <w:noProof/>
              </w:rPr>
              <w:t>4</w:t>
            </w:r>
            <w:r w:rsidRPr="00CD5E4B">
              <w:fldChar w:fldCharType="end"/>
            </w:r>
            <w:r w:rsidRPr="00CD5E4B">
              <w:t>)</w:t>
            </w:r>
          </w:p>
        </w:tc>
      </w:tr>
      <w:tr w:rsidR="00123DE0" w:rsidRPr="00CD5E4B" w14:paraId="4662BA55" w14:textId="77777777" w:rsidTr="00962CA2">
        <w:tc>
          <w:tcPr>
            <w:tcW w:w="4761" w:type="pct"/>
          </w:tcPr>
          <w:p w14:paraId="49151D97" w14:textId="654ADBA2" w:rsidR="00962CA2" w:rsidRPr="00CD5E4B" w:rsidRDefault="00962CA2" w:rsidP="00E57C6F">
            <w:pPr>
              <w:rPr>
                <w:rStyle w:val="ECCParagraph"/>
                <w:rFonts w:ascii="Cambria Math" w:hAnsi="Cambria Math"/>
                <w:oMath/>
              </w:rPr>
            </w:pPr>
            <m:oMathPara>
              <m:oMath>
                <m:r>
                  <w:rPr>
                    <w:rFonts w:ascii="Cambria Math" w:hAnsi="Cambria Math"/>
                  </w:rPr>
                  <m:t>M=C-</m:t>
                </m:r>
                <m:sSub>
                  <m:sSubPr>
                    <m:ctrlPr>
                      <w:rPr>
                        <w:rFonts w:ascii="Cambria Math" w:hAnsi="Cambria Math"/>
                      </w:rPr>
                    </m:ctrlPr>
                  </m:sSubPr>
                  <m:e>
                    <m:r>
                      <w:rPr>
                        <w:rFonts w:ascii="Cambria Math" w:hAnsi="Cambria Math"/>
                      </w:rPr>
                      <m:t>S</m:t>
                    </m:r>
                  </m:e>
                  <m:sub>
                    <m:r>
                      <w:rPr>
                        <w:rFonts w:ascii="Cambria Math" w:hAnsi="Cambria Math"/>
                      </w:rPr>
                      <m:t>0</m:t>
                    </m:r>
                  </m:sub>
                </m:sSub>
                <m:r>
                  <w:rPr>
                    <w:rFonts w:ascii="Cambria Math" w:hAnsi="Cambria Math"/>
                  </w:rPr>
                  <m:t>=</m:t>
                </m:r>
                <m:d>
                  <m:dPr>
                    <m:ctrlPr>
                      <w:rPr>
                        <w:rFonts w:ascii="Cambria Math" w:hAnsi="Cambria Math"/>
                      </w:rPr>
                    </m:ctrlPr>
                  </m:dPr>
                  <m:e>
                    <m:r>
                      <w:rPr>
                        <w:rFonts w:ascii="Cambria Math" w:hAnsi="Cambria Math"/>
                      </w:rPr>
                      <m:t xml:space="preserve">-68 </m:t>
                    </m:r>
                    <m:r>
                      <m:rPr>
                        <m:sty m:val="p"/>
                      </m:rPr>
                      <w:rPr>
                        <w:rFonts w:ascii="Cambria Math" w:hAnsi="Cambria Math"/>
                      </w:rPr>
                      <m:t>dBm</m:t>
                    </m:r>
                  </m:e>
                </m:d>
                <m:r>
                  <m:rPr>
                    <m:sty m:val="p"/>
                  </m:rPr>
                  <w:rPr>
                    <w:rFonts w:ascii="Cambria Math" w:hAnsi="Cambria Math"/>
                  </w:rPr>
                  <m:t>-</m:t>
                </m:r>
                <m:d>
                  <m:dPr>
                    <m:ctrlPr>
                      <w:rPr>
                        <w:rFonts w:ascii="Cambria Math" w:hAnsi="Cambria Math"/>
                      </w:rPr>
                    </m:ctrlPr>
                  </m:dPr>
                  <m:e>
                    <m:r>
                      <w:rPr>
                        <w:rFonts w:ascii="Cambria Math" w:hAnsi="Cambria Math"/>
                      </w:rPr>
                      <m:t xml:space="preserve">-82 </m:t>
                    </m:r>
                    <m:r>
                      <m:rPr>
                        <m:sty m:val="p"/>
                      </m:rPr>
                      <w:rPr>
                        <w:rFonts w:ascii="Cambria Math" w:hAnsi="Cambria Math"/>
                      </w:rPr>
                      <m:t>dBm</m:t>
                    </m:r>
                  </m:e>
                </m:d>
                <m:r>
                  <w:rPr>
                    <w:rFonts w:ascii="Cambria Math" w:hAnsi="Cambria Math"/>
                  </w:rPr>
                  <m:t xml:space="preserve">=14 </m:t>
                </m:r>
                <m:r>
                  <m:rPr>
                    <m:sty m:val="p"/>
                  </m:rPr>
                  <w:rPr>
                    <w:rFonts w:ascii="Cambria Math" w:hAnsi="Cambria Math"/>
                  </w:rPr>
                  <m:t>dB</m:t>
                </m:r>
              </m:oMath>
            </m:oMathPara>
          </w:p>
        </w:tc>
        <w:tc>
          <w:tcPr>
            <w:tcW w:w="239" w:type="pct"/>
          </w:tcPr>
          <w:p w14:paraId="4A1CFC47" w14:textId="2D125253" w:rsidR="00962CA2" w:rsidRPr="00CD5E4B" w:rsidRDefault="00962CA2" w:rsidP="00E57C6F">
            <w:pPr>
              <w:rPr>
                <w:rStyle w:val="ECCParagraph"/>
              </w:rPr>
            </w:pPr>
            <w:r w:rsidRPr="00CD5E4B">
              <w:rPr>
                <w:rStyle w:val="ECCParagraph"/>
              </w:rPr>
              <w:t>(</w:t>
            </w:r>
            <w:r w:rsidRPr="00CD5E4B">
              <w:fldChar w:fldCharType="begin"/>
            </w:r>
            <w:r w:rsidRPr="00CD5E4B">
              <w:instrText xml:space="preserve"> SEQ Equation \* ARABIC </w:instrText>
            </w:r>
            <w:r w:rsidRPr="00CD5E4B">
              <w:fldChar w:fldCharType="separate"/>
            </w:r>
            <w:r w:rsidR="001F0975">
              <w:rPr>
                <w:noProof/>
              </w:rPr>
              <w:t>5</w:t>
            </w:r>
            <w:r w:rsidRPr="00CD5E4B">
              <w:fldChar w:fldCharType="end"/>
            </w:r>
            <w:r w:rsidRPr="00CD5E4B">
              <w:t>)</w:t>
            </w:r>
          </w:p>
        </w:tc>
      </w:tr>
    </w:tbl>
    <w:p w14:paraId="6420EB20" w14:textId="77777777" w:rsidR="00962CA2" w:rsidRPr="00CD5E4B" w:rsidRDefault="00962CA2" w:rsidP="00032C37"/>
    <w:p w14:paraId="6C84E586" w14:textId="1508EF7C" w:rsidR="00032C37" w:rsidRPr="00CD5E4B" w:rsidRDefault="00252F53" w:rsidP="00032C37">
      <w:r w:rsidRPr="00CD5E4B">
        <w:t>N</w:t>
      </w:r>
      <w:r w:rsidR="000A482E" w:rsidRPr="00CD5E4B">
        <w:t>o</w:t>
      </w:r>
      <w:r w:rsidRPr="00CD5E4B">
        <w:t>t</w:t>
      </w:r>
      <w:r w:rsidR="000A482E" w:rsidRPr="00CD5E4B">
        <w:t>e that the implement</w:t>
      </w:r>
      <w:r w:rsidRPr="00CD5E4B">
        <w:t>at</w:t>
      </w:r>
      <w:r w:rsidR="000A482E" w:rsidRPr="00CD5E4B">
        <w:t xml:space="preserve">ion margin is already included in the </w:t>
      </w:r>
      <w:r w:rsidRPr="00CD5E4B">
        <w:t xml:space="preserve">reference sensitivity level </w:t>
      </w:r>
      <m:oMath>
        <m:sSub>
          <m:sSubPr>
            <m:ctrlPr>
              <w:rPr>
                <w:rFonts w:ascii="Cambria Math" w:hAnsi="Cambria Math"/>
              </w:rPr>
            </m:ctrlPr>
          </m:sSubPr>
          <m:e>
            <m:r>
              <w:rPr>
                <w:rFonts w:ascii="Cambria Math" w:hAnsi="Cambria Math"/>
              </w:rPr>
              <m:t>S</m:t>
            </m:r>
          </m:e>
          <m:sub>
            <m:r>
              <m:rPr>
                <m:sty m:val="p"/>
              </m:rPr>
              <w:rPr>
                <w:rFonts w:ascii="Cambria Math" w:hAnsi="Cambria Math"/>
              </w:rPr>
              <m:t>0</m:t>
            </m:r>
          </m:sub>
        </m:sSub>
      </m:oMath>
      <w:r w:rsidRPr="00CD5E4B">
        <w:t>.</w:t>
      </w:r>
    </w:p>
    <w:p w14:paraId="2FFAF0A1" w14:textId="54B7698E" w:rsidR="00962CA2" w:rsidRPr="00CD5E4B" w:rsidRDefault="00032C37" w:rsidP="00032C37">
      <w:r w:rsidRPr="00CD5E4B">
        <w:t xml:space="preserve">The ACS can be calculated according to </w:t>
      </w:r>
      <w:r w:rsidR="00252F53" w:rsidRPr="00CD5E4B">
        <w:t>ECC Report 310</w:t>
      </w:r>
      <w:r w:rsidR="00B4252A">
        <w:t>, e</w:t>
      </w:r>
      <w:r w:rsidR="00B4252A" w:rsidRPr="00CD5E4B">
        <w:t>quation (55)</w:t>
      </w:r>
      <w:r w:rsidR="00252F53" w:rsidRPr="00CD5E4B">
        <w:t xml:space="preserve"> </w:t>
      </w:r>
      <w:r w:rsidR="00424FCC" w:rsidRPr="00CD5E4B">
        <w:fldChar w:fldCharType="begin" w:fldLock="1"/>
      </w:r>
      <w:r w:rsidR="00424FCC" w:rsidRPr="00CD5E4B">
        <w:instrText xml:space="preserve"> REF _Ref103243767 \r \h </w:instrText>
      </w:r>
      <w:r w:rsidR="004C13AC" w:rsidRPr="00CD5E4B">
        <w:instrText xml:space="preserve"> \* MERGEFORMAT </w:instrText>
      </w:r>
      <w:r w:rsidR="00424FCC" w:rsidRPr="00CD5E4B">
        <w:fldChar w:fldCharType="separate"/>
      </w:r>
      <w:r w:rsidR="002816C2" w:rsidRPr="00CD5E4B">
        <w:t>[49]</w:t>
      </w:r>
      <w:r w:rsidR="00424FCC" w:rsidRPr="00CD5E4B">
        <w:fldChar w:fldCharType="end"/>
      </w:r>
      <w:r w:rsidRPr="00CD5E4B">
        <w:t xml:space="preserve"> as</w:t>
      </w:r>
    </w:p>
    <w:tbl>
      <w:tblPr>
        <w:tblW w:w="4995" w:type="pct"/>
        <w:tblInd w:w="5" w:type="dxa"/>
        <w:tblLook w:val="04A0" w:firstRow="1" w:lastRow="0" w:firstColumn="1" w:lastColumn="0" w:noHBand="0" w:noVBand="1"/>
      </w:tblPr>
      <w:tblGrid>
        <w:gridCol w:w="9168"/>
        <w:gridCol w:w="461"/>
      </w:tblGrid>
      <w:tr w:rsidR="00247E6E" w:rsidRPr="00CD5E4B" w14:paraId="7D335138" w14:textId="77777777" w:rsidTr="00E57C6F">
        <w:tc>
          <w:tcPr>
            <w:tcW w:w="4761" w:type="pct"/>
          </w:tcPr>
          <w:p w14:paraId="3FCD7A4B" w14:textId="77777777" w:rsidR="00962CA2" w:rsidRPr="00CD5E4B" w:rsidRDefault="00962CA2" w:rsidP="00962CA2">
            <m:oMathPara>
              <m:oMath>
                <m:r>
                  <w:rPr>
                    <w:rFonts w:ascii="Cambria Math" w:hAnsi="Cambria Math"/>
                  </w:rPr>
                  <m:t>ACS=-</m:t>
                </m:r>
                <m:d>
                  <m:dPr>
                    <m:ctrlPr>
                      <w:rPr>
                        <w:rFonts w:ascii="Cambria Math" w:hAnsi="Cambria Math"/>
                      </w:rPr>
                    </m:ctrlPr>
                  </m:dPr>
                  <m:e>
                    <m:r>
                      <w:rPr>
                        <w:rFonts w:ascii="Cambria Math" w:hAnsi="Cambria Math"/>
                      </w:rPr>
                      <m:t>C-</m:t>
                    </m:r>
                    <m:sSub>
                      <m:sSubPr>
                        <m:ctrlPr>
                          <w:rPr>
                            <w:rFonts w:ascii="Cambria Math" w:hAnsi="Cambria Math"/>
                          </w:rPr>
                        </m:ctrlPr>
                      </m:sSubPr>
                      <m:e>
                        <m:r>
                          <w:rPr>
                            <w:rFonts w:ascii="Cambria Math" w:hAnsi="Cambria Math"/>
                          </w:rPr>
                          <m:t>I</m:t>
                        </m:r>
                      </m:e>
                      <m:sub>
                        <m:r>
                          <w:rPr>
                            <w:rFonts w:ascii="Cambria Math" w:hAnsi="Cambria Math"/>
                          </w:rPr>
                          <m:t>adj-ch</m:t>
                        </m:r>
                      </m:sub>
                    </m:sSub>
                  </m:e>
                </m:d>
                <m:r>
                  <w:rPr>
                    <w:rFonts w:ascii="Cambria Math" w:hAnsi="Cambria Math"/>
                  </w:rPr>
                  <m:t>+SN</m:t>
                </m:r>
                <m:sSub>
                  <m:sSubPr>
                    <m:ctrlPr>
                      <w:rPr>
                        <w:rFonts w:ascii="Cambria Math" w:hAnsi="Cambria Math"/>
                      </w:rPr>
                    </m:ctrlPr>
                  </m:sSubPr>
                  <m:e>
                    <m:r>
                      <w:rPr>
                        <w:rFonts w:ascii="Cambria Math" w:hAnsi="Cambria Math"/>
                      </w:rPr>
                      <m:t>R</m:t>
                    </m:r>
                  </m:e>
                  <m:sub>
                    <m:r>
                      <w:rPr>
                        <w:rFonts w:ascii="Cambria Math" w:hAnsi="Cambria Math"/>
                      </w:rPr>
                      <m:t>0</m:t>
                    </m:r>
                  </m:sub>
                </m:sSub>
                <m:r>
                  <w:rPr>
                    <w:rFonts w:ascii="Cambria Math" w:hAnsi="Cambria Math"/>
                  </w:rPr>
                  <m:t>+M-10</m:t>
                </m:r>
                <m:func>
                  <m:funcPr>
                    <m:ctrlPr>
                      <w:rPr>
                        <w:rFonts w:ascii="Cambria Math" w:hAnsi="Cambria Math"/>
                      </w:rPr>
                    </m:ctrlPr>
                  </m:funcPr>
                  <m:fName>
                    <m:sSub>
                      <m:sSubPr>
                        <m:ctrlPr>
                          <w:rPr>
                            <w:rFonts w:ascii="Cambria Math" w:hAnsi="Cambria Math"/>
                          </w:rPr>
                        </m:ctrlPr>
                      </m:sSubPr>
                      <m:e>
                        <m:r>
                          <m:rPr>
                            <m:sty m:val="p"/>
                          </m:rPr>
                          <w:rPr>
                            <w:rFonts w:ascii="Cambria Math" w:hAnsi="Cambria Math"/>
                          </w:rPr>
                          <m:t>log</m:t>
                        </m:r>
                      </m:e>
                      <m:sub>
                        <m:r>
                          <m:rPr>
                            <m:sty m:val="p"/>
                          </m:rPr>
                          <w:rPr>
                            <w:rFonts w:ascii="Cambria Math" w:hAnsi="Cambria Math"/>
                          </w:rPr>
                          <m:t>10</m:t>
                        </m:r>
                      </m:sub>
                    </m:sSub>
                  </m:fName>
                  <m:e>
                    <m:d>
                      <m:dPr>
                        <m:ctrlPr>
                          <w:rPr>
                            <w:rFonts w:ascii="Cambria Math" w:hAnsi="Cambria Math"/>
                          </w:rPr>
                        </m:ctrlPr>
                      </m:dPr>
                      <m:e>
                        <m:sSup>
                          <m:sSupPr>
                            <m:ctrlPr>
                              <w:rPr>
                                <w:rFonts w:ascii="Cambria Math" w:hAnsi="Cambria Math"/>
                              </w:rPr>
                            </m:ctrlPr>
                          </m:sSupPr>
                          <m:e>
                            <m:r>
                              <w:rPr>
                                <w:rFonts w:ascii="Cambria Math" w:hAnsi="Cambria Math"/>
                              </w:rPr>
                              <m:t>10</m:t>
                            </m:r>
                          </m:e>
                          <m:sup>
                            <m:f>
                              <m:fPr>
                                <m:ctrlPr>
                                  <w:rPr>
                                    <w:rFonts w:ascii="Cambria Math" w:hAnsi="Cambria Math"/>
                                  </w:rPr>
                                </m:ctrlPr>
                              </m:fPr>
                              <m:num>
                                <m:r>
                                  <w:rPr>
                                    <w:rFonts w:ascii="Cambria Math" w:hAnsi="Cambria Math"/>
                                  </w:rPr>
                                  <m:t>M</m:t>
                                </m:r>
                              </m:num>
                              <m:den>
                                <m:r>
                                  <w:rPr>
                                    <w:rFonts w:ascii="Cambria Math" w:hAnsi="Cambria Math"/>
                                  </w:rPr>
                                  <m:t>10</m:t>
                                </m:r>
                              </m:den>
                            </m:f>
                          </m:sup>
                        </m:sSup>
                        <m:r>
                          <w:rPr>
                            <w:rFonts w:ascii="Cambria Math" w:hAnsi="Cambria Math"/>
                          </w:rPr>
                          <m:t>-1</m:t>
                        </m:r>
                      </m:e>
                    </m:d>
                  </m:e>
                </m:func>
              </m:oMath>
            </m:oMathPara>
          </w:p>
          <w:p w14:paraId="48D953A8" w14:textId="77777777" w:rsidR="00962CA2" w:rsidRPr="00CD5E4B" w:rsidRDefault="00962CA2" w:rsidP="00962CA2">
            <m:oMathPara>
              <m:oMath>
                <m:r>
                  <w:rPr>
                    <w:rFonts w:ascii="Cambria Math" w:hAnsi="Cambria Math"/>
                  </w:rPr>
                  <m:t>ACS=-</m:t>
                </m:r>
                <m:d>
                  <m:dPr>
                    <m:ctrlPr>
                      <w:rPr>
                        <w:rFonts w:ascii="Cambria Math" w:hAnsi="Cambria Math"/>
                      </w:rPr>
                    </m:ctrlPr>
                  </m:dPr>
                  <m:e>
                    <m:r>
                      <w:rPr>
                        <w:rFonts w:ascii="Cambria Math" w:hAnsi="Cambria Math"/>
                      </w:rPr>
                      <m:t xml:space="preserve">-68 </m:t>
                    </m:r>
                    <m:r>
                      <m:rPr>
                        <m:sty m:val="p"/>
                      </m:rPr>
                      <w:rPr>
                        <w:rFonts w:ascii="Cambria Math" w:hAnsi="Cambria Math"/>
                      </w:rPr>
                      <m:t>dBm</m:t>
                    </m:r>
                    <m:r>
                      <w:rPr>
                        <w:rFonts w:ascii="Cambria Math" w:hAnsi="Cambria Math"/>
                      </w:rPr>
                      <m:t>-</m:t>
                    </m:r>
                    <m:d>
                      <m:dPr>
                        <m:ctrlPr>
                          <w:rPr>
                            <w:rFonts w:ascii="Cambria Math" w:hAnsi="Cambria Math"/>
                          </w:rPr>
                        </m:ctrlPr>
                      </m:dPr>
                      <m:e>
                        <m:r>
                          <w:rPr>
                            <w:rFonts w:ascii="Cambria Math" w:hAnsi="Cambria Math"/>
                          </w:rPr>
                          <m:t xml:space="preserve">-34 </m:t>
                        </m:r>
                        <m:r>
                          <m:rPr>
                            <m:sty m:val="p"/>
                          </m:rPr>
                          <w:rPr>
                            <w:rFonts w:ascii="Cambria Math" w:hAnsi="Cambria Math"/>
                          </w:rPr>
                          <m:t>dBm</m:t>
                        </m:r>
                      </m:e>
                    </m:d>
                  </m:e>
                </m:d>
                <m:r>
                  <w:rPr>
                    <w:rFonts w:ascii="Cambria Math" w:hAnsi="Cambria Math"/>
                  </w:rPr>
                  <m:t xml:space="preserve">+9.9 </m:t>
                </m:r>
                <m:r>
                  <m:rPr>
                    <m:sty m:val="p"/>
                  </m:rPr>
                  <w:rPr>
                    <w:rFonts w:ascii="Cambria Math" w:hAnsi="Cambria Math"/>
                  </w:rPr>
                  <m:t>dB+14 dB</m:t>
                </m:r>
                <m:r>
                  <w:rPr>
                    <w:rFonts w:ascii="Cambria Math" w:hAnsi="Cambria Math"/>
                  </w:rPr>
                  <m:t>-10</m:t>
                </m:r>
                <m:func>
                  <m:funcPr>
                    <m:ctrlPr>
                      <w:rPr>
                        <w:rFonts w:ascii="Cambria Math" w:hAnsi="Cambria Math"/>
                      </w:rPr>
                    </m:ctrlPr>
                  </m:funcPr>
                  <m:fName>
                    <m:sSub>
                      <m:sSubPr>
                        <m:ctrlPr>
                          <w:rPr>
                            <w:rFonts w:ascii="Cambria Math" w:hAnsi="Cambria Math"/>
                          </w:rPr>
                        </m:ctrlPr>
                      </m:sSubPr>
                      <m:e>
                        <m:r>
                          <m:rPr>
                            <m:sty m:val="p"/>
                          </m:rPr>
                          <w:rPr>
                            <w:rFonts w:ascii="Cambria Math" w:hAnsi="Cambria Math"/>
                          </w:rPr>
                          <m:t>log</m:t>
                        </m:r>
                      </m:e>
                      <m:sub>
                        <m:r>
                          <m:rPr>
                            <m:sty m:val="p"/>
                          </m:rPr>
                          <w:rPr>
                            <w:rFonts w:ascii="Cambria Math" w:hAnsi="Cambria Math"/>
                          </w:rPr>
                          <m:t>10</m:t>
                        </m:r>
                      </m:sub>
                    </m:sSub>
                  </m:fName>
                  <m:e>
                    <m:d>
                      <m:dPr>
                        <m:ctrlPr>
                          <w:rPr>
                            <w:rFonts w:ascii="Cambria Math" w:hAnsi="Cambria Math"/>
                          </w:rPr>
                        </m:ctrlPr>
                      </m:dPr>
                      <m:e>
                        <m:sSup>
                          <m:sSupPr>
                            <m:ctrlPr>
                              <w:rPr>
                                <w:rFonts w:ascii="Cambria Math" w:hAnsi="Cambria Math"/>
                              </w:rPr>
                            </m:ctrlPr>
                          </m:sSupPr>
                          <m:e>
                            <m:r>
                              <w:rPr>
                                <w:rFonts w:ascii="Cambria Math" w:hAnsi="Cambria Math"/>
                              </w:rPr>
                              <m:t>10</m:t>
                            </m:r>
                          </m:e>
                          <m:sup>
                            <m:r>
                              <w:rPr>
                                <w:rFonts w:ascii="Cambria Math" w:hAnsi="Cambria Math"/>
                              </w:rPr>
                              <m:t>1.4</m:t>
                            </m:r>
                          </m:sup>
                        </m:sSup>
                        <m:r>
                          <w:rPr>
                            <w:rFonts w:ascii="Cambria Math" w:hAnsi="Cambria Math"/>
                          </w:rPr>
                          <m:t>-1</m:t>
                        </m:r>
                      </m:e>
                    </m:d>
                  </m:e>
                </m:func>
              </m:oMath>
            </m:oMathPara>
          </w:p>
          <w:p w14:paraId="11F397E2" w14:textId="0B4100EB" w:rsidR="00962CA2" w:rsidRPr="00CD5E4B" w:rsidRDefault="00962CA2" w:rsidP="00E57C6F">
            <w:pPr>
              <w:rPr>
                <w:rStyle w:val="ECCParagraph"/>
              </w:rPr>
            </w:pPr>
            <m:oMathPara>
              <m:oMath>
                <m:r>
                  <w:rPr>
                    <w:rFonts w:ascii="Cambria Math" w:hAnsi="Cambria Math"/>
                  </w:rPr>
                  <m:t xml:space="preserve">ACS=34 </m:t>
                </m:r>
                <m:r>
                  <m:rPr>
                    <m:sty m:val="p"/>
                  </m:rPr>
                  <w:rPr>
                    <w:rFonts w:ascii="Cambria Math" w:hAnsi="Cambria Math"/>
                  </w:rPr>
                  <m:t>dB</m:t>
                </m:r>
                <m:r>
                  <w:rPr>
                    <w:rFonts w:ascii="Cambria Math" w:hAnsi="Cambria Math"/>
                  </w:rPr>
                  <m:t xml:space="preserve">+23.9 </m:t>
                </m:r>
                <m:r>
                  <m:rPr>
                    <m:sty m:val="p"/>
                  </m:rPr>
                  <w:rPr>
                    <w:rFonts w:ascii="Cambria Math" w:hAnsi="Cambria Math"/>
                  </w:rPr>
                  <m:t>dB</m:t>
                </m:r>
                <m:r>
                  <w:rPr>
                    <w:rFonts w:ascii="Cambria Math" w:hAnsi="Cambria Math"/>
                  </w:rPr>
                  <m:t xml:space="preserve">-13.82 </m:t>
                </m:r>
                <m:r>
                  <m:rPr>
                    <m:sty m:val="p"/>
                  </m:rPr>
                  <w:rPr>
                    <w:rFonts w:ascii="Cambria Math" w:hAnsi="Cambria Math"/>
                  </w:rPr>
                  <m:t>dB=44.08 dB</m:t>
                </m:r>
              </m:oMath>
            </m:oMathPara>
          </w:p>
        </w:tc>
        <w:tc>
          <w:tcPr>
            <w:tcW w:w="239" w:type="pct"/>
          </w:tcPr>
          <w:p w14:paraId="4916727F" w14:textId="1F2A8B74" w:rsidR="00962CA2" w:rsidRPr="00CD5E4B" w:rsidRDefault="00962CA2" w:rsidP="00E57C6F">
            <w:pPr>
              <w:rPr>
                <w:rStyle w:val="ECCParagraph"/>
              </w:rPr>
            </w:pPr>
            <w:r w:rsidRPr="00CD5E4B">
              <w:rPr>
                <w:rStyle w:val="ECCParagraph"/>
              </w:rPr>
              <w:t>(</w:t>
            </w:r>
            <w:r w:rsidRPr="00CD5E4B">
              <w:fldChar w:fldCharType="begin"/>
            </w:r>
            <w:r w:rsidRPr="00CD5E4B">
              <w:instrText xml:space="preserve"> SEQ Equation \* ARABIC </w:instrText>
            </w:r>
            <w:r w:rsidRPr="00CD5E4B">
              <w:fldChar w:fldCharType="separate"/>
            </w:r>
            <w:r w:rsidR="001F0975">
              <w:rPr>
                <w:noProof/>
              </w:rPr>
              <w:t>6</w:t>
            </w:r>
            <w:r w:rsidRPr="00CD5E4B">
              <w:fldChar w:fldCharType="end"/>
            </w:r>
            <w:r w:rsidRPr="00CD5E4B">
              <w:t>)</w:t>
            </w:r>
          </w:p>
        </w:tc>
      </w:tr>
    </w:tbl>
    <w:p w14:paraId="631C3FAF" w14:textId="0242C84B" w:rsidR="00032C37" w:rsidRPr="00CD5E4B" w:rsidRDefault="00032C37" w:rsidP="00032C37">
      <w:r w:rsidRPr="00CD5E4B">
        <w:t xml:space="preserve">For a blocking signal frequency of 2380 MHz the ACS derived above is valid for the frequency range 2373-2387 MHz, while for the frequency range 2387-2390 MHz and 2370-2373 MHz ACS = </w:t>
      </w:r>
      <w:r w:rsidR="005D1105" w:rsidRPr="00CD5E4B">
        <w:t>40</w:t>
      </w:r>
      <w:r w:rsidRPr="00CD5E4B">
        <w:t>.9</w:t>
      </w:r>
      <w:r w:rsidR="00606E07" w:rsidRPr="00CD5E4B">
        <w:t>8</w:t>
      </w:r>
      <w:r w:rsidRPr="00CD5E4B">
        <w:t xml:space="preserve"> dB and ACS = 4</w:t>
      </w:r>
      <w:r w:rsidR="00606E07" w:rsidRPr="00CD5E4B">
        <w:t>7</w:t>
      </w:r>
      <w:r w:rsidRPr="00CD5E4B">
        <w:t>.</w:t>
      </w:r>
      <w:r w:rsidR="00606E07" w:rsidRPr="00CD5E4B">
        <w:t>25</w:t>
      </w:r>
      <w:r w:rsidRPr="00CD5E4B">
        <w:t>41 dB are obtained, respectively.</w:t>
      </w:r>
    </w:p>
    <w:p w14:paraId="4DC40BB1" w14:textId="4A0AFFFB" w:rsidR="00032C37" w:rsidRPr="00CD5E4B" w:rsidRDefault="00032C37" w:rsidP="00032C37">
      <w:r w:rsidRPr="00CD5E4B">
        <w:t>For a blocking signal frequency of 2360 MHz, with the same steps as above:</w:t>
      </w:r>
    </w:p>
    <w:p w14:paraId="75016D73" w14:textId="77777777" w:rsidR="00032C37" w:rsidRPr="00CD5E4B" w:rsidRDefault="001F0975" w:rsidP="00032C37">
      <m:oMathPara>
        <m:oMath>
          <m:sSub>
            <m:sSubPr>
              <m:ctrlPr>
                <w:rPr>
                  <w:rFonts w:ascii="Cambria Math" w:hAnsi="Cambria Math"/>
                </w:rPr>
              </m:ctrlPr>
            </m:sSubPr>
            <m:e>
              <m:r>
                <w:rPr>
                  <w:rFonts w:ascii="Cambria Math" w:hAnsi="Cambria Math"/>
                </w:rPr>
                <m:t>I</m:t>
              </m:r>
            </m:e>
            <m:sub>
              <m:r>
                <w:rPr>
                  <w:rFonts w:ascii="Cambria Math" w:hAnsi="Cambria Math"/>
                </w:rPr>
                <m:t>adj</m:t>
              </m:r>
              <m:r>
                <w:rPr>
                  <w:rFonts w:ascii="Cambria Math" w:hAnsi="Cambria Math"/>
                </w:rPr>
                <m:t>-</m:t>
              </m:r>
              <m:r>
                <w:rPr>
                  <w:rFonts w:ascii="Cambria Math" w:hAnsi="Cambria Math"/>
                </w:rPr>
                <m:t>c</m:t>
              </m:r>
              <m:r>
                <w:rPr>
                  <w:rFonts w:ascii="Cambria Math" w:hAnsi="Cambria Math"/>
                </w:rPr>
                <m:t>h</m:t>
              </m:r>
            </m:sub>
          </m:sSub>
          <m:r>
            <w:rPr>
              <w:rFonts w:ascii="Cambria Math" w:hAnsi="Cambria Math"/>
            </w:rPr>
            <m:t xml:space="preserve">=-34 </m:t>
          </m:r>
          <m:r>
            <m:rPr>
              <m:sty m:val="p"/>
            </m:rPr>
            <w:rPr>
              <w:rFonts w:ascii="Cambria Math" w:hAnsi="Cambria Math"/>
            </w:rPr>
            <m:t>dBm</m:t>
          </m:r>
        </m:oMath>
      </m:oMathPara>
    </w:p>
    <w:p w14:paraId="52D0C10C" w14:textId="77777777" w:rsidR="00032C37" w:rsidRPr="00CD5E4B" w:rsidRDefault="00032C37" w:rsidP="00032C37">
      <m:oMathPara>
        <m:oMath>
          <m:r>
            <w:rPr>
              <w:rFonts w:ascii="Cambria Math" w:hAnsi="Cambria Math"/>
            </w:rPr>
            <m:t xml:space="preserve">C=-74 </m:t>
          </m:r>
          <m:r>
            <m:rPr>
              <m:sty m:val="p"/>
            </m:rPr>
            <w:rPr>
              <w:rFonts w:ascii="Cambria Math" w:hAnsi="Cambria Math"/>
            </w:rPr>
            <m:t>dBm</m:t>
          </m:r>
        </m:oMath>
      </m:oMathPara>
    </w:p>
    <w:p w14:paraId="2D8AD555" w14:textId="3BDF8B70" w:rsidR="00032C37" w:rsidRPr="00CD5E4B" w:rsidRDefault="00032C37" w:rsidP="00032C37">
      <m:oMathPara>
        <m:oMath>
          <m:r>
            <w:rPr>
              <w:rFonts w:ascii="Cambria Math" w:hAnsi="Cambria Math"/>
            </w:rPr>
            <m:t>SN</m:t>
          </m:r>
          <m:sSub>
            <m:sSubPr>
              <m:ctrlPr>
                <w:rPr>
                  <w:rFonts w:ascii="Cambria Math" w:hAnsi="Cambria Math"/>
                </w:rPr>
              </m:ctrlPr>
            </m:sSubPr>
            <m:e>
              <m:r>
                <w:rPr>
                  <w:rFonts w:ascii="Cambria Math" w:hAnsi="Cambria Math"/>
                </w:rPr>
                <m:t>R</m:t>
              </m:r>
            </m:e>
            <m:sub>
              <m:r>
                <w:rPr>
                  <w:rFonts w:ascii="Cambria Math" w:hAnsi="Cambria Math"/>
                </w:rPr>
                <m:t>0</m:t>
              </m:r>
            </m:sub>
          </m:sSub>
          <m:r>
            <w:rPr>
              <w:rFonts w:ascii="Cambria Math" w:hAnsi="Cambria Math"/>
            </w:rPr>
            <m:t xml:space="preserve">=9.9 </m:t>
          </m:r>
          <m:r>
            <m:rPr>
              <m:sty m:val="p"/>
            </m:rPr>
            <w:rPr>
              <w:rFonts w:ascii="Cambria Math" w:hAnsi="Cambria Math"/>
            </w:rPr>
            <m:t>dB</m:t>
          </m:r>
        </m:oMath>
      </m:oMathPara>
    </w:p>
    <w:p w14:paraId="4226EDE7" w14:textId="77777777" w:rsidR="00032C37" w:rsidRPr="00CD5E4B" w:rsidRDefault="00032C37" w:rsidP="00032C37">
      <m:oMathPara>
        <m:oMath>
          <m:r>
            <w:rPr>
              <w:rFonts w:ascii="Cambria Math" w:hAnsi="Cambria Math"/>
            </w:rPr>
            <m:t>M=C-</m:t>
          </m:r>
          <m:sSub>
            <m:sSubPr>
              <m:ctrlPr>
                <w:rPr>
                  <w:rFonts w:ascii="Cambria Math" w:hAnsi="Cambria Math"/>
                </w:rPr>
              </m:ctrlPr>
            </m:sSubPr>
            <m:e>
              <m:r>
                <w:rPr>
                  <w:rFonts w:ascii="Cambria Math" w:hAnsi="Cambria Math"/>
                </w:rPr>
                <m:t>S</m:t>
              </m:r>
            </m:e>
            <m:sub>
              <m:r>
                <w:rPr>
                  <w:rFonts w:ascii="Cambria Math" w:hAnsi="Cambria Math"/>
                </w:rPr>
                <m:t>0</m:t>
              </m:r>
            </m:sub>
          </m:sSub>
          <m:r>
            <w:rPr>
              <w:rFonts w:ascii="Cambria Math" w:hAnsi="Cambria Math"/>
            </w:rPr>
            <m:t>=</m:t>
          </m:r>
          <m:d>
            <m:dPr>
              <m:ctrlPr>
                <w:rPr>
                  <w:rFonts w:ascii="Cambria Math" w:hAnsi="Cambria Math"/>
                </w:rPr>
              </m:ctrlPr>
            </m:dPr>
            <m:e>
              <m:r>
                <w:rPr>
                  <w:rFonts w:ascii="Cambria Math" w:hAnsi="Cambria Math"/>
                </w:rPr>
                <m:t xml:space="preserve">-74 </m:t>
              </m:r>
              <m:r>
                <m:rPr>
                  <m:sty m:val="p"/>
                </m:rPr>
                <w:rPr>
                  <w:rFonts w:ascii="Cambria Math" w:hAnsi="Cambria Math"/>
                </w:rPr>
                <m:t>dBm</m:t>
              </m:r>
            </m:e>
          </m:d>
          <m:r>
            <m:rPr>
              <m:sty m:val="p"/>
            </m:rPr>
            <w:rPr>
              <w:rFonts w:ascii="Cambria Math" w:hAnsi="Cambria Math"/>
            </w:rPr>
            <m:t>-</m:t>
          </m:r>
          <m:d>
            <m:dPr>
              <m:ctrlPr>
                <w:rPr>
                  <w:rFonts w:ascii="Cambria Math" w:hAnsi="Cambria Math"/>
                </w:rPr>
              </m:ctrlPr>
            </m:dPr>
            <m:e>
              <m:r>
                <w:rPr>
                  <w:rFonts w:ascii="Cambria Math" w:hAnsi="Cambria Math"/>
                </w:rPr>
                <m:t xml:space="preserve">-82 </m:t>
              </m:r>
              <m:r>
                <m:rPr>
                  <m:sty m:val="p"/>
                </m:rPr>
                <w:rPr>
                  <w:rFonts w:ascii="Cambria Math" w:hAnsi="Cambria Math"/>
                </w:rPr>
                <m:t>dBm</m:t>
              </m:r>
            </m:e>
          </m:d>
          <m:r>
            <w:rPr>
              <w:rFonts w:ascii="Cambria Math" w:hAnsi="Cambria Math"/>
            </w:rPr>
            <m:t xml:space="preserve">=8 </m:t>
          </m:r>
          <m:r>
            <m:rPr>
              <m:sty m:val="p"/>
            </m:rPr>
            <w:rPr>
              <w:rFonts w:ascii="Cambria Math" w:hAnsi="Cambria Math"/>
            </w:rPr>
            <m:t>dB</m:t>
          </m:r>
        </m:oMath>
      </m:oMathPara>
    </w:p>
    <w:p w14:paraId="6A819074" w14:textId="09F52B32" w:rsidR="00032C37" w:rsidRPr="00CD5E4B" w:rsidRDefault="00032C37" w:rsidP="00032C37">
      <m:oMathPara>
        <m:oMath>
          <m:r>
            <w:rPr>
              <w:rFonts w:ascii="Cambria Math" w:hAnsi="Cambria Math"/>
            </w:rPr>
            <m:t>ACS=-</m:t>
          </m:r>
          <m:d>
            <m:dPr>
              <m:ctrlPr>
                <w:rPr>
                  <w:rFonts w:ascii="Cambria Math" w:hAnsi="Cambria Math"/>
                </w:rPr>
              </m:ctrlPr>
            </m:dPr>
            <m:e>
              <m:r>
                <w:rPr>
                  <w:rFonts w:ascii="Cambria Math" w:hAnsi="Cambria Math"/>
                </w:rPr>
                <m:t xml:space="preserve">-74 </m:t>
              </m:r>
              <m:r>
                <m:rPr>
                  <m:sty m:val="p"/>
                </m:rPr>
                <w:rPr>
                  <w:rFonts w:ascii="Cambria Math" w:hAnsi="Cambria Math"/>
                </w:rPr>
                <m:t>dBm</m:t>
              </m:r>
              <m:r>
                <w:rPr>
                  <w:rFonts w:ascii="Cambria Math" w:hAnsi="Cambria Math"/>
                </w:rPr>
                <m:t>-</m:t>
              </m:r>
              <m:d>
                <m:dPr>
                  <m:ctrlPr>
                    <w:rPr>
                      <w:rFonts w:ascii="Cambria Math" w:hAnsi="Cambria Math"/>
                    </w:rPr>
                  </m:ctrlPr>
                </m:dPr>
                <m:e>
                  <m:r>
                    <w:rPr>
                      <w:rFonts w:ascii="Cambria Math" w:hAnsi="Cambria Math"/>
                    </w:rPr>
                    <m:t xml:space="preserve">-34 </m:t>
                  </m:r>
                  <m:r>
                    <m:rPr>
                      <m:sty m:val="p"/>
                    </m:rPr>
                    <w:rPr>
                      <w:rFonts w:ascii="Cambria Math" w:hAnsi="Cambria Math"/>
                    </w:rPr>
                    <m:t>dBm</m:t>
                  </m:r>
                </m:e>
              </m:d>
            </m:e>
          </m:d>
          <m:r>
            <w:rPr>
              <w:rFonts w:ascii="Cambria Math" w:hAnsi="Cambria Math"/>
            </w:rPr>
            <m:t xml:space="preserve">+9.9 </m:t>
          </m:r>
          <m:r>
            <m:rPr>
              <m:sty m:val="p"/>
            </m:rPr>
            <w:rPr>
              <w:rFonts w:ascii="Cambria Math" w:hAnsi="Cambria Math"/>
            </w:rPr>
            <m:t>dB+8 dB</m:t>
          </m:r>
          <m:r>
            <w:rPr>
              <w:rFonts w:ascii="Cambria Math" w:hAnsi="Cambria Math"/>
            </w:rPr>
            <m:t>-10</m:t>
          </m:r>
          <m:func>
            <m:funcPr>
              <m:ctrlPr>
                <w:rPr>
                  <w:rFonts w:ascii="Cambria Math" w:hAnsi="Cambria Math"/>
                </w:rPr>
              </m:ctrlPr>
            </m:funcPr>
            <m:fName>
              <m:sSub>
                <m:sSubPr>
                  <m:ctrlPr>
                    <w:rPr>
                      <w:rFonts w:ascii="Cambria Math" w:hAnsi="Cambria Math"/>
                    </w:rPr>
                  </m:ctrlPr>
                </m:sSubPr>
                <m:e>
                  <m:r>
                    <m:rPr>
                      <m:sty m:val="p"/>
                    </m:rPr>
                    <w:rPr>
                      <w:rFonts w:ascii="Cambria Math" w:hAnsi="Cambria Math"/>
                    </w:rPr>
                    <m:t>log</m:t>
                  </m:r>
                </m:e>
                <m:sub>
                  <m:r>
                    <m:rPr>
                      <m:sty m:val="p"/>
                    </m:rPr>
                    <w:rPr>
                      <w:rFonts w:ascii="Cambria Math" w:hAnsi="Cambria Math"/>
                    </w:rPr>
                    <m:t>10</m:t>
                  </m:r>
                </m:sub>
              </m:sSub>
            </m:fName>
            <m:e>
              <m:d>
                <m:dPr>
                  <m:ctrlPr>
                    <w:rPr>
                      <w:rFonts w:ascii="Cambria Math" w:hAnsi="Cambria Math"/>
                    </w:rPr>
                  </m:ctrlPr>
                </m:dPr>
                <m:e>
                  <m:sSup>
                    <m:sSupPr>
                      <m:ctrlPr>
                        <w:rPr>
                          <w:rFonts w:ascii="Cambria Math" w:hAnsi="Cambria Math"/>
                        </w:rPr>
                      </m:ctrlPr>
                    </m:sSupPr>
                    <m:e>
                      <m:r>
                        <w:rPr>
                          <w:rFonts w:ascii="Cambria Math" w:hAnsi="Cambria Math"/>
                        </w:rPr>
                        <m:t>10</m:t>
                      </m:r>
                    </m:e>
                    <m:sup>
                      <m:r>
                        <w:rPr>
                          <w:rFonts w:ascii="Cambria Math" w:hAnsi="Cambria Math"/>
                        </w:rPr>
                        <m:t>0.8</m:t>
                      </m:r>
                    </m:sup>
                  </m:sSup>
                  <m:r>
                    <w:rPr>
                      <w:rFonts w:ascii="Cambria Math" w:hAnsi="Cambria Math"/>
                    </w:rPr>
                    <m:t>-1</m:t>
                  </m:r>
                </m:e>
              </m:d>
            </m:e>
          </m:func>
        </m:oMath>
      </m:oMathPara>
    </w:p>
    <w:p w14:paraId="078FB4AB" w14:textId="5940E6C4" w:rsidR="00032C37" w:rsidRPr="00CD5E4B" w:rsidRDefault="00032C37" w:rsidP="00032C37">
      <m:oMathPara>
        <m:oMath>
          <m:r>
            <w:rPr>
              <w:rFonts w:ascii="Cambria Math" w:hAnsi="Cambria Math"/>
            </w:rPr>
            <m:t xml:space="preserve">ACS=57.9 </m:t>
          </m:r>
          <m:r>
            <m:rPr>
              <m:sty m:val="p"/>
            </m:rPr>
            <w:rPr>
              <w:rFonts w:ascii="Cambria Math" w:hAnsi="Cambria Math"/>
            </w:rPr>
            <m:t>dB-7.25 dB</m:t>
          </m:r>
          <m:r>
            <w:rPr>
              <w:rFonts w:ascii="Cambria Math" w:hAnsi="Cambria Math"/>
            </w:rPr>
            <m:t xml:space="preserve">=50.65 </m:t>
          </m:r>
          <m:r>
            <m:rPr>
              <m:sty m:val="p"/>
            </m:rPr>
            <w:rPr>
              <w:rFonts w:ascii="Cambria Math" w:hAnsi="Cambria Math"/>
            </w:rPr>
            <m:t>dB</m:t>
          </m:r>
        </m:oMath>
      </m:oMathPara>
    </w:p>
    <w:p w14:paraId="2F12C7A2" w14:textId="6B548BE4" w:rsidR="00032C37" w:rsidRPr="00CD5E4B" w:rsidRDefault="00032C37" w:rsidP="00032C37">
      <w:r w:rsidRPr="00CD5E4B">
        <w:t>The applicable frequency ranges are derived from the blocking signal frequency in Table 14 from</w:t>
      </w:r>
      <w:r w:rsidR="00F97C51" w:rsidRPr="00CD5E4B">
        <w:t xml:space="preserve"> </w:t>
      </w:r>
      <w:r w:rsidR="00F97C51" w:rsidRPr="00CD5E4B">
        <w:fldChar w:fldCharType="begin" w:fldLock="1"/>
      </w:r>
      <w:r w:rsidR="00F97C51" w:rsidRPr="00CD5E4B">
        <w:instrText xml:space="preserve"> REF _Ref105515570 \r \h </w:instrText>
      </w:r>
      <w:r w:rsidR="004C13AC" w:rsidRPr="00CD5E4B">
        <w:instrText xml:space="preserve"> \* MERGEFORMAT </w:instrText>
      </w:r>
      <w:r w:rsidR="00F97C51" w:rsidRPr="00CD5E4B">
        <w:fldChar w:fldCharType="separate"/>
      </w:r>
      <w:r w:rsidR="002816C2" w:rsidRPr="00CD5E4B">
        <w:t>[41]</w:t>
      </w:r>
      <w:r w:rsidR="00F97C51" w:rsidRPr="00CD5E4B">
        <w:fldChar w:fldCharType="end"/>
      </w:r>
      <w:r w:rsidRPr="00CD5E4B">
        <w:t>.</w:t>
      </w:r>
    </w:p>
    <w:p w14:paraId="44162D9B" w14:textId="6B77AF9F" w:rsidR="00032C37" w:rsidRPr="00CD5E4B" w:rsidRDefault="00032C37" w:rsidP="00032C37">
      <w:r w:rsidRPr="00CD5E4B">
        <w:t>For the frequency range 2390 to 2403 MHz the adjacent channel rejection from</w:t>
      </w:r>
      <w:r w:rsidR="00F97C51" w:rsidRPr="00CD5E4B">
        <w:t xml:space="preserve"> </w:t>
      </w:r>
      <w:r w:rsidR="00F97C51" w:rsidRPr="00CD5E4B">
        <w:fldChar w:fldCharType="begin" w:fldLock="1"/>
      </w:r>
      <w:r w:rsidR="00F97C51" w:rsidRPr="00CD5E4B">
        <w:instrText xml:space="preserve"> REF _Ref106010712 \r \h </w:instrText>
      </w:r>
      <w:r w:rsidR="004C13AC" w:rsidRPr="00CD5E4B">
        <w:instrText xml:space="preserve"> \* MERGEFORMAT </w:instrText>
      </w:r>
      <w:r w:rsidR="00F97C51" w:rsidRPr="00CD5E4B">
        <w:fldChar w:fldCharType="separate"/>
      </w:r>
      <w:r w:rsidR="002816C2" w:rsidRPr="00CD5E4B">
        <w:t>[43]</w:t>
      </w:r>
      <w:r w:rsidR="00F97C51" w:rsidRPr="00CD5E4B">
        <w:fldChar w:fldCharType="end"/>
      </w:r>
      <w:r w:rsidRPr="00CD5E4B">
        <w:t>, Table 17-18 should be applied. The desensitization value is obtained from the test description in</w:t>
      </w:r>
      <w:r w:rsidR="00F97C51" w:rsidRPr="00CD5E4B">
        <w:t xml:space="preserve"> </w:t>
      </w:r>
      <w:r w:rsidR="00F97C51" w:rsidRPr="00CD5E4B">
        <w:fldChar w:fldCharType="begin" w:fldLock="1"/>
      </w:r>
      <w:r w:rsidR="00F97C51" w:rsidRPr="00CD5E4B">
        <w:instrText xml:space="preserve"> REF _Ref106010712 \r \h </w:instrText>
      </w:r>
      <w:r w:rsidR="004C13AC" w:rsidRPr="00CD5E4B">
        <w:instrText xml:space="preserve"> \* MERGEFORMAT </w:instrText>
      </w:r>
      <w:r w:rsidR="00F97C51" w:rsidRPr="00CD5E4B">
        <w:fldChar w:fldCharType="separate"/>
      </w:r>
      <w:r w:rsidR="002816C2" w:rsidRPr="00CD5E4B">
        <w:t>[43]</w:t>
      </w:r>
      <w:r w:rsidR="00F97C51" w:rsidRPr="00CD5E4B">
        <w:fldChar w:fldCharType="end"/>
      </w:r>
      <w:r w:rsidRPr="00CD5E4B">
        <w:t xml:space="preserve"> (3 dB above reference sensitivity).</w:t>
      </w:r>
    </w:p>
    <w:p w14:paraId="21E0650F" w14:textId="77777777" w:rsidR="00032C37" w:rsidRPr="00CD5E4B" w:rsidRDefault="00032C37" w:rsidP="00032C37">
      <m:oMathPara>
        <m:oMath>
          <m:r>
            <w:rPr>
              <w:rFonts w:ascii="Cambria Math" w:hAnsi="Cambria Math"/>
            </w:rPr>
            <m:t xml:space="preserve">M=3 </m:t>
          </m:r>
          <m:r>
            <m:rPr>
              <m:sty m:val="p"/>
            </m:rPr>
            <w:rPr>
              <w:rFonts w:ascii="Cambria Math" w:hAnsi="Cambria Math"/>
            </w:rPr>
            <m:t>dB</m:t>
          </m:r>
        </m:oMath>
      </m:oMathPara>
    </w:p>
    <w:p w14:paraId="3891AA72" w14:textId="77777777" w:rsidR="00032C37" w:rsidRPr="00CD5E4B" w:rsidRDefault="001F0975" w:rsidP="00032C37">
      <m:oMathPara>
        <m:oMath>
          <m:sSub>
            <m:sSubPr>
              <m:ctrlPr>
                <w:rPr>
                  <w:rFonts w:ascii="Cambria Math" w:hAnsi="Cambria Math"/>
                </w:rPr>
              </m:ctrlPr>
            </m:sSubPr>
            <m:e>
              <m:r>
                <w:rPr>
                  <w:rFonts w:ascii="Cambria Math" w:hAnsi="Cambria Math"/>
                </w:rPr>
                <m:t>I</m:t>
              </m:r>
            </m:e>
            <m:sub>
              <m:r>
                <w:rPr>
                  <w:rFonts w:ascii="Cambria Math" w:hAnsi="Cambria Math"/>
                </w:rPr>
                <m:t>adj</m:t>
              </m:r>
              <m:r>
                <w:rPr>
                  <w:rFonts w:ascii="Cambria Math" w:hAnsi="Cambria Math"/>
                </w:rPr>
                <m:t>-</m:t>
              </m:r>
              <m:r>
                <w:rPr>
                  <w:rFonts w:ascii="Cambria Math" w:hAnsi="Cambria Math"/>
                </w:rPr>
                <m:t>c</m:t>
              </m:r>
              <m:r>
                <w:rPr>
                  <w:rFonts w:ascii="Cambria Math" w:hAnsi="Cambria Math"/>
                </w:rPr>
                <m:t>h</m:t>
              </m:r>
            </m:sub>
          </m:sSub>
          <m:r>
            <w:rPr>
              <w:rFonts w:ascii="Cambria Math" w:hAnsi="Cambria Math"/>
            </w:rPr>
            <m:t>=</m:t>
          </m:r>
          <m:sSub>
            <m:sSubPr>
              <m:ctrlPr>
                <w:rPr>
                  <w:rFonts w:ascii="Cambria Math" w:hAnsi="Cambria Math"/>
                </w:rPr>
              </m:ctrlPr>
            </m:sSubPr>
            <m:e>
              <m:r>
                <w:rPr>
                  <w:rFonts w:ascii="Cambria Math" w:hAnsi="Cambria Math"/>
                </w:rPr>
                <m:t>S</m:t>
              </m:r>
            </m:e>
            <m:sub>
              <m:r>
                <w:rPr>
                  <w:rFonts w:ascii="Cambria Math" w:hAnsi="Cambria Math"/>
                </w:rPr>
                <m:t>0</m:t>
              </m:r>
            </m:sub>
          </m:sSub>
          <m:r>
            <w:rPr>
              <w:rFonts w:ascii="Cambria Math" w:hAnsi="Cambria Math"/>
            </w:rPr>
            <m:t>+</m:t>
          </m:r>
          <m:r>
            <w:rPr>
              <w:rFonts w:ascii="Cambria Math" w:hAnsi="Cambria Math"/>
            </w:rPr>
            <m:t>M</m:t>
          </m:r>
          <m:r>
            <w:rPr>
              <w:rFonts w:ascii="Cambria Math" w:hAnsi="Cambria Math"/>
            </w:rPr>
            <m:t>+</m:t>
          </m:r>
          <m:r>
            <w:rPr>
              <w:rFonts w:ascii="Cambria Math" w:hAnsi="Cambria Math"/>
            </w:rPr>
            <m:t>ACR</m:t>
          </m:r>
          <m:r>
            <w:rPr>
              <w:rFonts w:ascii="Cambria Math" w:hAnsi="Cambria Math"/>
            </w:rPr>
            <m:t>=</m:t>
          </m:r>
          <m:d>
            <m:dPr>
              <m:ctrlPr>
                <w:rPr>
                  <w:rFonts w:ascii="Cambria Math" w:hAnsi="Cambria Math"/>
                </w:rPr>
              </m:ctrlPr>
            </m:dPr>
            <m:e>
              <m:r>
                <w:rPr>
                  <w:rFonts w:ascii="Cambria Math" w:hAnsi="Cambria Math"/>
                </w:rPr>
                <m:t>-</m:t>
              </m:r>
              <m:r>
                <w:rPr>
                  <w:rFonts w:ascii="Cambria Math" w:hAnsi="Cambria Math"/>
                </w:rPr>
                <m:t xml:space="preserve">82 </m:t>
              </m:r>
              <m:r>
                <m:rPr>
                  <m:sty m:val="p"/>
                </m:rPr>
                <w:rPr>
                  <w:rFonts w:ascii="Cambria Math" w:hAnsi="Cambria Math"/>
                </w:rPr>
                <m:t>dBm</m:t>
              </m:r>
            </m:e>
          </m:d>
          <m:r>
            <w:rPr>
              <w:rFonts w:ascii="Cambria Math" w:hAnsi="Cambria Math"/>
            </w:rPr>
            <m:t xml:space="preserve">+3 </m:t>
          </m:r>
          <m:r>
            <m:rPr>
              <m:sty m:val="p"/>
            </m:rPr>
            <w:rPr>
              <w:rFonts w:ascii="Cambria Math" w:hAnsi="Cambria Math"/>
            </w:rPr>
            <m:t>dB</m:t>
          </m:r>
          <m:r>
            <w:rPr>
              <w:rFonts w:ascii="Cambria Math" w:hAnsi="Cambria Math"/>
            </w:rPr>
            <m:t xml:space="preserve">+16 </m:t>
          </m:r>
          <m:r>
            <m:rPr>
              <m:sty m:val="p"/>
            </m:rPr>
            <w:rPr>
              <w:rFonts w:ascii="Cambria Math" w:hAnsi="Cambria Math"/>
            </w:rPr>
            <m:t>dB=-63 dBm</m:t>
          </m:r>
        </m:oMath>
      </m:oMathPara>
    </w:p>
    <w:p w14:paraId="4744A185" w14:textId="77777777" w:rsidR="00032C37" w:rsidRPr="00CD5E4B" w:rsidRDefault="00032C37" w:rsidP="00032C37">
      <m:oMathPara>
        <m:oMath>
          <m:r>
            <w:rPr>
              <w:rFonts w:ascii="Cambria Math" w:hAnsi="Cambria Math"/>
            </w:rPr>
            <m:t>C=</m:t>
          </m:r>
          <m:sSub>
            <m:sSubPr>
              <m:ctrlPr>
                <w:rPr>
                  <w:rFonts w:ascii="Cambria Math" w:hAnsi="Cambria Math"/>
                </w:rPr>
              </m:ctrlPr>
            </m:sSubPr>
            <m:e>
              <m:r>
                <w:rPr>
                  <w:rFonts w:ascii="Cambria Math" w:hAnsi="Cambria Math"/>
                </w:rPr>
                <m:t>S</m:t>
              </m:r>
            </m:e>
            <m:sub>
              <m:r>
                <w:rPr>
                  <w:rFonts w:ascii="Cambria Math" w:hAnsi="Cambria Math"/>
                </w:rPr>
                <m:t>0</m:t>
              </m:r>
            </m:sub>
          </m:sSub>
          <m:r>
            <w:rPr>
              <w:rFonts w:ascii="Cambria Math" w:hAnsi="Cambria Math"/>
            </w:rPr>
            <m:t>+M</m:t>
          </m:r>
          <m:r>
            <m:rPr>
              <m:sty m:val="p"/>
            </m:rPr>
            <w:rPr>
              <w:rFonts w:ascii="Cambria Math" w:hAnsi="Cambria Math"/>
            </w:rPr>
            <m:t>=</m:t>
          </m:r>
          <m:d>
            <m:dPr>
              <m:ctrlPr>
                <w:rPr>
                  <w:rFonts w:ascii="Cambria Math" w:hAnsi="Cambria Math"/>
                </w:rPr>
              </m:ctrlPr>
            </m:dPr>
            <m:e>
              <m:r>
                <w:rPr>
                  <w:rFonts w:ascii="Cambria Math" w:hAnsi="Cambria Math"/>
                </w:rPr>
                <m:t xml:space="preserve">-82 </m:t>
              </m:r>
              <m:r>
                <m:rPr>
                  <m:sty m:val="p"/>
                </m:rPr>
                <w:rPr>
                  <w:rFonts w:ascii="Cambria Math" w:hAnsi="Cambria Math"/>
                </w:rPr>
                <m:t>dBm</m:t>
              </m:r>
            </m:e>
          </m:d>
          <m:r>
            <w:rPr>
              <w:rFonts w:ascii="Cambria Math" w:hAnsi="Cambria Math"/>
            </w:rPr>
            <m:t xml:space="preserve">+3 </m:t>
          </m:r>
          <m:r>
            <m:rPr>
              <m:sty m:val="p"/>
            </m:rPr>
            <w:rPr>
              <w:rFonts w:ascii="Cambria Math" w:hAnsi="Cambria Math"/>
            </w:rPr>
            <m:t>dB=</m:t>
          </m:r>
          <m:r>
            <w:rPr>
              <w:rFonts w:ascii="Cambria Math" w:hAnsi="Cambria Math"/>
            </w:rPr>
            <m:t xml:space="preserve">-79 </m:t>
          </m:r>
          <m:r>
            <m:rPr>
              <m:sty m:val="p"/>
            </m:rPr>
            <w:rPr>
              <w:rFonts w:ascii="Cambria Math" w:hAnsi="Cambria Math"/>
            </w:rPr>
            <m:t>dBm</m:t>
          </m:r>
        </m:oMath>
      </m:oMathPara>
    </w:p>
    <w:p w14:paraId="2EF53772" w14:textId="29E1C565" w:rsidR="00032C37" w:rsidRPr="00CD5E4B" w:rsidRDefault="00032C37" w:rsidP="00032C37">
      <m:oMathPara>
        <m:oMath>
          <m:r>
            <w:rPr>
              <w:rFonts w:ascii="Cambria Math" w:hAnsi="Cambria Math"/>
            </w:rPr>
            <m:t>SN</m:t>
          </m:r>
          <m:sSub>
            <m:sSubPr>
              <m:ctrlPr>
                <w:rPr>
                  <w:rFonts w:ascii="Cambria Math" w:hAnsi="Cambria Math"/>
                </w:rPr>
              </m:ctrlPr>
            </m:sSubPr>
            <m:e>
              <m:r>
                <w:rPr>
                  <w:rFonts w:ascii="Cambria Math" w:hAnsi="Cambria Math"/>
                </w:rPr>
                <m:t>R</m:t>
              </m:r>
            </m:e>
            <m:sub>
              <m:r>
                <w:rPr>
                  <w:rFonts w:ascii="Cambria Math" w:hAnsi="Cambria Math"/>
                </w:rPr>
                <m:t>0</m:t>
              </m:r>
            </m:sub>
          </m:sSub>
          <m:r>
            <w:rPr>
              <w:rFonts w:ascii="Cambria Math" w:hAnsi="Cambria Math"/>
            </w:rPr>
            <m:t xml:space="preserve">=9.9 </m:t>
          </m:r>
          <m:r>
            <m:rPr>
              <m:sty m:val="p"/>
            </m:rPr>
            <w:rPr>
              <w:rFonts w:ascii="Cambria Math" w:hAnsi="Cambria Math"/>
            </w:rPr>
            <m:t>dB</m:t>
          </m:r>
        </m:oMath>
      </m:oMathPara>
    </w:p>
    <w:p w14:paraId="105CD8DF" w14:textId="77777777" w:rsidR="00032C37" w:rsidRPr="00CD5E4B" w:rsidRDefault="00032C37" w:rsidP="00032C37">
      <m:oMathPara>
        <m:oMath>
          <m:r>
            <w:rPr>
              <w:rFonts w:ascii="Cambria Math" w:hAnsi="Cambria Math"/>
            </w:rPr>
            <m:t>ACS=-</m:t>
          </m:r>
          <m:d>
            <m:dPr>
              <m:ctrlPr>
                <w:rPr>
                  <w:rFonts w:ascii="Cambria Math" w:hAnsi="Cambria Math"/>
                </w:rPr>
              </m:ctrlPr>
            </m:dPr>
            <m:e>
              <m:r>
                <w:rPr>
                  <w:rFonts w:ascii="Cambria Math" w:hAnsi="Cambria Math"/>
                </w:rPr>
                <m:t>C-</m:t>
              </m:r>
              <m:sSub>
                <m:sSubPr>
                  <m:ctrlPr>
                    <w:rPr>
                      <w:rFonts w:ascii="Cambria Math" w:hAnsi="Cambria Math"/>
                    </w:rPr>
                  </m:ctrlPr>
                </m:sSubPr>
                <m:e>
                  <m:r>
                    <w:rPr>
                      <w:rFonts w:ascii="Cambria Math" w:hAnsi="Cambria Math"/>
                    </w:rPr>
                    <m:t>I</m:t>
                  </m:r>
                </m:e>
                <m:sub>
                  <m:r>
                    <w:rPr>
                      <w:rFonts w:ascii="Cambria Math" w:hAnsi="Cambria Math"/>
                    </w:rPr>
                    <m:t>adj-ch</m:t>
                  </m:r>
                </m:sub>
              </m:sSub>
            </m:e>
          </m:d>
          <m:r>
            <w:rPr>
              <w:rFonts w:ascii="Cambria Math" w:hAnsi="Cambria Math"/>
            </w:rPr>
            <m:t>+SN</m:t>
          </m:r>
          <m:sSub>
            <m:sSubPr>
              <m:ctrlPr>
                <w:rPr>
                  <w:rFonts w:ascii="Cambria Math" w:hAnsi="Cambria Math"/>
                </w:rPr>
              </m:ctrlPr>
            </m:sSubPr>
            <m:e>
              <m:r>
                <w:rPr>
                  <w:rFonts w:ascii="Cambria Math" w:hAnsi="Cambria Math"/>
                </w:rPr>
                <m:t>R</m:t>
              </m:r>
            </m:e>
            <m:sub>
              <m:r>
                <w:rPr>
                  <w:rFonts w:ascii="Cambria Math" w:hAnsi="Cambria Math"/>
                </w:rPr>
                <m:t>0</m:t>
              </m:r>
            </m:sub>
          </m:sSub>
          <m:r>
            <w:rPr>
              <w:rFonts w:ascii="Cambria Math" w:hAnsi="Cambria Math"/>
            </w:rPr>
            <m:t>+M-10</m:t>
          </m:r>
          <m:func>
            <m:funcPr>
              <m:ctrlPr>
                <w:rPr>
                  <w:rFonts w:ascii="Cambria Math" w:hAnsi="Cambria Math"/>
                </w:rPr>
              </m:ctrlPr>
            </m:funcPr>
            <m:fName>
              <m:sSub>
                <m:sSubPr>
                  <m:ctrlPr>
                    <w:rPr>
                      <w:rFonts w:ascii="Cambria Math" w:hAnsi="Cambria Math"/>
                    </w:rPr>
                  </m:ctrlPr>
                </m:sSubPr>
                <m:e>
                  <m:r>
                    <m:rPr>
                      <m:sty m:val="p"/>
                    </m:rPr>
                    <w:rPr>
                      <w:rFonts w:ascii="Cambria Math" w:hAnsi="Cambria Math"/>
                    </w:rPr>
                    <m:t>log</m:t>
                  </m:r>
                </m:e>
                <m:sub>
                  <m:r>
                    <m:rPr>
                      <m:sty m:val="p"/>
                    </m:rPr>
                    <w:rPr>
                      <w:rFonts w:ascii="Cambria Math" w:hAnsi="Cambria Math"/>
                    </w:rPr>
                    <m:t>10</m:t>
                  </m:r>
                </m:sub>
              </m:sSub>
            </m:fName>
            <m:e>
              <m:d>
                <m:dPr>
                  <m:ctrlPr>
                    <w:rPr>
                      <w:rFonts w:ascii="Cambria Math" w:hAnsi="Cambria Math"/>
                    </w:rPr>
                  </m:ctrlPr>
                </m:dPr>
                <m:e>
                  <m:sSup>
                    <m:sSupPr>
                      <m:ctrlPr>
                        <w:rPr>
                          <w:rFonts w:ascii="Cambria Math" w:hAnsi="Cambria Math"/>
                        </w:rPr>
                      </m:ctrlPr>
                    </m:sSupPr>
                    <m:e>
                      <m:r>
                        <w:rPr>
                          <w:rFonts w:ascii="Cambria Math" w:hAnsi="Cambria Math"/>
                        </w:rPr>
                        <m:t>10</m:t>
                      </m:r>
                    </m:e>
                    <m:sup>
                      <m:f>
                        <m:fPr>
                          <m:ctrlPr>
                            <w:rPr>
                              <w:rFonts w:ascii="Cambria Math" w:hAnsi="Cambria Math"/>
                            </w:rPr>
                          </m:ctrlPr>
                        </m:fPr>
                        <m:num>
                          <m:r>
                            <w:rPr>
                              <w:rFonts w:ascii="Cambria Math" w:hAnsi="Cambria Math"/>
                            </w:rPr>
                            <m:t>M</m:t>
                          </m:r>
                        </m:num>
                        <m:den>
                          <m:r>
                            <w:rPr>
                              <w:rFonts w:ascii="Cambria Math" w:hAnsi="Cambria Math"/>
                            </w:rPr>
                            <m:t>10</m:t>
                          </m:r>
                        </m:den>
                      </m:f>
                    </m:sup>
                  </m:sSup>
                  <m:r>
                    <w:rPr>
                      <w:rFonts w:ascii="Cambria Math" w:hAnsi="Cambria Math"/>
                    </w:rPr>
                    <m:t>-1</m:t>
                  </m:r>
                </m:e>
              </m:d>
            </m:e>
          </m:func>
        </m:oMath>
      </m:oMathPara>
    </w:p>
    <w:p w14:paraId="54F8AF4A" w14:textId="555E8583" w:rsidR="00032C37" w:rsidRPr="00CD5E4B" w:rsidRDefault="00032C37" w:rsidP="00032C37">
      <m:oMathPara>
        <m:oMath>
          <m:r>
            <w:rPr>
              <w:rFonts w:ascii="Cambria Math" w:hAnsi="Cambria Math"/>
            </w:rPr>
            <w:lastRenderedPageBreak/>
            <m:t>ACS=-</m:t>
          </m:r>
          <m:d>
            <m:dPr>
              <m:ctrlPr>
                <w:rPr>
                  <w:rFonts w:ascii="Cambria Math" w:hAnsi="Cambria Math"/>
                </w:rPr>
              </m:ctrlPr>
            </m:dPr>
            <m:e>
              <m:r>
                <w:rPr>
                  <w:rFonts w:ascii="Cambria Math" w:hAnsi="Cambria Math"/>
                </w:rPr>
                <m:t xml:space="preserve">-79 </m:t>
              </m:r>
              <m:r>
                <m:rPr>
                  <m:sty m:val="p"/>
                </m:rPr>
                <w:rPr>
                  <w:rFonts w:ascii="Cambria Math" w:hAnsi="Cambria Math"/>
                </w:rPr>
                <m:t>dBm</m:t>
              </m:r>
              <m:r>
                <w:rPr>
                  <w:rFonts w:ascii="Cambria Math" w:hAnsi="Cambria Math"/>
                </w:rPr>
                <m:t>-</m:t>
              </m:r>
              <m:d>
                <m:dPr>
                  <m:ctrlPr>
                    <w:rPr>
                      <w:rFonts w:ascii="Cambria Math" w:hAnsi="Cambria Math"/>
                    </w:rPr>
                  </m:ctrlPr>
                </m:dPr>
                <m:e>
                  <m:r>
                    <w:rPr>
                      <w:rFonts w:ascii="Cambria Math" w:hAnsi="Cambria Math"/>
                    </w:rPr>
                    <m:t xml:space="preserve">-63 </m:t>
                  </m:r>
                  <m:r>
                    <m:rPr>
                      <m:sty m:val="p"/>
                    </m:rPr>
                    <w:rPr>
                      <w:rFonts w:ascii="Cambria Math" w:hAnsi="Cambria Math"/>
                    </w:rPr>
                    <m:t>dBm</m:t>
                  </m:r>
                </m:e>
              </m:d>
            </m:e>
          </m:d>
          <m:r>
            <w:rPr>
              <w:rFonts w:ascii="Cambria Math" w:hAnsi="Cambria Math"/>
            </w:rPr>
            <m:t xml:space="preserve">+9.9 </m:t>
          </m:r>
          <m:r>
            <m:rPr>
              <m:sty m:val="p"/>
            </m:rPr>
            <w:rPr>
              <w:rFonts w:ascii="Cambria Math" w:hAnsi="Cambria Math"/>
            </w:rPr>
            <m:t>dB</m:t>
          </m:r>
          <m:r>
            <w:rPr>
              <w:rFonts w:ascii="Cambria Math" w:hAnsi="Cambria Math"/>
            </w:rPr>
            <m:t xml:space="preserve">+3 </m:t>
          </m:r>
          <m:r>
            <m:rPr>
              <m:sty m:val="p"/>
            </m:rPr>
            <w:rPr>
              <w:rFonts w:ascii="Cambria Math" w:hAnsi="Cambria Math"/>
            </w:rPr>
            <m:t>dB</m:t>
          </m:r>
          <m:r>
            <w:rPr>
              <w:rFonts w:ascii="Cambria Math" w:hAnsi="Cambria Math"/>
            </w:rPr>
            <m:t>-10</m:t>
          </m:r>
          <m:func>
            <m:funcPr>
              <m:ctrlPr>
                <w:rPr>
                  <w:rFonts w:ascii="Cambria Math" w:hAnsi="Cambria Math"/>
                </w:rPr>
              </m:ctrlPr>
            </m:funcPr>
            <m:fName>
              <m:sSub>
                <m:sSubPr>
                  <m:ctrlPr>
                    <w:rPr>
                      <w:rFonts w:ascii="Cambria Math" w:hAnsi="Cambria Math"/>
                    </w:rPr>
                  </m:ctrlPr>
                </m:sSubPr>
                <m:e>
                  <m:r>
                    <m:rPr>
                      <m:sty m:val="p"/>
                    </m:rPr>
                    <w:rPr>
                      <w:rFonts w:ascii="Cambria Math" w:hAnsi="Cambria Math"/>
                    </w:rPr>
                    <m:t>log</m:t>
                  </m:r>
                </m:e>
                <m:sub>
                  <m:r>
                    <m:rPr>
                      <m:sty m:val="p"/>
                    </m:rPr>
                    <w:rPr>
                      <w:rFonts w:ascii="Cambria Math" w:hAnsi="Cambria Math"/>
                    </w:rPr>
                    <m:t>10</m:t>
                  </m:r>
                </m:sub>
              </m:sSub>
            </m:fName>
            <m:e>
              <m:d>
                <m:dPr>
                  <m:ctrlPr>
                    <w:rPr>
                      <w:rFonts w:ascii="Cambria Math" w:hAnsi="Cambria Math"/>
                    </w:rPr>
                  </m:ctrlPr>
                </m:dPr>
                <m:e>
                  <m:sSup>
                    <m:sSupPr>
                      <m:ctrlPr>
                        <w:rPr>
                          <w:rFonts w:ascii="Cambria Math" w:hAnsi="Cambria Math"/>
                        </w:rPr>
                      </m:ctrlPr>
                    </m:sSupPr>
                    <m:e>
                      <m:r>
                        <w:rPr>
                          <w:rFonts w:ascii="Cambria Math" w:hAnsi="Cambria Math"/>
                        </w:rPr>
                        <m:t>10</m:t>
                      </m:r>
                    </m:e>
                    <m:sup>
                      <m:r>
                        <w:rPr>
                          <w:rFonts w:ascii="Cambria Math" w:hAnsi="Cambria Math"/>
                        </w:rPr>
                        <m:t>0.3</m:t>
                      </m:r>
                    </m:sup>
                  </m:sSup>
                  <m:r>
                    <w:rPr>
                      <w:rFonts w:ascii="Cambria Math" w:hAnsi="Cambria Math"/>
                    </w:rPr>
                    <m:t>-1</m:t>
                  </m:r>
                </m:e>
              </m:d>
            </m:e>
          </m:func>
        </m:oMath>
      </m:oMathPara>
    </w:p>
    <w:p w14:paraId="63698046" w14:textId="05CAB990" w:rsidR="00032C37" w:rsidRPr="00CD5E4B" w:rsidRDefault="00032C37" w:rsidP="00032C37">
      <m:oMathPara>
        <m:oMath>
          <m:r>
            <w:rPr>
              <w:rFonts w:ascii="Cambria Math" w:hAnsi="Cambria Math"/>
            </w:rPr>
            <m:t xml:space="preserve">ACS=28.9 </m:t>
          </m:r>
          <m:r>
            <m:rPr>
              <m:sty m:val="p"/>
            </m:rPr>
            <w:rPr>
              <w:rFonts w:ascii="Cambria Math" w:hAnsi="Cambria Math"/>
            </w:rPr>
            <m:t>dB</m:t>
          </m:r>
          <m:r>
            <w:rPr>
              <w:rFonts w:ascii="Cambria Math" w:hAnsi="Cambria Math"/>
            </w:rPr>
            <m:t xml:space="preserve">+0.02 </m:t>
          </m:r>
          <m:r>
            <m:rPr>
              <m:sty m:val="p"/>
            </m:rPr>
            <w:rPr>
              <w:rFonts w:ascii="Cambria Math" w:hAnsi="Cambria Math"/>
            </w:rPr>
            <m:t>dB</m:t>
          </m:r>
          <m:r>
            <w:rPr>
              <w:rFonts w:ascii="Cambria Math" w:hAnsi="Cambria Math"/>
            </w:rPr>
            <m:t xml:space="preserve">=23232328.9223 </m:t>
          </m:r>
          <m:r>
            <m:rPr>
              <m:sty m:val="p"/>
            </m:rPr>
            <w:rPr>
              <w:rFonts w:ascii="Cambria Math" w:hAnsi="Cambria Math"/>
            </w:rPr>
            <m:t>dB</m:t>
          </m:r>
        </m:oMath>
      </m:oMathPara>
    </w:p>
    <w:p w14:paraId="616AE7D3" w14:textId="69996131" w:rsidR="00032C37" w:rsidRPr="00CD5E4B" w:rsidRDefault="00032C37" w:rsidP="00032C37">
      <w:r w:rsidRPr="00CD5E4B">
        <w:fldChar w:fldCharType="begin" w:fldLock="1"/>
      </w:r>
      <w:r w:rsidRPr="00CD5E4B">
        <w:instrText xml:space="preserve"> REF _Ref78270016 \h </w:instrText>
      </w:r>
      <w:r w:rsidR="004C13AC" w:rsidRPr="00CD5E4B">
        <w:instrText xml:space="preserve"> \* MERGEFORMAT </w:instrText>
      </w:r>
      <w:r w:rsidRPr="00CD5E4B">
        <w:fldChar w:fldCharType="separate"/>
      </w:r>
      <w:r w:rsidR="002816C2" w:rsidRPr="00CD5E4B">
        <w:t>Table 48</w:t>
      </w:r>
      <w:r w:rsidRPr="00CD5E4B">
        <w:fldChar w:fldCharType="end"/>
      </w:r>
      <w:r w:rsidRPr="00CD5E4B">
        <w:t xml:space="preserve"> summari</w:t>
      </w:r>
      <w:r w:rsidR="002E56FB" w:rsidRPr="00CD5E4B">
        <w:t>s</w:t>
      </w:r>
      <w:r w:rsidRPr="00CD5E4B">
        <w:t>es the ACS based values of the blocking mask.</w:t>
      </w:r>
    </w:p>
    <w:p w14:paraId="5D4C8728" w14:textId="02D19A02" w:rsidR="00032C37" w:rsidRPr="00CD5E4B" w:rsidRDefault="00032C37" w:rsidP="00032C37">
      <w:pPr>
        <w:pStyle w:val="Caption"/>
        <w:rPr>
          <w:lang w:val="en-GB"/>
        </w:rPr>
      </w:pPr>
      <w:bookmarkStart w:id="1095" w:name="_Ref78270016"/>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48</w:t>
      </w:r>
      <w:r w:rsidRPr="00CD5E4B">
        <w:rPr>
          <w:lang w:val="en-GB"/>
        </w:rPr>
        <w:fldChar w:fldCharType="end"/>
      </w:r>
      <w:bookmarkEnd w:id="1095"/>
      <w:r w:rsidRPr="00CD5E4B">
        <w:rPr>
          <w:lang w:val="en-GB"/>
        </w:rPr>
        <w:t>: Blocking mask</w:t>
      </w:r>
    </w:p>
    <w:tbl>
      <w:tblPr>
        <w:tblStyle w:val="ECCTable-redheader"/>
        <w:tblW w:w="0" w:type="auto"/>
        <w:tblInd w:w="0" w:type="dxa"/>
        <w:tblLook w:val="04A0" w:firstRow="1" w:lastRow="0" w:firstColumn="1" w:lastColumn="0" w:noHBand="0" w:noVBand="1"/>
      </w:tblPr>
      <w:tblGrid>
        <w:gridCol w:w="2178"/>
        <w:gridCol w:w="2495"/>
      </w:tblGrid>
      <w:tr w:rsidR="003A18D9" w:rsidRPr="00CD5E4B" w14:paraId="29511262" w14:textId="77777777" w:rsidTr="00A015D0">
        <w:trPr>
          <w:cnfStyle w:val="100000000000" w:firstRow="1" w:lastRow="0" w:firstColumn="0" w:lastColumn="0" w:oddVBand="0" w:evenVBand="0" w:oddHBand="0" w:evenHBand="0" w:firstRowFirstColumn="0" w:firstRowLastColumn="0" w:lastRowFirstColumn="0" w:lastRowLastColumn="0"/>
        </w:trPr>
        <w:tc>
          <w:tcPr>
            <w:tcW w:w="2178" w:type="dxa"/>
            <w:hideMark/>
          </w:tcPr>
          <w:p w14:paraId="5CCE1CDA" w14:textId="77777777" w:rsidR="003A18D9" w:rsidRPr="00CD5E4B" w:rsidRDefault="003A18D9" w:rsidP="000B23BA">
            <w:pPr>
              <w:pStyle w:val="ECCTableHeaderwhitefont"/>
            </w:pPr>
            <w:r w:rsidRPr="00CD5E4B">
              <w:t>Range (MHz)</w:t>
            </w:r>
          </w:p>
        </w:tc>
        <w:tc>
          <w:tcPr>
            <w:tcW w:w="2495" w:type="dxa"/>
            <w:hideMark/>
          </w:tcPr>
          <w:p w14:paraId="6A35B441" w14:textId="77777777" w:rsidR="003A18D9" w:rsidRPr="00CD5E4B" w:rsidRDefault="003A18D9" w:rsidP="000B23BA">
            <w:pPr>
              <w:pStyle w:val="ECCTableHeaderwhitefont"/>
            </w:pPr>
            <w:r w:rsidRPr="00CD5E4B">
              <w:t>Blocking mask (dB)</w:t>
            </w:r>
          </w:p>
        </w:tc>
      </w:tr>
      <w:tr w:rsidR="003A18D9" w:rsidRPr="00CD5E4B" w14:paraId="0B08A2EA" w14:textId="77777777" w:rsidTr="00A015D0">
        <w:tc>
          <w:tcPr>
            <w:tcW w:w="2178" w:type="dxa"/>
            <w:hideMark/>
          </w:tcPr>
          <w:p w14:paraId="263AFB3E" w14:textId="2B56144A" w:rsidR="003A18D9" w:rsidRPr="00CD5E4B" w:rsidRDefault="003A18D9" w:rsidP="003A18D9">
            <w:r w:rsidRPr="00CD5E4B">
              <w:t>2403.875–2420.125</w:t>
            </w:r>
          </w:p>
        </w:tc>
        <w:tc>
          <w:tcPr>
            <w:tcW w:w="2495" w:type="dxa"/>
            <w:hideMark/>
          </w:tcPr>
          <w:p w14:paraId="3FC5317F" w14:textId="77777777" w:rsidR="003A18D9" w:rsidRPr="00CD5E4B" w:rsidRDefault="003A18D9" w:rsidP="003A18D9">
            <w:r w:rsidRPr="00CD5E4B">
              <w:t>0</w:t>
            </w:r>
          </w:p>
        </w:tc>
      </w:tr>
      <w:tr w:rsidR="003A18D9" w:rsidRPr="00CD5E4B" w14:paraId="331B85D7" w14:textId="77777777" w:rsidTr="00A015D0">
        <w:tc>
          <w:tcPr>
            <w:tcW w:w="2178" w:type="dxa"/>
            <w:hideMark/>
          </w:tcPr>
          <w:p w14:paraId="655EB350" w14:textId="001C4BA6" w:rsidR="003A18D9" w:rsidRPr="00CD5E4B" w:rsidRDefault="003A18D9" w:rsidP="003A18D9">
            <w:r w:rsidRPr="00CD5E4B">
              <w:t>2390–2403.875</w:t>
            </w:r>
          </w:p>
        </w:tc>
        <w:tc>
          <w:tcPr>
            <w:tcW w:w="2495" w:type="dxa"/>
            <w:hideMark/>
          </w:tcPr>
          <w:p w14:paraId="7D11E8C3" w14:textId="77777777" w:rsidR="003A18D9" w:rsidRPr="00CD5E4B" w:rsidRDefault="003A18D9" w:rsidP="003A18D9">
            <w:r w:rsidRPr="00CD5E4B">
              <w:t>29</w:t>
            </w:r>
          </w:p>
        </w:tc>
      </w:tr>
      <w:tr w:rsidR="003A18D9" w:rsidRPr="00CD5E4B" w14:paraId="73F2CFAE" w14:textId="77777777" w:rsidTr="00A015D0">
        <w:tc>
          <w:tcPr>
            <w:tcW w:w="2178" w:type="dxa"/>
            <w:hideMark/>
          </w:tcPr>
          <w:p w14:paraId="41EA4C77" w14:textId="7BF6A048" w:rsidR="003A18D9" w:rsidRPr="00CD5E4B" w:rsidRDefault="003A18D9" w:rsidP="003A18D9">
            <w:r w:rsidRPr="00CD5E4B">
              <w:t>2387-2390</w:t>
            </w:r>
          </w:p>
        </w:tc>
        <w:tc>
          <w:tcPr>
            <w:tcW w:w="2495" w:type="dxa"/>
            <w:hideMark/>
          </w:tcPr>
          <w:p w14:paraId="54845662" w14:textId="77777777" w:rsidR="003A18D9" w:rsidRPr="00CD5E4B" w:rsidRDefault="003A18D9" w:rsidP="003A18D9">
            <w:r w:rsidRPr="00CD5E4B">
              <w:t>41</w:t>
            </w:r>
          </w:p>
        </w:tc>
      </w:tr>
      <w:tr w:rsidR="003A18D9" w:rsidRPr="00CD5E4B" w14:paraId="5EA8DF1C" w14:textId="77777777" w:rsidTr="00A015D0">
        <w:tc>
          <w:tcPr>
            <w:tcW w:w="2178" w:type="dxa"/>
            <w:hideMark/>
          </w:tcPr>
          <w:p w14:paraId="45163D7F" w14:textId="41D8101B" w:rsidR="003A18D9" w:rsidRPr="00CD5E4B" w:rsidRDefault="003A18D9" w:rsidP="003A18D9">
            <w:r w:rsidRPr="00CD5E4B">
              <w:t>2373–2387</w:t>
            </w:r>
          </w:p>
        </w:tc>
        <w:tc>
          <w:tcPr>
            <w:tcW w:w="2495" w:type="dxa"/>
            <w:hideMark/>
          </w:tcPr>
          <w:p w14:paraId="01421193" w14:textId="77777777" w:rsidR="003A18D9" w:rsidRPr="00CD5E4B" w:rsidRDefault="003A18D9" w:rsidP="003A18D9">
            <w:r w:rsidRPr="00CD5E4B">
              <w:t>44</w:t>
            </w:r>
          </w:p>
        </w:tc>
      </w:tr>
      <w:tr w:rsidR="003A18D9" w:rsidRPr="00CD5E4B" w14:paraId="4EEBAF7C" w14:textId="77777777" w:rsidTr="00A015D0">
        <w:tc>
          <w:tcPr>
            <w:tcW w:w="2178" w:type="dxa"/>
            <w:hideMark/>
          </w:tcPr>
          <w:p w14:paraId="0F84238C" w14:textId="1776A198" w:rsidR="003A18D9" w:rsidRPr="00CD5E4B" w:rsidRDefault="003A18D9" w:rsidP="003A18D9">
            <w:r w:rsidRPr="00CD5E4B">
              <w:t>2370–2373</w:t>
            </w:r>
          </w:p>
        </w:tc>
        <w:tc>
          <w:tcPr>
            <w:tcW w:w="2495" w:type="dxa"/>
            <w:hideMark/>
          </w:tcPr>
          <w:p w14:paraId="5B545FCA" w14:textId="77777777" w:rsidR="003A18D9" w:rsidRPr="00CD5E4B" w:rsidRDefault="003A18D9" w:rsidP="003A18D9">
            <w:r w:rsidRPr="00CD5E4B">
              <w:t>47</w:t>
            </w:r>
          </w:p>
        </w:tc>
      </w:tr>
      <w:tr w:rsidR="003A18D9" w:rsidRPr="00CD5E4B" w14:paraId="2042629B" w14:textId="77777777" w:rsidTr="00A015D0">
        <w:tc>
          <w:tcPr>
            <w:tcW w:w="2178" w:type="dxa"/>
            <w:hideMark/>
          </w:tcPr>
          <w:p w14:paraId="42B7FF7D" w14:textId="5BE310EE" w:rsidR="003A18D9" w:rsidRPr="00CD5E4B" w:rsidRDefault="003A18D9" w:rsidP="003A18D9">
            <w:r w:rsidRPr="00CD5E4B">
              <w:t>2300–2370</w:t>
            </w:r>
          </w:p>
        </w:tc>
        <w:tc>
          <w:tcPr>
            <w:tcW w:w="2495" w:type="dxa"/>
            <w:hideMark/>
          </w:tcPr>
          <w:p w14:paraId="27D13747" w14:textId="77777777" w:rsidR="003A18D9" w:rsidRPr="00CD5E4B" w:rsidRDefault="003A18D9" w:rsidP="003A18D9">
            <w:r w:rsidRPr="00CD5E4B">
              <w:t>51</w:t>
            </w:r>
          </w:p>
        </w:tc>
      </w:tr>
    </w:tbl>
    <w:p w14:paraId="6CCCF9AA" w14:textId="12BE2A42" w:rsidR="00032C37" w:rsidRPr="00CD5E4B" w:rsidRDefault="00331A20" w:rsidP="00032C37">
      <w:r w:rsidRPr="00CD5E4B">
        <w:t>The S</w:t>
      </w:r>
      <w:r w:rsidR="005E394E" w:rsidRPr="00CD5E4B">
        <w:t>EAMCAT</w:t>
      </w:r>
      <w:r w:rsidRPr="00CD5E4B">
        <w:t xml:space="preserve"> handbook ECC Report </w:t>
      </w:r>
      <w:r w:rsidR="007E2986" w:rsidRPr="00CD5E4B">
        <w:t xml:space="preserve">252 </w:t>
      </w:r>
      <w:r w:rsidR="005E394E" w:rsidRPr="00CD5E4B">
        <w:fldChar w:fldCharType="begin" w:fldLock="1"/>
      </w:r>
      <w:r w:rsidR="005E394E" w:rsidRPr="00CD5E4B">
        <w:instrText xml:space="preserve"> REF _Ref77947784 \r \h </w:instrText>
      </w:r>
      <w:r w:rsidR="004C13AC" w:rsidRPr="00CD5E4B">
        <w:instrText xml:space="preserve"> \* MERGEFORMAT </w:instrText>
      </w:r>
      <w:r w:rsidR="005E394E" w:rsidRPr="00CD5E4B">
        <w:fldChar w:fldCharType="separate"/>
      </w:r>
      <w:r w:rsidR="002816C2" w:rsidRPr="00CD5E4B">
        <w:t>[50]</w:t>
      </w:r>
      <w:r w:rsidR="005E394E" w:rsidRPr="00CD5E4B">
        <w:fldChar w:fldCharType="end"/>
      </w:r>
      <w:r w:rsidR="00A25F0B" w:rsidRPr="00CD5E4B">
        <w:t xml:space="preserve"> provides an alternative approach to derive the </w:t>
      </w:r>
      <w:r w:rsidR="005E394E" w:rsidRPr="00CD5E4B">
        <w:t xml:space="preserve">blocking mask. Based on </w:t>
      </w:r>
      <w:r w:rsidR="00032C37" w:rsidRPr="00CD5E4B">
        <w:t xml:space="preserve">Eq. (130) in ECC Report 252 </w:t>
      </w:r>
      <w:r w:rsidR="005E394E" w:rsidRPr="00CD5E4B">
        <w:fldChar w:fldCharType="begin" w:fldLock="1"/>
      </w:r>
      <w:r w:rsidR="005E394E" w:rsidRPr="00CD5E4B">
        <w:instrText xml:space="preserve"> REF _Ref77947784 \r \h </w:instrText>
      </w:r>
      <w:r w:rsidR="004C13AC" w:rsidRPr="00CD5E4B">
        <w:instrText xml:space="preserve"> \* MERGEFORMAT </w:instrText>
      </w:r>
      <w:r w:rsidR="005E394E" w:rsidRPr="00CD5E4B">
        <w:fldChar w:fldCharType="separate"/>
      </w:r>
      <w:r w:rsidR="002816C2" w:rsidRPr="00CD5E4B">
        <w:t>[50]</w:t>
      </w:r>
      <w:r w:rsidR="005E394E" w:rsidRPr="00CD5E4B">
        <w:fldChar w:fldCharType="end"/>
      </w:r>
      <w:r w:rsidR="005E394E" w:rsidRPr="00CD5E4B">
        <w:t>,</w:t>
      </w:r>
      <w:r w:rsidR="00032C37" w:rsidRPr="00CD5E4B">
        <w:t xml:space="preserve"> instead of ACS, the blocking response is computed.</w:t>
      </w:r>
    </w:p>
    <w:p w14:paraId="0E92EDD7" w14:textId="77777777" w:rsidR="00032C37" w:rsidRPr="00CD5E4B" w:rsidRDefault="00032C37" w:rsidP="00032C37">
      <w:r w:rsidRPr="00CD5E4B">
        <w:t>The results are identical to the derivation above, except for the sign of the result, since the blocking response is defined inverse to the ACS definition.</w:t>
      </w:r>
    </w:p>
    <w:p w14:paraId="35BB06FB" w14:textId="3644C75F" w:rsidR="00032C37" w:rsidRPr="00CD5E4B" w:rsidRDefault="00032C37" w:rsidP="00032C37">
      <w:r w:rsidRPr="00CD5E4B">
        <w:t>Detailed calculations are provided in the attached Excel</w:t>
      </w:r>
      <w:r w:rsidR="00F03A73" w:rsidRPr="00CD5E4B">
        <w:t xml:space="preserve"> file</w:t>
      </w:r>
      <w:r w:rsidRPr="00CD5E4B">
        <w:t xml:space="preserve">, comparing both methods to obtain the blocking mask. </w:t>
      </w:r>
    </w:p>
    <w:p w14:paraId="3EA9C2A8" w14:textId="77777777" w:rsidR="003A18D9" w:rsidRPr="00CD5E4B" w:rsidRDefault="003A18D9" w:rsidP="003A18D9">
      <w:r w:rsidRPr="00CD5E4B">
        <w:object w:dxaOrig="1596" w:dyaOrig="1033" w14:anchorId="0627C47E">
          <v:shape id="_x0000_i1030" type="#_x0000_t75" alt="P3080#yIS1" style="width:77.45pt;height:50.15pt" o:ole="">
            <v:imagedata r:id="rId42" o:title=""/>
          </v:shape>
          <o:OLEObject Type="Embed" ProgID="Excel.Sheet.12" ShapeID="_x0000_i1030" DrawAspect="Icon" ObjectID="_1730800010" r:id="rId43"/>
        </w:object>
      </w:r>
    </w:p>
    <w:p w14:paraId="6615EB26" w14:textId="77777777" w:rsidR="00032C37" w:rsidRPr="00CD5E4B" w:rsidRDefault="00032C37" w:rsidP="00032C37"/>
    <w:p w14:paraId="71EAFBF3" w14:textId="23D3DA7A" w:rsidR="000F62A4" w:rsidRPr="00CD5E4B" w:rsidRDefault="000F62A4" w:rsidP="00CF4B91">
      <w:pPr>
        <w:pStyle w:val="ECCAnnexheading1"/>
        <w:outlineLvl w:val="0"/>
        <w:rPr>
          <w:lang w:val="en-GB"/>
        </w:rPr>
      </w:pPr>
      <w:bookmarkStart w:id="1096" w:name="_Ref81231589"/>
      <w:bookmarkStart w:id="1097" w:name="_Toc88226337"/>
      <w:bookmarkStart w:id="1098" w:name="_Toc98834883"/>
      <w:bookmarkStart w:id="1099" w:name="_Toc100238108"/>
      <w:bookmarkStart w:id="1100" w:name="_Toc116384056"/>
      <w:bookmarkStart w:id="1101" w:name="_Toc107576581"/>
      <w:bookmarkStart w:id="1102" w:name="_Toc396383876"/>
      <w:bookmarkStart w:id="1103" w:name="_Toc396917309"/>
      <w:bookmarkStart w:id="1104" w:name="_Toc396917420"/>
      <w:bookmarkStart w:id="1105" w:name="_Toc396917640"/>
      <w:bookmarkStart w:id="1106" w:name="_Toc396917655"/>
      <w:bookmarkStart w:id="1107" w:name="_Toc396917760"/>
      <w:r w:rsidRPr="00CD5E4B">
        <w:rPr>
          <w:lang w:val="en-GB"/>
        </w:rPr>
        <w:lastRenderedPageBreak/>
        <w:t xml:space="preserve">In-band and adjacent band coexistence analysis </w:t>
      </w:r>
      <w:r w:rsidR="0070552F" w:rsidRPr="00CD5E4B">
        <w:rPr>
          <w:lang w:val="en-GB"/>
        </w:rPr>
        <w:t>Study</w:t>
      </w:r>
      <w:r w:rsidRPr="00CD5E4B">
        <w:rPr>
          <w:lang w:val="en-GB"/>
        </w:rPr>
        <w:t xml:space="preserve"> #3</w:t>
      </w:r>
      <w:bookmarkEnd w:id="1096"/>
      <w:bookmarkEnd w:id="1097"/>
      <w:bookmarkEnd w:id="1098"/>
      <w:bookmarkEnd w:id="1099"/>
      <w:bookmarkEnd w:id="1100"/>
      <w:bookmarkEnd w:id="1101"/>
    </w:p>
    <w:p w14:paraId="5ED08FBD" w14:textId="21695EDA" w:rsidR="000F62A4" w:rsidRPr="00CD5E4B" w:rsidRDefault="000F62A4" w:rsidP="000F62A4">
      <w:pPr>
        <w:pStyle w:val="ECCAnnexheading2"/>
        <w:rPr>
          <w:lang w:val="en-GB"/>
        </w:rPr>
      </w:pPr>
      <w:bookmarkStart w:id="1108" w:name="_Ref95317047"/>
      <w:r w:rsidRPr="00CD5E4B">
        <w:rPr>
          <w:lang w:val="en-GB"/>
        </w:rPr>
        <w:t>Adjacent-band coexistence analysis for AAS above 2400 MHz (in OOB 2400-2440</w:t>
      </w:r>
      <w:r w:rsidR="007F0ACF" w:rsidRPr="00CD5E4B">
        <w:rPr>
          <w:lang w:val="en-GB"/>
        </w:rPr>
        <w:t xml:space="preserve"> </w:t>
      </w:r>
      <w:r w:rsidRPr="00CD5E4B">
        <w:rPr>
          <w:lang w:val="en-GB"/>
        </w:rPr>
        <w:t>MHz and spurious domain 2440-2483.5 MHz)</w:t>
      </w:r>
      <w:bookmarkEnd w:id="1108"/>
    </w:p>
    <w:p w14:paraId="0227263F" w14:textId="5FC2351E" w:rsidR="006C0324" w:rsidRPr="00CD5E4B" w:rsidRDefault="006C0324" w:rsidP="006C0324">
      <w:pPr>
        <w:rPr>
          <w:rStyle w:val="ECCParagraph"/>
        </w:rPr>
      </w:pPr>
      <w:r w:rsidRPr="00CD5E4B">
        <w:rPr>
          <w:rStyle w:val="ECCParagraph"/>
        </w:rPr>
        <w:t xml:space="preserve">Simulation for unwanted emission and blocking is performed with </w:t>
      </w:r>
      <w:r w:rsidR="00D43A3C" w:rsidRPr="00CD5E4B">
        <w:rPr>
          <w:rStyle w:val="ECCParagraph"/>
        </w:rPr>
        <w:t>SEAMCAT</w:t>
      </w:r>
      <w:r w:rsidRPr="00CD5E4B">
        <w:rPr>
          <w:rStyle w:val="ECCParagraph"/>
        </w:rPr>
        <w:t xml:space="preserve"> for non-AAS and AAS with one-tier</w:t>
      </w:r>
      <w:r w:rsidR="00AA249C" w:rsidRPr="00CD5E4B">
        <w:rPr>
          <w:rStyle w:val="ECCParagraph"/>
        </w:rPr>
        <w:t>/two-tier</w:t>
      </w:r>
      <w:r w:rsidRPr="00CD5E4B">
        <w:rPr>
          <w:rStyle w:val="ECCParagraph"/>
        </w:rPr>
        <w:t xml:space="preserve"> network and placing the SRD/WLAN receiver random within the three-sector reference cell</w:t>
      </w:r>
      <w:r w:rsidR="001215BA" w:rsidRPr="00CD5E4B">
        <w:rPr>
          <w:rStyle w:val="ECCParagraph"/>
        </w:rPr>
        <w:t>s</w:t>
      </w:r>
      <w:r w:rsidR="00AA249C" w:rsidRPr="00CD5E4B">
        <w:rPr>
          <w:rStyle w:val="ECCParagraph"/>
        </w:rPr>
        <w:t xml:space="preserve"> </w:t>
      </w:r>
      <w:r w:rsidR="001215BA" w:rsidRPr="00CD5E4B">
        <w:rPr>
          <w:rStyle w:val="ECCParagraph"/>
        </w:rPr>
        <w:t>and within the</w:t>
      </w:r>
      <w:r w:rsidR="00AA249C" w:rsidRPr="00CD5E4B">
        <w:rPr>
          <w:rStyle w:val="ECCParagraph"/>
        </w:rPr>
        <w:t xml:space="preserve"> 1-tier </w:t>
      </w:r>
      <w:r w:rsidR="001215BA" w:rsidRPr="00CD5E4B">
        <w:rPr>
          <w:rStyle w:val="ECCParagraph"/>
        </w:rPr>
        <w:t xml:space="preserve">cells </w:t>
      </w:r>
      <w:r w:rsidR="00AA249C" w:rsidRPr="00CD5E4B">
        <w:rPr>
          <w:rStyle w:val="ECCParagraph"/>
        </w:rPr>
        <w:t>in case of 2-tier simulation</w:t>
      </w:r>
      <w:r w:rsidRPr="00CD5E4B">
        <w:rPr>
          <w:rStyle w:val="ECCParagraph"/>
        </w:rPr>
        <w:t xml:space="preserve">. </w:t>
      </w:r>
      <w:r w:rsidR="00FB2DD0" w:rsidRPr="00CD5E4B">
        <w:rPr>
          <w:rStyle w:val="ECCParagraph"/>
        </w:rPr>
        <w:t xml:space="preserve">The settings used in </w:t>
      </w:r>
      <w:r w:rsidR="00D43A3C" w:rsidRPr="00CD5E4B">
        <w:rPr>
          <w:rStyle w:val="ECCParagraph"/>
        </w:rPr>
        <w:t>SEAMCAT</w:t>
      </w:r>
      <w:r w:rsidR="00FB2DD0" w:rsidRPr="00CD5E4B">
        <w:rPr>
          <w:rStyle w:val="ECCParagraph"/>
        </w:rPr>
        <w:t xml:space="preserve"> are target</w:t>
      </w:r>
      <w:r w:rsidR="00D814BB" w:rsidRPr="00CD5E4B">
        <w:rPr>
          <w:rStyle w:val="ECCParagraph"/>
        </w:rPr>
        <w:t>ed</w:t>
      </w:r>
      <w:r w:rsidR="00FB2DD0" w:rsidRPr="00CD5E4B">
        <w:rPr>
          <w:rStyle w:val="ECCParagraph"/>
        </w:rPr>
        <w:t xml:space="preserve"> for simulating the unwanted emission and blocking scenario towards WLAN. </w:t>
      </w:r>
      <w:r w:rsidRPr="00CD5E4B">
        <w:rPr>
          <w:rStyle w:val="ECCParagraph"/>
        </w:rPr>
        <w:t xml:space="preserve">The </w:t>
      </w:r>
      <w:r w:rsidRPr="00CD5E4B">
        <w:rPr>
          <w:rStyle w:val="ECCParagraph"/>
          <w:rFonts w:ascii="Symbol" w:eastAsia="Symbol" w:hAnsi="Symbol" w:cs="Symbol"/>
        </w:rPr>
        <w:t></w:t>
      </w:r>
      <w:r w:rsidRPr="00CD5E4B">
        <w:rPr>
          <w:rStyle w:val="ECCParagraph"/>
        </w:rPr>
        <w:t>iRSS with iRSS</w:t>
      </w:r>
      <w:r w:rsidRPr="00CD5E4B">
        <w:rPr>
          <w:rStyle w:val="ECCHLsubscript"/>
        </w:rPr>
        <w:t>AAS</w:t>
      </w:r>
      <w:r w:rsidRPr="00CD5E4B">
        <w:rPr>
          <w:rStyle w:val="ECCParagraph"/>
        </w:rPr>
        <w:t xml:space="preserve"> - iRSS</w:t>
      </w:r>
      <w:r w:rsidRPr="00CD5E4B">
        <w:rPr>
          <w:rStyle w:val="ECCHLsubscript"/>
        </w:rPr>
        <w:t>non-AAS</w:t>
      </w:r>
      <w:r w:rsidRPr="00CD5E4B">
        <w:rPr>
          <w:rStyle w:val="ECCParagraph"/>
        </w:rPr>
        <w:t xml:space="preserve"> for the mean value is computed. The parameters for the non-AAS, AAS and SRD/WLAN are given in </w:t>
      </w:r>
      <w:r w:rsidR="00346EB3" w:rsidRPr="00CD5E4B">
        <w:rPr>
          <w:rStyle w:val="ECCParagraph"/>
        </w:rPr>
        <w:fldChar w:fldCharType="begin" w:fldLock="1"/>
      </w:r>
      <w:r w:rsidR="00346EB3" w:rsidRPr="00CD5E4B">
        <w:rPr>
          <w:rStyle w:val="ECCParagraph"/>
        </w:rPr>
        <w:instrText xml:space="preserve"> REF _Ref103192477 \r \h </w:instrText>
      </w:r>
      <w:r w:rsidR="004C13AC" w:rsidRPr="00CD5E4B">
        <w:rPr>
          <w:rStyle w:val="ECCParagraph"/>
        </w:rPr>
        <w:instrText xml:space="preserve"> \* MERGEFORMAT </w:instrText>
      </w:r>
      <w:r w:rsidR="00346EB3" w:rsidRPr="00CD5E4B">
        <w:rPr>
          <w:rStyle w:val="ECCParagraph"/>
        </w:rPr>
      </w:r>
      <w:r w:rsidR="00346EB3" w:rsidRPr="00CD5E4B">
        <w:rPr>
          <w:rStyle w:val="ECCParagraph"/>
        </w:rPr>
        <w:fldChar w:fldCharType="separate"/>
      </w:r>
      <w:r w:rsidR="002816C2" w:rsidRPr="00CD5E4B">
        <w:rPr>
          <w:rStyle w:val="ECCParagraph"/>
        </w:rPr>
        <w:t>A4.3</w:t>
      </w:r>
      <w:r w:rsidR="00346EB3" w:rsidRPr="00CD5E4B">
        <w:rPr>
          <w:rStyle w:val="ECCParagraph"/>
        </w:rPr>
        <w:fldChar w:fldCharType="end"/>
      </w:r>
      <w:r w:rsidR="00CF4B91" w:rsidRPr="00CD5E4B">
        <w:rPr>
          <w:rStyle w:val="ECCParagraph"/>
        </w:rPr>
        <w:t xml:space="preserve"> </w:t>
      </w:r>
      <w:r w:rsidRPr="00CD5E4B">
        <w:rPr>
          <w:rStyle w:val="ECCParagraph"/>
        </w:rPr>
        <w:t xml:space="preserve">and </w:t>
      </w:r>
      <w:r w:rsidR="00346EB3" w:rsidRPr="00CD5E4B">
        <w:rPr>
          <w:rStyle w:val="ECCParagraph"/>
        </w:rPr>
        <w:fldChar w:fldCharType="begin" w:fldLock="1"/>
      </w:r>
      <w:r w:rsidR="00346EB3" w:rsidRPr="00CD5E4B">
        <w:rPr>
          <w:rStyle w:val="ECCParagraph"/>
        </w:rPr>
        <w:instrText xml:space="preserve"> REF _Ref103256984 \r \h </w:instrText>
      </w:r>
      <w:r w:rsidR="004C13AC" w:rsidRPr="00CD5E4B">
        <w:rPr>
          <w:rStyle w:val="ECCParagraph"/>
        </w:rPr>
        <w:instrText xml:space="preserve"> \* MERGEFORMAT </w:instrText>
      </w:r>
      <w:r w:rsidR="00346EB3" w:rsidRPr="00CD5E4B">
        <w:rPr>
          <w:rStyle w:val="ECCParagraph"/>
        </w:rPr>
      </w:r>
      <w:r w:rsidR="00346EB3" w:rsidRPr="00CD5E4B">
        <w:rPr>
          <w:rStyle w:val="ECCParagraph"/>
        </w:rPr>
        <w:fldChar w:fldCharType="separate"/>
      </w:r>
      <w:r w:rsidR="002816C2" w:rsidRPr="00CD5E4B">
        <w:rPr>
          <w:rStyle w:val="ECCParagraph"/>
        </w:rPr>
        <w:t>A4.4</w:t>
      </w:r>
      <w:r w:rsidR="00346EB3" w:rsidRPr="00CD5E4B">
        <w:rPr>
          <w:rStyle w:val="ECCParagraph"/>
        </w:rPr>
        <w:fldChar w:fldCharType="end"/>
      </w:r>
      <w:r w:rsidRPr="00CD5E4B">
        <w:rPr>
          <w:rStyle w:val="ECCParagraph"/>
        </w:rPr>
        <w:t>.</w:t>
      </w:r>
      <w:r w:rsidR="00463234" w:rsidRPr="00CD5E4B">
        <w:rPr>
          <w:rStyle w:val="ECCParagraph"/>
        </w:rPr>
        <w:t xml:space="preserve"> following </w:t>
      </w:r>
      <w:r w:rsidR="009D2ABA" w:rsidRPr="00CD5E4B">
        <w:rPr>
          <w:rStyle w:val="ECCParagraph"/>
        </w:rPr>
        <w:t xml:space="preserve">ITU-R </w:t>
      </w:r>
      <w:r w:rsidR="00346EB3" w:rsidRPr="00CD5E4B">
        <w:rPr>
          <w:rStyle w:val="ECCParagraph"/>
        </w:rPr>
        <w:t>M.</w:t>
      </w:r>
      <w:r w:rsidR="009D2ABA" w:rsidRPr="00CD5E4B">
        <w:rPr>
          <w:rStyle w:val="ECCParagraph"/>
        </w:rPr>
        <w:t xml:space="preserve">2292 and WRC-23 recommendation as given in reference </w:t>
      </w:r>
      <w:r w:rsidR="009D2ABA" w:rsidRPr="00CD5E4B">
        <w:rPr>
          <w:rStyle w:val="ECCParagraph"/>
        </w:rPr>
        <w:fldChar w:fldCharType="begin" w:fldLock="1"/>
      </w:r>
      <w:r w:rsidR="009D2ABA" w:rsidRPr="00CD5E4B">
        <w:rPr>
          <w:rStyle w:val="ECCParagraph"/>
        </w:rPr>
        <w:instrText xml:space="preserve"> REF _Ref78226467 \r \h </w:instrText>
      </w:r>
      <w:r w:rsidR="004C13AC" w:rsidRPr="00CD5E4B">
        <w:rPr>
          <w:rStyle w:val="ECCParagraph"/>
        </w:rPr>
        <w:instrText xml:space="preserve"> \* MERGEFORMAT </w:instrText>
      </w:r>
      <w:r w:rsidR="009D2ABA" w:rsidRPr="00CD5E4B">
        <w:rPr>
          <w:rStyle w:val="ECCParagraph"/>
        </w:rPr>
      </w:r>
      <w:r w:rsidR="009D2ABA" w:rsidRPr="00CD5E4B">
        <w:rPr>
          <w:rStyle w:val="ECCParagraph"/>
        </w:rPr>
        <w:fldChar w:fldCharType="separate"/>
      </w:r>
      <w:r w:rsidR="002816C2" w:rsidRPr="00CD5E4B">
        <w:rPr>
          <w:rStyle w:val="ECCParagraph"/>
        </w:rPr>
        <w:t>[50]</w:t>
      </w:r>
      <w:r w:rsidR="009D2ABA" w:rsidRPr="00CD5E4B">
        <w:rPr>
          <w:rStyle w:val="ECCParagraph"/>
        </w:rPr>
        <w:fldChar w:fldCharType="end"/>
      </w:r>
      <w:r w:rsidR="009D2ABA" w:rsidRPr="00CD5E4B">
        <w:rPr>
          <w:rStyle w:val="ECCParagraph"/>
        </w:rPr>
        <w:t xml:space="preserve">, </w:t>
      </w:r>
      <w:r w:rsidR="009D2ABA" w:rsidRPr="00CD5E4B">
        <w:rPr>
          <w:rStyle w:val="ECCParagraph"/>
        </w:rPr>
        <w:fldChar w:fldCharType="begin" w:fldLock="1"/>
      </w:r>
      <w:r w:rsidR="009D2ABA" w:rsidRPr="00CD5E4B">
        <w:rPr>
          <w:rStyle w:val="ECCParagraph"/>
        </w:rPr>
        <w:instrText xml:space="preserve"> REF _Ref78216563 \r \h </w:instrText>
      </w:r>
      <w:r w:rsidR="004C13AC" w:rsidRPr="00CD5E4B">
        <w:rPr>
          <w:rStyle w:val="ECCParagraph"/>
        </w:rPr>
        <w:instrText xml:space="preserve"> \* MERGEFORMAT </w:instrText>
      </w:r>
      <w:r w:rsidR="009D2ABA" w:rsidRPr="00CD5E4B">
        <w:rPr>
          <w:rStyle w:val="ECCParagraph"/>
        </w:rPr>
      </w:r>
      <w:r w:rsidR="009D2ABA" w:rsidRPr="00CD5E4B">
        <w:rPr>
          <w:rStyle w:val="ECCParagraph"/>
        </w:rPr>
        <w:fldChar w:fldCharType="separate"/>
      </w:r>
      <w:r w:rsidR="002816C2" w:rsidRPr="00CD5E4B">
        <w:rPr>
          <w:rStyle w:val="ECCParagraph"/>
        </w:rPr>
        <w:t>[22]</w:t>
      </w:r>
      <w:r w:rsidR="009D2ABA" w:rsidRPr="00CD5E4B">
        <w:rPr>
          <w:rStyle w:val="ECCParagraph"/>
        </w:rPr>
        <w:fldChar w:fldCharType="end"/>
      </w:r>
      <w:r w:rsidRPr="00CD5E4B">
        <w:rPr>
          <w:rStyle w:val="ECCParagraph"/>
        </w:rPr>
        <w:t xml:space="preserve">. </w:t>
      </w:r>
      <w:r w:rsidR="00920A57" w:rsidRPr="00CD5E4B">
        <w:rPr>
          <w:rStyle w:val="ECCParagraph"/>
        </w:rPr>
        <w:t xml:space="preserve">The </w:t>
      </w:r>
      <w:r w:rsidRPr="00CD5E4B">
        <w:rPr>
          <w:rStyle w:val="ECCParagraph"/>
        </w:rPr>
        <w:t xml:space="preserve">focus </w:t>
      </w:r>
      <w:r w:rsidR="001215BA" w:rsidRPr="00CD5E4B">
        <w:rPr>
          <w:rStyle w:val="ECCParagraph"/>
        </w:rPr>
        <w:t>in the simulations</w:t>
      </w:r>
      <w:r w:rsidRPr="00CD5E4B">
        <w:rPr>
          <w:rStyle w:val="ECCParagraph"/>
        </w:rPr>
        <w:t xml:space="preserve"> </w:t>
      </w:r>
      <w:r w:rsidR="00920A57" w:rsidRPr="00CD5E4B">
        <w:rPr>
          <w:rStyle w:val="ECCParagraph"/>
        </w:rPr>
        <w:t xml:space="preserve">is </w:t>
      </w:r>
      <w:r w:rsidRPr="00CD5E4B">
        <w:rPr>
          <w:rStyle w:val="ECCParagraph"/>
        </w:rPr>
        <w:t xml:space="preserve">on the more demanding case </w:t>
      </w:r>
      <w:r w:rsidR="001215BA" w:rsidRPr="00CD5E4B">
        <w:rPr>
          <w:rStyle w:val="ECCParagraph"/>
        </w:rPr>
        <w:t xml:space="preserve">and WLAN protection </w:t>
      </w:r>
      <w:r w:rsidRPr="00CD5E4B">
        <w:rPr>
          <w:rStyle w:val="ECCParagraph"/>
        </w:rPr>
        <w:t xml:space="preserve">namely: </w:t>
      </w:r>
    </w:p>
    <w:p w14:paraId="32F2F789" w14:textId="1CD17EB0" w:rsidR="006C0324" w:rsidRPr="00CD5E4B" w:rsidRDefault="006C0324" w:rsidP="006C0324">
      <w:pPr>
        <w:pStyle w:val="ECCBulletsLv1"/>
        <w:rPr>
          <w:rStyle w:val="ECCParagraph"/>
        </w:rPr>
      </w:pPr>
      <w:r w:rsidRPr="00CD5E4B">
        <w:rPr>
          <w:rStyle w:val="ECCParagraph"/>
        </w:rPr>
        <w:t xml:space="preserve">Suburban case and WLAN indoor at 1.5 </w:t>
      </w:r>
      <w:r w:rsidR="00920A57" w:rsidRPr="00CD5E4B">
        <w:rPr>
          <w:rStyle w:val="ECCParagraph"/>
        </w:rPr>
        <w:t xml:space="preserve">m </w:t>
      </w:r>
      <w:r w:rsidRPr="00CD5E4B">
        <w:rPr>
          <w:rStyle w:val="ECCParagraph"/>
        </w:rPr>
        <w:t>and 10 m height</w:t>
      </w:r>
      <w:r w:rsidR="00E65A2F" w:rsidRPr="00CD5E4B">
        <w:rPr>
          <w:rStyle w:val="ECCParagraph"/>
        </w:rPr>
        <w:t>;</w:t>
      </w:r>
    </w:p>
    <w:p w14:paraId="2E0F028A" w14:textId="7EC0DF4D" w:rsidR="006C0324" w:rsidRPr="00CD5E4B" w:rsidRDefault="006C0324" w:rsidP="006C0324">
      <w:pPr>
        <w:pStyle w:val="ECCBulletsLv1"/>
        <w:rPr>
          <w:rStyle w:val="ECCParagraph"/>
        </w:rPr>
      </w:pPr>
      <w:r w:rsidRPr="00CD5E4B">
        <w:rPr>
          <w:rStyle w:val="ECCParagraph"/>
        </w:rPr>
        <w:t>WLAN Channel 1 with centre frequency at 2412 MHz</w:t>
      </w:r>
      <w:r w:rsidR="00E65A2F" w:rsidRPr="00CD5E4B">
        <w:rPr>
          <w:rStyle w:val="ECCParagraph"/>
        </w:rPr>
        <w:t>.</w:t>
      </w:r>
    </w:p>
    <w:p w14:paraId="10E1225B" w14:textId="387CA6ED" w:rsidR="007B5A23" w:rsidRPr="00CD5E4B" w:rsidRDefault="006D0BA7" w:rsidP="006C0324">
      <w:pPr>
        <w:rPr>
          <w:rStyle w:val="ECCParagraph"/>
        </w:rPr>
      </w:pPr>
      <w:r w:rsidRPr="00CD5E4B">
        <w:rPr>
          <w:rStyle w:val="ECCParagraph"/>
        </w:rPr>
        <w:t xml:space="preserve">It is </w:t>
      </w:r>
      <w:r w:rsidR="007B5A23" w:rsidRPr="00CD5E4B">
        <w:rPr>
          <w:rStyle w:val="ECCParagraph"/>
        </w:rPr>
        <w:t>note</w:t>
      </w:r>
      <w:r w:rsidRPr="00CD5E4B">
        <w:rPr>
          <w:rStyle w:val="ECCParagraph"/>
        </w:rPr>
        <w:t>d</w:t>
      </w:r>
      <w:r w:rsidR="007B5A23" w:rsidRPr="00CD5E4B">
        <w:rPr>
          <w:rStyle w:val="ECCParagraph"/>
        </w:rPr>
        <w:t xml:space="preserve"> that the 1.5 m WLAN height showed no real problem with respect to interference in ECC Report 172 </w:t>
      </w:r>
      <w:r w:rsidRPr="00CD5E4B">
        <w:rPr>
          <w:rStyle w:val="ECCParagraph"/>
        </w:rPr>
        <w:fldChar w:fldCharType="begin" w:fldLock="1"/>
      </w:r>
      <w:r w:rsidRPr="00CD5E4B">
        <w:rPr>
          <w:rStyle w:val="ECCParagraph"/>
        </w:rPr>
        <w:instrText xml:space="preserve"> REF _Ref40084256 \r \h </w:instrText>
      </w:r>
      <w:r w:rsidR="004C13AC"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w:t>
      </w:r>
      <w:r w:rsidRPr="00CD5E4B">
        <w:rPr>
          <w:rStyle w:val="ECCParagraph"/>
        </w:rPr>
        <w:fldChar w:fldCharType="end"/>
      </w:r>
      <w:r w:rsidRPr="00CD5E4B">
        <w:rPr>
          <w:rStyle w:val="ECCParagraph"/>
        </w:rPr>
        <w:t xml:space="preserve"> </w:t>
      </w:r>
      <w:r w:rsidR="007B5A23" w:rsidRPr="00CD5E4B">
        <w:rPr>
          <w:rStyle w:val="ECCParagraph"/>
        </w:rPr>
        <w:t xml:space="preserve">and it was the 10 m height which triggered </w:t>
      </w:r>
      <w:r w:rsidRPr="00CD5E4B">
        <w:rPr>
          <w:rStyle w:val="ECCParagraph"/>
        </w:rPr>
        <w:t>the definition of the</w:t>
      </w:r>
      <w:r w:rsidR="007B5A23" w:rsidRPr="00CD5E4B">
        <w:rPr>
          <w:rStyle w:val="ECCParagraph"/>
        </w:rPr>
        <w:t xml:space="preserve"> additional baseline for &gt;2403 MHz for the unwanted emission and BS power restriction in 2390-2400 MHz</w:t>
      </w:r>
      <w:r w:rsidR="00E65A2F" w:rsidRPr="00CD5E4B">
        <w:rPr>
          <w:rStyle w:val="ECCParagraph"/>
        </w:rPr>
        <w:t>.</w:t>
      </w:r>
      <w:r w:rsidR="004E458E" w:rsidRPr="00CD5E4B">
        <w:rPr>
          <w:rStyle w:val="ECCParagraph"/>
        </w:rPr>
        <w:t xml:space="preserve"> </w:t>
      </w:r>
    </w:p>
    <w:p w14:paraId="27EFB5B5" w14:textId="3B654B8C" w:rsidR="006C0324" w:rsidRPr="00CD5E4B" w:rsidRDefault="006C0324" w:rsidP="006C0324">
      <w:pPr>
        <w:rPr>
          <w:rStyle w:val="ECCParagraph"/>
        </w:rPr>
      </w:pPr>
      <w:r w:rsidRPr="00CD5E4B">
        <w:rPr>
          <w:rStyle w:val="ECCParagraph"/>
        </w:rPr>
        <w:t>The figure below shows the methodology for the simulation, with WLAN as the victim randomly placed within the dashed circle</w:t>
      </w:r>
      <w:r w:rsidR="00F069DC" w:rsidRPr="00CD5E4B">
        <w:rPr>
          <w:rStyle w:val="ECCParagraph"/>
        </w:rPr>
        <w:t xml:space="preserve">. </w:t>
      </w:r>
      <w:r w:rsidR="00D43A3C" w:rsidRPr="00CD5E4B">
        <w:rPr>
          <w:rStyle w:val="ECCParagraph"/>
        </w:rPr>
        <w:t>SEAMCAT</w:t>
      </w:r>
      <w:r w:rsidR="00F069DC" w:rsidRPr="00CD5E4B">
        <w:rPr>
          <w:rStyle w:val="ECCParagraph"/>
        </w:rPr>
        <w:t xml:space="preserve"> cannot place the </w:t>
      </w:r>
      <w:r w:rsidR="00067A6C" w:rsidRPr="00CD5E4B">
        <w:rPr>
          <w:rStyle w:val="ECCParagraph"/>
        </w:rPr>
        <w:t>RLAN</w:t>
      </w:r>
      <w:r w:rsidR="00F069DC" w:rsidRPr="00CD5E4B">
        <w:rPr>
          <w:rStyle w:val="ECCParagraph"/>
        </w:rPr>
        <w:t xml:space="preserve"> victim </w:t>
      </w:r>
      <w:r w:rsidR="00BB3B83" w:rsidRPr="00CD5E4B">
        <w:rPr>
          <w:rStyle w:val="ECCParagraph"/>
        </w:rPr>
        <w:t xml:space="preserve">exactly within the outer bounds of the 1st tier hexagon sectors and therefore two simulations radii were used with </w:t>
      </w:r>
      <w:r w:rsidR="00F1770B" w:rsidRPr="00CD5E4B">
        <w:rPr>
          <w:rStyle w:val="ECCParagraph"/>
        </w:rPr>
        <w:t xml:space="preserve">the </w:t>
      </w:r>
      <w:r w:rsidR="00BB3B83" w:rsidRPr="00CD5E4B">
        <w:rPr>
          <w:rStyle w:val="ECCParagraph"/>
        </w:rPr>
        <w:t xml:space="preserve">smaller one to have equal area covered as with </w:t>
      </w:r>
      <w:r w:rsidR="00F1770B" w:rsidRPr="00CD5E4B">
        <w:rPr>
          <w:rStyle w:val="ECCParagraph"/>
        </w:rPr>
        <w:t xml:space="preserve">all </w:t>
      </w:r>
      <w:r w:rsidR="00BB3B83" w:rsidRPr="00CD5E4B">
        <w:rPr>
          <w:rStyle w:val="ECCParagraph"/>
        </w:rPr>
        <w:t>the 1-tier sectors and the larger cell radius with the far most outer distance of the hexagon 1-tier sectors</w:t>
      </w:r>
      <w:r w:rsidRPr="00CD5E4B">
        <w:rPr>
          <w:rStyle w:val="ECCParagraph"/>
        </w:rPr>
        <w:t>.</w:t>
      </w:r>
      <w:r w:rsidR="00BB3B83" w:rsidRPr="00CD5E4B">
        <w:rPr>
          <w:rStyle w:val="ECCParagraph"/>
        </w:rPr>
        <w:t xml:space="preserve"> The difference in the result</w:t>
      </w:r>
      <w:r w:rsidR="00F1770B" w:rsidRPr="00CD5E4B">
        <w:rPr>
          <w:rStyle w:val="ECCParagraph"/>
        </w:rPr>
        <w:t>s</w:t>
      </w:r>
      <w:r w:rsidR="00BB3B83" w:rsidRPr="00CD5E4B">
        <w:rPr>
          <w:rStyle w:val="ECCParagraph"/>
        </w:rPr>
        <w:t xml:space="preserve"> </w:t>
      </w:r>
      <w:r w:rsidR="00F1770B" w:rsidRPr="00CD5E4B">
        <w:rPr>
          <w:rStyle w:val="ECCParagraph"/>
        </w:rPr>
        <w:t xml:space="preserve">for the mean </w:t>
      </w:r>
      <w:r w:rsidR="006835FF" w:rsidRPr="00CD5E4B">
        <w:rPr>
          <w:rStyle w:val="ECCParagraph"/>
        </w:rPr>
        <w:t xml:space="preserve">iRSS </w:t>
      </w:r>
      <w:r w:rsidR="00F1770B" w:rsidRPr="00CD5E4B">
        <w:rPr>
          <w:rStyle w:val="ECCParagraph"/>
        </w:rPr>
        <w:t xml:space="preserve">value </w:t>
      </w:r>
      <w:r w:rsidR="00BB3B83" w:rsidRPr="00CD5E4B">
        <w:rPr>
          <w:rStyle w:val="ECCParagraph"/>
        </w:rPr>
        <w:t xml:space="preserve">is </w:t>
      </w:r>
      <w:r w:rsidR="006835FF" w:rsidRPr="00CD5E4B">
        <w:rPr>
          <w:rStyle w:val="ECCParagraph"/>
        </w:rPr>
        <w:t>less than</w:t>
      </w:r>
      <w:r w:rsidR="00BB3B83" w:rsidRPr="00CD5E4B">
        <w:rPr>
          <w:rStyle w:val="ECCParagraph"/>
        </w:rPr>
        <w:t xml:space="preserve"> </w:t>
      </w:r>
      <w:r w:rsidR="00F1770B" w:rsidRPr="00CD5E4B">
        <w:rPr>
          <w:rStyle w:val="ECCParagraph"/>
        </w:rPr>
        <w:t xml:space="preserve">1 </w:t>
      </w:r>
      <w:r w:rsidR="00BB3B83" w:rsidRPr="00CD5E4B">
        <w:rPr>
          <w:rStyle w:val="ECCParagraph"/>
        </w:rPr>
        <w:t>dB</w:t>
      </w:r>
      <w:r w:rsidR="006835FF" w:rsidRPr="00CD5E4B">
        <w:rPr>
          <w:rStyle w:val="ECCParagraph"/>
        </w:rPr>
        <w:t>.</w:t>
      </w:r>
      <w:r w:rsidR="004E458E" w:rsidRPr="00CD5E4B">
        <w:rPr>
          <w:rStyle w:val="ECCParagraph"/>
        </w:rPr>
        <w:t xml:space="preserve"> </w:t>
      </w:r>
    </w:p>
    <w:p w14:paraId="321AA085" w14:textId="611B4353" w:rsidR="006C0324" w:rsidRPr="00CD5E4B" w:rsidRDefault="00697668" w:rsidP="006C0324">
      <w:pPr>
        <w:pStyle w:val="ECCFiguregraphcentered"/>
        <w:rPr>
          <w:noProof w:val="0"/>
          <w:lang w:val="en-GB"/>
        </w:rPr>
      </w:pPr>
      <w:r w:rsidRPr="00CD5E4B">
        <w:rPr>
          <w:lang w:val="en-GB"/>
        </w:rPr>
        <w:drawing>
          <wp:inline distT="0" distB="0" distL="0" distR="0" wp14:anchorId="2CB5599F" wp14:editId="00E12441">
            <wp:extent cx="6120765" cy="2602230"/>
            <wp:effectExtent l="0" t="0" r="0" b="7620"/>
            <wp:docPr id="25" name="Picture 25" descr="P3089#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P3089#yIS1"/>
                    <pic:cNvPicPr/>
                  </pic:nvPicPr>
                  <pic:blipFill>
                    <a:blip r:embed="rId44"/>
                    <a:stretch>
                      <a:fillRect/>
                    </a:stretch>
                  </pic:blipFill>
                  <pic:spPr>
                    <a:xfrm>
                      <a:off x="0" y="0"/>
                      <a:ext cx="6120765" cy="2602230"/>
                    </a:xfrm>
                    <a:prstGeom prst="rect">
                      <a:avLst/>
                    </a:prstGeom>
                  </pic:spPr>
                </pic:pic>
              </a:graphicData>
            </a:graphic>
          </wp:inline>
        </w:drawing>
      </w:r>
    </w:p>
    <w:p w14:paraId="428CD7E5" w14:textId="26BAE00C" w:rsidR="006C0324" w:rsidRPr="00CD5E4B" w:rsidRDefault="006C0324" w:rsidP="006C0324">
      <w:pPr>
        <w:pStyle w:val="Caption"/>
        <w:rPr>
          <w:lang w:val="en-GB"/>
        </w:rPr>
      </w:pPr>
      <w:r w:rsidRPr="00CD5E4B">
        <w:rPr>
          <w:lang w:val="en-GB"/>
        </w:rPr>
        <w:t xml:space="preserve">Figure </w:t>
      </w:r>
      <w:r w:rsidR="00F35DCF" w:rsidRPr="00CD5E4B">
        <w:rPr>
          <w:lang w:val="en-GB"/>
        </w:rPr>
        <w:fldChar w:fldCharType="begin"/>
      </w:r>
      <w:r w:rsidR="00F35DCF" w:rsidRPr="00CD5E4B">
        <w:rPr>
          <w:lang w:val="en-GB"/>
        </w:rPr>
        <w:instrText xml:space="preserve"> SEQ Figure \* ARABIC </w:instrText>
      </w:r>
      <w:r w:rsidR="00F35DCF" w:rsidRPr="00CD5E4B">
        <w:rPr>
          <w:lang w:val="en-GB"/>
        </w:rPr>
        <w:fldChar w:fldCharType="separate"/>
      </w:r>
      <w:r w:rsidR="001F0975">
        <w:rPr>
          <w:noProof/>
          <w:lang w:val="en-GB"/>
        </w:rPr>
        <w:t>27</w:t>
      </w:r>
      <w:r w:rsidR="00F35DCF" w:rsidRPr="00CD5E4B">
        <w:rPr>
          <w:lang w:val="en-GB"/>
        </w:rPr>
        <w:fldChar w:fldCharType="end"/>
      </w:r>
      <w:r w:rsidRPr="00CD5E4B">
        <w:rPr>
          <w:lang w:val="en-GB"/>
        </w:rPr>
        <w:t xml:space="preserve">: </w:t>
      </w:r>
      <w:r w:rsidR="00493787" w:rsidRPr="00CD5E4B">
        <w:rPr>
          <w:lang w:val="en-GB"/>
        </w:rPr>
        <w:t xml:space="preserve">Methodology used for the simulation with WLAN as victim Rx within </w:t>
      </w:r>
      <w:r w:rsidR="004435BC" w:rsidRPr="00CD5E4B">
        <w:rPr>
          <w:lang w:val="en-GB"/>
        </w:rPr>
        <w:t xml:space="preserve">the 1-tier hexagons, with </w:t>
      </w:r>
      <w:r w:rsidR="00660047" w:rsidRPr="00CD5E4B">
        <w:rPr>
          <w:lang w:val="en-GB"/>
        </w:rPr>
        <w:t>simulation radi</w:t>
      </w:r>
      <w:r w:rsidR="004435BC" w:rsidRPr="00CD5E4B">
        <w:rPr>
          <w:lang w:val="en-GB"/>
        </w:rPr>
        <w:t>i to have same circular area as within the 1-tier sectors and with outer most 1-teir hexagon distance</w:t>
      </w:r>
      <w:r w:rsidR="004E458E" w:rsidRPr="00CD5E4B">
        <w:rPr>
          <w:lang w:val="en-GB"/>
        </w:rPr>
        <w:t xml:space="preserve"> </w:t>
      </w:r>
    </w:p>
    <w:p w14:paraId="30435445" w14:textId="1C53D354" w:rsidR="006C0324" w:rsidRPr="00CD5E4B" w:rsidRDefault="00E559E5" w:rsidP="006C0324">
      <w:pPr>
        <w:rPr>
          <w:rStyle w:val="ECCParagraph"/>
        </w:rPr>
      </w:pPr>
      <w:r w:rsidRPr="00CD5E4B">
        <w:rPr>
          <w:rStyle w:val="ECCParagraph"/>
        </w:rPr>
        <w:fldChar w:fldCharType="begin" w:fldLock="1"/>
      </w:r>
      <w:r w:rsidRPr="00CD5E4B">
        <w:rPr>
          <w:rStyle w:val="ECCParagraph"/>
        </w:rPr>
        <w:instrText xml:space="preserve"> REF _Ref103257177 \h </w:instrText>
      </w:r>
      <w:r w:rsidR="004C13AC"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t>Table 49</w:t>
      </w:r>
      <w:r w:rsidRPr="00CD5E4B">
        <w:rPr>
          <w:rStyle w:val="ECCParagraph"/>
        </w:rPr>
        <w:fldChar w:fldCharType="end"/>
      </w:r>
      <w:r w:rsidR="00FF0CD9" w:rsidRPr="00CD5E4B">
        <w:rPr>
          <w:rStyle w:val="ECCParagraph"/>
        </w:rPr>
        <w:t xml:space="preserve"> </w:t>
      </w:r>
      <w:r w:rsidR="00B67D36" w:rsidRPr="00CD5E4B">
        <w:rPr>
          <w:rStyle w:val="ECCParagraph"/>
        </w:rPr>
        <w:t xml:space="preserve">gives the </w:t>
      </w:r>
      <w:r w:rsidR="00B67D36" w:rsidRPr="00CD5E4B">
        <w:rPr>
          <w:rStyle w:val="ECCParagraph"/>
          <w:rFonts w:ascii="Symbol" w:eastAsia="Symbol" w:hAnsi="Symbol" w:cs="Symbol"/>
        </w:rPr>
        <w:t></w:t>
      </w:r>
      <w:r w:rsidR="00B67D36" w:rsidRPr="00CD5E4B">
        <w:rPr>
          <w:rStyle w:val="ECCParagraph"/>
        </w:rPr>
        <w:t>iRSS</w:t>
      </w:r>
      <w:r w:rsidR="00B67D36" w:rsidRPr="00CD5E4B">
        <w:rPr>
          <w:rStyle w:val="ECCHLsubscript"/>
        </w:rPr>
        <w:t>UnwantedEmission</w:t>
      </w:r>
      <w:r w:rsidR="00B67D36" w:rsidRPr="00CD5E4B">
        <w:rPr>
          <w:rStyle w:val="ECCParagraph"/>
        </w:rPr>
        <w:t xml:space="preserve"> with (iRSS</w:t>
      </w:r>
      <w:r w:rsidR="00B67D36" w:rsidRPr="00CD5E4B">
        <w:rPr>
          <w:rStyle w:val="ECCHLsubscript"/>
        </w:rPr>
        <w:t>AAS</w:t>
      </w:r>
      <w:r w:rsidR="00B67D36" w:rsidRPr="00CD5E4B">
        <w:rPr>
          <w:rStyle w:val="ECCParagraph"/>
        </w:rPr>
        <w:t xml:space="preserve"> - iRSS</w:t>
      </w:r>
      <w:r w:rsidR="00B67D36" w:rsidRPr="00CD5E4B">
        <w:rPr>
          <w:rStyle w:val="ECCHLsubscript"/>
        </w:rPr>
        <w:t>non-AAS</w:t>
      </w:r>
      <w:r w:rsidR="00B67D36" w:rsidRPr="00CD5E4B">
        <w:rPr>
          <w:rStyle w:val="ECCParagraph"/>
        </w:rPr>
        <w:t>) for various unwanted emission levels for &gt;2403 MHz in TRP for AAS with respect to the non-AAS max value given in Table 3 in ECC Dec</w:t>
      </w:r>
      <w:r w:rsidR="00EA0B96" w:rsidRPr="00CD5E4B">
        <w:rPr>
          <w:rStyle w:val="ECCParagraph"/>
        </w:rPr>
        <w:t>ision</w:t>
      </w:r>
      <w:r w:rsidR="00B67D36" w:rsidRPr="00CD5E4B">
        <w:rPr>
          <w:rStyle w:val="ECCParagraph"/>
        </w:rPr>
        <w:t xml:space="preserve"> (14)02 </w:t>
      </w:r>
      <w:r w:rsidR="00EA0B96" w:rsidRPr="00CD5E4B">
        <w:rPr>
          <w:rStyle w:val="ECCParagraph"/>
        </w:rPr>
        <w:fldChar w:fldCharType="begin" w:fldLock="1"/>
      </w:r>
      <w:r w:rsidR="00EA0B96" w:rsidRPr="00CD5E4B">
        <w:rPr>
          <w:rStyle w:val="ECCParagraph"/>
        </w:rPr>
        <w:instrText xml:space="preserve"> REF _Ref40084231 \r \h </w:instrText>
      </w:r>
      <w:r w:rsidR="004C13AC" w:rsidRPr="00CD5E4B">
        <w:rPr>
          <w:rStyle w:val="ECCParagraph"/>
        </w:rPr>
        <w:instrText xml:space="preserve"> \* MERGEFORMAT </w:instrText>
      </w:r>
      <w:r w:rsidR="00EA0B96" w:rsidRPr="00CD5E4B">
        <w:rPr>
          <w:rStyle w:val="ECCParagraph"/>
        </w:rPr>
      </w:r>
      <w:r w:rsidR="00EA0B96" w:rsidRPr="00CD5E4B">
        <w:rPr>
          <w:rStyle w:val="ECCParagraph"/>
        </w:rPr>
        <w:fldChar w:fldCharType="separate"/>
      </w:r>
      <w:r w:rsidR="002816C2" w:rsidRPr="00CD5E4B">
        <w:rPr>
          <w:rStyle w:val="ECCParagraph"/>
        </w:rPr>
        <w:t>[1]</w:t>
      </w:r>
      <w:r w:rsidR="00EA0B96" w:rsidRPr="00CD5E4B">
        <w:rPr>
          <w:rStyle w:val="ECCParagraph"/>
        </w:rPr>
        <w:fldChar w:fldCharType="end"/>
      </w:r>
      <w:r w:rsidR="00EA0B96" w:rsidRPr="00CD5E4B">
        <w:rPr>
          <w:rStyle w:val="ECCParagraph"/>
        </w:rPr>
        <w:t xml:space="preserve"> </w:t>
      </w:r>
      <w:r w:rsidR="00B67D36" w:rsidRPr="00CD5E4B">
        <w:rPr>
          <w:rStyle w:val="ECCParagraph"/>
        </w:rPr>
        <w:t>with 1 dBm</w:t>
      </w:r>
      <w:r w:rsidR="008764C7" w:rsidRPr="00CD5E4B">
        <w:rPr>
          <w:rStyle w:val="ECCParagraph"/>
        </w:rPr>
        <w:t>/(5 MHz)</w:t>
      </w:r>
      <w:r w:rsidR="00B67D36" w:rsidRPr="00CD5E4B">
        <w:rPr>
          <w:rStyle w:val="ECCParagraph"/>
        </w:rPr>
        <w:t xml:space="preserve"> </w:t>
      </w:r>
      <w:r w:rsidR="005669A7" w:rsidRPr="00CD5E4B">
        <w:rPr>
          <w:rStyle w:val="ECCParagraph"/>
        </w:rPr>
        <w:t>e.i.r.p.</w:t>
      </w:r>
      <w:r w:rsidR="00B67D36" w:rsidRPr="00CD5E4B">
        <w:rPr>
          <w:rStyle w:val="ECCParagraph"/>
        </w:rPr>
        <w:t xml:space="preserve"> (total </w:t>
      </w:r>
      <w:r w:rsidR="005669A7" w:rsidRPr="00CD5E4B">
        <w:t>e.i.r.p.</w:t>
      </w:r>
      <w:r w:rsidR="00B67D36" w:rsidRPr="00CD5E4B">
        <w:rPr>
          <w:rStyle w:val="ECCParagraph"/>
        </w:rPr>
        <w:t xml:space="preserve"> independent of BS configuration), non-AAS antenna gain of 16 dBi and 3</w:t>
      </w:r>
      <w:r w:rsidR="00001BBD" w:rsidRPr="00CD5E4B">
        <w:rPr>
          <w:rStyle w:val="ECCParagraph"/>
        </w:rPr>
        <w:t xml:space="preserve"> </w:t>
      </w:r>
      <w:r w:rsidR="00B67D36" w:rsidRPr="00CD5E4B">
        <w:rPr>
          <w:rStyle w:val="ECCParagraph"/>
        </w:rPr>
        <w:t>dB feeder loss</w:t>
      </w:r>
      <w:r w:rsidR="001F0975">
        <w:rPr>
          <w:rStyle w:val="ECCParagraph"/>
          <w:rFonts w:ascii="ZWAdobeF" w:hAnsi="ZWAdobeF" w:cs="ZWAdobeF"/>
          <w:sz w:val="2"/>
          <w:szCs w:val="2"/>
        </w:rPr>
        <w:t>10F</w:t>
      </w:r>
      <w:r w:rsidR="00EE0914" w:rsidRPr="00CD5E4B">
        <w:rPr>
          <w:rStyle w:val="FootnoteReference"/>
        </w:rPr>
        <w:footnoteReference w:id="12"/>
      </w:r>
      <w:r w:rsidR="00B67D36" w:rsidRPr="00CD5E4B">
        <w:rPr>
          <w:rStyle w:val="ECCParagraph"/>
        </w:rPr>
        <w:t xml:space="preserve">. The TRP values include array ohmic losses of 2 dB. The relative study with </w:t>
      </w:r>
      <w:r w:rsidR="00B67D36" w:rsidRPr="00CD5E4B">
        <w:rPr>
          <w:rStyle w:val="ECCParagraph"/>
          <w:rFonts w:ascii="Symbol" w:eastAsia="Symbol" w:hAnsi="Symbol" w:cs="Symbol"/>
        </w:rPr>
        <w:t></w:t>
      </w:r>
      <w:r w:rsidR="00B67D36" w:rsidRPr="00CD5E4B">
        <w:rPr>
          <w:rStyle w:val="ECCParagraph"/>
        </w:rPr>
        <w:t xml:space="preserve">iRSS </w:t>
      </w:r>
      <w:r w:rsidR="00B67D36" w:rsidRPr="00CD5E4B">
        <w:rPr>
          <w:rStyle w:val="ECCParagraph"/>
        </w:rPr>
        <w:lastRenderedPageBreak/>
        <w:t xml:space="preserve">takes the existing non-AAS unwanted emission limit towards </w:t>
      </w:r>
      <w:r w:rsidR="00067A6C" w:rsidRPr="00CD5E4B">
        <w:rPr>
          <w:rStyle w:val="ECCParagraph"/>
        </w:rPr>
        <w:t>RLAN</w:t>
      </w:r>
      <w:r w:rsidR="00B67D36" w:rsidRPr="00CD5E4B">
        <w:rPr>
          <w:rStyle w:val="ECCParagraph"/>
        </w:rPr>
        <w:t xml:space="preserve"> in ECC Decision (14)02 and ECC Report 172 </w:t>
      </w:r>
      <w:r w:rsidR="00EA0B96" w:rsidRPr="00CD5E4B">
        <w:rPr>
          <w:rStyle w:val="ECCParagraph"/>
        </w:rPr>
        <w:fldChar w:fldCharType="begin" w:fldLock="1"/>
      </w:r>
      <w:r w:rsidR="00EA0B96" w:rsidRPr="00CD5E4B">
        <w:rPr>
          <w:rStyle w:val="ECCParagraph"/>
        </w:rPr>
        <w:instrText xml:space="preserve"> REF _Ref40084256 \r \h </w:instrText>
      </w:r>
      <w:r w:rsidR="004C13AC" w:rsidRPr="00CD5E4B">
        <w:rPr>
          <w:rStyle w:val="ECCParagraph"/>
        </w:rPr>
        <w:instrText xml:space="preserve"> \* MERGEFORMAT </w:instrText>
      </w:r>
      <w:r w:rsidR="00EA0B96" w:rsidRPr="00CD5E4B">
        <w:rPr>
          <w:rStyle w:val="ECCParagraph"/>
        </w:rPr>
      </w:r>
      <w:r w:rsidR="00EA0B96" w:rsidRPr="00CD5E4B">
        <w:rPr>
          <w:rStyle w:val="ECCParagraph"/>
        </w:rPr>
        <w:fldChar w:fldCharType="separate"/>
      </w:r>
      <w:r w:rsidR="002816C2" w:rsidRPr="00CD5E4B">
        <w:rPr>
          <w:rStyle w:val="ECCParagraph"/>
        </w:rPr>
        <w:t>[4]</w:t>
      </w:r>
      <w:r w:rsidR="00EA0B96" w:rsidRPr="00CD5E4B">
        <w:rPr>
          <w:rStyle w:val="ECCParagraph"/>
        </w:rPr>
        <w:fldChar w:fldCharType="end"/>
      </w:r>
      <w:r w:rsidR="00EA0B96" w:rsidRPr="00CD5E4B">
        <w:rPr>
          <w:rStyle w:val="ECCParagraph"/>
        </w:rPr>
        <w:t xml:space="preserve"> </w:t>
      </w:r>
      <w:r w:rsidR="00B67D36" w:rsidRPr="00CD5E4B">
        <w:rPr>
          <w:rStyle w:val="ECCParagraph"/>
        </w:rPr>
        <w:t>as the basis for the AAS study. The results</w:t>
      </w:r>
      <w:r w:rsidR="0041679F" w:rsidRPr="00CD5E4B">
        <w:rPr>
          <w:rStyle w:val="ECCParagraph"/>
        </w:rPr>
        <w:t>,</w:t>
      </w:r>
      <w:r w:rsidR="00B67D36" w:rsidRPr="00CD5E4B">
        <w:rPr>
          <w:rStyle w:val="ECCParagraph"/>
        </w:rPr>
        <w:t xml:space="preserve"> </w:t>
      </w:r>
      <w:r w:rsidR="006835FF" w:rsidRPr="00CD5E4B">
        <w:rPr>
          <w:rStyle w:val="ECCParagraph"/>
        </w:rPr>
        <w:t>considering also that the victim 10</w:t>
      </w:r>
      <w:r w:rsidR="00F90CAC" w:rsidRPr="00CD5E4B">
        <w:rPr>
          <w:rStyle w:val="ECCParagraph"/>
        </w:rPr>
        <w:t xml:space="preserve"> </w:t>
      </w:r>
      <w:r w:rsidR="006835FF" w:rsidRPr="00CD5E4B">
        <w:rPr>
          <w:rStyle w:val="ECCParagraph"/>
        </w:rPr>
        <w:t xml:space="preserve">m height probability is </w:t>
      </w:r>
      <w:r w:rsidR="0041679F" w:rsidRPr="00CD5E4B">
        <w:rPr>
          <w:rStyle w:val="ECCParagraph"/>
        </w:rPr>
        <w:t>much less than at 1.5</w:t>
      </w:r>
      <w:r w:rsidR="00F90CAC" w:rsidRPr="00CD5E4B">
        <w:rPr>
          <w:rStyle w:val="ECCParagraph"/>
        </w:rPr>
        <w:t xml:space="preserve"> </w:t>
      </w:r>
      <w:r w:rsidR="0041679F" w:rsidRPr="00CD5E4B">
        <w:rPr>
          <w:rStyle w:val="ECCParagraph"/>
        </w:rPr>
        <w:t>m,</w:t>
      </w:r>
      <w:r w:rsidR="006835FF" w:rsidRPr="00CD5E4B">
        <w:rPr>
          <w:rStyle w:val="ECCParagraph"/>
        </w:rPr>
        <w:t xml:space="preserve"> </w:t>
      </w:r>
      <w:r w:rsidR="00B67D36" w:rsidRPr="00CD5E4B">
        <w:rPr>
          <w:rStyle w:val="ECCParagraph"/>
        </w:rPr>
        <w:t>suggest</w:t>
      </w:r>
      <w:r w:rsidR="0041679F" w:rsidRPr="00CD5E4B">
        <w:rPr>
          <w:rStyle w:val="ECCParagraph"/>
        </w:rPr>
        <w:t>s</w:t>
      </w:r>
      <w:r w:rsidR="00B67D36" w:rsidRPr="00CD5E4B">
        <w:rPr>
          <w:rStyle w:val="ECCParagraph"/>
        </w:rPr>
        <w:t xml:space="preserve"> an additional baseline of </w:t>
      </w:r>
      <w:r w:rsidR="002257E1" w:rsidRPr="00CD5E4B">
        <w:rPr>
          <w:rStyle w:val="ECCParagraph"/>
        </w:rPr>
        <w:t>-</w:t>
      </w:r>
      <w:r w:rsidR="006A0A67" w:rsidRPr="00CD5E4B">
        <w:rPr>
          <w:rStyle w:val="ECCParagraph"/>
        </w:rPr>
        <w:t>10</w:t>
      </w:r>
      <w:r w:rsidR="00B67D36" w:rsidRPr="00CD5E4B">
        <w:rPr>
          <w:rStyle w:val="ECCParagraph"/>
        </w:rPr>
        <w:t xml:space="preserve"> dBm</w:t>
      </w:r>
      <w:r w:rsidR="008764C7" w:rsidRPr="00CD5E4B">
        <w:rPr>
          <w:rStyle w:val="ECCParagraph"/>
        </w:rPr>
        <w:t>/(5 MHz)</w:t>
      </w:r>
      <w:r w:rsidR="00B67D36" w:rsidRPr="00CD5E4B">
        <w:rPr>
          <w:rStyle w:val="ECCParagraph"/>
        </w:rPr>
        <w:t xml:space="preserve"> TRP </w:t>
      </w:r>
      <w:r w:rsidR="00343FA3" w:rsidRPr="00CD5E4B">
        <w:rPr>
          <w:rStyle w:val="ECCParagraph"/>
        </w:rPr>
        <w:t xml:space="preserve">per </w:t>
      </w:r>
      <w:r w:rsidR="007A5D68" w:rsidRPr="00CD5E4B">
        <w:rPr>
          <w:rStyle w:val="ECCParagraph"/>
        </w:rPr>
        <w:t>sector</w:t>
      </w:r>
      <w:r w:rsidR="00343FA3" w:rsidRPr="00CD5E4B">
        <w:rPr>
          <w:rStyle w:val="ECCParagraph"/>
        </w:rPr>
        <w:t xml:space="preserve"> </w:t>
      </w:r>
      <w:r w:rsidR="00B67D36" w:rsidRPr="00CD5E4B">
        <w:rPr>
          <w:rStyle w:val="ECCParagraph"/>
        </w:rPr>
        <w:t>in order not to cause more interference above 2403 MHz relative to non-AAS with additional baseline 1 dBm</w:t>
      </w:r>
      <w:r w:rsidR="008764C7" w:rsidRPr="00CD5E4B">
        <w:rPr>
          <w:rStyle w:val="ECCParagraph"/>
        </w:rPr>
        <w:t>/(5 MHz)</w:t>
      </w:r>
      <w:r w:rsidR="00B67D36" w:rsidRPr="00CD5E4B">
        <w:rPr>
          <w:rStyle w:val="ECCParagraph"/>
        </w:rPr>
        <w:t xml:space="preserve"> </w:t>
      </w:r>
      <w:r w:rsidR="005669A7" w:rsidRPr="00CD5E4B">
        <w:t>e.i.r.p.</w:t>
      </w:r>
      <w:r w:rsidR="00B67D36" w:rsidRPr="00CD5E4B">
        <w:rPr>
          <w:rStyle w:val="ECCParagraph"/>
        </w:rPr>
        <w:t xml:space="preserve"> as specified in ECC Decision (14)02. </w:t>
      </w:r>
    </w:p>
    <w:p w14:paraId="5D2B74D8" w14:textId="4E9B5FF1" w:rsidR="00B67D36" w:rsidRPr="00CD5E4B" w:rsidRDefault="00B67D36" w:rsidP="00B67D36">
      <w:pPr>
        <w:pStyle w:val="Caption"/>
        <w:rPr>
          <w:rStyle w:val="ECCParagraph"/>
        </w:rPr>
      </w:pPr>
      <w:bookmarkStart w:id="1109" w:name="_Ref103257177"/>
      <w:r w:rsidRPr="00CD5E4B">
        <w:rPr>
          <w:lang w:val="en-GB"/>
        </w:rPr>
        <w:t xml:space="preserve">Table </w:t>
      </w:r>
      <w:r w:rsidR="00690336" w:rsidRPr="00CD5E4B">
        <w:rPr>
          <w:lang w:val="en-GB"/>
        </w:rPr>
        <w:fldChar w:fldCharType="begin"/>
      </w:r>
      <w:r w:rsidR="00690336" w:rsidRPr="00CD5E4B">
        <w:rPr>
          <w:lang w:val="en-GB"/>
        </w:rPr>
        <w:instrText xml:space="preserve"> SEQ Table \* ARABIC </w:instrText>
      </w:r>
      <w:r w:rsidR="00690336" w:rsidRPr="00CD5E4B">
        <w:rPr>
          <w:lang w:val="en-GB"/>
        </w:rPr>
        <w:fldChar w:fldCharType="separate"/>
      </w:r>
      <w:r w:rsidR="001F0975">
        <w:rPr>
          <w:noProof/>
          <w:lang w:val="en-GB"/>
        </w:rPr>
        <w:t>49</w:t>
      </w:r>
      <w:r w:rsidR="00690336" w:rsidRPr="00CD5E4B">
        <w:rPr>
          <w:lang w:val="en-GB"/>
        </w:rPr>
        <w:fldChar w:fldCharType="end"/>
      </w:r>
      <w:bookmarkEnd w:id="1109"/>
      <w:r w:rsidRPr="00CD5E4B">
        <w:rPr>
          <w:lang w:val="en-GB"/>
        </w:rPr>
        <w:t xml:space="preserve">: AAS unwanted emission in TRP </w:t>
      </w:r>
      <w:r w:rsidR="007A5D68" w:rsidRPr="00CD5E4B">
        <w:rPr>
          <w:lang w:val="en-GB"/>
        </w:rPr>
        <w:t xml:space="preserve">per sector </w:t>
      </w:r>
      <w:r w:rsidRPr="00CD5E4B">
        <w:rPr>
          <w:lang w:val="en-GB"/>
        </w:rPr>
        <w:t xml:space="preserve">for above 2403 MHz and </w:t>
      </w:r>
      <w:r w:rsidRPr="00CD5E4B">
        <w:rPr>
          <w:rFonts w:ascii="Symbol" w:eastAsia="Symbol" w:hAnsi="Symbol" w:cs="Symbol"/>
          <w:lang w:val="en-GB"/>
        </w:rPr>
        <w:t></w:t>
      </w:r>
      <w:r w:rsidRPr="00CD5E4B">
        <w:rPr>
          <w:lang w:val="en-GB"/>
        </w:rPr>
        <w:t>iRSS</w:t>
      </w:r>
      <w:r w:rsidRPr="00CD5E4B">
        <w:rPr>
          <w:rStyle w:val="ECCHLsubscript"/>
          <w:lang w:val="en-GB"/>
        </w:rPr>
        <w:t>UnwantedEmission</w:t>
      </w:r>
      <w:r w:rsidRPr="00CD5E4B">
        <w:rPr>
          <w:lang w:val="en-GB"/>
        </w:rPr>
        <w:t xml:space="preserve"> = iRSS</w:t>
      </w:r>
      <w:r w:rsidRPr="00CD5E4B">
        <w:rPr>
          <w:rStyle w:val="ECCHLsubscript"/>
          <w:lang w:val="en-GB"/>
        </w:rPr>
        <w:t>AAS</w:t>
      </w:r>
      <w:r w:rsidRPr="00CD5E4B">
        <w:rPr>
          <w:lang w:val="en-GB"/>
        </w:rPr>
        <w:t>- iRSS</w:t>
      </w:r>
      <w:r w:rsidRPr="00CD5E4B">
        <w:rPr>
          <w:rStyle w:val="ECCHLsubscript"/>
          <w:lang w:val="en-GB"/>
        </w:rPr>
        <w:t>non-AAS</w:t>
      </w:r>
    </w:p>
    <w:tbl>
      <w:tblPr>
        <w:tblStyle w:val="ECCTable-redheader"/>
        <w:tblW w:w="0" w:type="auto"/>
        <w:tblInd w:w="0" w:type="dxa"/>
        <w:tblLook w:val="01E0" w:firstRow="1" w:lastRow="1" w:firstColumn="1" w:lastColumn="1" w:noHBand="0" w:noVBand="0"/>
      </w:tblPr>
      <w:tblGrid>
        <w:gridCol w:w="4531"/>
        <w:gridCol w:w="1560"/>
        <w:gridCol w:w="1715"/>
        <w:gridCol w:w="1626"/>
      </w:tblGrid>
      <w:tr w:rsidR="00123DE0" w:rsidRPr="00CD5E4B" w14:paraId="4D53A4AF" w14:textId="77777777" w:rsidTr="009E452E">
        <w:trPr>
          <w:cnfStyle w:val="100000000000" w:firstRow="1" w:lastRow="0" w:firstColumn="0" w:lastColumn="0" w:oddVBand="0" w:evenVBand="0" w:oddHBand="0" w:evenHBand="0" w:firstRowFirstColumn="0" w:firstRowLastColumn="0" w:lastRowFirstColumn="0" w:lastRowLastColumn="0"/>
          <w:trHeight w:val="266"/>
        </w:trPr>
        <w:tc>
          <w:tcPr>
            <w:tcW w:w="4531" w:type="dxa"/>
          </w:tcPr>
          <w:p w14:paraId="25FE33AF" w14:textId="3CA24548" w:rsidR="00123DE0" w:rsidRPr="00CD5E4B" w:rsidRDefault="00123DE0" w:rsidP="00123DE0">
            <w:pPr>
              <w:pStyle w:val="ECCTableHeaderwhitefont"/>
            </w:pPr>
            <w:r w:rsidRPr="00CD5E4B">
              <w:t>TRP unwanted emission for AAS &gt;2403 MHz</w:t>
            </w:r>
          </w:p>
        </w:tc>
        <w:tc>
          <w:tcPr>
            <w:tcW w:w="1560" w:type="dxa"/>
          </w:tcPr>
          <w:p w14:paraId="24118A88" w14:textId="3848B4EC" w:rsidR="00123DE0" w:rsidRPr="00CD5E4B" w:rsidRDefault="00123DE0" w:rsidP="00123DE0">
            <w:pPr>
              <w:pStyle w:val="ECCTableHeaderwhitefont"/>
            </w:pPr>
            <w:r w:rsidRPr="00CD5E4B">
              <w:t>-8 dBm/(5 MHz)</w:t>
            </w:r>
          </w:p>
        </w:tc>
        <w:tc>
          <w:tcPr>
            <w:tcW w:w="1715" w:type="dxa"/>
          </w:tcPr>
          <w:p w14:paraId="4FFC4199" w14:textId="58518C70" w:rsidR="00123DE0" w:rsidRPr="00CD5E4B" w:rsidRDefault="00123DE0" w:rsidP="00123DE0">
            <w:pPr>
              <w:pStyle w:val="ECCTableHeaderwhitefont"/>
            </w:pPr>
            <w:r w:rsidRPr="00CD5E4B">
              <w:t>-10 dBm/(5 MHz)</w:t>
            </w:r>
          </w:p>
        </w:tc>
        <w:tc>
          <w:tcPr>
            <w:tcW w:w="1626" w:type="dxa"/>
          </w:tcPr>
          <w:p w14:paraId="1B6D5B48" w14:textId="4B858233" w:rsidR="00123DE0" w:rsidRPr="00CD5E4B" w:rsidRDefault="00123DE0" w:rsidP="00123DE0">
            <w:pPr>
              <w:pStyle w:val="ECCTableHeaderwhitefont"/>
            </w:pPr>
            <w:r w:rsidRPr="00CD5E4B">
              <w:t>-12 dBm/(5 MHz)</w:t>
            </w:r>
          </w:p>
        </w:tc>
      </w:tr>
      <w:tr w:rsidR="00A47A0A" w:rsidRPr="00CD5E4B" w14:paraId="4CC5740D" w14:textId="77777777" w:rsidTr="009E452E">
        <w:tc>
          <w:tcPr>
            <w:tcW w:w="4531" w:type="dxa"/>
          </w:tcPr>
          <w:p w14:paraId="18D5C345" w14:textId="03C1D431" w:rsidR="00A47A0A" w:rsidRPr="00CD5E4B" w:rsidRDefault="00A47A0A" w:rsidP="00930683">
            <w:pPr>
              <w:pStyle w:val="ECCTabletext"/>
              <w:jc w:val="left"/>
            </w:pPr>
            <w:r w:rsidRPr="00CD5E4B">
              <w:rPr>
                <w:rStyle w:val="ECCParagraph"/>
                <w:rFonts w:ascii="Symbol" w:eastAsia="Symbol" w:hAnsi="Symbol" w:cs="Symbol"/>
              </w:rPr>
              <w:t></w:t>
            </w:r>
            <w:r w:rsidRPr="00CD5E4B">
              <w:rPr>
                <w:rStyle w:val="ECCParagraph"/>
              </w:rPr>
              <w:t>iRSS for WLAN at 1.5</w:t>
            </w:r>
            <w:r w:rsidR="00F90CAC" w:rsidRPr="00CD5E4B">
              <w:rPr>
                <w:rStyle w:val="ECCParagraph"/>
              </w:rPr>
              <w:t xml:space="preserve"> </w:t>
            </w:r>
            <w:r w:rsidRPr="00CD5E4B">
              <w:rPr>
                <w:rStyle w:val="ECCParagraph"/>
              </w:rPr>
              <w:t>m height</w:t>
            </w:r>
          </w:p>
        </w:tc>
        <w:tc>
          <w:tcPr>
            <w:tcW w:w="1560" w:type="dxa"/>
          </w:tcPr>
          <w:p w14:paraId="5BB0EAAF" w14:textId="77777777" w:rsidR="00A47A0A" w:rsidRPr="00CD5E4B" w:rsidRDefault="00A47A0A" w:rsidP="00B67D36">
            <w:pPr>
              <w:pStyle w:val="ECCTabletext"/>
            </w:pPr>
            <w:r w:rsidRPr="00CD5E4B">
              <w:t>+1.6 dB</w:t>
            </w:r>
          </w:p>
        </w:tc>
        <w:tc>
          <w:tcPr>
            <w:tcW w:w="1715" w:type="dxa"/>
          </w:tcPr>
          <w:p w14:paraId="2D281364" w14:textId="77777777" w:rsidR="00A47A0A" w:rsidRPr="00CD5E4B" w:rsidRDefault="00A47A0A" w:rsidP="00B67D36">
            <w:pPr>
              <w:pStyle w:val="ECCTabletext"/>
            </w:pPr>
            <w:r w:rsidRPr="00CD5E4B">
              <w:t>-0.3 dB</w:t>
            </w:r>
          </w:p>
        </w:tc>
        <w:tc>
          <w:tcPr>
            <w:tcW w:w="1626" w:type="dxa"/>
          </w:tcPr>
          <w:p w14:paraId="757CB8AB" w14:textId="77777777" w:rsidR="00A47A0A" w:rsidRPr="00CD5E4B" w:rsidRDefault="00A47A0A" w:rsidP="00B67D36">
            <w:pPr>
              <w:pStyle w:val="ECCTabletext"/>
            </w:pPr>
            <w:r w:rsidRPr="00CD5E4B">
              <w:t>-2.3 dB</w:t>
            </w:r>
          </w:p>
        </w:tc>
      </w:tr>
      <w:tr w:rsidR="00A47A0A" w:rsidRPr="00CD5E4B" w14:paraId="3354EEF3" w14:textId="77777777" w:rsidTr="009E452E">
        <w:tc>
          <w:tcPr>
            <w:tcW w:w="4531" w:type="dxa"/>
          </w:tcPr>
          <w:p w14:paraId="4881D77A" w14:textId="5A40D226" w:rsidR="00A47A0A" w:rsidRPr="00CD5E4B" w:rsidRDefault="00A47A0A" w:rsidP="00930683">
            <w:pPr>
              <w:pStyle w:val="ECCTabletext"/>
              <w:jc w:val="left"/>
            </w:pPr>
            <w:r w:rsidRPr="00CD5E4B">
              <w:rPr>
                <w:rStyle w:val="ECCParagraph"/>
                <w:rFonts w:ascii="Symbol" w:eastAsia="Symbol" w:hAnsi="Symbol" w:cs="Symbol"/>
              </w:rPr>
              <w:t></w:t>
            </w:r>
            <w:r w:rsidRPr="00CD5E4B">
              <w:rPr>
                <w:rStyle w:val="ECCParagraph"/>
              </w:rPr>
              <w:t>iRSS for WLAN at 10</w:t>
            </w:r>
            <w:r w:rsidR="00F90CAC" w:rsidRPr="00CD5E4B">
              <w:rPr>
                <w:rStyle w:val="ECCParagraph"/>
              </w:rPr>
              <w:t xml:space="preserve"> </w:t>
            </w:r>
            <w:r w:rsidRPr="00CD5E4B">
              <w:rPr>
                <w:rStyle w:val="ECCParagraph"/>
              </w:rPr>
              <w:t>m height</w:t>
            </w:r>
          </w:p>
        </w:tc>
        <w:tc>
          <w:tcPr>
            <w:tcW w:w="1560" w:type="dxa"/>
          </w:tcPr>
          <w:p w14:paraId="3834469A" w14:textId="77777777" w:rsidR="00A47A0A" w:rsidRPr="00CD5E4B" w:rsidRDefault="00A47A0A" w:rsidP="00B67D36">
            <w:pPr>
              <w:pStyle w:val="ECCTabletext"/>
            </w:pPr>
            <w:r w:rsidRPr="00CD5E4B">
              <w:t>+2.3 dB</w:t>
            </w:r>
          </w:p>
        </w:tc>
        <w:tc>
          <w:tcPr>
            <w:tcW w:w="1715" w:type="dxa"/>
          </w:tcPr>
          <w:p w14:paraId="48854F45" w14:textId="77777777" w:rsidR="00A47A0A" w:rsidRPr="00CD5E4B" w:rsidRDefault="00A47A0A" w:rsidP="00B67D36">
            <w:pPr>
              <w:pStyle w:val="ECCTabletext"/>
            </w:pPr>
            <w:r w:rsidRPr="00CD5E4B">
              <w:t>+0.2 dB</w:t>
            </w:r>
          </w:p>
        </w:tc>
        <w:tc>
          <w:tcPr>
            <w:tcW w:w="1626" w:type="dxa"/>
          </w:tcPr>
          <w:p w14:paraId="3D3EF54A" w14:textId="77777777" w:rsidR="00A47A0A" w:rsidRPr="00CD5E4B" w:rsidRDefault="00A47A0A" w:rsidP="00B67D36">
            <w:pPr>
              <w:pStyle w:val="ECCTabletext"/>
            </w:pPr>
            <w:r w:rsidRPr="00CD5E4B">
              <w:t>-1.9 dB</w:t>
            </w:r>
          </w:p>
        </w:tc>
      </w:tr>
    </w:tbl>
    <w:p w14:paraId="13B62D32" w14:textId="3BB9CB49" w:rsidR="006C0324" w:rsidRPr="00CD5E4B" w:rsidRDefault="002D4C30" w:rsidP="006C0324">
      <w:pPr>
        <w:rPr>
          <w:rStyle w:val="ECCParagraph"/>
        </w:rPr>
      </w:pPr>
      <w:r w:rsidRPr="00CD5E4B">
        <w:rPr>
          <w:rStyle w:val="ECCParagraph"/>
        </w:rPr>
        <w:fldChar w:fldCharType="begin" w:fldLock="1"/>
      </w:r>
      <w:r w:rsidRPr="00CD5E4B">
        <w:rPr>
          <w:rStyle w:val="ECCParagraph"/>
        </w:rPr>
        <w:instrText xml:space="preserve"> REF _Ref89762993 \h </w:instrText>
      </w:r>
      <w:r w:rsidR="004C13AC"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t>Table 50</w:t>
      </w:r>
      <w:r w:rsidRPr="00CD5E4B">
        <w:rPr>
          <w:rStyle w:val="ECCParagraph"/>
        </w:rPr>
        <w:fldChar w:fldCharType="end"/>
      </w:r>
      <w:r w:rsidR="00F90CAC" w:rsidRPr="00CD5E4B">
        <w:rPr>
          <w:rStyle w:val="ECCParagraph"/>
        </w:rPr>
        <w:t xml:space="preserve"> </w:t>
      </w:r>
      <w:r w:rsidR="006C0324" w:rsidRPr="00CD5E4B">
        <w:rPr>
          <w:rStyle w:val="ECCParagraph"/>
        </w:rPr>
        <w:t xml:space="preserve">gives the </w:t>
      </w:r>
      <w:r w:rsidR="006C0324" w:rsidRPr="00CD5E4B">
        <w:rPr>
          <w:rStyle w:val="ECCParagraph"/>
          <w:rFonts w:ascii="Symbol" w:eastAsia="Symbol" w:hAnsi="Symbol" w:cs="Symbol"/>
        </w:rPr>
        <w:t></w:t>
      </w:r>
      <w:r w:rsidR="006C0324" w:rsidRPr="00CD5E4B">
        <w:rPr>
          <w:rStyle w:val="ECCParagraph"/>
        </w:rPr>
        <w:t>iRSS</w:t>
      </w:r>
      <w:r w:rsidR="00C57781" w:rsidRPr="00CD5E4B">
        <w:rPr>
          <w:rStyle w:val="ECCHLsubscript"/>
        </w:rPr>
        <w:t>Blocking</w:t>
      </w:r>
      <w:r w:rsidR="006C0324" w:rsidRPr="00CD5E4B">
        <w:rPr>
          <w:rStyle w:val="ECCParagraph"/>
        </w:rPr>
        <w:t xml:space="preserve"> </w:t>
      </w:r>
      <w:r w:rsidR="00C57781" w:rsidRPr="00CD5E4B">
        <w:rPr>
          <w:rStyle w:val="ECCParagraph"/>
        </w:rPr>
        <w:t>due to blocking</w:t>
      </w:r>
      <w:r w:rsidR="006C0324" w:rsidRPr="00CD5E4B">
        <w:rPr>
          <w:rStyle w:val="ECCParagraph"/>
        </w:rPr>
        <w:t xml:space="preserve"> for various in-block output powers levels </w:t>
      </w:r>
      <w:r w:rsidR="00C57781" w:rsidRPr="00CD5E4B">
        <w:rPr>
          <w:rStyle w:val="ECCParagraph"/>
        </w:rPr>
        <w:t xml:space="preserve">in </w:t>
      </w:r>
      <w:r w:rsidR="006C0324" w:rsidRPr="00CD5E4B">
        <w:t xml:space="preserve">TRP for AAS </w:t>
      </w:r>
      <w:r w:rsidR="00C57781" w:rsidRPr="00CD5E4B">
        <w:t>with 10 MHz BW operating in</w:t>
      </w:r>
      <w:r w:rsidR="006C0324" w:rsidRPr="00CD5E4B">
        <w:t xml:space="preserve"> 2390-2400 MHz</w:t>
      </w:r>
      <w:r w:rsidR="006C0324" w:rsidRPr="00CD5E4B">
        <w:rPr>
          <w:rStyle w:val="ECCParagraph"/>
        </w:rPr>
        <w:t xml:space="preserve">. The TRP values include array ohmic losses of 2 dB. For non-AAS the </w:t>
      </w:r>
      <w:r w:rsidR="00514665" w:rsidRPr="00CD5E4B">
        <w:rPr>
          <w:rStyle w:val="ECCParagraph"/>
        </w:rPr>
        <w:t>restricted</w:t>
      </w:r>
      <w:r w:rsidR="006C0324" w:rsidRPr="00CD5E4B">
        <w:rPr>
          <w:rStyle w:val="ECCParagraph"/>
        </w:rPr>
        <w:t xml:space="preserve"> power level as given in ECC Decision (14)02 </w:t>
      </w:r>
      <w:r w:rsidR="00C57781" w:rsidRPr="00CD5E4B">
        <w:rPr>
          <w:rStyle w:val="ECCParagraph"/>
        </w:rPr>
        <w:t>is</w:t>
      </w:r>
      <w:r w:rsidR="006C0324" w:rsidRPr="00CD5E4B">
        <w:rPr>
          <w:rStyle w:val="ECCParagraph"/>
        </w:rPr>
        <w:t xml:space="preserve"> used. </w:t>
      </w:r>
      <w:r w:rsidR="008E6BBA" w:rsidRPr="00CD5E4B">
        <w:rPr>
          <w:rStyle w:val="ECCParagraph"/>
        </w:rPr>
        <w:t xml:space="preserve">In </w:t>
      </w:r>
      <w:r w:rsidR="001C37F4" w:rsidRPr="00CD5E4B">
        <w:rPr>
          <w:rStyle w:val="ECCParagraph"/>
        </w:rPr>
        <w:t>general,</w:t>
      </w:r>
      <w:r w:rsidR="008E6BBA" w:rsidRPr="00CD5E4B">
        <w:rPr>
          <w:rStyle w:val="ECCParagraph"/>
        </w:rPr>
        <w:t xml:space="preserve"> </w:t>
      </w:r>
      <w:r w:rsidR="00A01A85" w:rsidRPr="00CD5E4B">
        <w:rPr>
          <w:rStyle w:val="ECCParagraph"/>
        </w:rPr>
        <w:t xml:space="preserve">it </w:t>
      </w:r>
      <w:r w:rsidR="008E6BBA" w:rsidRPr="00CD5E4B">
        <w:rPr>
          <w:rStyle w:val="ECCParagraph"/>
        </w:rPr>
        <w:t xml:space="preserve">can </w:t>
      </w:r>
      <w:r w:rsidR="00A01A85" w:rsidRPr="00CD5E4B">
        <w:rPr>
          <w:rStyle w:val="ECCParagraph"/>
        </w:rPr>
        <w:t xml:space="preserve">be </w:t>
      </w:r>
      <w:r w:rsidR="008E6BBA" w:rsidRPr="00CD5E4B">
        <w:rPr>
          <w:rStyle w:val="ECCParagraph"/>
        </w:rPr>
        <w:t>observe</w:t>
      </w:r>
      <w:r w:rsidR="00A01A85" w:rsidRPr="00CD5E4B">
        <w:rPr>
          <w:rStyle w:val="ECCParagraph"/>
        </w:rPr>
        <w:t>d</w:t>
      </w:r>
      <w:r w:rsidR="008E6BBA" w:rsidRPr="00CD5E4B">
        <w:rPr>
          <w:rStyle w:val="ECCParagraph"/>
        </w:rPr>
        <w:t xml:space="preserve"> that t</w:t>
      </w:r>
      <w:r w:rsidR="006C0324" w:rsidRPr="00CD5E4B">
        <w:rPr>
          <w:rStyle w:val="ECCParagraph"/>
        </w:rPr>
        <w:t>he blocking response or WLAN receiver selectivity for 2390 to 2400 MHz is about 1</w:t>
      </w:r>
      <w:r w:rsidR="009B4C6B" w:rsidRPr="00CD5E4B">
        <w:rPr>
          <w:rStyle w:val="ECCParagraph"/>
        </w:rPr>
        <w:t>2</w:t>
      </w:r>
      <w:r w:rsidR="006C0324" w:rsidRPr="00CD5E4B">
        <w:rPr>
          <w:rStyle w:val="ECCParagraph"/>
        </w:rPr>
        <w:t xml:space="preserve"> dB to 2</w:t>
      </w:r>
      <w:r w:rsidR="009B4C6B" w:rsidRPr="00CD5E4B">
        <w:rPr>
          <w:rStyle w:val="ECCParagraph"/>
        </w:rPr>
        <w:t>2</w:t>
      </w:r>
      <w:r w:rsidR="006C0324" w:rsidRPr="00CD5E4B">
        <w:rPr>
          <w:rStyle w:val="ECCParagraph"/>
        </w:rPr>
        <w:t xml:space="preserve"> dB less than for the 2390 to 2300 MHz frequency range</w:t>
      </w:r>
      <w:r w:rsidR="008E6BBA" w:rsidRPr="00CD5E4B">
        <w:rPr>
          <w:rStyle w:val="ECCParagraph"/>
        </w:rPr>
        <w:t>,</w:t>
      </w:r>
      <w:r w:rsidR="006C0324" w:rsidRPr="00CD5E4B">
        <w:rPr>
          <w:rStyle w:val="ECCParagraph"/>
        </w:rPr>
        <w:t xml:space="preserve"> as can be seen from</w:t>
      </w:r>
      <w:r w:rsidR="00570B4F" w:rsidRPr="00CD5E4B">
        <w:rPr>
          <w:rStyle w:val="ECCParagraph"/>
        </w:rPr>
        <w:t xml:space="preserve"> </w:t>
      </w:r>
      <w:r w:rsidR="00E559E5" w:rsidRPr="00CD5E4B">
        <w:rPr>
          <w:rStyle w:val="ECCParagraph"/>
        </w:rPr>
        <w:fldChar w:fldCharType="begin" w:fldLock="1"/>
      </w:r>
      <w:r w:rsidR="00E559E5" w:rsidRPr="00CD5E4B">
        <w:rPr>
          <w:rStyle w:val="ECCParagraph"/>
        </w:rPr>
        <w:instrText xml:space="preserve"> REF _Ref103257340 \h </w:instrText>
      </w:r>
      <w:r w:rsidR="004C13AC" w:rsidRPr="00CD5E4B">
        <w:rPr>
          <w:rStyle w:val="ECCParagraph"/>
        </w:rPr>
        <w:instrText xml:space="preserve"> \* MERGEFORMAT </w:instrText>
      </w:r>
      <w:r w:rsidR="00E559E5" w:rsidRPr="00CD5E4B">
        <w:rPr>
          <w:rStyle w:val="ECCParagraph"/>
        </w:rPr>
      </w:r>
      <w:r w:rsidR="00E559E5" w:rsidRPr="00CD5E4B">
        <w:rPr>
          <w:rStyle w:val="ECCParagraph"/>
        </w:rPr>
        <w:fldChar w:fldCharType="separate"/>
      </w:r>
      <w:r w:rsidR="002816C2" w:rsidRPr="00CD5E4B">
        <w:t>Table 59</w:t>
      </w:r>
      <w:r w:rsidR="00E559E5" w:rsidRPr="00CD5E4B">
        <w:rPr>
          <w:rStyle w:val="ECCParagraph"/>
        </w:rPr>
        <w:fldChar w:fldCharType="end"/>
      </w:r>
      <w:r w:rsidR="006C0324" w:rsidRPr="00CD5E4B">
        <w:rPr>
          <w:rStyle w:val="ECCParagraph"/>
        </w:rPr>
        <w:t>.</w:t>
      </w:r>
      <w:r w:rsidR="005B3BEE" w:rsidRPr="00CD5E4B">
        <w:rPr>
          <w:rStyle w:val="ECCParagraph"/>
        </w:rPr>
        <w:t xml:space="preserve"> </w:t>
      </w:r>
      <w:r w:rsidR="00487017" w:rsidRPr="00CD5E4B">
        <w:rPr>
          <w:rStyle w:val="ECCParagraph"/>
        </w:rPr>
        <w:t>The result</w:t>
      </w:r>
      <w:r w:rsidR="008E6BBA" w:rsidRPr="00CD5E4B">
        <w:rPr>
          <w:rStyle w:val="ECCParagraph"/>
        </w:rPr>
        <w:t>s</w:t>
      </w:r>
      <w:r w:rsidR="00487017" w:rsidRPr="00CD5E4B">
        <w:rPr>
          <w:rStyle w:val="ECCParagraph"/>
        </w:rPr>
        <w:t xml:space="preserve"> suggest an in-block power restriction of </w:t>
      </w:r>
      <w:r w:rsidR="00B46640" w:rsidRPr="00CD5E4B">
        <w:rPr>
          <w:rStyle w:val="ECCParagraph"/>
        </w:rPr>
        <w:t xml:space="preserve">31 </w:t>
      </w:r>
      <w:r w:rsidR="00487017" w:rsidRPr="00CD5E4B">
        <w:rPr>
          <w:rStyle w:val="ECCParagraph"/>
        </w:rPr>
        <w:t>dBm</w:t>
      </w:r>
      <w:r w:rsidR="008764C7" w:rsidRPr="00CD5E4B">
        <w:rPr>
          <w:rStyle w:val="ECCParagraph"/>
        </w:rPr>
        <w:t>/(5 MHz)</w:t>
      </w:r>
      <w:r w:rsidR="00487017" w:rsidRPr="00CD5E4B">
        <w:rPr>
          <w:rStyle w:val="ECCParagraph"/>
        </w:rPr>
        <w:t xml:space="preserve"> TRP </w:t>
      </w:r>
      <w:r w:rsidR="00B46640" w:rsidRPr="00CD5E4B">
        <w:rPr>
          <w:rStyle w:val="ECCParagraph"/>
        </w:rPr>
        <w:t xml:space="preserve">per sector </w:t>
      </w:r>
      <w:r w:rsidR="00487017" w:rsidRPr="00CD5E4B">
        <w:rPr>
          <w:rStyle w:val="ECCParagraph"/>
        </w:rPr>
        <w:t>in 2390-2400 MHz frequency range in order to cause not more blocking relative to non-AAS with 45 dBm</w:t>
      </w:r>
      <w:r w:rsidR="008764C7" w:rsidRPr="00CD5E4B">
        <w:rPr>
          <w:rStyle w:val="ECCParagraph"/>
        </w:rPr>
        <w:t>/(5 MHz)</w:t>
      </w:r>
      <w:r w:rsidR="00487017" w:rsidRPr="00CD5E4B">
        <w:rPr>
          <w:rStyle w:val="ECCParagraph"/>
        </w:rPr>
        <w:t xml:space="preserve"> </w:t>
      </w:r>
      <w:r w:rsidR="005669A7" w:rsidRPr="00CD5E4B">
        <w:t>e.i.r.p.</w:t>
      </w:r>
      <w:r w:rsidR="00487017" w:rsidRPr="00CD5E4B">
        <w:rPr>
          <w:rStyle w:val="ECCParagraph"/>
        </w:rPr>
        <w:t xml:space="preserve"> as specified in ECC Decision (14)02.</w:t>
      </w:r>
    </w:p>
    <w:p w14:paraId="4EF09820" w14:textId="4AD247AA" w:rsidR="006C0324" w:rsidRPr="00CD5E4B" w:rsidRDefault="006C0324" w:rsidP="006C0324">
      <w:pPr>
        <w:pStyle w:val="Caption"/>
        <w:rPr>
          <w:rStyle w:val="ECCParagraph"/>
        </w:rPr>
      </w:pPr>
      <w:bookmarkStart w:id="1110" w:name="_Ref89762993"/>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50</w:t>
      </w:r>
      <w:r w:rsidRPr="00CD5E4B">
        <w:rPr>
          <w:lang w:val="en-GB"/>
        </w:rPr>
        <w:fldChar w:fldCharType="end"/>
      </w:r>
      <w:bookmarkEnd w:id="1110"/>
      <w:r w:rsidRPr="00CD5E4B">
        <w:rPr>
          <w:lang w:val="en-GB"/>
        </w:rPr>
        <w:t xml:space="preserve">: AAS in-block power in TRP </w:t>
      </w:r>
      <w:r w:rsidR="007A5D68" w:rsidRPr="00CD5E4B">
        <w:rPr>
          <w:lang w:val="en-GB"/>
        </w:rPr>
        <w:t xml:space="preserve">per sector </w:t>
      </w:r>
      <w:r w:rsidRPr="00CD5E4B">
        <w:rPr>
          <w:lang w:val="en-GB"/>
        </w:rPr>
        <w:t xml:space="preserve">for 2390-2400 MHz and </w:t>
      </w:r>
      <w:r w:rsidRPr="00CD5E4B">
        <w:rPr>
          <w:rFonts w:ascii="Symbol" w:eastAsia="Symbol" w:hAnsi="Symbol" w:cs="Symbol"/>
          <w:lang w:val="en-GB"/>
        </w:rPr>
        <w:t></w:t>
      </w:r>
      <w:r w:rsidRPr="00CD5E4B">
        <w:rPr>
          <w:lang w:val="en-GB"/>
        </w:rPr>
        <w:t>iRSS</w:t>
      </w:r>
      <w:r w:rsidRPr="00CD5E4B">
        <w:rPr>
          <w:rStyle w:val="ECCHLsubscript"/>
          <w:lang w:val="en-GB"/>
        </w:rPr>
        <w:t>Blocking</w:t>
      </w:r>
      <w:r w:rsidRPr="00CD5E4B">
        <w:rPr>
          <w:lang w:val="en-GB"/>
        </w:rPr>
        <w:t xml:space="preserve"> = iRSS</w:t>
      </w:r>
      <w:r w:rsidRPr="00CD5E4B">
        <w:rPr>
          <w:rStyle w:val="ECCHLsubscript"/>
          <w:lang w:val="en-GB"/>
        </w:rPr>
        <w:t>AAS</w:t>
      </w:r>
      <w:r w:rsidRPr="00CD5E4B">
        <w:rPr>
          <w:lang w:val="en-GB"/>
        </w:rPr>
        <w:t>- iRSS</w:t>
      </w:r>
      <w:r w:rsidRPr="00CD5E4B">
        <w:rPr>
          <w:rStyle w:val="ECCHLsubscript"/>
          <w:lang w:val="en-GB"/>
        </w:rPr>
        <w:t>non-AAS</w:t>
      </w:r>
      <w:r w:rsidRPr="00CD5E4B">
        <w:rPr>
          <w:lang w:val="en-GB"/>
        </w:rPr>
        <w:t xml:space="preserve"> </w:t>
      </w:r>
    </w:p>
    <w:tbl>
      <w:tblPr>
        <w:tblStyle w:val="ECCTable-redheader"/>
        <w:tblW w:w="4888" w:type="pct"/>
        <w:tblInd w:w="0" w:type="dxa"/>
        <w:tblLook w:val="01E0" w:firstRow="1" w:lastRow="1" w:firstColumn="1" w:lastColumn="1" w:noHBand="0" w:noVBand="0"/>
      </w:tblPr>
      <w:tblGrid>
        <w:gridCol w:w="4540"/>
        <w:gridCol w:w="1561"/>
        <w:gridCol w:w="1704"/>
        <w:gridCol w:w="1608"/>
      </w:tblGrid>
      <w:tr w:rsidR="00123DE0" w:rsidRPr="00CD5E4B" w14:paraId="2CB7058C" w14:textId="77777777" w:rsidTr="006649DC">
        <w:trPr>
          <w:cnfStyle w:val="100000000000" w:firstRow="1" w:lastRow="0" w:firstColumn="0" w:lastColumn="0" w:oddVBand="0" w:evenVBand="0" w:oddHBand="0" w:evenHBand="0" w:firstRowFirstColumn="0" w:firstRowLastColumn="0" w:lastRowFirstColumn="0" w:lastRowLastColumn="0"/>
          <w:trHeight w:val="266"/>
        </w:trPr>
        <w:tc>
          <w:tcPr>
            <w:tcW w:w="2409" w:type="pct"/>
          </w:tcPr>
          <w:p w14:paraId="1B453B5C" w14:textId="4E85F515" w:rsidR="00123DE0" w:rsidRPr="00CD5E4B" w:rsidRDefault="00123DE0" w:rsidP="00123DE0">
            <w:pPr>
              <w:pStyle w:val="ECCTableHeaderwhitefont"/>
            </w:pPr>
            <w:r w:rsidRPr="00CD5E4B">
              <w:t>TRP in-block power for AAS 2390-2400 MHz (The value includes array ohmic loss of 2 dB)</w:t>
            </w:r>
          </w:p>
        </w:tc>
        <w:tc>
          <w:tcPr>
            <w:tcW w:w="829" w:type="pct"/>
          </w:tcPr>
          <w:p w14:paraId="4A02EB4C" w14:textId="04180471" w:rsidR="00123DE0" w:rsidRPr="00CD5E4B" w:rsidRDefault="00123DE0" w:rsidP="00123DE0">
            <w:pPr>
              <w:pStyle w:val="ECCTableHeaderwhitefont"/>
            </w:pPr>
            <w:r w:rsidRPr="00CD5E4B">
              <w:t>29 dBm/(5 MHz)</w:t>
            </w:r>
          </w:p>
        </w:tc>
        <w:tc>
          <w:tcPr>
            <w:tcW w:w="905" w:type="pct"/>
          </w:tcPr>
          <w:p w14:paraId="6D09A942" w14:textId="286F266A" w:rsidR="00123DE0" w:rsidRPr="00CD5E4B" w:rsidRDefault="00123DE0" w:rsidP="00123DE0">
            <w:pPr>
              <w:pStyle w:val="ECCTableHeaderwhitefont"/>
            </w:pPr>
            <w:r w:rsidRPr="00CD5E4B">
              <w:t>31 dBm/(5 MHz)</w:t>
            </w:r>
          </w:p>
        </w:tc>
        <w:tc>
          <w:tcPr>
            <w:tcW w:w="855" w:type="pct"/>
          </w:tcPr>
          <w:p w14:paraId="26AF4356" w14:textId="4B216F4C" w:rsidR="00123DE0" w:rsidRPr="00CD5E4B" w:rsidRDefault="00123DE0" w:rsidP="00123DE0">
            <w:pPr>
              <w:pStyle w:val="ECCTableHeaderwhitefont"/>
            </w:pPr>
            <w:r w:rsidRPr="00CD5E4B">
              <w:t>33 dBm/(5 MHz)</w:t>
            </w:r>
          </w:p>
        </w:tc>
      </w:tr>
      <w:tr w:rsidR="00A47A0A" w:rsidRPr="00CD5E4B" w14:paraId="461EFCBE" w14:textId="77777777" w:rsidTr="006649DC">
        <w:tc>
          <w:tcPr>
            <w:tcW w:w="2412" w:type="pct"/>
          </w:tcPr>
          <w:p w14:paraId="29C22B04" w14:textId="094213A5" w:rsidR="00A47A0A" w:rsidRPr="00CD5E4B" w:rsidRDefault="00A47A0A" w:rsidP="00B67D36">
            <w:pPr>
              <w:pStyle w:val="ECCTabletext"/>
            </w:pPr>
            <w:r w:rsidRPr="00CD5E4B">
              <w:rPr>
                <w:rStyle w:val="ECCParagraph"/>
                <w:rFonts w:ascii="Symbol" w:eastAsia="Symbol" w:hAnsi="Symbol" w:cs="Symbol"/>
              </w:rPr>
              <w:t></w:t>
            </w:r>
            <w:r w:rsidRPr="00CD5E4B">
              <w:rPr>
                <w:rStyle w:val="ECCParagraph"/>
              </w:rPr>
              <w:t>iRSS for WLAN at 1.5</w:t>
            </w:r>
            <w:r w:rsidR="00F90CAC" w:rsidRPr="00CD5E4B">
              <w:rPr>
                <w:rStyle w:val="ECCParagraph"/>
              </w:rPr>
              <w:t xml:space="preserve"> </w:t>
            </w:r>
            <w:r w:rsidRPr="00CD5E4B">
              <w:rPr>
                <w:rStyle w:val="ECCParagraph"/>
              </w:rPr>
              <w:t>m height</w:t>
            </w:r>
          </w:p>
        </w:tc>
        <w:tc>
          <w:tcPr>
            <w:tcW w:w="829" w:type="pct"/>
          </w:tcPr>
          <w:p w14:paraId="18F8F3E0" w14:textId="77777777" w:rsidR="00A47A0A" w:rsidRPr="00CD5E4B" w:rsidRDefault="00A47A0A" w:rsidP="00B67D36">
            <w:pPr>
              <w:pStyle w:val="ECCTabletext"/>
            </w:pPr>
            <w:r w:rsidRPr="00CD5E4B">
              <w:t>-2.1 dB</w:t>
            </w:r>
          </w:p>
        </w:tc>
        <w:tc>
          <w:tcPr>
            <w:tcW w:w="905" w:type="pct"/>
          </w:tcPr>
          <w:p w14:paraId="21B08D6D" w14:textId="77777777" w:rsidR="00A47A0A" w:rsidRPr="00CD5E4B" w:rsidRDefault="00A47A0A" w:rsidP="00B67D36">
            <w:pPr>
              <w:pStyle w:val="ECCTabletext"/>
            </w:pPr>
            <w:r w:rsidRPr="00CD5E4B">
              <w:t>-0.3 dB</w:t>
            </w:r>
          </w:p>
        </w:tc>
        <w:tc>
          <w:tcPr>
            <w:tcW w:w="855" w:type="pct"/>
          </w:tcPr>
          <w:p w14:paraId="0D2E5928" w14:textId="77777777" w:rsidR="00A47A0A" w:rsidRPr="00CD5E4B" w:rsidRDefault="00A47A0A" w:rsidP="00B67D36">
            <w:pPr>
              <w:pStyle w:val="ECCTabletext"/>
            </w:pPr>
            <w:r w:rsidRPr="00CD5E4B">
              <w:t>+1.7 dB</w:t>
            </w:r>
          </w:p>
        </w:tc>
      </w:tr>
      <w:tr w:rsidR="00A47A0A" w:rsidRPr="00CD5E4B" w14:paraId="7B16C021" w14:textId="77777777" w:rsidTr="006649DC">
        <w:tc>
          <w:tcPr>
            <w:tcW w:w="2412" w:type="pct"/>
          </w:tcPr>
          <w:p w14:paraId="77DD182C" w14:textId="791012C0" w:rsidR="00A47A0A" w:rsidRPr="00CD5E4B" w:rsidRDefault="00A47A0A" w:rsidP="00B67D36">
            <w:pPr>
              <w:pStyle w:val="ECCTabletext"/>
            </w:pPr>
            <w:r w:rsidRPr="00CD5E4B">
              <w:rPr>
                <w:rStyle w:val="ECCParagraph"/>
                <w:rFonts w:ascii="Symbol" w:eastAsia="Symbol" w:hAnsi="Symbol" w:cs="Symbol"/>
              </w:rPr>
              <w:t></w:t>
            </w:r>
            <w:r w:rsidRPr="00CD5E4B">
              <w:rPr>
                <w:rStyle w:val="ECCParagraph"/>
              </w:rPr>
              <w:t>iRSS for WLAN at 10</w:t>
            </w:r>
            <w:r w:rsidR="00F90CAC" w:rsidRPr="00CD5E4B">
              <w:rPr>
                <w:rStyle w:val="ECCParagraph"/>
              </w:rPr>
              <w:t xml:space="preserve"> </w:t>
            </w:r>
            <w:r w:rsidRPr="00CD5E4B">
              <w:rPr>
                <w:rStyle w:val="ECCParagraph"/>
              </w:rPr>
              <w:t>m height</w:t>
            </w:r>
          </w:p>
        </w:tc>
        <w:tc>
          <w:tcPr>
            <w:tcW w:w="829" w:type="pct"/>
          </w:tcPr>
          <w:p w14:paraId="77F53E6D" w14:textId="77777777" w:rsidR="00A47A0A" w:rsidRPr="00CD5E4B" w:rsidRDefault="00A47A0A" w:rsidP="00B67D36">
            <w:pPr>
              <w:pStyle w:val="ECCTabletext"/>
            </w:pPr>
            <w:r w:rsidRPr="00CD5E4B">
              <w:t>-1.9 dB</w:t>
            </w:r>
          </w:p>
        </w:tc>
        <w:tc>
          <w:tcPr>
            <w:tcW w:w="905" w:type="pct"/>
          </w:tcPr>
          <w:p w14:paraId="1668D1EA" w14:textId="77777777" w:rsidR="00A47A0A" w:rsidRPr="00CD5E4B" w:rsidRDefault="00A47A0A" w:rsidP="00B67D36">
            <w:pPr>
              <w:pStyle w:val="ECCTabletext"/>
            </w:pPr>
            <w:r w:rsidRPr="00CD5E4B">
              <w:t>+0.2 dB</w:t>
            </w:r>
          </w:p>
        </w:tc>
        <w:tc>
          <w:tcPr>
            <w:tcW w:w="855" w:type="pct"/>
          </w:tcPr>
          <w:p w14:paraId="4E49AA4A" w14:textId="77777777" w:rsidR="00A47A0A" w:rsidRPr="00CD5E4B" w:rsidRDefault="00A47A0A" w:rsidP="00B67D36">
            <w:pPr>
              <w:pStyle w:val="ECCTabletext"/>
            </w:pPr>
            <w:r w:rsidRPr="00CD5E4B">
              <w:t>+2.1 dB</w:t>
            </w:r>
          </w:p>
        </w:tc>
      </w:tr>
    </w:tbl>
    <w:p w14:paraId="72317E0C" w14:textId="77191F8B" w:rsidR="009D52D1" w:rsidRPr="00CD5E4B" w:rsidRDefault="009D52D1" w:rsidP="009D52D1">
      <w:pPr>
        <w:pStyle w:val="ECCAnnexheading2"/>
        <w:rPr>
          <w:lang w:val="en-GB"/>
        </w:rPr>
      </w:pPr>
      <w:bookmarkStart w:id="1111" w:name="_Ref100753114"/>
      <w:r w:rsidRPr="00CD5E4B">
        <w:rPr>
          <w:lang w:val="en-GB"/>
        </w:rPr>
        <w:t>General consideration for the in-band and adjacent band relative AAS/non-AAS comparison</w:t>
      </w:r>
      <w:bookmarkEnd w:id="1111"/>
    </w:p>
    <w:p w14:paraId="664C2EB4" w14:textId="4CC4FE87" w:rsidR="00674C25" w:rsidRPr="00CD5E4B" w:rsidRDefault="00C27346" w:rsidP="00674C25">
      <w:pPr>
        <w:rPr>
          <w:rStyle w:val="ECCParagraph"/>
        </w:rPr>
      </w:pPr>
      <w:r w:rsidRPr="00CD5E4B">
        <w:rPr>
          <w:rStyle w:val="ECCParagraph"/>
        </w:rPr>
        <w:t xml:space="preserve">The out-of-block and out-of-band emission requirement for the BS transmitter is specified both in terms of ACLR and OBUE. </w:t>
      </w:r>
      <w:r w:rsidR="00674C25" w:rsidRPr="00CD5E4B">
        <w:rPr>
          <w:rStyle w:val="ECCParagraph"/>
        </w:rPr>
        <w:t xml:space="preserve">For the co-existence studies in the OOB region and systems with similar BWs ACLR for BS 43 dBm total conducted output power per polarisation for non-AAS and AAS and 10/20 MHz BW </w:t>
      </w:r>
      <w:r w:rsidR="00064F9B" w:rsidRPr="00CD5E4B">
        <w:rPr>
          <w:rStyle w:val="ECCParagraph"/>
        </w:rPr>
        <w:t xml:space="preserve">can be considered </w:t>
      </w:r>
      <w:r w:rsidR="00674C25" w:rsidRPr="00CD5E4B">
        <w:rPr>
          <w:rStyle w:val="ECCParagraph"/>
        </w:rPr>
        <w:t>as given in reference</w:t>
      </w:r>
      <w:r w:rsidR="00A01D6E" w:rsidRPr="00CD5E4B">
        <w:rPr>
          <w:rStyle w:val="ECCParagraph"/>
        </w:rPr>
        <w:t xml:space="preserve"> </w:t>
      </w:r>
      <w:r w:rsidR="00A01D6E" w:rsidRPr="00CD5E4B">
        <w:rPr>
          <w:rStyle w:val="ECCParagraph"/>
        </w:rPr>
        <w:fldChar w:fldCharType="begin" w:fldLock="1"/>
      </w:r>
      <w:r w:rsidR="00A01D6E" w:rsidRPr="00CD5E4B">
        <w:rPr>
          <w:rStyle w:val="ECCParagraph"/>
        </w:rPr>
        <w:instrText xml:space="preserve"> REF _Ref78216563 \r \h </w:instrText>
      </w:r>
      <w:r w:rsidR="004C13AC" w:rsidRPr="00CD5E4B">
        <w:rPr>
          <w:rStyle w:val="ECCParagraph"/>
        </w:rPr>
        <w:instrText xml:space="preserve"> \* MERGEFORMAT </w:instrText>
      </w:r>
      <w:r w:rsidR="00A01D6E" w:rsidRPr="00CD5E4B">
        <w:rPr>
          <w:rStyle w:val="ECCParagraph"/>
        </w:rPr>
      </w:r>
      <w:r w:rsidR="00A01D6E" w:rsidRPr="00CD5E4B">
        <w:rPr>
          <w:rStyle w:val="ECCParagraph"/>
        </w:rPr>
        <w:fldChar w:fldCharType="separate"/>
      </w:r>
      <w:r w:rsidR="002816C2" w:rsidRPr="00CD5E4B">
        <w:rPr>
          <w:rStyle w:val="ECCParagraph"/>
        </w:rPr>
        <w:t>[22]</w:t>
      </w:r>
      <w:r w:rsidR="00A01D6E" w:rsidRPr="00CD5E4B">
        <w:rPr>
          <w:rStyle w:val="ECCParagraph"/>
        </w:rPr>
        <w:fldChar w:fldCharType="end"/>
      </w:r>
      <w:r w:rsidR="00674C25" w:rsidRPr="00CD5E4B">
        <w:rPr>
          <w:rStyle w:val="ECCParagraph"/>
        </w:rPr>
        <w:t>. Maximum offset of the OBUE from the operating band edge is 10 MHz for non-AAS and 40 MHz for AAS. The relative ACLR is 45 dB for macro BSs</w:t>
      </w:r>
      <w:r w:rsidR="00251903" w:rsidRPr="00CD5E4B">
        <w:rPr>
          <w:rStyle w:val="ECCParagraph"/>
        </w:rPr>
        <w:t xml:space="preserve"> and the absolute ACLR is </w:t>
      </w:r>
      <w:r w:rsidR="00F857D4" w:rsidRPr="00CD5E4B">
        <w:rPr>
          <w:rStyle w:val="ECCParagraph"/>
        </w:rPr>
        <w:t xml:space="preserve">-15 dBm/MHz for non-AAS </w:t>
      </w:r>
      <w:r w:rsidR="007C053B" w:rsidRPr="00CD5E4B">
        <w:rPr>
          <w:rStyle w:val="ECCParagraph"/>
        </w:rPr>
        <w:t xml:space="preserve">(single polarisation and per </w:t>
      </w:r>
      <w:r w:rsidR="00D96028" w:rsidRPr="00CD5E4B">
        <w:rPr>
          <w:rStyle w:val="ECCParagraph"/>
        </w:rPr>
        <w:t>antenna</w:t>
      </w:r>
      <w:r w:rsidR="007C053B" w:rsidRPr="00CD5E4B">
        <w:rPr>
          <w:rStyle w:val="ECCParagraph"/>
        </w:rPr>
        <w:t xml:space="preserve"> connector </w:t>
      </w:r>
      <w:r w:rsidR="007C053B" w:rsidRPr="00CD5E4B">
        <w:rPr>
          <w:rStyle w:val="ECCParagraph"/>
        </w:rPr>
        <w:fldChar w:fldCharType="begin" w:fldLock="1"/>
      </w:r>
      <w:r w:rsidR="007C053B" w:rsidRPr="00CD5E4B">
        <w:rPr>
          <w:rStyle w:val="ECCParagraph"/>
        </w:rPr>
        <w:instrText xml:space="preserve"> REF _Ref105149563 \r \h </w:instrText>
      </w:r>
      <w:r w:rsidR="004C13AC" w:rsidRPr="00CD5E4B">
        <w:rPr>
          <w:rStyle w:val="ECCParagraph"/>
        </w:rPr>
        <w:instrText xml:space="preserve"> \* MERGEFORMAT </w:instrText>
      </w:r>
      <w:r w:rsidR="007C053B" w:rsidRPr="00CD5E4B">
        <w:rPr>
          <w:rStyle w:val="ECCParagraph"/>
        </w:rPr>
      </w:r>
      <w:r w:rsidR="007C053B" w:rsidRPr="00CD5E4B">
        <w:rPr>
          <w:rStyle w:val="ECCParagraph"/>
        </w:rPr>
        <w:fldChar w:fldCharType="separate"/>
      </w:r>
      <w:r w:rsidR="002816C2" w:rsidRPr="00CD5E4B">
        <w:rPr>
          <w:rStyle w:val="ECCParagraph"/>
        </w:rPr>
        <w:t>[6]</w:t>
      </w:r>
      <w:r w:rsidR="007C053B" w:rsidRPr="00CD5E4B">
        <w:rPr>
          <w:rStyle w:val="ECCParagraph"/>
        </w:rPr>
        <w:fldChar w:fldCharType="end"/>
      </w:r>
      <w:r w:rsidR="007C053B" w:rsidRPr="00CD5E4B">
        <w:rPr>
          <w:rStyle w:val="ECCParagraph"/>
        </w:rPr>
        <w:t xml:space="preserve">) </w:t>
      </w:r>
      <w:r w:rsidR="00F857D4" w:rsidRPr="00CD5E4B">
        <w:rPr>
          <w:rStyle w:val="ECCParagraph"/>
        </w:rPr>
        <w:t>and -6 dBm/MHz for AAS</w:t>
      </w:r>
      <w:r w:rsidR="00674C25" w:rsidRPr="00CD5E4B">
        <w:rPr>
          <w:rStyle w:val="ECCParagraph"/>
        </w:rPr>
        <w:t xml:space="preserve"> </w:t>
      </w:r>
      <w:r w:rsidR="007C053B" w:rsidRPr="00CD5E4B">
        <w:rPr>
          <w:rStyle w:val="ECCParagraph"/>
        </w:rPr>
        <w:t>(</w:t>
      </w:r>
      <w:r w:rsidR="00D96028" w:rsidRPr="00CD5E4B">
        <w:rPr>
          <w:rStyle w:val="ECCParagraph"/>
        </w:rPr>
        <w:t xml:space="preserve">dual polarisation and OTA </w:t>
      </w:r>
      <w:r w:rsidR="00D96028" w:rsidRPr="00CD5E4B">
        <w:rPr>
          <w:rStyle w:val="ECCParagraph"/>
        </w:rPr>
        <w:fldChar w:fldCharType="begin" w:fldLock="1"/>
      </w:r>
      <w:r w:rsidR="00D96028" w:rsidRPr="00CD5E4B">
        <w:rPr>
          <w:rStyle w:val="ECCParagraph"/>
        </w:rPr>
        <w:instrText xml:space="preserve"> REF _Ref64280971 \r \h </w:instrText>
      </w:r>
      <w:r w:rsidR="004C13AC" w:rsidRPr="00CD5E4B">
        <w:rPr>
          <w:rStyle w:val="ECCParagraph"/>
        </w:rPr>
        <w:instrText xml:space="preserve"> \* MERGEFORMAT </w:instrText>
      </w:r>
      <w:r w:rsidR="00D96028" w:rsidRPr="00CD5E4B">
        <w:rPr>
          <w:rStyle w:val="ECCParagraph"/>
        </w:rPr>
      </w:r>
      <w:r w:rsidR="00D96028" w:rsidRPr="00CD5E4B">
        <w:rPr>
          <w:rStyle w:val="ECCParagraph"/>
        </w:rPr>
        <w:fldChar w:fldCharType="separate"/>
      </w:r>
      <w:r w:rsidR="002816C2" w:rsidRPr="00CD5E4B">
        <w:rPr>
          <w:rStyle w:val="ECCParagraph"/>
        </w:rPr>
        <w:t>[27]</w:t>
      </w:r>
      <w:r w:rsidR="00D96028" w:rsidRPr="00CD5E4B">
        <w:rPr>
          <w:rStyle w:val="ECCParagraph"/>
        </w:rPr>
        <w:fldChar w:fldCharType="end"/>
      </w:r>
      <w:r w:rsidR="007C053B" w:rsidRPr="00CD5E4B">
        <w:rPr>
          <w:rStyle w:val="ECCParagraph"/>
        </w:rPr>
        <w:t xml:space="preserve">) </w:t>
      </w:r>
      <w:r w:rsidR="00674C25" w:rsidRPr="00CD5E4B">
        <w:rPr>
          <w:rStyle w:val="ECCParagraph"/>
        </w:rPr>
        <w:t>and is measured at BS adjacent channel centre frequency offset below the lowest or above the highest carrier centre frequency transmitted.</w:t>
      </w:r>
      <w:r w:rsidR="007D1545" w:rsidRPr="00CD5E4B">
        <w:rPr>
          <w:rStyle w:val="ECCParagraph"/>
        </w:rPr>
        <w:t xml:space="preserve"> The less stringent of the two is applied.</w:t>
      </w:r>
      <w:r w:rsidR="00674C25" w:rsidRPr="00CD5E4B">
        <w:rPr>
          <w:rStyle w:val="ECCParagraph"/>
        </w:rPr>
        <w:t xml:space="preserve"> </w:t>
      </w:r>
      <w:r w:rsidR="002151D3" w:rsidRPr="00CD5E4B">
        <w:rPr>
          <w:rStyle w:val="ECCParagraph"/>
        </w:rPr>
        <w:t xml:space="preserve">The </w:t>
      </w:r>
      <w:r w:rsidR="00674C25" w:rsidRPr="00CD5E4B">
        <w:rPr>
          <w:rStyle w:val="ECCParagraph"/>
        </w:rPr>
        <w:t>0 to 10 MHz and 10 to 40 MHz OOB regions</w:t>
      </w:r>
      <w:r w:rsidR="00B8122F" w:rsidRPr="00CD5E4B">
        <w:rPr>
          <w:rStyle w:val="ECCParagraph"/>
        </w:rPr>
        <w:t xml:space="preserve"> are of interest</w:t>
      </w:r>
      <w:r w:rsidR="002151D3" w:rsidRPr="00CD5E4B">
        <w:rPr>
          <w:rStyle w:val="ECCParagraph"/>
        </w:rPr>
        <w:t xml:space="preserve"> for the studies</w:t>
      </w:r>
      <w:r w:rsidR="00674C25" w:rsidRPr="00CD5E4B">
        <w:rPr>
          <w:rStyle w:val="ECCParagraph"/>
        </w:rPr>
        <w:t xml:space="preserve">. </w:t>
      </w:r>
      <w:r w:rsidRPr="00CD5E4B">
        <w:rPr>
          <w:rStyle w:val="ECCParagraph"/>
        </w:rPr>
        <w:t>The in-block power, transitional region and baseline BEM for non-AAS are specified per antenna in ECC Decision (14)02</w:t>
      </w:r>
      <w:r w:rsidR="00123DE0" w:rsidRPr="00CD5E4B">
        <w:rPr>
          <w:rStyle w:val="ECCParagraph"/>
        </w:rPr>
        <w:t xml:space="preserve"> </w:t>
      </w:r>
      <w:r w:rsidR="00123DE0" w:rsidRPr="00CD5E4B">
        <w:rPr>
          <w:rStyle w:val="ECCParagraph"/>
        </w:rPr>
        <w:fldChar w:fldCharType="begin" w:fldLock="1"/>
      </w:r>
      <w:r w:rsidR="00123DE0" w:rsidRPr="00CD5E4B">
        <w:rPr>
          <w:rStyle w:val="ECCParagraph"/>
        </w:rPr>
        <w:instrText xml:space="preserve"> REF _Ref40084231 \r \h </w:instrText>
      </w:r>
      <w:r w:rsidR="004C13AC" w:rsidRPr="00CD5E4B">
        <w:rPr>
          <w:rStyle w:val="ECCParagraph"/>
        </w:rPr>
        <w:instrText xml:space="preserve"> \* MERGEFORMAT </w:instrText>
      </w:r>
      <w:r w:rsidR="00123DE0" w:rsidRPr="00CD5E4B">
        <w:rPr>
          <w:rStyle w:val="ECCParagraph"/>
        </w:rPr>
      </w:r>
      <w:r w:rsidR="00123DE0" w:rsidRPr="00CD5E4B">
        <w:rPr>
          <w:rStyle w:val="ECCParagraph"/>
        </w:rPr>
        <w:fldChar w:fldCharType="separate"/>
      </w:r>
      <w:r w:rsidR="002816C2" w:rsidRPr="00CD5E4B">
        <w:rPr>
          <w:rStyle w:val="ECCParagraph"/>
        </w:rPr>
        <w:t>[1]</w:t>
      </w:r>
      <w:r w:rsidR="00123DE0" w:rsidRPr="00CD5E4B">
        <w:rPr>
          <w:rStyle w:val="ECCParagraph"/>
        </w:rPr>
        <w:fldChar w:fldCharType="end"/>
      </w:r>
      <w:r w:rsidRPr="00CD5E4B">
        <w:rPr>
          <w:rStyle w:val="ECCParagraph"/>
        </w:rPr>
        <w:t xml:space="preserve">. For non-AAS MFCN BS the unwanted emission scales with number of antennas </w:t>
      </w:r>
      <w:r w:rsidR="0067127B" w:rsidRPr="00CD5E4B">
        <w:rPr>
          <w:rStyle w:val="ECCParagraph"/>
        </w:rPr>
        <w:t xml:space="preserve">(white noise) </w:t>
      </w:r>
      <w:r w:rsidRPr="00CD5E4B">
        <w:rPr>
          <w:rStyle w:val="ECCParagraph"/>
        </w:rPr>
        <w:t xml:space="preserve">and up to </w:t>
      </w:r>
      <w:r w:rsidR="000D035F" w:rsidRPr="00CD5E4B">
        <w:rPr>
          <w:rStyle w:val="ECCParagraph"/>
        </w:rPr>
        <w:t xml:space="preserve">four cross-polarised </w:t>
      </w:r>
      <w:r w:rsidRPr="00CD5E4B">
        <w:rPr>
          <w:rStyle w:val="ECCParagraph"/>
        </w:rPr>
        <w:t>non-AAS antennas are assumed</w:t>
      </w:r>
      <w:r w:rsidR="000D035F" w:rsidRPr="00CD5E4B">
        <w:rPr>
          <w:rStyle w:val="ECCParagraph"/>
        </w:rPr>
        <w:t xml:space="preserve"> below</w:t>
      </w:r>
      <w:r w:rsidRPr="00CD5E4B">
        <w:rPr>
          <w:rStyle w:val="ECCParagraph"/>
        </w:rPr>
        <w:t>.</w:t>
      </w:r>
      <w:r w:rsidR="0067127B" w:rsidRPr="00CD5E4B">
        <w:rPr>
          <w:rStyle w:val="ECCParagraph"/>
        </w:rPr>
        <w:t xml:space="preserve"> (MIMO operation)</w:t>
      </w:r>
      <w:r w:rsidRPr="00CD5E4B">
        <w:rPr>
          <w:rStyle w:val="ECCParagraph"/>
        </w:rPr>
        <w:t xml:space="preserve">. For AAS MFCN BS the unwanted emission is independent of number of antenna elements. </w:t>
      </w:r>
      <w:r w:rsidR="00674C25" w:rsidRPr="00CD5E4B">
        <w:rPr>
          <w:rStyle w:val="ECCParagraph"/>
        </w:rPr>
        <w:t xml:space="preserve">The difference in </w:t>
      </w:r>
      <w:r w:rsidR="00674C25" w:rsidRPr="00CD5E4B">
        <w:rPr>
          <w:rFonts w:ascii="Symbol" w:eastAsia="Symbol" w:hAnsi="Symbol" w:cs="Symbol"/>
        </w:rPr>
        <w:t></w:t>
      </w:r>
      <w:r w:rsidR="00AD1F78" w:rsidRPr="00CD5E4B">
        <w:t>C</w:t>
      </w:r>
      <w:r w:rsidR="00042462" w:rsidRPr="00CD5E4B">
        <w:t xml:space="preserve">onducted </w:t>
      </w:r>
      <w:r w:rsidR="00674C25" w:rsidRPr="00CD5E4B">
        <w:t>P</w:t>
      </w:r>
      <w:r w:rsidR="00042462" w:rsidRPr="00CD5E4B">
        <w:t>ower</w:t>
      </w:r>
      <w:r w:rsidR="00674C25" w:rsidRPr="00CD5E4B">
        <w:rPr>
          <w:rStyle w:val="ECCHLsubscript"/>
        </w:rPr>
        <w:t>in-band power</w:t>
      </w:r>
      <w:r w:rsidR="00674C25" w:rsidRPr="00CD5E4B">
        <w:rPr>
          <w:rStyle w:val="ECCParagraph"/>
        </w:rPr>
        <w:t xml:space="preserve"> and </w:t>
      </w:r>
      <w:r w:rsidR="00674C25" w:rsidRPr="00CD5E4B">
        <w:rPr>
          <w:rFonts w:ascii="Symbol" w:eastAsia="Symbol" w:hAnsi="Symbol" w:cs="Symbol"/>
        </w:rPr>
        <w:t></w:t>
      </w:r>
      <w:r w:rsidR="00AD1F78" w:rsidRPr="00CD5E4B">
        <w:t>C</w:t>
      </w:r>
      <w:r w:rsidR="00042462" w:rsidRPr="00CD5E4B">
        <w:t xml:space="preserve">onducted </w:t>
      </w:r>
      <w:r w:rsidR="00674C25" w:rsidRPr="00CD5E4B">
        <w:t>P</w:t>
      </w:r>
      <w:r w:rsidR="00042462" w:rsidRPr="00CD5E4B">
        <w:t>ower</w:t>
      </w:r>
      <w:r w:rsidR="00674C25" w:rsidRPr="00CD5E4B">
        <w:rPr>
          <w:rStyle w:val="ECCHLsubscript"/>
        </w:rPr>
        <w:t>unwanted emission</w:t>
      </w:r>
      <w:r w:rsidR="00674C25" w:rsidRPr="00CD5E4B">
        <w:t xml:space="preserve"> </w:t>
      </w:r>
      <w:r w:rsidR="00674C25" w:rsidRPr="00CD5E4B">
        <w:rPr>
          <w:rStyle w:val="ECCParagraph"/>
        </w:rPr>
        <w:t xml:space="preserve">is given in </w:t>
      </w:r>
      <w:r w:rsidR="002D4C30" w:rsidRPr="00CD5E4B">
        <w:rPr>
          <w:rStyle w:val="ECCParagraph"/>
        </w:rPr>
        <w:fldChar w:fldCharType="begin" w:fldLock="1"/>
      </w:r>
      <w:r w:rsidR="002D4C30" w:rsidRPr="00CD5E4B">
        <w:rPr>
          <w:rStyle w:val="ECCParagraph"/>
        </w:rPr>
        <w:instrText xml:space="preserve"> REF _Ref95332582 \h </w:instrText>
      </w:r>
      <w:r w:rsidR="004C13AC" w:rsidRPr="00CD5E4B">
        <w:rPr>
          <w:rStyle w:val="ECCParagraph"/>
        </w:rPr>
        <w:instrText xml:space="preserve"> \* MERGEFORMAT </w:instrText>
      </w:r>
      <w:r w:rsidR="002D4C30" w:rsidRPr="00CD5E4B">
        <w:rPr>
          <w:rStyle w:val="ECCParagraph"/>
        </w:rPr>
      </w:r>
      <w:r w:rsidR="002D4C30" w:rsidRPr="00CD5E4B">
        <w:rPr>
          <w:rStyle w:val="ECCParagraph"/>
        </w:rPr>
        <w:fldChar w:fldCharType="separate"/>
      </w:r>
      <w:r w:rsidR="002816C2" w:rsidRPr="00CD5E4B">
        <w:t>Table 51</w:t>
      </w:r>
      <w:r w:rsidR="002D4C30" w:rsidRPr="00CD5E4B">
        <w:rPr>
          <w:rStyle w:val="ECCParagraph"/>
        </w:rPr>
        <w:fldChar w:fldCharType="end"/>
      </w:r>
      <w:r w:rsidR="00183DF1" w:rsidRPr="00CD5E4B">
        <w:rPr>
          <w:rStyle w:val="ECCParagraph"/>
        </w:rPr>
        <w:t xml:space="preserve"> and </w:t>
      </w:r>
      <w:r w:rsidR="00183DF1" w:rsidRPr="00CD5E4B">
        <w:rPr>
          <w:rStyle w:val="ECCParagraph"/>
        </w:rPr>
        <w:fldChar w:fldCharType="begin" w:fldLock="1"/>
      </w:r>
      <w:r w:rsidR="00183DF1" w:rsidRPr="00CD5E4B">
        <w:rPr>
          <w:rStyle w:val="ECCParagraph"/>
        </w:rPr>
        <w:instrText xml:space="preserve"> REF _Ref95318531 \h </w:instrText>
      </w:r>
      <w:r w:rsidR="004C13AC" w:rsidRPr="00CD5E4B">
        <w:rPr>
          <w:rStyle w:val="ECCParagraph"/>
        </w:rPr>
        <w:instrText xml:space="preserve"> \* MERGEFORMAT </w:instrText>
      </w:r>
      <w:r w:rsidR="00183DF1" w:rsidRPr="00CD5E4B">
        <w:rPr>
          <w:rStyle w:val="ECCParagraph"/>
        </w:rPr>
      </w:r>
      <w:r w:rsidR="00183DF1" w:rsidRPr="00CD5E4B">
        <w:rPr>
          <w:rStyle w:val="ECCParagraph"/>
        </w:rPr>
        <w:fldChar w:fldCharType="separate"/>
      </w:r>
      <w:r w:rsidR="002816C2" w:rsidRPr="00CD5E4B">
        <w:t>Table 52</w:t>
      </w:r>
      <w:r w:rsidR="00183DF1" w:rsidRPr="00CD5E4B">
        <w:rPr>
          <w:rStyle w:val="ECCParagraph"/>
        </w:rPr>
        <w:fldChar w:fldCharType="end"/>
      </w:r>
      <w:r w:rsidR="00674C25" w:rsidRPr="00CD5E4B">
        <w:rPr>
          <w:rStyle w:val="ECCParagraph"/>
        </w:rPr>
        <w:t>. The non-AAS feeder loss and the AAS array ohmic loss are considered in the antenna gain</w:t>
      </w:r>
      <w:r w:rsidR="007D1545" w:rsidRPr="00CD5E4B">
        <w:rPr>
          <w:rStyle w:val="ECCParagraph"/>
        </w:rPr>
        <w:t xml:space="preserve"> (</w:t>
      </w:r>
      <w:r w:rsidR="007D1545" w:rsidRPr="00CD5E4B">
        <w:rPr>
          <w:rStyle w:val="ECCParagraph"/>
        </w:rPr>
        <w:fldChar w:fldCharType="begin" w:fldLock="1"/>
      </w:r>
      <w:r w:rsidR="007D1545" w:rsidRPr="00CD5E4B">
        <w:rPr>
          <w:rStyle w:val="ECCParagraph"/>
        </w:rPr>
        <w:instrText xml:space="preserve"> REF _Ref95240268 \h </w:instrText>
      </w:r>
      <w:r w:rsidR="004C13AC" w:rsidRPr="00CD5E4B">
        <w:rPr>
          <w:rStyle w:val="ECCParagraph"/>
        </w:rPr>
        <w:instrText xml:space="preserve"> \* MERGEFORMAT </w:instrText>
      </w:r>
      <w:r w:rsidR="007D1545" w:rsidRPr="00CD5E4B">
        <w:rPr>
          <w:rStyle w:val="ECCParagraph"/>
        </w:rPr>
      </w:r>
      <w:r w:rsidR="007D1545" w:rsidRPr="00CD5E4B">
        <w:rPr>
          <w:rStyle w:val="ECCParagraph"/>
        </w:rPr>
        <w:fldChar w:fldCharType="separate"/>
      </w:r>
      <w:r w:rsidR="002816C2" w:rsidRPr="00CD5E4B">
        <w:t>Table 53</w:t>
      </w:r>
      <w:r w:rsidR="007D1545" w:rsidRPr="00CD5E4B">
        <w:rPr>
          <w:rStyle w:val="ECCParagraph"/>
        </w:rPr>
        <w:fldChar w:fldCharType="end"/>
      </w:r>
      <w:r w:rsidR="00183DF1" w:rsidRPr="00CD5E4B">
        <w:rPr>
          <w:rStyle w:val="ECCParagraph"/>
        </w:rPr>
        <w:t xml:space="preserve"> and</w:t>
      </w:r>
      <w:r w:rsidR="007D1545" w:rsidRPr="00CD5E4B">
        <w:rPr>
          <w:rStyle w:val="ECCParagraph"/>
        </w:rPr>
        <w:t xml:space="preserve"> </w:t>
      </w:r>
      <w:r w:rsidR="007D1545" w:rsidRPr="00CD5E4B">
        <w:rPr>
          <w:rStyle w:val="ECCParagraph"/>
        </w:rPr>
        <w:fldChar w:fldCharType="begin" w:fldLock="1"/>
      </w:r>
      <w:r w:rsidR="007D1545" w:rsidRPr="00CD5E4B">
        <w:rPr>
          <w:rStyle w:val="ECCParagraph"/>
        </w:rPr>
        <w:instrText xml:space="preserve"> REF _Ref95240269 \h </w:instrText>
      </w:r>
      <w:r w:rsidR="004C13AC" w:rsidRPr="00CD5E4B">
        <w:rPr>
          <w:rStyle w:val="ECCParagraph"/>
        </w:rPr>
        <w:instrText xml:space="preserve"> \* MERGEFORMAT </w:instrText>
      </w:r>
      <w:r w:rsidR="007D1545" w:rsidRPr="00CD5E4B">
        <w:rPr>
          <w:rStyle w:val="ECCParagraph"/>
        </w:rPr>
      </w:r>
      <w:r w:rsidR="007D1545" w:rsidRPr="00CD5E4B">
        <w:rPr>
          <w:rStyle w:val="ECCParagraph"/>
        </w:rPr>
        <w:fldChar w:fldCharType="separate"/>
      </w:r>
      <w:r w:rsidR="002816C2" w:rsidRPr="00CD5E4B">
        <w:t>Table 54</w:t>
      </w:r>
      <w:r w:rsidR="007D1545" w:rsidRPr="00CD5E4B">
        <w:rPr>
          <w:rStyle w:val="ECCParagraph"/>
        </w:rPr>
        <w:fldChar w:fldCharType="end"/>
      </w:r>
      <w:r w:rsidR="007D1545" w:rsidRPr="00CD5E4B">
        <w:rPr>
          <w:rStyle w:val="ECCParagraph"/>
        </w:rPr>
        <w:t>)</w:t>
      </w:r>
      <w:r w:rsidR="00674C25" w:rsidRPr="00CD5E4B">
        <w:rPr>
          <w:rStyle w:val="ECCParagraph"/>
        </w:rPr>
        <w:t>.</w:t>
      </w:r>
    </w:p>
    <w:p w14:paraId="13A89B97" w14:textId="1AAF3B7F" w:rsidR="00674C25" w:rsidRPr="00CD5E4B" w:rsidRDefault="00674C25" w:rsidP="00674C25">
      <w:pPr>
        <w:rPr>
          <w:rStyle w:val="ECCParagraph"/>
        </w:rPr>
      </w:pPr>
      <w:r w:rsidRPr="00CD5E4B">
        <w:rPr>
          <w:rStyle w:val="ECCParagraph"/>
        </w:rPr>
        <w:t xml:space="preserve">Additional external RF filters are considered for some of the non-AAS coexistence studies in ECC Report 172 </w:t>
      </w:r>
      <w:r w:rsidR="00123DE0" w:rsidRPr="00CD5E4B">
        <w:rPr>
          <w:rStyle w:val="ECCParagraph"/>
        </w:rPr>
        <w:fldChar w:fldCharType="begin" w:fldLock="1"/>
      </w:r>
      <w:r w:rsidR="00123DE0" w:rsidRPr="00CD5E4B">
        <w:rPr>
          <w:rStyle w:val="ECCParagraph"/>
        </w:rPr>
        <w:instrText xml:space="preserve"> REF _Ref40084256 \r \h </w:instrText>
      </w:r>
      <w:r w:rsidR="004C13AC" w:rsidRPr="00CD5E4B">
        <w:rPr>
          <w:rStyle w:val="ECCParagraph"/>
        </w:rPr>
        <w:instrText xml:space="preserve"> \* MERGEFORMAT </w:instrText>
      </w:r>
      <w:r w:rsidR="00123DE0" w:rsidRPr="00CD5E4B">
        <w:rPr>
          <w:rStyle w:val="ECCParagraph"/>
        </w:rPr>
      </w:r>
      <w:r w:rsidR="00123DE0" w:rsidRPr="00CD5E4B">
        <w:rPr>
          <w:rStyle w:val="ECCParagraph"/>
        </w:rPr>
        <w:fldChar w:fldCharType="separate"/>
      </w:r>
      <w:r w:rsidR="002816C2" w:rsidRPr="00CD5E4B">
        <w:rPr>
          <w:rStyle w:val="ECCParagraph"/>
        </w:rPr>
        <w:t>[4]</w:t>
      </w:r>
      <w:r w:rsidR="00123DE0" w:rsidRPr="00CD5E4B">
        <w:rPr>
          <w:rStyle w:val="ECCParagraph"/>
        </w:rPr>
        <w:fldChar w:fldCharType="end"/>
      </w:r>
      <w:r w:rsidR="00123DE0" w:rsidRPr="00CD5E4B">
        <w:rPr>
          <w:rStyle w:val="ECCParagraph"/>
        </w:rPr>
        <w:t xml:space="preserve"> </w:t>
      </w:r>
      <w:r w:rsidRPr="00CD5E4B">
        <w:rPr>
          <w:rStyle w:val="ECCParagraph"/>
        </w:rPr>
        <w:t xml:space="preserve">in order to minimise coordination zones. For AAS such </w:t>
      </w:r>
      <w:r w:rsidR="00123DE0" w:rsidRPr="00CD5E4B">
        <w:rPr>
          <w:rStyle w:val="ECCParagraph"/>
        </w:rPr>
        <w:t xml:space="preserve">an </w:t>
      </w:r>
      <w:r w:rsidRPr="00CD5E4B">
        <w:rPr>
          <w:rStyle w:val="ECCParagraph"/>
        </w:rPr>
        <w:t>additional filter would need to be implemented inside the AAS BS itself as described in ECC Report 281 (see section 6.3</w:t>
      </w:r>
      <w:r w:rsidR="00123DE0" w:rsidRPr="00CD5E4B">
        <w:rPr>
          <w:rStyle w:val="ECCParagraph"/>
        </w:rPr>
        <w:t xml:space="preserve"> </w:t>
      </w:r>
      <w:r w:rsidR="00123DE0" w:rsidRPr="00CD5E4B">
        <w:rPr>
          <w:rStyle w:val="ECCParagraph"/>
        </w:rPr>
        <w:fldChar w:fldCharType="begin" w:fldLock="1"/>
      </w:r>
      <w:r w:rsidR="00123DE0" w:rsidRPr="00CD5E4B">
        <w:rPr>
          <w:rStyle w:val="ECCParagraph"/>
        </w:rPr>
        <w:instrText xml:space="preserve"> REF _Ref64968043 \r \h </w:instrText>
      </w:r>
      <w:r w:rsidR="004C13AC" w:rsidRPr="00CD5E4B">
        <w:rPr>
          <w:rStyle w:val="ECCParagraph"/>
        </w:rPr>
        <w:instrText xml:space="preserve"> \* MERGEFORMAT </w:instrText>
      </w:r>
      <w:r w:rsidR="00123DE0" w:rsidRPr="00CD5E4B">
        <w:rPr>
          <w:rStyle w:val="ECCParagraph"/>
        </w:rPr>
      </w:r>
      <w:r w:rsidR="00123DE0" w:rsidRPr="00CD5E4B">
        <w:rPr>
          <w:rStyle w:val="ECCParagraph"/>
        </w:rPr>
        <w:fldChar w:fldCharType="separate"/>
      </w:r>
      <w:r w:rsidR="002816C2" w:rsidRPr="00CD5E4B">
        <w:rPr>
          <w:rStyle w:val="ECCParagraph"/>
        </w:rPr>
        <w:t>[12]</w:t>
      </w:r>
      <w:r w:rsidR="00123DE0" w:rsidRPr="00CD5E4B">
        <w:rPr>
          <w:rStyle w:val="ECCParagraph"/>
        </w:rPr>
        <w:fldChar w:fldCharType="end"/>
      </w:r>
      <w:r w:rsidRPr="00CD5E4B">
        <w:rPr>
          <w:rStyle w:val="ECCParagraph"/>
        </w:rPr>
        <w:t xml:space="preserve">) and the economical feasibility needs to be considered </w:t>
      </w:r>
      <w:r w:rsidRPr="00CD5E4B">
        <w:rPr>
          <w:rStyle w:val="ECCParagraph"/>
        </w:rPr>
        <w:fldChar w:fldCharType="begin" w:fldLock="1"/>
      </w:r>
      <w:r w:rsidRPr="00CD5E4B">
        <w:rPr>
          <w:rStyle w:val="ECCParagraph"/>
        </w:rPr>
        <w:instrText xml:space="preserve"> REF _Ref64968043 \r \h  \* MERGEFORMAT </w:instrText>
      </w:r>
      <w:r w:rsidRPr="00CD5E4B">
        <w:rPr>
          <w:rStyle w:val="ECCParagraph"/>
        </w:rPr>
      </w:r>
      <w:r w:rsidRPr="00CD5E4B">
        <w:rPr>
          <w:rStyle w:val="ECCParagraph"/>
        </w:rPr>
        <w:fldChar w:fldCharType="separate"/>
      </w:r>
      <w:r w:rsidR="002816C2" w:rsidRPr="00CD5E4B">
        <w:rPr>
          <w:rStyle w:val="ECCParagraph"/>
        </w:rPr>
        <w:t>[12]</w:t>
      </w:r>
      <w:r w:rsidRPr="00CD5E4B">
        <w:rPr>
          <w:rStyle w:val="ECCParagraph"/>
        </w:rPr>
        <w:fldChar w:fldCharType="end"/>
      </w:r>
      <w:r w:rsidRPr="00CD5E4B">
        <w:rPr>
          <w:rStyle w:val="ECCParagraph"/>
        </w:rPr>
        <w:t>.</w:t>
      </w:r>
    </w:p>
    <w:p w14:paraId="4665AE6C" w14:textId="309E262C" w:rsidR="00674C25" w:rsidRPr="00CD5E4B" w:rsidRDefault="00674C25" w:rsidP="00674C25">
      <w:pPr>
        <w:pStyle w:val="Caption"/>
        <w:rPr>
          <w:lang w:val="en-GB"/>
        </w:rPr>
      </w:pPr>
      <w:bookmarkStart w:id="1112" w:name="_Ref95332582"/>
      <w:r w:rsidRPr="00CD5E4B">
        <w:rPr>
          <w:lang w:val="en-GB"/>
        </w:rPr>
        <w:lastRenderedPageBreak/>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51</w:t>
      </w:r>
      <w:r w:rsidRPr="00CD5E4B">
        <w:rPr>
          <w:lang w:val="en-GB"/>
        </w:rPr>
        <w:fldChar w:fldCharType="end"/>
      </w:r>
      <w:bookmarkEnd w:id="1112"/>
      <w:r w:rsidRPr="00CD5E4B">
        <w:rPr>
          <w:lang w:val="en-GB"/>
        </w:rPr>
        <w:t xml:space="preserve">: </w:t>
      </w:r>
      <w:r w:rsidRPr="00CD5E4B">
        <w:rPr>
          <w:rFonts w:eastAsia="Batang"/>
          <w:lang w:val="en-GB"/>
        </w:rPr>
        <w:t xml:space="preserve">Macro BS in-block conducted power difference between AAS and non-AAS for 10, 20 MHz BWs, </w:t>
      </w:r>
      <w:r w:rsidRPr="00CD5E4B">
        <w:rPr>
          <w:rFonts w:eastAsia="Batang"/>
          <w:lang w:val="en-GB"/>
        </w:rPr>
        <w:fldChar w:fldCharType="begin" w:fldLock="1"/>
      </w:r>
      <w:r w:rsidRPr="00CD5E4B">
        <w:rPr>
          <w:rFonts w:eastAsia="Batang"/>
          <w:lang w:val="en-GB"/>
        </w:rPr>
        <w:instrText xml:space="preserve"> REF _Ref78216563 \n \h </w:instrText>
      </w:r>
      <w:r w:rsidR="004C13AC" w:rsidRPr="00CD5E4B">
        <w:rPr>
          <w:rFonts w:eastAsia="Batang"/>
          <w:lang w:val="en-GB"/>
        </w:rPr>
        <w:instrText xml:space="preserve"> \* MERGEFORMAT </w:instrText>
      </w:r>
      <w:r w:rsidRPr="00CD5E4B">
        <w:rPr>
          <w:rFonts w:eastAsia="Batang"/>
          <w:lang w:val="en-GB"/>
        </w:rPr>
      </w:r>
      <w:r w:rsidRPr="00CD5E4B">
        <w:rPr>
          <w:rFonts w:eastAsia="Batang"/>
          <w:lang w:val="en-GB"/>
        </w:rPr>
        <w:fldChar w:fldCharType="separate"/>
      </w:r>
      <w:r w:rsidR="002816C2" w:rsidRPr="00CD5E4B">
        <w:rPr>
          <w:rFonts w:eastAsia="Batang"/>
          <w:lang w:val="en-GB"/>
        </w:rPr>
        <w:t>[22]</w:t>
      </w:r>
      <w:r w:rsidRPr="00CD5E4B">
        <w:rPr>
          <w:rFonts w:eastAsia="Batang"/>
          <w:lang w:val="en-GB"/>
        </w:rPr>
        <w:fldChar w:fldCharType="end"/>
      </w:r>
      <w:r w:rsidR="002F0C61" w:rsidRPr="00CD5E4B">
        <w:rPr>
          <w:rFonts w:eastAsia="Batang"/>
          <w:lang w:val="en-GB"/>
        </w:rPr>
        <w:t xml:space="preserve">. </w:t>
      </w:r>
      <w:r w:rsidR="002F0C61" w:rsidRPr="00CD5E4B">
        <w:rPr>
          <w:lang w:val="en-GB"/>
        </w:rPr>
        <w:t>Four cross-polarised non-AAS antennas are assumed</w:t>
      </w:r>
    </w:p>
    <w:tbl>
      <w:tblPr>
        <w:tblStyle w:val="ECCTable-redheader"/>
        <w:tblW w:w="2619" w:type="pct"/>
        <w:tblInd w:w="0" w:type="dxa"/>
        <w:tblLook w:val="04A0" w:firstRow="1" w:lastRow="0" w:firstColumn="1" w:lastColumn="0" w:noHBand="0" w:noVBand="1"/>
      </w:tblPr>
      <w:tblGrid>
        <w:gridCol w:w="1406"/>
        <w:gridCol w:w="3638"/>
      </w:tblGrid>
      <w:tr w:rsidR="00674C25" w:rsidRPr="00CD5E4B" w14:paraId="20F13246" w14:textId="77777777" w:rsidTr="009E452E">
        <w:trPr>
          <w:cnfStyle w:val="100000000000" w:firstRow="1" w:lastRow="0" w:firstColumn="0" w:lastColumn="0" w:oddVBand="0" w:evenVBand="0" w:oddHBand="0" w:evenHBand="0" w:firstRowFirstColumn="0" w:firstRowLastColumn="0" w:lastRowFirstColumn="0" w:lastRowLastColumn="0"/>
        </w:trPr>
        <w:tc>
          <w:tcPr>
            <w:tcW w:w="1394" w:type="pct"/>
          </w:tcPr>
          <w:p w14:paraId="45E13269" w14:textId="77777777" w:rsidR="00674C25" w:rsidRPr="00CD5E4B" w:rsidRDefault="00674C25" w:rsidP="00674C25">
            <w:pPr>
              <w:pStyle w:val="ECCTableHeaderwhitefont"/>
            </w:pPr>
            <w:r w:rsidRPr="00CD5E4B">
              <w:t>BW (MHz)</w:t>
            </w:r>
          </w:p>
        </w:tc>
        <w:tc>
          <w:tcPr>
            <w:tcW w:w="3606" w:type="pct"/>
            <w:vAlign w:val="top"/>
          </w:tcPr>
          <w:p w14:paraId="6B57C36E" w14:textId="4B17100F" w:rsidR="00674C25" w:rsidRPr="00CD5E4B" w:rsidRDefault="00674C25" w:rsidP="00674C25">
            <w:pPr>
              <w:pStyle w:val="ECCTableHeaderwhitefont"/>
            </w:pPr>
            <w:r w:rsidRPr="00CD5E4B">
              <w:rPr>
                <w:rFonts w:ascii="Symbol" w:eastAsia="Symbol" w:hAnsi="Symbol" w:cs="Symbol"/>
              </w:rPr>
              <w:t></w:t>
            </w:r>
            <w:r w:rsidR="00AD1F78" w:rsidRPr="00CD5E4B">
              <w:t>C</w:t>
            </w:r>
            <w:r w:rsidR="00042462" w:rsidRPr="00CD5E4B">
              <w:t xml:space="preserve">onducted </w:t>
            </w:r>
            <w:r w:rsidRPr="00CD5E4B">
              <w:t>P</w:t>
            </w:r>
            <w:r w:rsidR="00042462" w:rsidRPr="00CD5E4B">
              <w:t xml:space="preserve">ower </w:t>
            </w:r>
            <w:r w:rsidRPr="00CD5E4B">
              <w:rPr>
                <w:rStyle w:val="ECCHLsubscript"/>
              </w:rPr>
              <w:t>in-b</w:t>
            </w:r>
            <w:r w:rsidR="004567FA" w:rsidRPr="00CD5E4B">
              <w:rPr>
                <w:rStyle w:val="ECCHLsubscript"/>
              </w:rPr>
              <w:t>lock</w:t>
            </w:r>
            <w:r w:rsidRPr="00CD5E4B">
              <w:rPr>
                <w:rStyle w:val="ECCHLsubscript"/>
              </w:rPr>
              <w:t xml:space="preserve"> power</w:t>
            </w:r>
            <w:r w:rsidRPr="00CD5E4B">
              <w:t xml:space="preserve"> in dB</w:t>
            </w:r>
          </w:p>
        </w:tc>
      </w:tr>
      <w:tr w:rsidR="00674C25" w:rsidRPr="00CD5E4B" w14:paraId="5F9D2268" w14:textId="77777777" w:rsidTr="009E452E">
        <w:trPr>
          <w:trHeight w:val="264"/>
        </w:trPr>
        <w:tc>
          <w:tcPr>
            <w:tcW w:w="1394" w:type="pct"/>
          </w:tcPr>
          <w:p w14:paraId="60225CB4" w14:textId="7BBAF829" w:rsidR="00674C25" w:rsidRPr="00CD5E4B" w:rsidRDefault="00674C25" w:rsidP="00674C25">
            <w:pPr>
              <w:pStyle w:val="ECCTabletext"/>
            </w:pPr>
            <w:r w:rsidRPr="00CD5E4B">
              <w:t xml:space="preserve">10, 20 MHz </w:t>
            </w:r>
          </w:p>
        </w:tc>
        <w:tc>
          <w:tcPr>
            <w:tcW w:w="3606" w:type="pct"/>
            <w:vAlign w:val="top"/>
          </w:tcPr>
          <w:p w14:paraId="214B44DA" w14:textId="7791D1E9" w:rsidR="00674C25" w:rsidRPr="00CD5E4B" w:rsidRDefault="002F0C61" w:rsidP="00674C25">
            <w:pPr>
              <w:pStyle w:val="ECCTabletext"/>
            </w:pPr>
            <w:r w:rsidRPr="00CD5E4B">
              <w:t>-6</w:t>
            </w:r>
            <w:r w:rsidR="00674C25" w:rsidRPr="00CD5E4B">
              <w:t xml:space="preserve"> dB</w:t>
            </w:r>
          </w:p>
        </w:tc>
      </w:tr>
    </w:tbl>
    <w:p w14:paraId="1F080EF6" w14:textId="3E40220F" w:rsidR="00674C25" w:rsidRPr="00CD5E4B" w:rsidRDefault="00674C25" w:rsidP="00674C25">
      <w:pPr>
        <w:pStyle w:val="Caption"/>
        <w:rPr>
          <w:lang w:val="en-GB"/>
        </w:rPr>
      </w:pPr>
      <w:bookmarkStart w:id="1113" w:name="_Ref95318531"/>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52</w:t>
      </w:r>
      <w:r w:rsidRPr="00CD5E4B">
        <w:rPr>
          <w:lang w:val="en-GB"/>
        </w:rPr>
        <w:fldChar w:fldCharType="end"/>
      </w:r>
      <w:bookmarkEnd w:id="1113"/>
      <w:r w:rsidRPr="00CD5E4B">
        <w:rPr>
          <w:lang w:val="en-GB"/>
        </w:rPr>
        <w:t>: Macro BS OOB unwanted emission difference between AAS and non-AAS for 20 MHz BW</w:t>
      </w:r>
      <w:r w:rsidRPr="00CD5E4B">
        <w:rPr>
          <w:rFonts w:eastAsia="Batang"/>
          <w:lang w:val="en-GB"/>
        </w:rPr>
        <w:t xml:space="preserve">, </w:t>
      </w:r>
      <w:r w:rsidRPr="00CD5E4B">
        <w:rPr>
          <w:rFonts w:eastAsia="Batang"/>
          <w:lang w:val="en-GB"/>
        </w:rPr>
        <w:fldChar w:fldCharType="begin" w:fldLock="1"/>
      </w:r>
      <w:r w:rsidRPr="00CD5E4B">
        <w:rPr>
          <w:rFonts w:eastAsia="Batang"/>
          <w:lang w:val="en-GB"/>
        </w:rPr>
        <w:instrText xml:space="preserve"> REF _Ref78216563 \n \h </w:instrText>
      </w:r>
      <w:r w:rsidR="004C13AC" w:rsidRPr="00CD5E4B">
        <w:rPr>
          <w:rFonts w:eastAsia="Batang"/>
          <w:lang w:val="en-GB"/>
        </w:rPr>
        <w:instrText xml:space="preserve"> \* MERGEFORMAT </w:instrText>
      </w:r>
      <w:r w:rsidRPr="00CD5E4B">
        <w:rPr>
          <w:rFonts w:eastAsia="Batang"/>
          <w:lang w:val="en-GB"/>
        </w:rPr>
      </w:r>
      <w:r w:rsidRPr="00CD5E4B">
        <w:rPr>
          <w:rFonts w:eastAsia="Batang"/>
          <w:lang w:val="en-GB"/>
        </w:rPr>
        <w:fldChar w:fldCharType="separate"/>
      </w:r>
      <w:r w:rsidR="002816C2" w:rsidRPr="00CD5E4B">
        <w:rPr>
          <w:rFonts w:eastAsia="Batang"/>
          <w:lang w:val="en-GB"/>
        </w:rPr>
        <w:t>[22]</w:t>
      </w:r>
      <w:r w:rsidRPr="00CD5E4B">
        <w:rPr>
          <w:rFonts w:eastAsia="Batang"/>
          <w:lang w:val="en-GB"/>
        </w:rPr>
        <w:fldChar w:fldCharType="end"/>
      </w:r>
      <w:r w:rsidR="002F0C61" w:rsidRPr="00CD5E4B">
        <w:rPr>
          <w:rFonts w:eastAsia="Batang"/>
          <w:lang w:val="en-GB"/>
        </w:rPr>
        <w:t xml:space="preserve">. </w:t>
      </w:r>
      <w:r w:rsidR="002F0C61" w:rsidRPr="00CD5E4B">
        <w:rPr>
          <w:lang w:val="en-GB"/>
        </w:rPr>
        <w:t>Four cross-polarised non-AAS antennas are assumed</w:t>
      </w:r>
      <w:r w:rsidRPr="00CD5E4B">
        <w:rPr>
          <w:lang w:val="en-GB"/>
        </w:rPr>
        <w:t xml:space="preserve"> </w:t>
      </w:r>
    </w:p>
    <w:tbl>
      <w:tblPr>
        <w:tblStyle w:val="ECCTable-redheader"/>
        <w:tblW w:w="4681" w:type="pct"/>
        <w:tblInd w:w="0" w:type="dxa"/>
        <w:tblLook w:val="04A0" w:firstRow="1" w:lastRow="0" w:firstColumn="1" w:lastColumn="0" w:noHBand="0" w:noVBand="1"/>
      </w:tblPr>
      <w:tblGrid>
        <w:gridCol w:w="5102"/>
        <w:gridCol w:w="3913"/>
      </w:tblGrid>
      <w:tr w:rsidR="00674C25" w:rsidRPr="00CD5E4B" w14:paraId="7C477097" w14:textId="77777777" w:rsidTr="009E452E">
        <w:trPr>
          <w:cnfStyle w:val="100000000000" w:firstRow="1" w:lastRow="0" w:firstColumn="0" w:lastColumn="0" w:oddVBand="0" w:evenVBand="0" w:oddHBand="0" w:evenHBand="0" w:firstRowFirstColumn="0" w:firstRowLastColumn="0" w:lastRowFirstColumn="0" w:lastRowLastColumn="0"/>
        </w:trPr>
        <w:tc>
          <w:tcPr>
            <w:tcW w:w="2830" w:type="pct"/>
          </w:tcPr>
          <w:p w14:paraId="1332C38B" w14:textId="159448E3" w:rsidR="00674C25" w:rsidRPr="00CD5E4B" w:rsidRDefault="00674C25" w:rsidP="00674C25">
            <w:pPr>
              <w:pStyle w:val="ECCTableHeaderwhitefont"/>
            </w:pPr>
            <w:r w:rsidRPr="00CD5E4B">
              <w:t>Frequency range</w:t>
            </w:r>
          </w:p>
        </w:tc>
        <w:tc>
          <w:tcPr>
            <w:tcW w:w="2170" w:type="pct"/>
          </w:tcPr>
          <w:p w14:paraId="1D846C9C" w14:textId="39C74E66" w:rsidR="00674C25" w:rsidRPr="00CD5E4B" w:rsidRDefault="00674C25" w:rsidP="00674C25">
            <w:pPr>
              <w:pStyle w:val="ECCTableHeaderwhitefont"/>
            </w:pPr>
            <w:r w:rsidRPr="00CD5E4B">
              <w:rPr>
                <w:rFonts w:ascii="Symbol" w:eastAsia="Symbol" w:hAnsi="Symbol" w:cs="Symbol"/>
              </w:rPr>
              <w:t></w:t>
            </w:r>
            <w:r w:rsidR="00042462" w:rsidRPr="00CD5E4B">
              <w:t>Conducted Power</w:t>
            </w:r>
            <w:r w:rsidRPr="00CD5E4B">
              <w:rPr>
                <w:rStyle w:val="ECCHLsubscript"/>
              </w:rPr>
              <w:t>unwanted emission</w:t>
            </w:r>
            <w:r w:rsidRPr="00CD5E4B">
              <w:t xml:space="preserve"> </w:t>
            </w:r>
            <w:r w:rsidR="00C27346" w:rsidRPr="00CD5E4B">
              <w:t>in dB</w:t>
            </w:r>
          </w:p>
        </w:tc>
      </w:tr>
      <w:tr w:rsidR="00674C25" w:rsidRPr="00CD5E4B" w14:paraId="65980402" w14:textId="77777777" w:rsidTr="009E452E">
        <w:trPr>
          <w:trHeight w:val="13"/>
        </w:trPr>
        <w:tc>
          <w:tcPr>
            <w:tcW w:w="2830" w:type="pct"/>
          </w:tcPr>
          <w:p w14:paraId="5BB73B7A" w14:textId="1553ABAE" w:rsidR="00674C25" w:rsidRPr="00CD5E4B" w:rsidRDefault="00674C25" w:rsidP="00674C25">
            <w:pPr>
              <w:pStyle w:val="ECCTabletext"/>
            </w:pPr>
            <w:r w:rsidRPr="00CD5E4B">
              <w:t>0 to 10 MHz</w:t>
            </w:r>
          </w:p>
        </w:tc>
        <w:tc>
          <w:tcPr>
            <w:tcW w:w="2170" w:type="pct"/>
          </w:tcPr>
          <w:p w14:paraId="1F71A372" w14:textId="10C7E9D3" w:rsidR="00674C25" w:rsidRPr="00CD5E4B" w:rsidRDefault="002F0C61" w:rsidP="00674C25">
            <w:pPr>
              <w:pStyle w:val="ECCTabletext"/>
            </w:pPr>
            <w:r w:rsidRPr="00CD5E4B">
              <w:t>2</w:t>
            </w:r>
            <w:r w:rsidR="00B611F2" w:rsidRPr="00CD5E4B">
              <w:t xml:space="preserve"> </w:t>
            </w:r>
            <w:r w:rsidR="00674C25" w:rsidRPr="00CD5E4B">
              <w:t>dB</w:t>
            </w:r>
          </w:p>
        </w:tc>
      </w:tr>
      <w:tr w:rsidR="00674C25" w:rsidRPr="00CD5E4B" w14:paraId="60609634" w14:textId="77777777" w:rsidTr="009E452E">
        <w:trPr>
          <w:trHeight w:val="234"/>
        </w:trPr>
        <w:tc>
          <w:tcPr>
            <w:tcW w:w="2830" w:type="pct"/>
          </w:tcPr>
          <w:p w14:paraId="13DEB864" w14:textId="25F46BE0" w:rsidR="00674C25" w:rsidRPr="00CD5E4B" w:rsidRDefault="00674C25" w:rsidP="00674C25">
            <w:pPr>
              <w:pStyle w:val="ECCTabletext"/>
            </w:pPr>
            <w:r w:rsidRPr="00CD5E4B">
              <w:t>10 to 40 MHz including spurious emission for non-AAS</w:t>
            </w:r>
          </w:p>
        </w:tc>
        <w:tc>
          <w:tcPr>
            <w:tcW w:w="2170" w:type="pct"/>
          </w:tcPr>
          <w:p w14:paraId="62548AE0" w14:textId="2009A034" w:rsidR="00674C25" w:rsidRPr="00CD5E4B" w:rsidRDefault="002F0C61" w:rsidP="00674C25">
            <w:pPr>
              <w:pStyle w:val="ECCTabletext"/>
            </w:pPr>
            <w:r w:rsidRPr="00CD5E4B">
              <w:t>17</w:t>
            </w:r>
            <w:r w:rsidR="00B611F2" w:rsidRPr="00CD5E4B">
              <w:t xml:space="preserve"> </w:t>
            </w:r>
            <w:r w:rsidR="00674C25" w:rsidRPr="00CD5E4B">
              <w:t xml:space="preserve">dB </w:t>
            </w:r>
          </w:p>
        </w:tc>
      </w:tr>
    </w:tbl>
    <w:p w14:paraId="2A7D8E15" w14:textId="2E871FE4" w:rsidR="00674C25" w:rsidRPr="00CD5E4B" w:rsidRDefault="00674C25" w:rsidP="00D64EAC">
      <w:pPr>
        <w:rPr>
          <w:rStyle w:val="ECCParagraph"/>
        </w:rPr>
      </w:pPr>
      <w:r w:rsidRPr="00CD5E4B">
        <w:t xml:space="preserve">Relative comparison of difference in antenna gains along horizon and </w:t>
      </w:r>
      <w:r w:rsidR="00230173" w:rsidRPr="00CD5E4B">
        <w:t>horizontal</w:t>
      </w:r>
      <w:r w:rsidRPr="00CD5E4B">
        <w:t xml:space="preserve"> boresight for victims &gt;1</w:t>
      </w:r>
      <w:r w:rsidR="00CF4B91" w:rsidRPr="00CD5E4B">
        <w:t xml:space="preserve"> </w:t>
      </w:r>
      <w:r w:rsidRPr="00CD5E4B">
        <w:t>km from the BS, as sketched in</w:t>
      </w:r>
      <w:r w:rsidR="00D43A3C" w:rsidRPr="00CD5E4B">
        <w:t xml:space="preserve"> </w:t>
      </w:r>
      <w:r w:rsidR="00E559E5" w:rsidRPr="00CD5E4B">
        <w:fldChar w:fldCharType="begin" w:fldLock="1"/>
      </w:r>
      <w:r w:rsidR="00E559E5" w:rsidRPr="00CD5E4B">
        <w:instrText xml:space="preserve"> REF _Ref99997316 \h </w:instrText>
      </w:r>
      <w:r w:rsidR="004C13AC" w:rsidRPr="00CD5E4B">
        <w:instrText xml:space="preserve"> \* MERGEFORMAT </w:instrText>
      </w:r>
      <w:r w:rsidR="00E559E5" w:rsidRPr="00CD5E4B">
        <w:fldChar w:fldCharType="separate"/>
      </w:r>
      <w:r w:rsidR="002816C2" w:rsidRPr="00CD5E4B">
        <w:t>Figure 28</w:t>
      </w:r>
      <w:r w:rsidR="00E559E5" w:rsidRPr="00CD5E4B">
        <w:fldChar w:fldCharType="end"/>
      </w:r>
      <w:r w:rsidRPr="00CD5E4B">
        <w:t>, can be used if coordination is possible in order to estimate possible interference from AAS and non-AAS. For the non-AAS/AAS the BS parameters are given in</w:t>
      </w:r>
      <w:r w:rsidR="00892563" w:rsidRPr="00CD5E4B">
        <w:t xml:space="preserve"> </w:t>
      </w:r>
      <w:r w:rsidR="00105FFA" w:rsidRPr="00CD5E4B">
        <w:fldChar w:fldCharType="begin" w:fldLock="1"/>
      </w:r>
      <w:r w:rsidR="00105FFA" w:rsidRPr="00CD5E4B">
        <w:instrText xml:space="preserve"> REF _Ref103192477 \r \h </w:instrText>
      </w:r>
      <w:r w:rsidR="004C13AC" w:rsidRPr="00CD5E4B">
        <w:instrText xml:space="preserve"> \* MERGEFORMAT </w:instrText>
      </w:r>
      <w:r w:rsidR="00105FFA" w:rsidRPr="00CD5E4B">
        <w:fldChar w:fldCharType="separate"/>
      </w:r>
      <w:r w:rsidR="002816C2" w:rsidRPr="00CD5E4B">
        <w:t>A4.3</w:t>
      </w:r>
      <w:r w:rsidR="00105FFA" w:rsidRPr="00CD5E4B">
        <w:fldChar w:fldCharType="end"/>
      </w:r>
      <w:r w:rsidRPr="00CD5E4B">
        <w:rPr>
          <w:rStyle w:val="ECCParagraph"/>
        </w:rPr>
        <w:t>. For distances &gt;1</w:t>
      </w:r>
      <w:r w:rsidR="00D43A3C" w:rsidRPr="00CD5E4B">
        <w:rPr>
          <w:rStyle w:val="ECCParagraph"/>
        </w:rPr>
        <w:t xml:space="preserve"> </w:t>
      </w:r>
      <w:r w:rsidRPr="00CD5E4B">
        <w:rPr>
          <w:rStyle w:val="ECCParagraph"/>
        </w:rPr>
        <w:t xml:space="preserve">km and typical </w:t>
      </w:r>
      <w:r w:rsidRPr="00CD5E4B">
        <w:rPr>
          <w:rStyle w:val="ECCParagraph"/>
          <w:rFonts w:ascii="Symbol" w:eastAsia="Symbol" w:hAnsi="Symbol" w:cs="Symbol"/>
        </w:rPr>
        <w:t></w:t>
      </w:r>
      <w:r w:rsidRPr="00CD5E4B">
        <w:rPr>
          <w:rStyle w:val="ECCParagraph"/>
        </w:rPr>
        <w:t>h = h</w:t>
      </w:r>
      <w:r w:rsidRPr="00CD5E4B">
        <w:rPr>
          <w:rStyle w:val="ECCHLsubscript"/>
        </w:rPr>
        <w:t>BS</w:t>
      </w:r>
      <w:r w:rsidRPr="00CD5E4B">
        <w:rPr>
          <w:rStyle w:val="ECCParagraph"/>
        </w:rPr>
        <w:t xml:space="preserve"> - h</w:t>
      </w:r>
      <w:r w:rsidRPr="00CD5E4B">
        <w:rPr>
          <w:rStyle w:val="ECCHLsubscript"/>
        </w:rPr>
        <w:t>Victim</w:t>
      </w:r>
      <w:r w:rsidRPr="00CD5E4B">
        <w:rPr>
          <w:rStyle w:val="ECCParagraph"/>
        </w:rPr>
        <w:t xml:space="preserve"> above ground the difference in antenna gain as seen towards horizon is small</w:t>
      </w:r>
      <w:r w:rsidR="00710DF8" w:rsidRPr="00CD5E4B">
        <w:rPr>
          <w:rStyle w:val="ECCParagraph"/>
        </w:rPr>
        <w:t xml:space="preserve"> (</w:t>
      </w:r>
      <w:r w:rsidRPr="00CD5E4B">
        <w:rPr>
          <w:rStyle w:val="ECCParagraph"/>
        </w:rPr>
        <w:t>see e.g. ECC Report 174</w:t>
      </w:r>
      <w:r w:rsidR="00FE771A" w:rsidRPr="00CD5E4B">
        <w:rPr>
          <w:rStyle w:val="ECCParagraph"/>
        </w:rPr>
        <w:t>, s</w:t>
      </w:r>
      <w:r w:rsidRPr="00CD5E4B">
        <w:rPr>
          <w:rStyle w:val="ECCParagraph"/>
        </w:rPr>
        <w:t xml:space="preserve">ection 5.5.4 </w:t>
      </w:r>
      <w:r w:rsidR="00697C4B" w:rsidRPr="00CD5E4B">
        <w:rPr>
          <w:rStyle w:val="ECCParagraph"/>
        </w:rPr>
        <w:fldChar w:fldCharType="begin" w:fldLock="1"/>
      </w:r>
      <w:r w:rsidR="00697C4B" w:rsidRPr="00CD5E4B">
        <w:rPr>
          <w:rStyle w:val="ECCParagraph"/>
        </w:rPr>
        <w:instrText xml:space="preserve"> REF _Ref106029136 \r \h </w:instrText>
      </w:r>
      <w:r w:rsidR="004C13AC" w:rsidRPr="00CD5E4B">
        <w:rPr>
          <w:rStyle w:val="ECCParagraph"/>
        </w:rPr>
        <w:instrText xml:space="preserve"> \* MERGEFORMAT </w:instrText>
      </w:r>
      <w:r w:rsidR="00697C4B" w:rsidRPr="00CD5E4B">
        <w:rPr>
          <w:rStyle w:val="ECCParagraph"/>
        </w:rPr>
      </w:r>
      <w:r w:rsidR="00697C4B" w:rsidRPr="00CD5E4B">
        <w:rPr>
          <w:rStyle w:val="ECCParagraph"/>
        </w:rPr>
        <w:fldChar w:fldCharType="separate"/>
      </w:r>
      <w:r w:rsidR="002816C2" w:rsidRPr="00CD5E4B">
        <w:rPr>
          <w:rStyle w:val="ECCParagraph"/>
        </w:rPr>
        <w:t>[52]</w:t>
      </w:r>
      <w:r w:rsidR="00697C4B" w:rsidRPr="00CD5E4B">
        <w:rPr>
          <w:rStyle w:val="ECCParagraph"/>
        </w:rPr>
        <w:fldChar w:fldCharType="end"/>
      </w:r>
      <w:r w:rsidR="00697C4B" w:rsidRPr="00CD5E4B">
        <w:rPr>
          <w:rStyle w:val="ECCParagraph"/>
        </w:rPr>
        <w:t xml:space="preserve"> </w:t>
      </w:r>
      <w:r w:rsidRPr="00CD5E4B">
        <w:rPr>
          <w:rStyle w:val="ECCParagraph"/>
        </w:rPr>
        <w:t>or ECC Report 308</w:t>
      </w:r>
      <w:r w:rsidR="00FE771A" w:rsidRPr="00CD5E4B">
        <w:rPr>
          <w:rStyle w:val="ECCParagraph"/>
        </w:rPr>
        <w:t>,</w:t>
      </w:r>
      <w:r w:rsidRPr="00CD5E4B">
        <w:rPr>
          <w:rStyle w:val="ECCParagraph"/>
        </w:rPr>
        <w:t xml:space="preserve"> </w:t>
      </w:r>
      <w:r w:rsidR="00697C4B" w:rsidRPr="00CD5E4B">
        <w:rPr>
          <w:rStyle w:val="ECCParagraph"/>
        </w:rPr>
        <w:t xml:space="preserve">Annex </w:t>
      </w:r>
      <w:r w:rsidRPr="00CD5E4B">
        <w:rPr>
          <w:rStyle w:val="ECCParagraph"/>
        </w:rPr>
        <w:t>4</w:t>
      </w:r>
      <w:r w:rsidR="00697C4B" w:rsidRPr="00CD5E4B">
        <w:rPr>
          <w:rStyle w:val="ECCParagraph"/>
        </w:rPr>
        <w:t xml:space="preserve"> </w:t>
      </w:r>
      <w:r w:rsidR="00697C4B" w:rsidRPr="00CD5E4B">
        <w:rPr>
          <w:rStyle w:val="ECCParagraph"/>
        </w:rPr>
        <w:fldChar w:fldCharType="begin" w:fldLock="1"/>
      </w:r>
      <w:r w:rsidR="00697C4B" w:rsidRPr="00CD5E4B">
        <w:rPr>
          <w:rStyle w:val="ECCParagraph"/>
        </w:rPr>
        <w:instrText xml:space="preserve"> REF _Ref106029047 \r \h </w:instrText>
      </w:r>
      <w:r w:rsidR="004C13AC" w:rsidRPr="00CD5E4B">
        <w:rPr>
          <w:rStyle w:val="ECCParagraph"/>
        </w:rPr>
        <w:instrText xml:space="preserve"> \* MERGEFORMAT </w:instrText>
      </w:r>
      <w:r w:rsidR="00697C4B" w:rsidRPr="00CD5E4B">
        <w:rPr>
          <w:rStyle w:val="ECCParagraph"/>
        </w:rPr>
      </w:r>
      <w:r w:rsidR="00697C4B" w:rsidRPr="00CD5E4B">
        <w:rPr>
          <w:rStyle w:val="ECCParagraph"/>
        </w:rPr>
        <w:fldChar w:fldCharType="separate"/>
      </w:r>
      <w:r w:rsidR="002816C2" w:rsidRPr="00CD5E4B">
        <w:rPr>
          <w:rStyle w:val="ECCParagraph"/>
        </w:rPr>
        <w:t>[25]</w:t>
      </w:r>
      <w:r w:rsidR="00697C4B" w:rsidRPr="00CD5E4B">
        <w:rPr>
          <w:rStyle w:val="ECCParagraph"/>
        </w:rPr>
        <w:fldChar w:fldCharType="end"/>
      </w:r>
      <w:r w:rsidR="00710DF8" w:rsidRPr="00CD5E4B">
        <w:rPr>
          <w:rStyle w:val="ECCParagraph"/>
        </w:rPr>
        <w:t>)</w:t>
      </w:r>
      <w:r w:rsidRPr="00CD5E4B">
        <w:rPr>
          <w:rStyle w:val="ECCParagraph"/>
        </w:rPr>
        <w:t xml:space="preserve">. Comparing the AAS and non-AAS antenna gains (CDF) gives the delta in effective antenna gain probability over time for fixed single sector with worst-case </w:t>
      </w:r>
      <w:r w:rsidR="00230173" w:rsidRPr="00CD5E4B">
        <w:rPr>
          <w:rStyle w:val="ECCParagraph"/>
        </w:rPr>
        <w:t xml:space="preserve">horizontal </w:t>
      </w:r>
      <w:r w:rsidRPr="00CD5E4B">
        <w:rPr>
          <w:rStyle w:val="ECCParagraph"/>
        </w:rPr>
        <w:t>boresight towards victim.</w:t>
      </w:r>
    </w:p>
    <w:p w14:paraId="2DC08DC0" w14:textId="70EE3EC7" w:rsidR="00674C25" w:rsidRPr="00CD5E4B" w:rsidRDefault="00674C25" w:rsidP="00674C25">
      <w:pPr>
        <w:rPr>
          <w:rStyle w:val="ECCParagraph"/>
        </w:rPr>
      </w:pPr>
      <w:r w:rsidRPr="00CD5E4B">
        <w:rPr>
          <w:rStyle w:val="ECCParagraph"/>
        </w:rPr>
        <w:t>The relative comparison does not use the network activity factor and receiver requirements (including time aspects and protection limits) as it can be expected to be the same for non-AAS and AAS network. But due to the inherent statistic of AAS beamforming and other probabilities like BS/victim location and antenna direction, etc. the delta effective antenna gain (CDF threshold value) has to b</w:t>
      </w:r>
      <w:r w:rsidRPr="00CD5E4B">
        <w:t>e chosen with care in order not to e.g. overestimate protection needed for AAS compared to existing non-AAS. Such has been discussed in ECC Report 308</w:t>
      </w:r>
      <w:r w:rsidR="00892563" w:rsidRPr="00CD5E4B">
        <w:t>,</w:t>
      </w:r>
      <w:r w:rsidRPr="00CD5E4B">
        <w:t xml:space="preserve"> </w:t>
      </w:r>
      <w:r w:rsidR="00697C4B" w:rsidRPr="00CD5E4B">
        <w:t xml:space="preserve">Annex </w:t>
      </w:r>
      <w:r w:rsidRPr="00CD5E4B">
        <w:t xml:space="preserve">4 and </w:t>
      </w:r>
      <w:r w:rsidR="00697C4B" w:rsidRPr="00CD5E4B">
        <w:t xml:space="preserve">Annex </w:t>
      </w:r>
      <w:r w:rsidRPr="00CD5E4B">
        <w:t xml:space="preserve">7 </w:t>
      </w:r>
      <w:r w:rsidRPr="00CD5E4B">
        <w:fldChar w:fldCharType="begin" w:fldLock="1"/>
      </w:r>
      <w:r w:rsidRPr="00CD5E4B">
        <w:instrText xml:space="preserve"> REF _Ref79149322 \r \h  \* MERGEFORMAT </w:instrText>
      </w:r>
      <w:r w:rsidRPr="00CD5E4B">
        <w:fldChar w:fldCharType="separate"/>
      </w:r>
      <w:r w:rsidR="002816C2" w:rsidRPr="00CD5E4B">
        <w:t>[25]</w:t>
      </w:r>
      <w:r w:rsidRPr="00CD5E4B">
        <w:fldChar w:fldCharType="end"/>
      </w:r>
      <w:r w:rsidRPr="00CD5E4B">
        <w:t xml:space="preserve"> in details using time-variant gain (TVG) method which would suggest also in the context of this report lower CDF values for the AAS beamforming can be used to fulfil victim receiver requirements. The single-sector worst case relative non-AAS/AAS comparison is especially useful in bands with existing non-AAS networks and was used in recent studies including </w:t>
      </w:r>
      <w:r w:rsidRPr="00CD5E4B">
        <w:rPr>
          <w:rStyle w:val="ECCParagraph"/>
        </w:rPr>
        <w:t xml:space="preserve">the 1800 MHz, 2100 MHz and 2600 MHz bands for introducing AAS in the ECC Decisions. </w:t>
      </w:r>
    </w:p>
    <w:p w14:paraId="6E96E55A" w14:textId="10DF35EA" w:rsidR="00674C25" w:rsidRPr="00CD5E4B" w:rsidRDefault="00674C25" w:rsidP="00674C25">
      <w:pPr>
        <w:rPr>
          <w:rStyle w:val="ECCParagraph"/>
        </w:rPr>
      </w:pPr>
      <w:r w:rsidRPr="00CD5E4B">
        <w:rPr>
          <w:rStyle w:val="ECCParagraph"/>
        </w:rPr>
        <w:t>For possible interference towards victims &lt;1</w:t>
      </w:r>
      <w:r w:rsidR="003F7DA0" w:rsidRPr="00CD5E4B">
        <w:rPr>
          <w:rStyle w:val="ECCParagraph"/>
        </w:rPr>
        <w:t xml:space="preserve"> </w:t>
      </w:r>
      <w:r w:rsidRPr="00CD5E4B">
        <w:rPr>
          <w:rStyle w:val="ECCParagraph"/>
        </w:rPr>
        <w:t xml:space="preserve">km separation distances and where coordination may not be feasible, e.g. for </w:t>
      </w:r>
      <w:r w:rsidR="00067A6C" w:rsidRPr="00CD5E4B">
        <w:rPr>
          <w:rStyle w:val="ECCParagraph"/>
        </w:rPr>
        <w:t>RLAN</w:t>
      </w:r>
      <w:r w:rsidRPr="00CD5E4B">
        <w:rPr>
          <w:rStyle w:val="ECCParagraph"/>
        </w:rPr>
        <w:t xml:space="preserve"> as described in section </w:t>
      </w:r>
      <w:r w:rsidRPr="00CD5E4B">
        <w:rPr>
          <w:rStyle w:val="ECCParagraph"/>
        </w:rPr>
        <w:fldChar w:fldCharType="begin" w:fldLock="1"/>
      </w:r>
      <w:r w:rsidRPr="00CD5E4B">
        <w:rPr>
          <w:rStyle w:val="ECCParagraph"/>
        </w:rPr>
        <w:instrText xml:space="preserve"> REF _Ref90295999 \r \h </w:instrText>
      </w:r>
      <w:r w:rsidR="004C13AC"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4.2.3.1</w:t>
      </w:r>
      <w:r w:rsidRPr="00CD5E4B">
        <w:rPr>
          <w:rStyle w:val="ECCParagraph"/>
        </w:rPr>
        <w:fldChar w:fldCharType="end"/>
      </w:r>
      <w:r w:rsidRPr="00CD5E4B">
        <w:rPr>
          <w:rStyle w:val="ECCParagraph"/>
        </w:rPr>
        <w:t>, Monte Carlo simulation can be used.</w:t>
      </w:r>
    </w:p>
    <w:p w14:paraId="2DE9A20F" w14:textId="77777777" w:rsidR="00674C25" w:rsidRPr="00CD5E4B" w:rsidRDefault="00674C25" w:rsidP="00674C25">
      <w:pPr>
        <w:rPr>
          <w:rStyle w:val="ECCParagraph"/>
        </w:rPr>
      </w:pPr>
    </w:p>
    <w:p w14:paraId="03B2522A" w14:textId="77777777" w:rsidR="006B6EF5" w:rsidRPr="00CD5E4B" w:rsidRDefault="00674C25" w:rsidP="00177BFF">
      <w:pPr>
        <w:pStyle w:val="ECCFiguregraphcentered"/>
        <w:keepNext/>
        <w:rPr>
          <w:noProof w:val="0"/>
          <w:lang w:val="en-GB"/>
        </w:rPr>
      </w:pPr>
      <w:r w:rsidRPr="00CD5E4B">
        <w:rPr>
          <w:lang w:val="en-GB"/>
        </w:rPr>
        <w:drawing>
          <wp:inline distT="0" distB="0" distL="0" distR="0" wp14:anchorId="5CE9E67F" wp14:editId="143C6F4E">
            <wp:extent cx="2384815" cy="1732819"/>
            <wp:effectExtent l="0" t="0" r="0" b="1270"/>
            <wp:docPr id="24" name="Picture 24" descr="P3149#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P3149#yIS1"/>
                    <pic:cNvPicPr/>
                  </pic:nvPicPr>
                  <pic:blipFill>
                    <a:blip r:embed="rId45"/>
                    <a:stretch>
                      <a:fillRect/>
                    </a:stretch>
                  </pic:blipFill>
                  <pic:spPr>
                    <a:xfrm>
                      <a:off x="0" y="0"/>
                      <a:ext cx="2397011" cy="1741681"/>
                    </a:xfrm>
                    <a:prstGeom prst="rect">
                      <a:avLst/>
                    </a:prstGeom>
                  </pic:spPr>
                </pic:pic>
              </a:graphicData>
            </a:graphic>
          </wp:inline>
        </w:drawing>
      </w:r>
    </w:p>
    <w:p w14:paraId="76FAF6BB" w14:textId="21FC692C" w:rsidR="00674C25" w:rsidRPr="00CD5E4B" w:rsidRDefault="006B6EF5" w:rsidP="00177BFF">
      <w:pPr>
        <w:pStyle w:val="Caption"/>
        <w:rPr>
          <w:lang w:val="en-GB"/>
        </w:rPr>
      </w:pPr>
      <w:bookmarkStart w:id="1114" w:name="_Ref99997316"/>
      <w:r w:rsidRPr="00CD5E4B">
        <w:rPr>
          <w:lang w:val="en-GB"/>
        </w:rPr>
        <w:t xml:space="preserve">Figure </w:t>
      </w:r>
      <w:r w:rsidR="00A43540" w:rsidRPr="00CD5E4B">
        <w:rPr>
          <w:lang w:val="en-GB"/>
        </w:rPr>
        <w:fldChar w:fldCharType="begin"/>
      </w:r>
      <w:r w:rsidR="00A43540" w:rsidRPr="00CD5E4B">
        <w:rPr>
          <w:lang w:val="en-GB"/>
        </w:rPr>
        <w:instrText xml:space="preserve"> SEQ Figure \* ARABIC </w:instrText>
      </w:r>
      <w:r w:rsidR="00A43540" w:rsidRPr="00CD5E4B">
        <w:rPr>
          <w:lang w:val="en-GB"/>
        </w:rPr>
        <w:fldChar w:fldCharType="separate"/>
      </w:r>
      <w:r w:rsidR="001F0975">
        <w:rPr>
          <w:noProof/>
          <w:lang w:val="en-GB"/>
        </w:rPr>
        <w:t>28</w:t>
      </w:r>
      <w:r w:rsidR="00A43540" w:rsidRPr="00CD5E4B">
        <w:rPr>
          <w:lang w:val="en-GB"/>
        </w:rPr>
        <w:fldChar w:fldCharType="end"/>
      </w:r>
      <w:bookmarkEnd w:id="1114"/>
      <w:r w:rsidRPr="00CD5E4B">
        <w:rPr>
          <w:lang w:val="en-GB"/>
        </w:rPr>
        <w:t xml:space="preserve"> BS AAS/non-AAS </w:t>
      </w:r>
      <w:r w:rsidR="00230173" w:rsidRPr="00CD5E4B">
        <w:rPr>
          <w:lang w:val="en-GB"/>
        </w:rPr>
        <w:t xml:space="preserve">horizontal </w:t>
      </w:r>
      <w:r w:rsidRPr="00CD5E4B">
        <w:rPr>
          <w:lang w:val="en-GB"/>
        </w:rPr>
        <w:t>boresight pointing towards victim</w:t>
      </w:r>
    </w:p>
    <w:p w14:paraId="4D583AF2" w14:textId="6EA7CAC5" w:rsidR="00674C25" w:rsidRPr="00CD5E4B" w:rsidRDefault="00674C25" w:rsidP="00664086">
      <w:r w:rsidRPr="00CD5E4B">
        <w:t xml:space="preserve">The CDF values for the effective antenna gain difference </w:t>
      </w:r>
      <w:r w:rsidRPr="00CD5E4B">
        <w:rPr>
          <w:rFonts w:ascii="Symbol" w:eastAsia="Symbol" w:hAnsi="Symbol" w:cs="Symbol"/>
        </w:rPr>
        <w:t></w:t>
      </w:r>
      <w:r w:rsidRPr="00CD5E4B">
        <w:t xml:space="preserve">Gain between AAS and non-AAS for single sector </w:t>
      </w:r>
      <w:r w:rsidR="00105FFA" w:rsidRPr="00CD5E4B">
        <w:t xml:space="preserve">with horizontal fixed </w:t>
      </w:r>
      <w:r w:rsidRPr="00CD5E4B">
        <w:t>boresight pointing towards victim receiver in horizon (radio horizon) and for 3</w:t>
      </w:r>
      <w:r w:rsidR="00715749" w:rsidRPr="00CD5E4B">
        <w:t xml:space="preserve"> </w:t>
      </w:r>
      <w:r w:rsidRPr="00CD5E4B">
        <w:t>UEs sharing bandwidth per snapshot</w:t>
      </w:r>
      <w:r w:rsidR="004E458E" w:rsidRPr="00CD5E4B">
        <w:t xml:space="preserve"> </w:t>
      </w:r>
      <w:r w:rsidRPr="00CD5E4B">
        <w:t>are provided in</w:t>
      </w:r>
      <w:r w:rsidR="00570B4F" w:rsidRPr="00CD5E4B">
        <w:t xml:space="preserve"> </w:t>
      </w:r>
      <w:r w:rsidR="00105FFA" w:rsidRPr="00CD5E4B">
        <w:fldChar w:fldCharType="begin" w:fldLock="1"/>
      </w:r>
      <w:r w:rsidR="00105FFA" w:rsidRPr="00CD5E4B">
        <w:instrText xml:space="preserve"> REF _Ref95240268 \h </w:instrText>
      </w:r>
      <w:r w:rsidR="004C13AC" w:rsidRPr="00CD5E4B">
        <w:instrText xml:space="preserve"> \* MERGEFORMAT </w:instrText>
      </w:r>
      <w:r w:rsidR="00105FFA" w:rsidRPr="00CD5E4B">
        <w:fldChar w:fldCharType="separate"/>
      </w:r>
      <w:r w:rsidR="002816C2" w:rsidRPr="00CD5E4B">
        <w:t>Table 53</w:t>
      </w:r>
      <w:r w:rsidR="00105FFA" w:rsidRPr="00CD5E4B">
        <w:fldChar w:fldCharType="end"/>
      </w:r>
      <w:r w:rsidRPr="00CD5E4B">
        <w:t>. and for the sub-array the CDF is shown in</w:t>
      </w:r>
      <w:r w:rsidR="00105FFA" w:rsidRPr="00CD5E4B">
        <w:t xml:space="preserve"> </w:t>
      </w:r>
      <w:r w:rsidR="00105FFA" w:rsidRPr="00CD5E4B">
        <w:fldChar w:fldCharType="begin" w:fldLock="1"/>
      </w:r>
      <w:r w:rsidR="00105FFA" w:rsidRPr="00CD5E4B">
        <w:instrText xml:space="preserve"> REF _Ref103256388 \h </w:instrText>
      </w:r>
      <w:r w:rsidR="004C13AC" w:rsidRPr="00CD5E4B">
        <w:instrText xml:space="preserve"> \* MERGEFORMAT </w:instrText>
      </w:r>
      <w:r w:rsidR="00105FFA" w:rsidRPr="00CD5E4B">
        <w:fldChar w:fldCharType="separate"/>
      </w:r>
      <w:r w:rsidR="002816C2" w:rsidRPr="00CD5E4B">
        <w:t>Figure 29</w:t>
      </w:r>
      <w:r w:rsidR="00105FFA" w:rsidRPr="00CD5E4B">
        <w:fldChar w:fldCharType="end"/>
      </w:r>
      <w:r w:rsidRPr="00CD5E4B">
        <w:t xml:space="preserve">. The </w:t>
      </w:r>
      <w:r w:rsidRPr="00CD5E4B">
        <w:lastRenderedPageBreak/>
        <w:t>effective gain is an abstract term to consider the interference sum (unwanted emission) for AAS serving 3UEs in the DL and the resulting interference towards the victim receiver. The non-AAS antenna gain for rural is 18 dBi, and suburban/urban is 16 dBi, see</w:t>
      </w:r>
      <w:r w:rsidR="00570B4F" w:rsidRPr="00CD5E4B">
        <w:t xml:space="preserve"> </w:t>
      </w:r>
      <w:r w:rsidR="00105FFA" w:rsidRPr="00CD5E4B">
        <w:fldChar w:fldCharType="begin" w:fldLock="1"/>
      </w:r>
      <w:r w:rsidR="00105FFA" w:rsidRPr="00CD5E4B">
        <w:instrText xml:space="preserve"> REF _Ref103192477 \r \h </w:instrText>
      </w:r>
      <w:r w:rsidR="004C13AC" w:rsidRPr="00CD5E4B">
        <w:instrText xml:space="preserve"> \* MERGEFORMAT </w:instrText>
      </w:r>
      <w:r w:rsidR="00105FFA" w:rsidRPr="00CD5E4B">
        <w:fldChar w:fldCharType="separate"/>
      </w:r>
      <w:r w:rsidR="002816C2" w:rsidRPr="00CD5E4B">
        <w:t>A4.3</w:t>
      </w:r>
      <w:r w:rsidR="00105FFA" w:rsidRPr="00CD5E4B">
        <w:fldChar w:fldCharType="end"/>
      </w:r>
      <w:r w:rsidRPr="00CD5E4B">
        <w:t>.</w:t>
      </w:r>
      <w:r w:rsidR="004E458E" w:rsidRPr="00CD5E4B">
        <w:t xml:space="preserve"> </w:t>
      </w:r>
      <w:r w:rsidRPr="00CD5E4B">
        <w:t xml:space="preserve">The non-AAS antenna gain towards horizon considering 3 dB feeder loss and </w:t>
      </w:r>
      <w:r w:rsidR="00105FFA" w:rsidRPr="00CD5E4B">
        <w:t>mec</w:t>
      </w:r>
      <w:r w:rsidR="00570B4F" w:rsidRPr="00CD5E4B">
        <w:t>ha</w:t>
      </w:r>
      <w:r w:rsidR="00105FFA" w:rsidRPr="00CD5E4B">
        <w:t xml:space="preserve">nical </w:t>
      </w:r>
      <w:r w:rsidRPr="00CD5E4B">
        <w:t>antenna tilt is</w:t>
      </w:r>
      <w:r w:rsidR="00105FFA" w:rsidRPr="00CD5E4B">
        <w:t>:</w:t>
      </w:r>
      <w:r w:rsidRPr="00CD5E4B">
        <w:t xml:space="preserve"> 13 dBi for rural deployment, 10 dBi for sub-urban and 4.6 dBi for urban case. For AAS the values consider single-element and sub-array AAS models with values as given in </w:t>
      </w:r>
      <w:r w:rsidR="007C4E8F" w:rsidRPr="00CD5E4B">
        <w:fldChar w:fldCharType="begin" w:fldLock="1"/>
      </w:r>
      <w:r w:rsidR="007C4E8F" w:rsidRPr="00CD5E4B">
        <w:instrText xml:space="preserve"> REF _Ref103192477 \r \h </w:instrText>
      </w:r>
      <w:r w:rsidR="004C13AC" w:rsidRPr="00CD5E4B">
        <w:instrText xml:space="preserve"> \* MERGEFORMAT </w:instrText>
      </w:r>
      <w:r w:rsidR="007C4E8F" w:rsidRPr="00CD5E4B">
        <w:fldChar w:fldCharType="separate"/>
      </w:r>
      <w:r w:rsidR="002816C2" w:rsidRPr="00CD5E4B">
        <w:t>A4.3</w:t>
      </w:r>
      <w:r w:rsidR="007C4E8F" w:rsidRPr="00CD5E4B">
        <w:fldChar w:fldCharType="end"/>
      </w:r>
      <w:r w:rsidRPr="00CD5E4B">
        <w:t xml:space="preserve">. The UEs are dropped randomly within the cellular cell radius for regular hexagon with no handover area and more general irregular hexagon/shape of same cell radius. For the sub-array beam steering limit is also used for the simulated values below. It can be seen in </w:t>
      </w:r>
      <w:r w:rsidR="007C4E8F" w:rsidRPr="00CD5E4B">
        <w:fldChar w:fldCharType="begin" w:fldLock="1"/>
      </w:r>
      <w:r w:rsidR="007C4E8F" w:rsidRPr="00CD5E4B">
        <w:instrText xml:space="preserve"> REF _Ref95240268 \h </w:instrText>
      </w:r>
      <w:r w:rsidR="004C13AC" w:rsidRPr="00CD5E4B">
        <w:instrText xml:space="preserve"> \* MERGEFORMAT </w:instrText>
      </w:r>
      <w:r w:rsidR="007C4E8F" w:rsidRPr="00CD5E4B">
        <w:fldChar w:fldCharType="separate"/>
      </w:r>
      <w:r w:rsidR="002816C2" w:rsidRPr="00CD5E4B">
        <w:t>Table 53</w:t>
      </w:r>
      <w:r w:rsidR="007C4E8F" w:rsidRPr="00CD5E4B">
        <w:fldChar w:fldCharType="end"/>
      </w:r>
      <w:r w:rsidR="00570B4F" w:rsidRPr="00CD5E4B">
        <w:t xml:space="preserve"> </w:t>
      </w:r>
      <w:r w:rsidRPr="00CD5E4B">
        <w:t>that for victim along the horizon the difference in gain for higher CDF values is small between the single-element and sub-array</w:t>
      </w:r>
      <w:r w:rsidRPr="00CD5E4B" w:rsidDel="00D6793F">
        <w:t xml:space="preserve"> </w:t>
      </w:r>
      <w:r w:rsidRPr="00CD5E4B">
        <w:t>AAS models.</w:t>
      </w:r>
    </w:p>
    <w:p w14:paraId="4CDA355F" w14:textId="607E0971" w:rsidR="00674C25" w:rsidRPr="00CD5E4B" w:rsidRDefault="00674C25" w:rsidP="00674C25">
      <w:pPr>
        <w:pStyle w:val="Caption"/>
        <w:rPr>
          <w:lang w:val="en-GB"/>
        </w:rPr>
      </w:pPr>
      <w:bookmarkStart w:id="1115" w:name="_Ref95240268"/>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53</w:t>
      </w:r>
      <w:r w:rsidRPr="00CD5E4B">
        <w:rPr>
          <w:lang w:val="en-GB"/>
        </w:rPr>
        <w:fldChar w:fldCharType="end"/>
      </w:r>
      <w:bookmarkEnd w:id="1115"/>
      <w:r w:rsidRPr="00CD5E4B">
        <w:rPr>
          <w:lang w:val="en-GB"/>
        </w:rPr>
        <w:t xml:space="preserve">: </w:t>
      </w:r>
      <w:r w:rsidRPr="00CD5E4B">
        <w:rPr>
          <w:rFonts w:eastAsia="Batang"/>
          <w:lang w:val="en-GB"/>
        </w:rPr>
        <w:t xml:space="preserve">Macro </w:t>
      </w:r>
      <w:r w:rsidR="00FD7261" w:rsidRPr="00CD5E4B">
        <w:rPr>
          <w:rFonts w:eastAsia="Batang"/>
          <w:lang w:val="en-GB"/>
        </w:rPr>
        <w:t>rural/</w:t>
      </w:r>
      <w:r w:rsidRPr="00CD5E4B">
        <w:rPr>
          <w:rFonts w:eastAsia="Batang"/>
          <w:lang w:val="en-GB"/>
        </w:rPr>
        <w:t>suburban</w:t>
      </w:r>
      <w:r w:rsidR="00FD7261" w:rsidRPr="00CD5E4B">
        <w:rPr>
          <w:rFonts w:eastAsia="Batang"/>
          <w:lang w:val="en-GB"/>
        </w:rPr>
        <w:t>/urban</w:t>
      </w:r>
      <w:r w:rsidRPr="00CD5E4B">
        <w:rPr>
          <w:rFonts w:eastAsia="Batang"/>
          <w:lang w:val="en-GB"/>
        </w:rPr>
        <w:t xml:space="preserve"> case </w:t>
      </w:r>
      <w:r w:rsidRPr="00CD5E4B">
        <w:rPr>
          <w:rFonts w:ascii="Symbol" w:eastAsia="Symbol" w:hAnsi="Symbol" w:cs="Symbol"/>
          <w:lang w:val="en-GB"/>
        </w:rPr>
        <w:t></w:t>
      </w:r>
      <w:r w:rsidRPr="00CD5E4B">
        <w:rPr>
          <w:rFonts w:eastAsia="Batang"/>
          <w:lang w:val="en-GB"/>
        </w:rPr>
        <w:t>Gain along horizon for fully correlated case (</w:t>
      </w:r>
      <w:r w:rsidRPr="00CD5E4B">
        <w:rPr>
          <w:rFonts w:ascii="Symbol" w:eastAsia="Symbol" w:hAnsi="Symbol" w:cs="Symbol"/>
          <w:lang w:val="en-GB"/>
        </w:rPr>
        <w:t></w:t>
      </w:r>
      <w:r w:rsidRPr="00CD5E4B">
        <w:rPr>
          <w:lang w:val="en-GB"/>
        </w:rPr>
        <w:t xml:space="preserve"> = 1</w:t>
      </w:r>
      <w:r w:rsidRPr="00CD5E4B">
        <w:rPr>
          <w:rFonts w:eastAsia="Batang"/>
          <w:lang w:val="en-GB"/>
        </w:rPr>
        <w:t xml:space="preserve">) and three UEs sharing </w:t>
      </w:r>
      <w:r w:rsidRPr="00CD5E4B">
        <w:rPr>
          <w:lang w:val="en-GB"/>
        </w:rPr>
        <w:t>bandwidth</w:t>
      </w:r>
      <w:r w:rsidRPr="00CD5E4B">
        <w:rPr>
          <w:rFonts w:eastAsia="Batang"/>
          <w:lang w:val="en-GB"/>
        </w:rPr>
        <w:t xml:space="preserve"> per snapshot using single-element and sub-array AAS model </w:t>
      </w:r>
      <w:r w:rsidRPr="00CD5E4B">
        <w:rPr>
          <w:lang w:val="en-GB"/>
        </w:rPr>
        <w:t>for regular hexagon and irregular hexagon/shape with same cell radius</w:t>
      </w:r>
      <w:r w:rsidRPr="00CD5E4B">
        <w:rPr>
          <w:rFonts w:eastAsia="Batang"/>
          <w:lang w:val="en-GB"/>
        </w:rPr>
        <w:t>. The values include feeder and ohmic losses for non-AAS and AAS.</w:t>
      </w:r>
    </w:p>
    <w:tbl>
      <w:tblPr>
        <w:tblStyle w:val="ECCTable-redheader"/>
        <w:tblW w:w="5000" w:type="pct"/>
        <w:tblInd w:w="0" w:type="dxa"/>
        <w:tblLook w:val="04A0" w:firstRow="1" w:lastRow="0" w:firstColumn="1" w:lastColumn="0" w:noHBand="0" w:noVBand="1"/>
      </w:tblPr>
      <w:tblGrid>
        <w:gridCol w:w="2266"/>
        <w:gridCol w:w="2455"/>
        <w:gridCol w:w="2455"/>
        <w:gridCol w:w="2453"/>
      </w:tblGrid>
      <w:tr w:rsidR="00674C25" w:rsidRPr="00CD5E4B" w14:paraId="2B2D7194" w14:textId="77777777" w:rsidTr="00DC744D">
        <w:trPr>
          <w:cnfStyle w:val="100000000000" w:firstRow="1" w:lastRow="0" w:firstColumn="0" w:lastColumn="0" w:oddVBand="0" w:evenVBand="0" w:oddHBand="0" w:evenHBand="0" w:firstRowFirstColumn="0" w:firstRowLastColumn="0" w:lastRowFirstColumn="0" w:lastRowLastColumn="0"/>
        </w:trPr>
        <w:tc>
          <w:tcPr>
            <w:tcW w:w="1176" w:type="pct"/>
            <w:tcBorders>
              <w:bottom w:val="single" w:sz="4" w:space="0" w:color="FFFFFF" w:themeColor="background1"/>
            </w:tcBorders>
          </w:tcPr>
          <w:p w14:paraId="6A3E6715" w14:textId="77777777" w:rsidR="00674C25" w:rsidRPr="00CD5E4B" w:rsidRDefault="00674C25" w:rsidP="00DC744D">
            <w:pPr>
              <w:pStyle w:val="ECCTableHeaderwhitefont"/>
            </w:pPr>
          </w:p>
        </w:tc>
        <w:tc>
          <w:tcPr>
            <w:tcW w:w="3824" w:type="pct"/>
            <w:gridSpan w:val="3"/>
            <w:tcBorders>
              <w:bottom w:val="single" w:sz="4" w:space="0" w:color="FFFFFF" w:themeColor="background1"/>
            </w:tcBorders>
            <w:vAlign w:val="top"/>
          </w:tcPr>
          <w:p w14:paraId="77058E35" w14:textId="77777777" w:rsidR="00674C25" w:rsidRPr="00CD5E4B" w:rsidRDefault="00674C25" w:rsidP="00DC744D">
            <w:pPr>
              <w:pStyle w:val="ECCTableHeaderwhitefont"/>
            </w:pPr>
            <w:r w:rsidRPr="00CD5E4B">
              <w:t xml:space="preserve">Effective </w:t>
            </w:r>
            <w:r w:rsidRPr="00CD5E4B">
              <w:rPr>
                <w:rFonts w:ascii="Symbol" w:eastAsia="Symbol" w:hAnsi="Symbol" w:cs="Symbol"/>
              </w:rPr>
              <w:t></w:t>
            </w:r>
            <w:r w:rsidRPr="00CD5E4B">
              <w:t>Gain</w:t>
            </w:r>
            <w:r w:rsidRPr="00CD5E4B">
              <w:rPr>
                <w:rStyle w:val="ECCHLsubscript"/>
              </w:rPr>
              <w:t>Correlated</w:t>
            </w:r>
            <w:r w:rsidRPr="00CD5E4B">
              <w:t xml:space="preserve"> (AAS - non-AAS) in dB for 3UEs</w:t>
            </w:r>
          </w:p>
        </w:tc>
      </w:tr>
      <w:tr w:rsidR="00DC744D" w:rsidRPr="00CD5E4B" w14:paraId="7E7ECF01" w14:textId="77777777" w:rsidTr="00DC744D">
        <w:trPr>
          <w:trHeight w:val="265"/>
        </w:trPr>
        <w:tc>
          <w:tcPr>
            <w:tcW w:w="1176"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vAlign w:val="top"/>
          </w:tcPr>
          <w:p w14:paraId="096B0B04" w14:textId="77777777" w:rsidR="00674C25" w:rsidRPr="00CD5E4B" w:rsidRDefault="00674C25" w:rsidP="00DC744D">
            <w:pPr>
              <w:pStyle w:val="ECCTabletext"/>
              <w:spacing w:before="120" w:after="120"/>
              <w:jc w:val="center"/>
              <w:rPr>
                <w:b/>
                <w:bCs/>
                <w:color w:val="FFFFFF" w:themeColor="background1"/>
              </w:rPr>
            </w:pPr>
          </w:p>
        </w:tc>
        <w:tc>
          <w:tcPr>
            <w:tcW w:w="1275"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6A926088" w14:textId="77777777" w:rsidR="00674C25" w:rsidRPr="00CD5E4B" w:rsidRDefault="00674C25" w:rsidP="00DC744D">
            <w:pPr>
              <w:pStyle w:val="ECCTabletext"/>
              <w:spacing w:before="120" w:after="120"/>
              <w:jc w:val="center"/>
              <w:rPr>
                <w:b/>
                <w:bCs/>
                <w:color w:val="FFFFFF" w:themeColor="background1"/>
              </w:rPr>
            </w:pPr>
            <w:r w:rsidRPr="00CD5E4B">
              <w:rPr>
                <w:b/>
                <w:bCs/>
                <w:color w:val="FFFFFF" w:themeColor="background1"/>
              </w:rPr>
              <w:t>Rural</w:t>
            </w:r>
          </w:p>
        </w:tc>
        <w:tc>
          <w:tcPr>
            <w:tcW w:w="1275"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vAlign w:val="top"/>
          </w:tcPr>
          <w:p w14:paraId="0C8E3792" w14:textId="77777777" w:rsidR="00674C25" w:rsidRPr="00CD5E4B" w:rsidRDefault="00674C25" w:rsidP="00DC744D">
            <w:pPr>
              <w:pStyle w:val="ECCTabletext"/>
              <w:spacing w:before="120" w:after="120"/>
              <w:jc w:val="center"/>
              <w:rPr>
                <w:b/>
                <w:bCs/>
                <w:color w:val="FFFFFF" w:themeColor="background1"/>
              </w:rPr>
            </w:pPr>
            <w:r w:rsidRPr="00CD5E4B">
              <w:rPr>
                <w:b/>
                <w:bCs/>
                <w:color w:val="FFFFFF" w:themeColor="background1"/>
              </w:rPr>
              <w:t>Suburban</w:t>
            </w:r>
          </w:p>
        </w:tc>
        <w:tc>
          <w:tcPr>
            <w:tcW w:w="1275"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46F6A0AC" w14:textId="77777777" w:rsidR="00674C25" w:rsidRPr="00CD5E4B" w:rsidRDefault="00674C25" w:rsidP="00DC744D">
            <w:pPr>
              <w:pStyle w:val="ECCTabletext"/>
              <w:spacing w:before="120" w:after="120"/>
              <w:jc w:val="center"/>
              <w:rPr>
                <w:b/>
                <w:bCs/>
                <w:color w:val="FFFFFF" w:themeColor="background1"/>
              </w:rPr>
            </w:pPr>
            <w:r w:rsidRPr="00CD5E4B">
              <w:rPr>
                <w:b/>
                <w:bCs/>
                <w:color w:val="FFFFFF" w:themeColor="background1"/>
              </w:rPr>
              <w:t>Urban</w:t>
            </w:r>
          </w:p>
        </w:tc>
      </w:tr>
      <w:tr w:rsidR="00674C25" w:rsidRPr="00CD5E4B" w14:paraId="4E3ECFE9" w14:textId="77777777" w:rsidTr="00DC744D">
        <w:trPr>
          <w:trHeight w:val="265"/>
        </w:trPr>
        <w:tc>
          <w:tcPr>
            <w:tcW w:w="1176" w:type="pct"/>
            <w:tcBorders>
              <w:top w:val="single" w:sz="4" w:space="0" w:color="FFFFFF" w:themeColor="background1"/>
            </w:tcBorders>
            <w:vAlign w:val="top"/>
          </w:tcPr>
          <w:p w14:paraId="61D86879" w14:textId="77777777" w:rsidR="00674C25" w:rsidRPr="00CD5E4B" w:rsidRDefault="00674C25" w:rsidP="00674C25">
            <w:pPr>
              <w:pStyle w:val="ECCTabletext"/>
            </w:pPr>
            <w:r w:rsidRPr="00CD5E4B">
              <w:t>@50% CDF</w:t>
            </w:r>
          </w:p>
        </w:tc>
        <w:tc>
          <w:tcPr>
            <w:tcW w:w="1275" w:type="pct"/>
            <w:tcBorders>
              <w:top w:val="single" w:sz="4" w:space="0" w:color="FFFFFF" w:themeColor="background1"/>
            </w:tcBorders>
          </w:tcPr>
          <w:p w14:paraId="462CE7C3" w14:textId="77777777" w:rsidR="00674C25" w:rsidRPr="00CD5E4B" w:rsidRDefault="00674C25" w:rsidP="00674C25">
            <w:pPr>
              <w:pStyle w:val="ECCTabletext"/>
            </w:pPr>
            <w:r w:rsidRPr="00CD5E4B">
              <w:t>-6.7 to 2.8</w:t>
            </w:r>
          </w:p>
        </w:tc>
        <w:tc>
          <w:tcPr>
            <w:tcW w:w="1275" w:type="pct"/>
            <w:tcBorders>
              <w:top w:val="single" w:sz="4" w:space="0" w:color="FFFFFF" w:themeColor="background1"/>
            </w:tcBorders>
            <w:vAlign w:val="top"/>
          </w:tcPr>
          <w:p w14:paraId="43C3FCB4" w14:textId="77777777" w:rsidR="00674C25" w:rsidRPr="00CD5E4B" w:rsidRDefault="00674C25" w:rsidP="00674C25">
            <w:pPr>
              <w:pStyle w:val="ECCTabletext"/>
            </w:pPr>
            <w:r w:rsidRPr="00CD5E4B">
              <w:t>-6.2 to 1.6</w:t>
            </w:r>
          </w:p>
        </w:tc>
        <w:tc>
          <w:tcPr>
            <w:tcW w:w="1275" w:type="pct"/>
            <w:tcBorders>
              <w:top w:val="single" w:sz="4" w:space="0" w:color="FFFFFF" w:themeColor="background1"/>
            </w:tcBorders>
          </w:tcPr>
          <w:p w14:paraId="50C26F90" w14:textId="77777777" w:rsidR="00674C25" w:rsidRPr="00CD5E4B" w:rsidRDefault="00674C25" w:rsidP="00674C25">
            <w:pPr>
              <w:pStyle w:val="ECCTabletext"/>
            </w:pPr>
            <w:r w:rsidRPr="00CD5E4B">
              <w:t>-3.6 to 2.6</w:t>
            </w:r>
          </w:p>
        </w:tc>
      </w:tr>
      <w:tr w:rsidR="00674C25" w:rsidRPr="00CD5E4B" w14:paraId="4980E6AE" w14:textId="77777777" w:rsidTr="00985817">
        <w:trPr>
          <w:trHeight w:val="265"/>
        </w:trPr>
        <w:tc>
          <w:tcPr>
            <w:tcW w:w="1176" w:type="pct"/>
            <w:vAlign w:val="top"/>
          </w:tcPr>
          <w:p w14:paraId="5ABB0D5C" w14:textId="77777777" w:rsidR="00674C25" w:rsidRPr="00CD5E4B" w:rsidRDefault="00674C25" w:rsidP="00674C25">
            <w:pPr>
              <w:pStyle w:val="ECCTabletext"/>
            </w:pPr>
            <w:r w:rsidRPr="00CD5E4B">
              <w:t>@90% CDF</w:t>
            </w:r>
          </w:p>
        </w:tc>
        <w:tc>
          <w:tcPr>
            <w:tcW w:w="1275" w:type="pct"/>
          </w:tcPr>
          <w:p w14:paraId="54FC7BF4" w14:textId="77777777" w:rsidR="00674C25" w:rsidRPr="00CD5E4B" w:rsidRDefault="00674C25" w:rsidP="00674C25">
            <w:pPr>
              <w:pStyle w:val="ECCTabletext"/>
            </w:pPr>
            <w:r w:rsidRPr="00CD5E4B">
              <w:t>5.5 to 8.2</w:t>
            </w:r>
          </w:p>
        </w:tc>
        <w:tc>
          <w:tcPr>
            <w:tcW w:w="1275" w:type="pct"/>
            <w:vAlign w:val="top"/>
          </w:tcPr>
          <w:p w14:paraId="752C314E" w14:textId="77777777" w:rsidR="00674C25" w:rsidRPr="00CD5E4B" w:rsidRDefault="00674C25" w:rsidP="00674C25">
            <w:pPr>
              <w:pStyle w:val="ECCTabletext"/>
            </w:pPr>
            <w:r w:rsidRPr="00CD5E4B">
              <w:t>7.1 to 8.8</w:t>
            </w:r>
          </w:p>
        </w:tc>
        <w:tc>
          <w:tcPr>
            <w:tcW w:w="1275" w:type="pct"/>
          </w:tcPr>
          <w:p w14:paraId="3B6C6C3B" w14:textId="77777777" w:rsidR="00674C25" w:rsidRPr="00CD5E4B" w:rsidRDefault="00674C25" w:rsidP="00674C25">
            <w:pPr>
              <w:pStyle w:val="ECCTabletext"/>
            </w:pPr>
            <w:r w:rsidRPr="00CD5E4B">
              <w:t>10.7 to 12.2</w:t>
            </w:r>
          </w:p>
        </w:tc>
      </w:tr>
      <w:tr w:rsidR="00674C25" w:rsidRPr="00CD5E4B" w14:paraId="2EAA70EF" w14:textId="77777777" w:rsidTr="00985817">
        <w:trPr>
          <w:trHeight w:val="265"/>
        </w:trPr>
        <w:tc>
          <w:tcPr>
            <w:tcW w:w="1176" w:type="pct"/>
            <w:vAlign w:val="top"/>
          </w:tcPr>
          <w:p w14:paraId="711E737B" w14:textId="77777777" w:rsidR="00674C25" w:rsidRPr="00CD5E4B" w:rsidRDefault="00674C25" w:rsidP="00674C25">
            <w:pPr>
              <w:pStyle w:val="ECCTabletext"/>
            </w:pPr>
            <w:r w:rsidRPr="00CD5E4B">
              <w:t>@95% CDF</w:t>
            </w:r>
          </w:p>
        </w:tc>
        <w:tc>
          <w:tcPr>
            <w:tcW w:w="1275" w:type="pct"/>
          </w:tcPr>
          <w:p w14:paraId="38412075" w14:textId="77777777" w:rsidR="00674C25" w:rsidRPr="00CD5E4B" w:rsidRDefault="00674C25" w:rsidP="00674C25">
            <w:pPr>
              <w:pStyle w:val="ECCTabletext"/>
            </w:pPr>
            <w:r w:rsidRPr="00CD5E4B">
              <w:t>5.9 to 9.5</w:t>
            </w:r>
          </w:p>
        </w:tc>
        <w:tc>
          <w:tcPr>
            <w:tcW w:w="1275" w:type="pct"/>
            <w:vAlign w:val="top"/>
          </w:tcPr>
          <w:p w14:paraId="3586FC33" w14:textId="77777777" w:rsidR="00674C25" w:rsidRPr="00CD5E4B" w:rsidRDefault="00674C25" w:rsidP="00674C25">
            <w:pPr>
              <w:pStyle w:val="ECCTabletext"/>
            </w:pPr>
            <w:r w:rsidRPr="00CD5E4B">
              <w:t>8 to 9.6</w:t>
            </w:r>
          </w:p>
        </w:tc>
        <w:tc>
          <w:tcPr>
            <w:tcW w:w="1275" w:type="pct"/>
          </w:tcPr>
          <w:p w14:paraId="16860640" w14:textId="77777777" w:rsidR="00674C25" w:rsidRPr="00CD5E4B" w:rsidRDefault="00674C25" w:rsidP="00674C25">
            <w:pPr>
              <w:pStyle w:val="ECCTabletext"/>
            </w:pPr>
            <w:r w:rsidRPr="00CD5E4B">
              <w:t>11.8 to 12.9</w:t>
            </w:r>
          </w:p>
        </w:tc>
      </w:tr>
      <w:tr w:rsidR="00674C25" w:rsidRPr="00CD5E4B" w14:paraId="20B722EF" w14:textId="77777777" w:rsidTr="00985817">
        <w:trPr>
          <w:trHeight w:val="265"/>
        </w:trPr>
        <w:tc>
          <w:tcPr>
            <w:tcW w:w="1176" w:type="pct"/>
            <w:vAlign w:val="top"/>
          </w:tcPr>
          <w:p w14:paraId="5BBB56B1" w14:textId="77777777" w:rsidR="00674C25" w:rsidRPr="00CD5E4B" w:rsidRDefault="00674C25" w:rsidP="00674C25">
            <w:pPr>
              <w:pStyle w:val="ECCTabletext"/>
            </w:pPr>
            <w:r w:rsidRPr="00CD5E4B">
              <w:t>@98% CDF</w:t>
            </w:r>
          </w:p>
        </w:tc>
        <w:tc>
          <w:tcPr>
            <w:tcW w:w="1275" w:type="pct"/>
          </w:tcPr>
          <w:p w14:paraId="3CF9A449" w14:textId="77777777" w:rsidR="00674C25" w:rsidRPr="00CD5E4B" w:rsidRDefault="00674C25" w:rsidP="00674C25">
            <w:pPr>
              <w:pStyle w:val="ECCTabletext"/>
            </w:pPr>
            <w:r w:rsidRPr="00CD5E4B">
              <w:t>6.9 to 10.9</w:t>
            </w:r>
          </w:p>
        </w:tc>
        <w:tc>
          <w:tcPr>
            <w:tcW w:w="1275" w:type="pct"/>
            <w:vAlign w:val="top"/>
          </w:tcPr>
          <w:p w14:paraId="50205225" w14:textId="77777777" w:rsidR="00674C25" w:rsidRPr="00CD5E4B" w:rsidRDefault="00674C25" w:rsidP="00674C25">
            <w:pPr>
              <w:pStyle w:val="ECCTabletext"/>
            </w:pPr>
            <w:r w:rsidRPr="00CD5E4B">
              <w:t>8.6 to 10.8</w:t>
            </w:r>
          </w:p>
        </w:tc>
        <w:tc>
          <w:tcPr>
            <w:tcW w:w="1275" w:type="pct"/>
          </w:tcPr>
          <w:p w14:paraId="02FC362E" w14:textId="77777777" w:rsidR="00674C25" w:rsidRPr="00CD5E4B" w:rsidRDefault="00674C25" w:rsidP="00674C25">
            <w:pPr>
              <w:pStyle w:val="ECCTabletext"/>
            </w:pPr>
            <w:r w:rsidRPr="00CD5E4B">
              <w:t>12.6 to 14.1</w:t>
            </w:r>
          </w:p>
        </w:tc>
      </w:tr>
      <w:tr w:rsidR="00674C25" w:rsidRPr="00CD5E4B" w14:paraId="7D452279" w14:textId="77777777" w:rsidTr="00985817">
        <w:trPr>
          <w:trHeight w:val="265"/>
        </w:trPr>
        <w:tc>
          <w:tcPr>
            <w:tcW w:w="1176" w:type="pct"/>
            <w:vAlign w:val="top"/>
          </w:tcPr>
          <w:p w14:paraId="2CC3E25A" w14:textId="77777777" w:rsidR="00674C25" w:rsidRPr="00CD5E4B" w:rsidRDefault="00674C25" w:rsidP="00674C25">
            <w:pPr>
              <w:pStyle w:val="ECCTabletext"/>
            </w:pPr>
            <w:r w:rsidRPr="00CD5E4B">
              <w:t>@ ≥99.9% CDF</w:t>
            </w:r>
          </w:p>
        </w:tc>
        <w:tc>
          <w:tcPr>
            <w:tcW w:w="1275" w:type="pct"/>
          </w:tcPr>
          <w:p w14:paraId="71CF51A9" w14:textId="77777777" w:rsidR="00674C25" w:rsidRPr="00CD5E4B" w:rsidRDefault="00674C25" w:rsidP="00674C25">
            <w:pPr>
              <w:pStyle w:val="ECCTabletext"/>
            </w:pPr>
            <w:r w:rsidRPr="00CD5E4B">
              <w:t>8.8 to 11.9</w:t>
            </w:r>
          </w:p>
        </w:tc>
        <w:tc>
          <w:tcPr>
            <w:tcW w:w="1275" w:type="pct"/>
            <w:vAlign w:val="top"/>
          </w:tcPr>
          <w:p w14:paraId="397CBEB9" w14:textId="77777777" w:rsidR="00674C25" w:rsidRPr="00CD5E4B" w:rsidDel="00E91F25" w:rsidRDefault="00674C25" w:rsidP="00674C25">
            <w:pPr>
              <w:pStyle w:val="ECCTabletext"/>
            </w:pPr>
            <w:r w:rsidRPr="00CD5E4B">
              <w:t>11.2 to 12.2</w:t>
            </w:r>
          </w:p>
        </w:tc>
        <w:tc>
          <w:tcPr>
            <w:tcW w:w="1275" w:type="pct"/>
          </w:tcPr>
          <w:p w14:paraId="01ADA2A4" w14:textId="77777777" w:rsidR="00674C25" w:rsidRPr="00CD5E4B" w:rsidRDefault="00674C25" w:rsidP="00674C25">
            <w:pPr>
              <w:pStyle w:val="ECCTabletext"/>
            </w:pPr>
            <w:r w:rsidRPr="00CD5E4B">
              <w:t>15.1 to 15.9</w:t>
            </w:r>
          </w:p>
        </w:tc>
      </w:tr>
    </w:tbl>
    <w:p w14:paraId="6048854D" w14:textId="361ADEB4" w:rsidR="00674C25" w:rsidRPr="00CD5E4B" w:rsidRDefault="007C4E8F" w:rsidP="00D76EBE">
      <w:r w:rsidRPr="00CD5E4B">
        <w:fldChar w:fldCharType="begin" w:fldLock="1"/>
      </w:r>
      <w:r w:rsidRPr="00CD5E4B">
        <w:instrText xml:space="preserve"> REF _Ref95240269 \h </w:instrText>
      </w:r>
      <w:r w:rsidR="004C13AC" w:rsidRPr="00CD5E4B">
        <w:instrText xml:space="preserve"> \* MERGEFORMAT </w:instrText>
      </w:r>
      <w:r w:rsidRPr="00CD5E4B">
        <w:fldChar w:fldCharType="separate"/>
      </w:r>
      <w:r w:rsidR="002816C2" w:rsidRPr="00CD5E4B">
        <w:t>Table 54</w:t>
      </w:r>
      <w:r w:rsidRPr="00CD5E4B">
        <w:fldChar w:fldCharType="end"/>
      </w:r>
      <w:r w:rsidRPr="00CD5E4B">
        <w:t xml:space="preserve"> </w:t>
      </w:r>
      <w:r w:rsidR="00674C25" w:rsidRPr="00CD5E4B">
        <w:t xml:space="preserve">gives the effective </w:t>
      </w:r>
      <w:r w:rsidR="00674C25" w:rsidRPr="00CD5E4B">
        <w:rPr>
          <w:rFonts w:ascii="Symbol" w:eastAsia="Symbol" w:hAnsi="Symbol" w:cs="Symbol"/>
        </w:rPr>
        <w:t></w:t>
      </w:r>
      <w:r w:rsidR="00674C25" w:rsidRPr="00CD5E4B">
        <w:t xml:space="preserve">Gain for the uncorrelated AAS beamforming case with </w:t>
      </w:r>
      <w:r w:rsidR="00674C25" w:rsidRPr="00CD5E4B">
        <w:rPr>
          <w:rFonts w:ascii="Symbol" w:eastAsia="Symbol" w:hAnsi="Symbol" w:cs="Symbol"/>
        </w:rPr>
        <w:t></w:t>
      </w:r>
      <w:r w:rsidR="00674C25" w:rsidRPr="00CD5E4B">
        <w:t xml:space="preserve"> = 0 for single-element and sub-array. </w:t>
      </w:r>
    </w:p>
    <w:p w14:paraId="592EC9CA" w14:textId="672B3E49" w:rsidR="00674C25" w:rsidRPr="00CD5E4B" w:rsidRDefault="00674C25" w:rsidP="00674C25">
      <w:pPr>
        <w:pStyle w:val="Caption"/>
        <w:rPr>
          <w:lang w:val="en-GB"/>
        </w:rPr>
      </w:pPr>
      <w:bookmarkStart w:id="1116" w:name="_Ref95240269"/>
      <w:r w:rsidRPr="00CD5E4B">
        <w:rPr>
          <w:lang w:val="en-GB"/>
        </w:rPr>
        <w:t xml:space="preserve">Table </w:t>
      </w:r>
      <w:r w:rsidRPr="00CD5E4B">
        <w:rPr>
          <w:lang w:val="en-GB"/>
        </w:rPr>
        <w:fldChar w:fldCharType="begin"/>
      </w:r>
      <w:r w:rsidRPr="00CD5E4B">
        <w:rPr>
          <w:lang w:val="en-GB"/>
        </w:rPr>
        <w:instrText xml:space="preserve"> SEQ Table \* ARABIC </w:instrText>
      </w:r>
      <w:r w:rsidRPr="00CD5E4B">
        <w:rPr>
          <w:lang w:val="en-GB"/>
        </w:rPr>
        <w:fldChar w:fldCharType="separate"/>
      </w:r>
      <w:r w:rsidR="001F0975">
        <w:rPr>
          <w:noProof/>
          <w:lang w:val="en-GB"/>
        </w:rPr>
        <w:t>54</w:t>
      </w:r>
      <w:r w:rsidRPr="00CD5E4B">
        <w:rPr>
          <w:lang w:val="en-GB"/>
        </w:rPr>
        <w:fldChar w:fldCharType="end"/>
      </w:r>
      <w:bookmarkEnd w:id="1116"/>
      <w:r w:rsidRPr="00CD5E4B">
        <w:rPr>
          <w:lang w:val="en-GB"/>
        </w:rPr>
        <w:t xml:space="preserve">: </w:t>
      </w:r>
      <w:r w:rsidRPr="00CD5E4B">
        <w:rPr>
          <w:rFonts w:eastAsia="Batang"/>
          <w:lang w:val="en-GB"/>
        </w:rPr>
        <w:t xml:space="preserve">Macro suburban case </w:t>
      </w:r>
      <w:r w:rsidRPr="00CD5E4B">
        <w:rPr>
          <w:rFonts w:ascii="Symbol" w:eastAsia="Symbol" w:hAnsi="Symbol" w:cs="Symbol"/>
          <w:lang w:val="en-GB"/>
        </w:rPr>
        <w:t></w:t>
      </w:r>
      <w:r w:rsidRPr="00CD5E4B">
        <w:rPr>
          <w:rFonts w:eastAsia="Batang"/>
          <w:lang w:val="en-GB"/>
        </w:rPr>
        <w:t>Gain</w:t>
      </w:r>
      <w:r w:rsidRPr="00CD5E4B">
        <w:rPr>
          <w:rStyle w:val="ECCHLsubscript"/>
          <w:lang w:val="en-GB"/>
        </w:rPr>
        <w:t>Uncorrelated</w:t>
      </w:r>
      <w:r w:rsidRPr="00CD5E4B">
        <w:rPr>
          <w:rFonts w:eastAsia="Batang"/>
          <w:lang w:val="en-GB"/>
        </w:rPr>
        <w:t xml:space="preserve"> along horizon for uncorrelated case (</w:t>
      </w:r>
      <w:r w:rsidRPr="00CD5E4B">
        <w:rPr>
          <w:rFonts w:ascii="Symbol" w:eastAsia="Symbol" w:hAnsi="Symbol" w:cs="Symbol"/>
          <w:lang w:val="en-GB"/>
        </w:rPr>
        <w:t></w:t>
      </w:r>
      <w:r w:rsidRPr="00CD5E4B">
        <w:rPr>
          <w:lang w:val="en-GB"/>
        </w:rPr>
        <w:t xml:space="preserve"> = 0</w:t>
      </w:r>
      <w:r w:rsidRPr="00CD5E4B">
        <w:rPr>
          <w:rFonts w:eastAsia="Batang"/>
          <w:lang w:val="en-GB"/>
        </w:rPr>
        <w:t>) including feeder loss and ohmic loss</w:t>
      </w:r>
    </w:p>
    <w:tbl>
      <w:tblPr>
        <w:tblStyle w:val="ECCTable-redheader"/>
        <w:tblW w:w="3153" w:type="pct"/>
        <w:tblInd w:w="0" w:type="dxa"/>
        <w:tblLook w:val="04A0" w:firstRow="1" w:lastRow="0" w:firstColumn="1" w:lastColumn="0" w:noHBand="0" w:noVBand="1"/>
      </w:tblPr>
      <w:tblGrid>
        <w:gridCol w:w="1262"/>
        <w:gridCol w:w="4810"/>
      </w:tblGrid>
      <w:tr w:rsidR="00674C25" w:rsidRPr="00CD5E4B" w14:paraId="7440FC82" w14:textId="77777777" w:rsidTr="002F57C2">
        <w:trPr>
          <w:cnfStyle w:val="100000000000" w:firstRow="1" w:lastRow="0" w:firstColumn="0" w:lastColumn="0" w:oddVBand="0" w:evenVBand="0" w:oddHBand="0" w:evenHBand="0" w:firstRowFirstColumn="0" w:firstRowLastColumn="0" w:lastRowFirstColumn="0" w:lastRowLastColumn="0"/>
        </w:trPr>
        <w:tc>
          <w:tcPr>
            <w:tcW w:w="1039" w:type="pct"/>
          </w:tcPr>
          <w:p w14:paraId="73003D05" w14:textId="77777777" w:rsidR="00674C25" w:rsidRPr="00CD5E4B" w:rsidRDefault="00674C25" w:rsidP="00674C25">
            <w:pPr>
              <w:pStyle w:val="ECCTableHeaderwhitefont"/>
            </w:pPr>
          </w:p>
        </w:tc>
        <w:tc>
          <w:tcPr>
            <w:tcW w:w="3961" w:type="pct"/>
            <w:vAlign w:val="top"/>
          </w:tcPr>
          <w:p w14:paraId="6B31E592" w14:textId="338E9408" w:rsidR="00674C25" w:rsidRPr="00CD5E4B" w:rsidRDefault="00674C25" w:rsidP="00674C25">
            <w:pPr>
              <w:pStyle w:val="ECCTableHeaderwhitefont"/>
            </w:pPr>
            <w:r w:rsidRPr="00CD5E4B">
              <w:t>Effective</w:t>
            </w:r>
            <w:r w:rsidR="004E458E" w:rsidRPr="00CD5E4B">
              <w:t xml:space="preserve"> </w:t>
            </w:r>
            <w:r w:rsidRPr="00CD5E4B">
              <w:rPr>
                <w:rFonts w:ascii="Symbol" w:eastAsia="Symbol" w:hAnsi="Symbol" w:cs="Symbol"/>
              </w:rPr>
              <w:t></w:t>
            </w:r>
            <w:r w:rsidRPr="00CD5E4B">
              <w:t>Gain</w:t>
            </w:r>
            <w:r w:rsidRPr="00CD5E4B">
              <w:rPr>
                <w:rStyle w:val="ECCHLsubscript"/>
              </w:rPr>
              <w:t>Uncorrelated</w:t>
            </w:r>
            <w:r w:rsidRPr="00CD5E4B">
              <w:t xml:space="preserve"> (AAS - non-AAS) in dB </w:t>
            </w:r>
          </w:p>
        </w:tc>
      </w:tr>
      <w:tr w:rsidR="00674C25" w:rsidRPr="00CD5E4B" w14:paraId="14A375D9" w14:textId="77777777" w:rsidTr="002F57C2">
        <w:trPr>
          <w:trHeight w:val="264"/>
        </w:trPr>
        <w:tc>
          <w:tcPr>
            <w:tcW w:w="1039" w:type="pct"/>
          </w:tcPr>
          <w:p w14:paraId="7C240BC5" w14:textId="77777777" w:rsidR="00674C25" w:rsidRPr="00CD5E4B" w:rsidDel="00A669EE" w:rsidRDefault="00674C25" w:rsidP="00674C25">
            <w:pPr>
              <w:pStyle w:val="ECCTabletext"/>
            </w:pPr>
            <w:r w:rsidRPr="00CD5E4B">
              <w:t>Rural</w:t>
            </w:r>
          </w:p>
        </w:tc>
        <w:tc>
          <w:tcPr>
            <w:tcW w:w="3961" w:type="pct"/>
            <w:vAlign w:val="top"/>
          </w:tcPr>
          <w:p w14:paraId="0DE49136" w14:textId="77777777" w:rsidR="00674C25" w:rsidRPr="00CD5E4B" w:rsidRDefault="00674C25" w:rsidP="00674C25">
            <w:pPr>
              <w:pStyle w:val="ECCTabletext"/>
            </w:pPr>
            <w:r w:rsidRPr="00CD5E4B">
              <w:t>-7.4 to -2.6</w:t>
            </w:r>
          </w:p>
        </w:tc>
      </w:tr>
      <w:tr w:rsidR="00674C25" w:rsidRPr="00CD5E4B" w14:paraId="2C07EDFD" w14:textId="77777777" w:rsidTr="002F57C2">
        <w:trPr>
          <w:trHeight w:val="264"/>
        </w:trPr>
        <w:tc>
          <w:tcPr>
            <w:tcW w:w="1039" w:type="pct"/>
          </w:tcPr>
          <w:p w14:paraId="5DECC645" w14:textId="77777777" w:rsidR="00674C25" w:rsidRPr="00CD5E4B" w:rsidRDefault="00674C25" w:rsidP="00674C25">
            <w:pPr>
              <w:pStyle w:val="ECCTabletext"/>
            </w:pPr>
            <w:r w:rsidRPr="00CD5E4B">
              <w:t>Sub-urban</w:t>
            </w:r>
          </w:p>
        </w:tc>
        <w:tc>
          <w:tcPr>
            <w:tcW w:w="3961" w:type="pct"/>
            <w:vAlign w:val="top"/>
          </w:tcPr>
          <w:p w14:paraId="5F7F26FF" w14:textId="77777777" w:rsidR="00674C25" w:rsidRPr="00CD5E4B" w:rsidRDefault="00674C25" w:rsidP="00674C25">
            <w:pPr>
              <w:pStyle w:val="ECCTabletext"/>
            </w:pPr>
            <w:r w:rsidRPr="00CD5E4B">
              <w:t>-4.3 to 0.4</w:t>
            </w:r>
          </w:p>
        </w:tc>
      </w:tr>
      <w:tr w:rsidR="00674C25" w:rsidRPr="00CD5E4B" w14:paraId="1966BDF5" w14:textId="77777777" w:rsidTr="002F57C2">
        <w:trPr>
          <w:trHeight w:val="264"/>
        </w:trPr>
        <w:tc>
          <w:tcPr>
            <w:tcW w:w="1039" w:type="pct"/>
          </w:tcPr>
          <w:p w14:paraId="4741C539" w14:textId="77777777" w:rsidR="00674C25" w:rsidRPr="00CD5E4B" w:rsidDel="00A669EE" w:rsidRDefault="00674C25" w:rsidP="00674C25">
            <w:pPr>
              <w:pStyle w:val="ECCTabletext"/>
            </w:pPr>
            <w:r w:rsidRPr="00CD5E4B">
              <w:t>Urban</w:t>
            </w:r>
          </w:p>
        </w:tc>
        <w:tc>
          <w:tcPr>
            <w:tcW w:w="3961" w:type="pct"/>
            <w:vAlign w:val="top"/>
          </w:tcPr>
          <w:p w14:paraId="4137EC08" w14:textId="77777777" w:rsidR="00674C25" w:rsidRPr="00CD5E4B" w:rsidRDefault="00674C25" w:rsidP="00674C25">
            <w:pPr>
              <w:pStyle w:val="ECCTabletext"/>
            </w:pPr>
            <w:r w:rsidRPr="00CD5E4B">
              <w:t>1.1 to 5</w:t>
            </w:r>
          </w:p>
        </w:tc>
      </w:tr>
    </w:tbl>
    <w:p w14:paraId="15922BAF" w14:textId="77777777" w:rsidR="00674C25" w:rsidRPr="00CD5E4B" w:rsidRDefault="00674C25" w:rsidP="00674C25">
      <w:pPr>
        <w:rPr>
          <w:rStyle w:val="ECCParagraph"/>
        </w:rPr>
      </w:pPr>
      <w:r w:rsidRPr="00CD5E4B">
        <w:rPr>
          <w:rStyle w:val="ECCParagraph"/>
          <w:noProof/>
        </w:rPr>
        <w:lastRenderedPageBreak/>
        <w:drawing>
          <wp:inline distT="0" distB="0" distL="0" distR="0" wp14:anchorId="6D86BCA7" wp14:editId="65005125">
            <wp:extent cx="6120765" cy="4313555"/>
            <wp:effectExtent l="0" t="0" r="0" b="0"/>
            <wp:docPr id="27" name="Picture 27" descr="P3200#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descr="P3200#yIS1"/>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6120765" cy="4313555"/>
                    </a:xfrm>
                    <a:prstGeom prst="rect">
                      <a:avLst/>
                    </a:prstGeom>
                    <a:noFill/>
                    <a:ln>
                      <a:noFill/>
                    </a:ln>
                  </pic:spPr>
                </pic:pic>
              </a:graphicData>
            </a:graphic>
          </wp:inline>
        </w:drawing>
      </w:r>
    </w:p>
    <w:p w14:paraId="30844222" w14:textId="6EB9B763" w:rsidR="00674C25" w:rsidRPr="00CD5E4B" w:rsidRDefault="00674C25" w:rsidP="00674C25">
      <w:pPr>
        <w:pStyle w:val="Caption"/>
        <w:rPr>
          <w:lang w:val="en-GB"/>
        </w:rPr>
      </w:pPr>
      <w:bookmarkStart w:id="1117" w:name="_Ref103256388"/>
      <w:r w:rsidRPr="00CD5E4B">
        <w:rPr>
          <w:lang w:val="en-GB"/>
        </w:rPr>
        <w:t xml:space="preserve">Figure </w:t>
      </w:r>
      <w:r w:rsidR="00F35DCF" w:rsidRPr="00CD5E4B">
        <w:rPr>
          <w:lang w:val="en-GB"/>
        </w:rPr>
        <w:fldChar w:fldCharType="begin"/>
      </w:r>
      <w:r w:rsidR="00F35DCF" w:rsidRPr="00CD5E4B">
        <w:rPr>
          <w:lang w:val="en-GB"/>
        </w:rPr>
        <w:instrText xml:space="preserve"> SEQ Figure \* ARABIC </w:instrText>
      </w:r>
      <w:r w:rsidR="00F35DCF" w:rsidRPr="00CD5E4B">
        <w:rPr>
          <w:lang w:val="en-GB"/>
        </w:rPr>
        <w:fldChar w:fldCharType="separate"/>
      </w:r>
      <w:r w:rsidR="001F0975">
        <w:rPr>
          <w:noProof/>
          <w:lang w:val="en-GB"/>
        </w:rPr>
        <w:t>29</w:t>
      </w:r>
      <w:r w:rsidR="00F35DCF" w:rsidRPr="00CD5E4B">
        <w:rPr>
          <w:lang w:val="en-GB"/>
        </w:rPr>
        <w:fldChar w:fldCharType="end"/>
      </w:r>
      <w:bookmarkEnd w:id="1117"/>
      <w:r w:rsidRPr="00CD5E4B">
        <w:rPr>
          <w:lang w:val="en-GB"/>
        </w:rPr>
        <w:t xml:space="preserve">: Effective </w:t>
      </w:r>
      <w:r w:rsidRPr="00CD5E4B">
        <w:rPr>
          <w:rFonts w:ascii="Symbol" w:eastAsia="Symbol" w:hAnsi="Symbol" w:cs="Symbol"/>
          <w:lang w:val="en-GB"/>
        </w:rPr>
        <w:t></w:t>
      </w:r>
      <w:r w:rsidRPr="00CD5E4B">
        <w:rPr>
          <w:lang w:val="en-GB"/>
        </w:rPr>
        <w:t>Gain</w:t>
      </w:r>
      <w:r w:rsidRPr="00CD5E4B">
        <w:rPr>
          <w:rStyle w:val="ECCHLsubscript"/>
          <w:lang w:val="en-GB"/>
        </w:rPr>
        <w:t>Correlated</w:t>
      </w:r>
      <w:r w:rsidRPr="00CD5E4B">
        <w:rPr>
          <w:lang w:val="en-GB"/>
        </w:rPr>
        <w:t xml:space="preserve"> in dB for 3UEs for rural, suburban and urban case along horizon with sub-array </w:t>
      </w:r>
      <w:r w:rsidR="007C4E8F" w:rsidRPr="00CD5E4B">
        <w:rPr>
          <w:lang w:val="en-GB"/>
        </w:rPr>
        <w:t xml:space="preserve">model </w:t>
      </w:r>
      <w:r w:rsidRPr="00CD5E4B">
        <w:rPr>
          <w:lang w:val="en-GB"/>
        </w:rPr>
        <w:t xml:space="preserve">for AAS </w:t>
      </w:r>
    </w:p>
    <w:p w14:paraId="0EB5958C" w14:textId="77777777" w:rsidR="00E07449" w:rsidRPr="00CD5E4B" w:rsidRDefault="00E07449" w:rsidP="00E07449">
      <w:pPr>
        <w:pStyle w:val="ECCAnnexheading2"/>
        <w:rPr>
          <w:lang w:val="en-GB"/>
        </w:rPr>
      </w:pPr>
      <w:bookmarkStart w:id="1118" w:name="_Ref103192477"/>
      <w:r w:rsidRPr="00CD5E4B">
        <w:rPr>
          <w:lang w:val="en-GB"/>
        </w:rPr>
        <w:t>LTE/NR non-AAS/AAS parameters</w:t>
      </w:r>
      <w:bookmarkEnd w:id="1118"/>
    </w:p>
    <w:p w14:paraId="6736C66B" w14:textId="184B4172" w:rsidR="00E07449" w:rsidRPr="00CD5E4B" w:rsidRDefault="00E07449" w:rsidP="00D76EBE">
      <w:r w:rsidRPr="00CD5E4B">
        <w:t xml:space="preserve">The parameters for macro non-AAS and macro AAS BSs as used in other recent studies </w:t>
      </w:r>
      <w:r w:rsidR="00C77D99" w:rsidRPr="00CD5E4B">
        <w:t>ECC Report 298</w:t>
      </w:r>
      <w:r w:rsidR="00A54C2B" w:rsidRPr="00CD5E4B">
        <w:t xml:space="preserve"> </w:t>
      </w:r>
      <w:r w:rsidR="00A54C2B" w:rsidRPr="00CD5E4B">
        <w:fldChar w:fldCharType="begin" w:fldLock="1"/>
      </w:r>
      <w:r w:rsidR="00A54C2B" w:rsidRPr="00CD5E4B">
        <w:instrText xml:space="preserve"> REF _Ref106029296 \r \h </w:instrText>
      </w:r>
      <w:r w:rsidR="004C13AC" w:rsidRPr="00CD5E4B">
        <w:instrText xml:space="preserve"> \* MERGEFORMAT </w:instrText>
      </w:r>
      <w:r w:rsidR="00A54C2B" w:rsidRPr="00CD5E4B">
        <w:fldChar w:fldCharType="separate"/>
      </w:r>
      <w:r w:rsidR="002816C2" w:rsidRPr="00CD5E4B">
        <w:t>[53]</w:t>
      </w:r>
      <w:r w:rsidR="00A54C2B" w:rsidRPr="00CD5E4B">
        <w:fldChar w:fldCharType="end"/>
      </w:r>
      <w:r w:rsidR="00C77D99" w:rsidRPr="00CD5E4B">
        <w:t xml:space="preserve">, ECC Report 308 </w:t>
      </w:r>
      <w:r w:rsidR="00A54C2B" w:rsidRPr="00CD5E4B">
        <w:fldChar w:fldCharType="begin" w:fldLock="1"/>
      </w:r>
      <w:r w:rsidR="00A54C2B" w:rsidRPr="00CD5E4B">
        <w:instrText xml:space="preserve"> REF _Ref106029047 \r \h </w:instrText>
      </w:r>
      <w:r w:rsidR="004C13AC" w:rsidRPr="00CD5E4B">
        <w:instrText xml:space="preserve"> \* MERGEFORMAT </w:instrText>
      </w:r>
      <w:r w:rsidR="00A54C2B" w:rsidRPr="00CD5E4B">
        <w:fldChar w:fldCharType="separate"/>
      </w:r>
      <w:r w:rsidR="002816C2" w:rsidRPr="00CD5E4B">
        <w:t>[25]</w:t>
      </w:r>
      <w:r w:rsidR="00A54C2B" w:rsidRPr="00CD5E4B">
        <w:fldChar w:fldCharType="end"/>
      </w:r>
      <w:r w:rsidR="00A54C2B" w:rsidRPr="00CD5E4B">
        <w:t xml:space="preserve"> </w:t>
      </w:r>
      <w:r w:rsidR="00C77D99" w:rsidRPr="00CD5E4B">
        <w:t>and ECC Report 281</w:t>
      </w:r>
      <w:r w:rsidR="00A54C2B" w:rsidRPr="00CD5E4B">
        <w:t xml:space="preserve"> </w:t>
      </w:r>
      <w:r w:rsidR="00A54C2B" w:rsidRPr="00CD5E4B">
        <w:fldChar w:fldCharType="begin" w:fldLock="1"/>
      </w:r>
      <w:r w:rsidR="00A54C2B" w:rsidRPr="00CD5E4B">
        <w:instrText xml:space="preserve"> REF _Ref64968043 \r \h </w:instrText>
      </w:r>
      <w:r w:rsidR="004C13AC" w:rsidRPr="00CD5E4B">
        <w:instrText xml:space="preserve"> \* MERGEFORMAT </w:instrText>
      </w:r>
      <w:r w:rsidR="00A54C2B" w:rsidRPr="00CD5E4B">
        <w:fldChar w:fldCharType="separate"/>
      </w:r>
      <w:r w:rsidR="002816C2" w:rsidRPr="00CD5E4B">
        <w:t>[12]</w:t>
      </w:r>
      <w:r w:rsidR="00A54C2B" w:rsidRPr="00CD5E4B">
        <w:fldChar w:fldCharType="end"/>
      </w:r>
      <w:r w:rsidR="00A54C2B" w:rsidRPr="00CD5E4B">
        <w:t xml:space="preserve"> </w:t>
      </w:r>
      <w:r w:rsidRPr="00CD5E4B">
        <w:t>are provided in</w:t>
      </w:r>
      <w:r w:rsidR="00570B4F" w:rsidRPr="00CD5E4B">
        <w:t xml:space="preserve"> </w:t>
      </w:r>
      <w:r w:rsidR="00C77D99" w:rsidRPr="00CD5E4B">
        <w:fldChar w:fldCharType="begin" w:fldLock="1"/>
      </w:r>
      <w:r w:rsidR="00C77D99" w:rsidRPr="00CD5E4B">
        <w:instrText xml:space="preserve"> REF _Ref103259082 \h </w:instrText>
      </w:r>
      <w:r w:rsidR="004C13AC" w:rsidRPr="00CD5E4B">
        <w:instrText xml:space="preserve"> \* MERGEFORMAT </w:instrText>
      </w:r>
      <w:r w:rsidR="00C77D99" w:rsidRPr="00CD5E4B">
        <w:fldChar w:fldCharType="separate"/>
      </w:r>
      <w:r w:rsidR="002816C2" w:rsidRPr="00CD5E4B">
        <w:rPr>
          <w:rStyle w:val="ECCParagraph"/>
        </w:rPr>
        <w:t>Table 55</w:t>
      </w:r>
      <w:r w:rsidR="00C77D99" w:rsidRPr="00CD5E4B">
        <w:fldChar w:fldCharType="end"/>
      </w:r>
      <w:r w:rsidR="00C77D99" w:rsidRPr="00CD5E4B">
        <w:t xml:space="preserve"> to</w:t>
      </w:r>
      <w:r w:rsidR="009F47F3" w:rsidRPr="00CD5E4B">
        <w:t xml:space="preserve"> </w:t>
      </w:r>
      <w:r w:rsidR="00232F03" w:rsidRPr="00CD5E4B">
        <w:fldChar w:fldCharType="begin" w:fldLock="1"/>
      </w:r>
      <w:r w:rsidR="00232F03" w:rsidRPr="00CD5E4B">
        <w:instrText xml:space="preserve"> REF _Ref106189374 \h </w:instrText>
      </w:r>
      <w:r w:rsidR="004C13AC" w:rsidRPr="00CD5E4B">
        <w:instrText xml:space="preserve"> \* MERGEFORMAT </w:instrText>
      </w:r>
      <w:r w:rsidR="00232F03" w:rsidRPr="00CD5E4B">
        <w:fldChar w:fldCharType="separate"/>
      </w:r>
      <w:r w:rsidR="002816C2" w:rsidRPr="00CD5E4B">
        <w:t>Table 57</w:t>
      </w:r>
      <w:r w:rsidR="00232F03" w:rsidRPr="00CD5E4B">
        <w:fldChar w:fldCharType="end"/>
      </w:r>
      <w:r w:rsidR="00232F03" w:rsidRPr="00CD5E4B">
        <w:t>.</w:t>
      </w:r>
      <w:r w:rsidR="009F47F3" w:rsidRPr="00CD5E4B">
        <w:t xml:space="preserve"> </w:t>
      </w:r>
      <w:r w:rsidR="00232F03" w:rsidRPr="00CD5E4B">
        <w:t>O</w:t>
      </w:r>
      <w:r w:rsidRPr="00CD5E4B">
        <w:t>hmic loss include dissipation, matching and PCB transmission line losses, etc. BS array ohmic loss is considered to be 2 dB. For AAS in the 2300 MHz only macro AAS BSs are foreseen.</w:t>
      </w:r>
    </w:p>
    <w:p w14:paraId="735E9C68" w14:textId="023BB11A" w:rsidR="00E07449" w:rsidRPr="00CD5E4B" w:rsidRDefault="00C77D99" w:rsidP="001D7C93">
      <w:pPr>
        <w:pStyle w:val="Caption"/>
        <w:keepNext/>
        <w:rPr>
          <w:rStyle w:val="ECCParagraph"/>
          <w:rFonts w:eastAsia="Calibri"/>
          <w:b w:val="0"/>
          <w:bCs w:val="0"/>
          <w:color w:val="auto"/>
          <w:szCs w:val="22"/>
        </w:rPr>
      </w:pPr>
      <w:bookmarkStart w:id="1119" w:name="_Ref103259082"/>
      <w:r w:rsidRPr="00CD5E4B">
        <w:rPr>
          <w:rStyle w:val="ECCParagraph"/>
        </w:rPr>
        <w:lastRenderedPageBreak/>
        <w:t>T</w:t>
      </w:r>
      <w:r w:rsidR="00E07449" w:rsidRPr="00CD5E4B">
        <w:rPr>
          <w:rStyle w:val="ECCParagraph"/>
        </w:rPr>
        <w:t xml:space="preserve">able </w:t>
      </w:r>
      <w:r w:rsidR="00E07449" w:rsidRPr="00CD5E4B">
        <w:rPr>
          <w:rStyle w:val="ECCParagraph"/>
        </w:rPr>
        <w:fldChar w:fldCharType="begin"/>
      </w:r>
      <w:r w:rsidR="00E07449" w:rsidRPr="00CD5E4B">
        <w:rPr>
          <w:rStyle w:val="ECCParagraph"/>
        </w:rPr>
        <w:instrText xml:space="preserve"> SEQ Table \* ARABIC </w:instrText>
      </w:r>
      <w:r w:rsidR="00E07449" w:rsidRPr="00CD5E4B">
        <w:rPr>
          <w:rStyle w:val="ECCParagraph"/>
        </w:rPr>
        <w:fldChar w:fldCharType="separate"/>
      </w:r>
      <w:r w:rsidR="001F0975">
        <w:rPr>
          <w:rStyle w:val="ECCParagraph"/>
          <w:noProof/>
        </w:rPr>
        <w:t>55</w:t>
      </w:r>
      <w:r w:rsidR="00E07449" w:rsidRPr="00CD5E4B">
        <w:rPr>
          <w:rStyle w:val="ECCParagraph"/>
        </w:rPr>
        <w:fldChar w:fldCharType="end"/>
      </w:r>
      <w:bookmarkEnd w:id="1119"/>
      <w:r w:rsidR="00E07449" w:rsidRPr="00CD5E4B">
        <w:rPr>
          <w:rStyle w:val="ECCParagraph"/>
        </w:rPr>
        <w:t xml:space="preserve">: Deployment scenarios of radio access networks and parameters in common for non-AAS and AAS </w:t>
      </w:r>
      <w:r w:rsidR="00E07449" w:rsidRPr="00CD5E4B">
        <w:rPr>
          <w:rStyle w:val="ECCParagraph"/>
        </w:rPr>
        <w:fldChar w:fldCharType="begin" w:fldLock="1"/>
      </w:r>
      <w:r w:rsidR="00E07449" w:rsidRPr="00CD5E4B">
        <w:rPr>
          <w:rStyle w:val="ECCParagraph"/>
        </w:rPr>
        <w:instrText xml:space="preserve"> REF _Ref78202734 \r \h </w:instrText>
      </w:r>
      <w:r w:rsidR="004C13AC" w:rsidRPr="00CD5E4B">
        <w:rPr>
          <w:rStyle w:val="ECCParagraph"/>
        </w:rPr>
        <w:instrText xml:space="preserve"> \* MERGEFORMAT </w:instrText>
      </w:r>
      <w:r w:rsidR="00E07449" w:rsidRPr="00CD5E4B">
        <w:rPr>
          <w:rStyle w:val="ECCParagraph"/>
        </w:rPr>
      </w:r>
      <w:r w:rsidR="00E07449" w:rsidRPr="00CD5E4B">
        <w:rPr>
          <w:rStyle w:val="ECCParagraph"/>
        </w:rPr>
        <w:fldChar w:fldCharType="separate"/>
      </w:r>
      <w:r w:rsidR="002816C2" w:rsidRPr="00CD5E4B">
        <w:rPr>
          <w:rStyle w:val="ECCParagraph"/>
        </w:rPr>
        <w:t>[11]</w:t>
      </w:r>
      <w:r w:rsidR="00E07449" w:rsidRPr="00CD5E4B">
        <w:rPr>
          <w:rStyle w:val="ECCParagraph"/>
        </w:rPr>
        <w:fldChar w:fldCharType="end"/>
      </w:r>
      <w:r w:rsidR="00A54C2B" w:rsidRPr="00CD5E4B">
        <w:rPr>
          <w:rStyle w:val="ECCParagraph"/>
        </w:rPr>
        <w:t>,</w:t>
      </w:r>
      <w:r w:rsidR="00E07449" w:rsidRPr="00CD5E4B">
        <w:rPr>
          <w:rStyle w:val="ECCParagraph"/>
        </w:rPr>
        <w:t xml:space="preserve"> </w:t>
      </w:r>
      <w:r w:rsidR="00E07449" w:rsidRPr="00CD5E4B">
        <w:rPr>
          <w:lang w:val="en-GB"/>
        </w:rPr>
        <w:fldChar w:fldCharType="begin" w:fldLock="1"/>
      </w:r>
      <w:r w:rsidR="00E07449" w:rsidRPr="00CD5E4B">
        <w:rPr>
          <w:lang w:val="en-GB"/>
        </w:rPr>
        <w:instrText xml:space="preserve"> REF _Ref78216563 \r \h  \* MERGEFORMAT </w:instrText>
      </w:r>
      <w:r w:rsidR="00E07449" w:rsidRPr="00CD5E4B">
        <w:rPr>
          <w:lang w:val="en-GB"/>
        </w:rPr>
      </w:r>
      <w:r w:rsidR="00E07449" w:rsidRPr="00CD5E4B">
        <w:rPr>
          <w:lang w:val="en-GB"/>
        </w:rPr>
        <w:fldChar w:fldCharType="separate"/>
      </w:r>
      <w:r w:rsidR="002816C2" w:rsidRPr="00CD5E4B">
        <w:rPr>
          <w:lang w:val="en-GB"/>
        </w:rPr>
        <w:t>[22]</w:t>
      </w:r>
      <w:r w:rsidR="00E07449" w:rsidRPr="00CD5E4B">
        <w:rPr>
          <w:lang w:val="en-GB"/>
        </w:rPr>
        <w:fldChar w:fldCharType="end"/>
      </w:r>
      <w:r w:rsidR="00E07449" w:rsidRPr="00CD5E4B">
        <w:rPr>
          <w:rStyle w:val="ECCParagraph"/>
        </w:rPr>
        <w:t xml:space="preserve"> </w:t>
      </w:r>
    </w:p>
    <w:tbl>
      <w:tblPr>
        <w:tblStyle w:val="ECCTable-redheader"/>
        <w:tblW w:w="5000" w:type="pct"/>
        <w:tblInd w:w="0" w:type="dxa"/>
        <w:tblLook w:val="04A0" w:firstRow="1" w:lastRow="0" w:firstColumn="1" w:lastColumn="0" w:noHBand="0" w:noVBand="1"/>
      </w:tblPr>
      <w:tblGrid>
        <w:gridCol w:w="1539"/>
        <w:gridCol w:w="4100"/>
        <w:gridCol w:w="3990"/>
      </w:tblGrid>
      <w:tr w:rsidR="00E07449" w:rsidRPr="00CD5E4B" w14:paraId="3FF23F28" w14:textId="77777777" w:rsidTr="006B42C7">
        <w:trPr>
          <w:cnfStyle w:val="100000000000" w:firstRow="1" w:lastRow="0" w:firstColumn="0" w:lastColumn="0" w:oddVBand="0" w:evenVBand="0" w:oddHBand="0" w:evenHBand="0" w:firstRowFirstColumn="0" w:firstRowLastColumn="0" w:lastRowFirstColumn="0" w:lastRowLastColumn="0"/>
        </w:trPr>
        <w:tc>
          <w:tcPr>
            <w:tcW w:w="0" w:type="pct"/>
          </w:tcPr>
          <w:p w14:paraId="0FA33027" w14:textId="77777777" w:rsidR="00E07449" w:rsidRPr="00CD5E4B" w:rsidRDefault="00E07449" w:rsidP="001D7C93">
            <w:pPr>
              <w:pStyle w:val="ECCTableHeaderwhitefont"/>
              <w:keepNext/>
              <w:keepLines/>
            </w:pPr>
            <w:r w:rsidRPr="00CD5E4B">
              <w:t>Parameter</w:t>
            </w:r>
          </w:p>
        </w:tc>
        <w:tc>
          <w:tcPr>
            <w:tcW w:w="1956" w:type="pct"/>
          </w:tcPr>
          <w:p w14:paraId="027B1114" w14:textId="77777777" w:rsidR="00E07449" w:rsidRPr="00CD5E4B" w:rsidRDefault="00E07449" w:rsidP="001D7C93">
            <w:pPr>
              <w:pStyle w:val="ECCTableHeaderwhitefont"/>
              <w:keepNext/>
              <w:keepLines/>
            </w:pPr>
            <w:r w:rsidRPr="00CD5E4B">
              <w:t>Range examples</w:t>
            </w:r>
          </w:p>
        </w:tc>
        <w:tc>
          <w:tcPr>
            <w:tcW w:w="1911" w:type="pct"/>
          </w:tcPr>
          <w:p w14:paraId="464AD5A0" w14:textId="77777777" w:rsidR="00E07449" w:rsidRPr="00CD5E4B" w:rsidRDefault="00E07449" w:rsidP="001D7C93">
            <w:pPr>
              <w:pStyle w:val="ECCTableHeaderwhitefont"/>
              <w:keepNext/>
              <w:keepLines/>
            </w:pPr>
            <w:r w:rsidRPr="00CD5E4B">
              <w:t>Used for this study</w:t>
            </w:r>
          </w:p>
        </w:tc>
      </w:tr>
      <w:tr w:rsidR="00E07449" w:rsidRPr="00CD5E4B" w14:paraId="0F94333C" w14:textId="77777777" w:rsidTr="006B42C7">
        <w:trPr>
          <w:trHeight w:val="265"/>
        </w:trPr>
        <w:tc>
          <w:tcPr>
            <w:tcW w:w="0" w:type="pct"/>
            <w:vAlign w:val="top"/>
          </w:tcPr>
          <w:p w14:paraId="4B6DBED1" w14:textId="77777777" w:rsidR="00E07449" w:rsidRPr="00CD5E4B" w:rsidRDefault="00E07449" w:rsidP="001D7C93">
            <w:pPr>
              <w:pStyle w:val="ECCTabletext"/>
              <w:keepNext/>
              <w:keepLines/>
              <w:jc w:val="left"/>
            </w:pPr>
            <w:r w:rsidRPr="00CD5E4B">
              <w:t>Area</w:t>
            </w:r>
          </w:p>
        </w:tc>
        <w:tc>
          <w:tcPr>
            <w:tcW w:w="1956" w:type="pct"/>
            <w:vAlign w:val="top"/>
          </w:tcPr>
          <w:p w14:paraId="09D9D470" w14:textId="0560A45A" w:rsidR="00E07449" w:rsidRPr="00CD5E4B" w:rsidRDefault="00E07449" w:rsidP="001D7C93">
            <w:pPr>
              <w:pStyle w:val="ECCTabletext"/>
              <w:keepNext/>
              <w:keepLines/>
              <w:jc w:val="left"/>
            </w:pPr>
            <w:r w:rsidRPr="00CD5E4B">
              <w:t xml:space="preserve">Macro rural, suburban, urban, indoor </w:t>
            </w:r>
          </w:p>
        </w:tc>
        <w:tc>
          <w:tcPr>
            <w:tcW w:w="1911" w:type="pct"/>
          </w:tcPr>
          <w:p w14:paraId="04B785C9" w14:textId="77777777" w:rsidR="00E07449" w:rsidRPr="00CD5E4B" w:rsidRDefault="00E07449" w:rsidP="001D7C93">
            <w:pPr>
              <w:pStyle w:val="ECCTabletext"/>
              <w:keepNext/>
              <w:keepLines/>
              <w:jc w:val="left"/>
            </w:pPr>
            <w:r w:rsidRPr="00CD5E4B">
              <w:t>Rural, suburban and urban area</w:t>
            </w:r>
          </w:p>
        </w:tc>
      </w:tr>
      <w:tr w:rsidR="00E07449" w:rsidRPr="00CD5E4B" w14:paraId="79DE0DDE" w14:textId="77777777" w:rsidTr="006B42C7">
        <w:trPr>
          <w:trHeight w:val="265"/>
        </w:trPr>
        <w:tc>
          <w:tcPr>
            <w:tcW w:w="0" w:type="pct"/>
            <w:vAlign w:val="top"/>
          </w:tcPr>
          <w:p w14:paraId="437E35A6" w14:textId="77777777" w:rsidR="00E07449" w:rsidRPr="00CD5E4B" w:rsidRDefault="00E07449" w:rsidP="001D7C93">
            <w:pPr>
              <w:pStyle w:val="ECCTabletext"/>
              <w:keepNext/>
              <w:keepLines/>
              <w:jc w:val="left"/>
            </w:pPr>
            <w:r w:rsidRPr="00CD5E4B">
              <w:t>BS type</w:t>
            </w:r>
          </w:p>
        </w:tc>
        <w:tc>
          <w:tcPr>
            <w:tcW w:w="1956" w:type="pct"/>
            <w:vAlign w:val="top"/>
          </w:tcPr>
          <w:p w14:paraId="5BDD0BA0" w14:textId="77777777" w:rsidR="00E07449" w:rsidRPr="00CD5E4B" w:rsidRDefault="00E07449" w:rsidP="001D7C93">
            <w:pPr>
              <w:pStyle w:val="ECCTabletext"/>
              <w:keepNext/>
              <w:keepLines/>
              <w:jc w:val="left"/>
            </w:pPr>
            <w:r w:rsidRPr="00CD5E4B">
              <w:t>Macro, micro, pico</w:t>
            </w:r>
          </w:p>
        </w:tc>
        <w:tc>
          <w:tcPr>
            <w:tcW w:w="1911" w:type="pct"/>
          </w:tcPr>
          <w:p w14:paraId="4A13EFA9" w14:textId="77777777" w:rsidR="00E07449" w:rsidRPr="00CD5E4B" w:rsidRDefault="00E07449" w:rsidP="001D7C93">
            <w:pPr>
              <w:pStyle w:val="ECCTabletext"/>
              <w:keepNext/>
              <w:keepLines/>
              <w:jc w:val="left"/>
            </w:pPr>
            <w:r w:rsidRPr="00CD5E4B">
              <w:t>Macro non-AAS and AAS</w:t>
            </w:r>
          </w:p>
        </w:tc>
      </w:tr>
      <w:tr w:rsidR="00E07449" w:rsidRPr="00CD5E4B" w14:paraId="0567AFCD" w14:textId="77777777" w:rsidTr="006B42C7">
        <w:trPr>
          <w:trHeight w:val="265"/>
        </w:trPr>
        <w:tc>
          <w:tcPr>
            <w:tcW w:w="0" w:type="pct"/>
            <w:vAlign w:val="top"/>
          </w:tcPr>
          <w:p w14:paraId="56C6F7EE" w14:textId="77777777" w:rsidR="00E07449" w:rsidRPr="00CD5E4B" w:rsidRDefault="00E07449" w:rsidP="001D7C93">
            <w:pPr>
              <w:pStyle w:val="ECCTabletext"/>
              <w:keepNext/>
              <w:keepLines/>
              <w:jc w:val="left"/>
            </w:pPr>
            <w:r w:rsidRPr="00CD5E4B">
              <w:t>Cell radius</w:t>
            </w:r>
          </w:p>
        </w:tc>
        <w:tc>
          <w:tcPr>
            <w:tcW w:w="1956" w:type="pct"/>
            <w:vAlign w:val="top"/>
          </w:tcPr>
          <w:p w14:paraId="2A225016" w14:textId="29387BA1" w:rsidR="00E07449" w:rsidRPr="00CD5E4B" w:rsidRDefault="00E07449" w:rsidP="001D7C93">
            <w:pPr>
              <w:pStyle w:val="ECCTabletext"/>
              <w:keepNext/>
              <w:keepLines/>
              <w:jc w:val="left"/>
            </w:pPr>
            <w:r w:rsidRPr="00CD5E4B">
              <w:t xml:space="preserve">ITU-R M.2292 </w:t>
            </w:r>
            <w:r w:rsidR="00740949" w:rsidRPr="00CD5E4B">
              <w:fldChar w:fldCharType="begin" w:fldLock="1"/>
            </w:r>
            <w:r w:rsidR="00740949" w:rsidRPr="00CD5E4B">
              <w:instrText xml:space="preserve"> REF _Ref111805929 \r \h </w:instrText>
            </w:r>
            <w:r w:rsidR="004C13AC" w:rsidRPr="00CD5E4B">
              <w:instrText xml:space="preserve"> \* MERGEFORMAT </w:instrText>
            </w:r>
            <w:r w:rsidR="00740949" w:rsidRPr="00CD5E4B">
              <w:fldChar w:fldCharType="separate"/>
            </w:r>
            <w:r w:rsidR="002816C2" w:rsidRPr="00CD5E4B">
              <w:t>[51]</w:t>
            </w:r>
            <w:r w:rsidR="00740949" w:rsidRPr="00CD5E4B">
              <w:fldChar w:fldCharType="end"/>
            </w:r>
            <w:r w:rsidRPr="00CD5E4B">
              <w:t xml:space="preserve">, </w:t>
            </w:r>
            <w:r w:rsidRPr="00CD5E4B">
              <w:fldChar w:fldCharType="begin" w:fldLock="1"/>
            </w:r>
            <w:r w:rsidRPr="00CD5E4B">
              <w:instrText xml:space="preserve"> REF _Ref78216563 \r \h </w:instrText>
            </w:r>
            <w:r w:rsidR="00BA5D0B" w:rsidRPr="00CD5E4B">
              <w:instrText xml:space="preserve"> \* MERGEFORMAT </w:instrText>
            </w:r>
            <w:r w:rsidRPr="00CD5E4B">
              <w:fldChar w:fldCharType="separate"/>
            </w:r>
            <w:r w:rsidR="002816C2" w:rsidRPr="00CD5E4B">
              <w:t>[22]</w:t>
            </w:r>
            <w:r w:rsidRPr="00CD5E4B">
              <w:fldChar w:fldCharType="end"/>
            </w:r>
            <w:r w:rsidRPr="00CD5E4B">
              <w:t xml:space="preserve">: </w:t>
            </w:r>
          </w:p>
          <w:p w14:paraId="016721AE" w14:textId="77777777" w:rsidR="00E07449" w:rsidRPr="00CD5E4B" w:rsidRDefault="00E07449" w:rsidP="001D7C93">
            <w:pPr>
              <w:pStyle w:val="ECCTabletext"/>
              <w:keepNext/>
              <w:keepLines/>
              <w:jc w:val="left"/>
            </w:pPr>
            <w:r w:rsidRPr="00CD5E4B">
              <w:t>Rural: &gt; 2 km (typical value to be used in sharing studies 4 km)</w:t>
            </w:r>
          </w:p>
          <w:p w14:paraId="6C83C0D6" w14:textId="77777777" w:rsidR="00E07449" w:rsidRPr="00CD5E4B" w:rsidRDefault="00E07449" w:rsidP="001D7C93">
            <w:pPr>
              <w:pStyle w:val="ECCTabletext"/>
              <w:keepNext/>
              <w:keepLines/>
              <w:jc w:val="left"/>
            </w:pPr>
            <w:r w:rsidRPr="00CD5E4B">
              <w:t xml:space="preserve">Suburban: 0.4-2.5 km (typical figure to be used in sharing studies 0.8 km suburban, BS-to-BS ISD 1.2 km). </w:t>
            </w:r>
          </w:p>
          <w:p w14:paraId="1589CD87" w14:textId="77777777" w:rsidR="00E07449" w:rsidRPr="00CD5E4B" w:rsidRDefault="00E07449" w:rsidP="001D7C93">
            <w:pPr>
              <w:pStyle w:val="ECCTabletext"/>
              <w:keepNext/>
              <w:keepLines/>
              <w:jc w:val="left"/>
            </w:pPr>
            <w:r w:rsidRPr="00CD5E4B">
              <w:t>Urban: 0.2-0.8 km (typical value to be used in sharing studies for urban macro 0.4 km)</w:t>
            </w:r>
          </w:p>
          <w:p w14:paraId="629E75C1" w14:textId="76EB9DF0" w:rsidR="00E07449" w:rsidRPr="00CD5E4B" w:rsidRDefault="00A54C2B" w:rsidP="001D7C93">
            <w:pPr>
              <w:pStyle w:val="ECCTabletext"/>
              <w:keepNext/>
              <w:keepLines/>
              <w:jc w:val="left"/>
            </w:pPr>
            <w:r w:rsidRPr="00CD5E4B">
              <w:t xml:space="preserve">ECC </w:t>
            </w:r>
            <w:r w:rsidR="00E07449" w:rsidRPr="00CD5E4B">
              <w:t>Report 172</w:t>
            </w:r>
            <w:r w:rsidRPr="00CD5E4B">
              <w:t xml:space="preserve"> </w:t>
            </w:r>
            <w:r w:rsidRPr="00CD5E4B">
              <w:fldChar w:fldCharType="begin" w:fldLock="1"/>
            </w:r>
            <w:r w:rsidRPr="00CD5E4B">
              <w:instrText xml:space="preserve"> REF _Ref40084256 \r \h </w:instrText>
            </w:r>
            <w:r w:rsidR="004C13AC" w:rsidRPr="00CD5E4B">
              <w:instrText xml:space="preserve"> \* MERGEFORMAT </w:instrText>
            </w:r>
            <w:r w:rsidRPr="00CD5E4B">
              <w:fldChar w:fldCharType="separate"/>
            </w:r>
            <w:r w:rsidR="002816C2" w:rsidRPr="00CD5E4B">
              <w:t>[4]</w:t>
            </w:r>
            <w:r w:rsidRPr="00CD5E4B">
              <w:fldChar w:fldCharType="end"/>
            </w:r>
            <w:r w:rsidR="00E07449" w:rsidRPr="00CD5E4B">
              <w:t>: cell radius 0.433 km and BS-to-BS distance 0.75km (used 3GPP2 cell layout)</w:t>
            </w:r>
          </w:p>
        </w:tc>
        <w:tc>
          <w:tcPr>
            <w:tcW w:w="1911" w:type="pct"/>
          </w:tcPr>
          <w:p w14:paraId="7418526A" w14:textId="4816F7D9" w:rsidR="00E07449" w:rsidRPr="00CD5E4B" w:rsidRDefault="00E07449" w:rsidP="001D7C93">
            <w:pPr>
              <w:pStyle w:val="ECCTabletext"/>
              <w:keepNext/>
              <w:keepLines/>
              <w:jc w:val="left"/>
            </w:pPr>
            <w:r w:rsidRPr="00CD5E4B">
              <w:t>Rural with 4</w:t>
            </w:r>
            <w:r w:rsidR="009C2FC4" w:rsidRPr="00CD5E4B">
              <w:t xml:space="preserve"> </w:t>
            </w:r>
            <w:r w:rsidRPr="00CD5E4B">
              <w:t xml:space="preserve">km cell radius, BS-to-BS ISD 6 km (in </w:t>
            </w:r>
            <w:r w:rsidR="00D43A3C" w:rsidRPr="00CD5E4B">
              <w:t>SEAMCAT</w:t>
            </w:r>
            <w:r w:rsidRPr="00CD5E4B">
              <w:t xml:space="preserve"> 2 km cell radius with 3GPP layout)</w:t>
            </w:r>
          </w:p>
          <w:p w14:paraId="357BCDE5" w14:textId="77777777" w:rsidR="00E07449" w:rsidRPr="00CD5E4B" w:rsidRDefault="00E07449" w:rsidP="001D7C93">
            <w:pPr>
              <w:pStyle w:val="ECCTabletext"/>
              <w:keepNext/>
              <w:keepLines/>
              <w:jc w:val="left"/>
            </w:pPr>
            <w:r w:rsidRPr="00CD5E4B">
              <w:t xml:space="preserve">Suburban with 0.8 km cell radius BS-to-BS ISD 1.2 km (in </w:t>
            </w:r>
            <w:r w:rsidR="00D43A3C" w:rsidRPr="00CD5E4B">
              <w:t>SEAMCAT</w:t>
            </w:r>
            <w:r w:rsidRPr="00CD5E4B">
              <w:t xml:space="preserve"> 0.4 km cell radius with 3GPP layout) </w:t>
            </w:r>
          </w:p>
          <w:p w14:paraId="641E9C86" w14:textId="296DFB0B" w:rsidR="00E07449" w:rsidRPr="00CD5E4B" w:rsidRDefault="004F46C3" w:rsidP="001D7C93">
            <w:pPr>
              <w:pStyle w:val="ECCTabletext"/>
              <w:keepNext/>
              <w:keepLines/>
              <w:jc w:val="left"/>
            </w:pPr>
            <w:r w:rsidRPr="00CD5E4B">
              <w:t>Urban with 0.4 km cell radius BS-to-BS ISD 0.6 km (in SEAMCAT 0.2 km cell radius with 3GPP layout)</w:t>
            </w:r>
          </w:p>
        </w:tc>
      </w:tr>
      <w:tr w:rsidR="00E07449" w:rsidRPr="00CD5E4B" w14:paraId="7EDE5173" w14:textId="77777777" w:rsidTr="006B42C7">
        <w:trPr>
          <w:trHeight w:val="265"/>
        </w:trPr>
        <w:tc>
          <w:tcPr>
            <w:tcW w:w="0" w:type="pct"/>
            <w:vAlign w:val="top"/>
          </w:tcPr>
          <w:p w14:paraId="75D00D42" w14:textId="77777777" w:rsidR="00E07449" w:rsidRPr="00CD5E4B" w:rsidRDefault="00E07449" w:rsidP="001D7C93">
            <w:pPr>
              <w:pStyle w:val="ECCTabletext"/>
              <w:keepNext/>
              <w:keepLines/>
              <w:jc w:val="left"/>
            </w:pPr>
            <w:r w:rsidRPr="00CD5E4B">
              <w:t>Antenna height</w:t>
            </w:r>
          </w:p>
        </w:tc>
        <w:tc>
          <w:tcPr>
            <w:tcW w:w="1956" w:type="pct"/>
            <w:vAlign w:val="top"/>
          </w:tcPr>
          <w:p w14:paraId="4999893F" w14:textId="342F1CD2" w:rsidR="00E07449" w:rsidRPr="00CD5E4B" w:rsidRDefault="00A54C2B" w:rsidP="001D7C93">
            <w:pPr>
              <w:pStyle w:val="ECCTabletext"/>
              <w:keepNext/>
              <w:keepLines/>
              <w:jc w:val="left"/>
            </w:pPr>
            <w:r w:rsidRPr="00CD5E4B">
              <w:t xml:space="preserve">ECC </w:t>
            </w:r>
            <w:r w:rsidR="00E07449" w:rsidRPr="00CD5E4B">
              <w:t>Report 172: 10 to 37.5</w:t>
            </w:r>
            <w:r w:rsidR="00F90CAC" w:rsidRPr="00CD5E4B">
              <w:t xml:space="preserve"> </w:t>
            </w:r>
            <w:r w:rsidR="00E07449" w:rsidRPr="00CD5E4B">
              <w:t>m</w:t>
            </w:r>
          </w:p>
          <w:p w14:paraId="223321DC" w14:textId="0E7167BA" w:rsidR="00E07449" w:rsidRPr="00CD5E4B" w:rsidRDefault="00E07449" w:rsidP="001D7C93">
            <w:pPr>
              <w:pStyle w:val="ECCTabletext"/>
              <w:keepNext/>
              <w:keepLines/>
              <w:jc w:val="left"/>
            </w:pPr>
            <w:r w:rsidRPr="00CD5E4B">
              <w:t>ITU-R M.2292</w:t>
            </w:r>
            <w:r w:rsidR="00A54C2B" w:rsidRPr="00CD5E4B">
              <w:t xml:space="preserve"> </w:t>
            </w:r>
            <w:r w:rsidR="00740949" w:rsidRPr="00CD5E4B">
              <w:fldChar w:fldCharType="begin" w:fldLock="1"/>
            </w:r>
            <w:r w:rsidR="00740949" w:rsidRPr="00CD5E4B">
              <w:instrText xml:space="preserve"> REF _Ref111805929 \r \h </w:instrText>
            </w:r>
            <w:r w:rsidR="004C13AC" w:rsidRPr="00CD5E4B">
              <w:instrText xml:space="preserve"> \* MERGEFORMAT </w:instrText>
            </w:r>
            <w:r w:rsidR="00740949" w:rsidRPr="00CD5E4B">
              <w:fldChar w:fldCharType="separate"/>
            </w:r>
            <w:r w:rsidR="002816C2" w:rsidRPr="00CD5E4B">
              <w:t>[51]</w:t>
            </w:r>
            <w:r w:rsidR="00740949" w:rsidRPr="00CD5E4B">
              <w:fldChar w:fldCharType="end"/>
            </w:r>
            <w:r w:rsidRPr="00CD5E4B">
              <w:t xml:space="preserve">: 30 m rural, 25 m for suburban, 20 m urban </w:t>
            </w:r>
          </w:p>
        </w:tc>
        <w:tc>
          <w:tcPr>
            <w:tcW w:w="1911" w:type="pct"/>
          </w:tcPr>
          <w:p w14:paraId="1EA6C4F3" w14:textId="784D25D5" w:rsidR="00E07449" w:rsidRPr="00CD5E4B" w:rsidRDefault="00E07449" w:rsidP="001D7C93">
            <w:pPr>
              <w:pStyle w:val="ECCTabletext"/>
              <w:keepNext/>
              <w:keepLines/>
              <w:jc w:val="left"/>
            </w:pPr>
            <w:r w:rsidRPr="00CD5E4B">
              <w:t>30 for rural and 25 m for suburban, 20</w:t>
            </w:r>
            <w:r w:rsidR="00F90CAC" w:rsidRPr="00CD5E4B">
              <w:t xml:space="preserve"> </w:t>
            </w:r>
            <w:r w:rsidRPr="00CD5E4B">
              <w:t>m for urban</w:t>
            </w:r>
          </w:p>
        </w:tc>
      </w:tr>
      <w:tr w:rsidR="00E07449" w:rsidRPr="00CD5E4B" w14:paraId="0B75435D" w14:textId="77777777" w:rsidTr="006B42C7">
        <w:trPr>
          <w:trHeight w:val="265"/>
        </w:trPr>
        <w:tc>
          <w:tcPr>
            <w:tcW w:w="0" w:type="pct"/>
          </w:tcPr>
          <w:p w14:paraId="31E7AB4E" w14:textId="77777777" w:rsidR="00E07449" w:rsidRPr="00CD5E4B" w:rsidRDefault="00E07449" w:rsidP="001D7C93">
            <w:pPr>
              <w:pStyle w:val="ECCTabletext"/>
              <w:keepNext/>
              <w:keepLines/>
              <w:jc w:val="left"/>
            </w:pPr>
            <w:r w:rsidRPr="00CD5E4B">
              <w:t>Channel bandwidth</w:t>
            </w:r>
          </w:p>
        </w:tc>
        <w:tc>
          <w:tcPr>
            <w:tcW w:w="1956" w:type="pct"/>
          </w:tcPr>
          <w:p w14:paraId="1FA39300" w14:textId="137F2730" w:rsidR="00E07449" w:rsidRPr="00CD5E4B" w:rsidRDefault="00E07449" w:rsidP="001D7C93">
            <w:pPr>
              <w:pStyle w:val="ECCTabletext"/>
              <w:keepNext/>
              <w:keepLines/>
              <w:jc w:val="left"/>
            </w:pPr>
            <w:r w:rsidRPr="00CD5E4B">
              <w:t>5 to 100 MHz from 3GPP spec</w:t>
            </w:r>
            <w:r w:rsidR="00877CB7" w:rsidRPr="00CD5E4B">
              <w:t xml:space="preserve"> </w:t>
            </w:r>
            <w:r w:rsidR="004F07B7" w:rsidRPr="00CD5E4B">
              <w:fldChar w:fldCharType="begin" w:fldLock="1"/>
            </w:r>
            <w:r w:rsidR="004F07B7" w:rsidRPr="00CD5E4B">
              <w:instrText xml:space="preserve"> REF _Ref111806095 \r \h </w:instrText>
            </w:r>
            <w:r w:rsidR="004C13AC" w:rsidRPr="00CD5E4B">
              <w:instrText xml:space="preserve"> \* MERGEFORMAT </w:instrText>
            </w:r>
            <w:r w:rsidR="004F07B7" w:rsidRPr="00CD5E4B">
              <w:fldChar w:fldCharType="separate"/>
            </w:r>
            <w:r w:rsidR="002816C2" w:rsidRPr="00CD5E4B">
              <w:t>[15]</w:t>
            </w:r>
            <w:r w:rsidR="004F07B7" w:rsidRPr="00CD5E4B">
              <w:fldChar w:fldCharType="end"/>
            </w:r>
          </w:p>
          <w:p w14:paraId="614B1B4C" w14:textId="2E3B4629" w:rsidR="00E07449" w:rsidRPr="00CD5E4B" w:rsidRDefault="00E07449" w:rsidP="001D7C93">
            <w:pPr>
              <w:pStyle w:val="ECCTabletext"/>
              <w:keepNext/>
              <w:keepLines/>
              <w:jc w:val="left"/>
            </w:pPr>
            <w:r w:rsidRPr="00CD5E4B">
              <w:t xml:space="preserve">10 or 20 MHz, from ITU-R </w:t>
            </w:r>
            <w:r w:rsidRPr="00CD5E4B">
              <w:fldChar w:fldCharType="begin" w:fldLock="1"/>
            </w:r>
            <w:r w:rsidRPr="00CD5E4B">
              <w:instrText xml:space="preserve"> REF _Ref78216563 \r \h  \* MERGEFORMAT </w:instrText>
            </w:r>
            <w:r w:rsidRPr="00CD5E4B">
              <w:fldChar w:fldCharType="separate"/>
            </w:r>
            <w:r w:rsidR="002816C2" w:rsidRPr="00CD5E4B">
              <w:t>[22]</w:t>
            </w:r>
            <w:r w:rsidRPr="00CD5E4B">
              <w:fldChar w:fldCharType="end"/>
            </w:r>
            <w:r w:rsidR="004E458E" w:rsidRPr="00CD5E4B">
              <w:t xml:space="preserve"> </w:t>
            </w:r>
          </w:p>
          <w:p w14:paraId="19632A92" w14:textId="6F579BB8" w:rsidR="00E07449" w:rsidRPr="00CD5E4B" w:rsidRDefault="00A54C2B" w:rsidP="001D7C93">
            <w:pPr>
              <w:pStyle w:val="ECCTabletext"/>
              <w:keepNext/>
              <w:keepLines/>
              <w:jc w:val="left"/>
            </w:pPr>
            <w:r w:rsidRPr="00CD5E4B">
              <w:t xml:space="preserve">ECC </w:t>
            </w:r>
            <w:r w:rsidR="00E07449" w:rsidRPr="00CD5E4B">
              <w:t>Report 172: 10 and 20 MHz</w:t>
            </w:r>
          </w:p>
        </w:tc>
        <w:tc>
          <w:tcPr>
            <w:tcW w:w="1911" w:type="pct"/>
          </w:tcPr>
          <w:p w14:paraId="0C64F577" w14:textId="77777777" w:rsidR="00E07449" w:rsidRPr="00CD5E4B" w:rsidRDefault="00E07449" w:rsidP="001D7C93">
            <w:pPr>
              <w:pStyle w:val="ECCTabletext"/>
              <w:keepNext/>
              <w:keepLines/>
              <w:jc w:val="left"/>
            </w:pPr>
            <w:r w:rsidRPr="00CD5E4B">
              <w:t>10 and 20 MHz</w:t>
            </w:r>
          </w:p>
          <w:p w14:paraId="18298237" w14:textId="77777777" w:rsidR="00E07449" w:rsidRPr="00CD5E4B" w:rsidRDefault="00E07449" w:rsidP="001D7C93">
            <w:pPr>
              <w:pStyle w:val="ECCTabletext"/>
              <w:keepNext/>
              <w:keepLines/>
              <w:jc w:val="left"/>
            </w:pPr>
            <w:r w:rsidRPr="00CD5E4B">
              <w:t>(with centre frequencies at 2395 and 2390 MHz)</w:t>
            </w:r>
          </w:p>
        </w:tc>
      </w:tr>
      <w:tr w:rsidR="00E07449" w:rsidRPr="00CD5E4B" w14:paraId="03053B02" w14:textId="77777777" w:rsidTr="006B42C7">
        <w:trPr>
          <w:trHeight w:val="265"/>
        </w:trPr>
        <w:tc>
          <w:tcPr>
            <w:tcW w:w="0" w:type="pct"/>
          </w:tcPr>
          <w:p w14:paraId="2CA5EFEC" w14:textId="77777777" w:rsidR="00E07449" w:rsidRPr="00CD5E4B" w:rsidRDefault="00E07449" w:rsidP="001D7C93">
            <w:pPr>
              <w:pStyle w:val="ECCTabletext"/>
              <w:keepNext/>
              <w:keepLines/>
              <w:jc w:val="left"/>
            </w:pPr>
            <w:r w:rsidRPr="00CD5E4B">
              <w:t>Number of UEs served simultaneously in DL sharing allocated channel bandwidth</w:t>
            </w:r>
          </w:p>
        </w:tc>
        <w:tc>
          <w:tcPr>
            <w:tcW w:w="1956" w:type="pct"/>
          </w:tcPr>
          <w:p w14:paraId="74F1FFDB" w14:textId="77777777" w:rsidR="00E07449" w:rsidRPr="00CD5E4B" w:rsidRDefault="00E07449" w:rsidP="001D7C93">
            <w:pPr>
              <w:pStyle w:val="ECCTabletext"/>
              <w:keepNext/>
              <w:keepLines/>
              <w:jc w:val="left"/>
            </w:pPr>
            <w:r w:rsidRPr="00CD5E4B">
              <w:t>Share bandwidth with a number of UEs: 1 to 3</w:t>
            </w:r>
          </w:p>
        </w:tc>
        <w:tc>
          <w:tcPr>
            <w:tcW w:w="1911" w:type="pct"/>
          </w:tcPr>
          <w:p w14:paraId="02F16D92" w14:textId="6A704479" w:rsidR="00E07449" w:rsidRPr="00CD5E4B" w:rsidRDefault="00E07449" w:rsidP="001D7C93">
            <w:pPr>
              <w:pStyle w:val="ECCTabletext"/>
              <w:keepNext/>
              <w:keepLines/>
              <w:jc w:val="left"/>
            </w:pPr>
            <w:r w:rsidRPr="00CD5E4B">
              <w:t xml:space="preserve">1 UE with current </w:t>
            </w:r>
            <w:r w:rsidR="00D43A3C" w:rsidRPr="00CD5E4B">
              <w:t>SEAMCAT</w:t>
            </w:r>
            <w:r w:rsidR="00C24344" w:rsidRPr="00CD5E4B">
              <w:t xml:space="preserve"> </w:t>
            </w:r>
            <w:r w:rsidRPr="00CD5E4B">
              <w:t xml:space="preserve">version </w:t>
            </w:r>
            <w:r w:rsidR="00986116" w:rsidRPr="00CD5E4B">
              <w:t xml:space="preserve">for </w:t>
            </w:r>
            <w:r w:rsidR="00025AA7" w:rsidRPr="00CD5E4B">
              <w:t>Wi-Fi</w:t>
            </w:r>
            <w:r w:rsidR="00986116" w:rsidRPr="00CD5E4B">
              <w:t xml:space="preserve"> study, this is </w:t>
            </w:r>
            <w:r w:rsidRPr="00CD5E4B">
              <w:t>as there are warning information on RB per UE and BW and for blocking calculation if using more than one UE</w:t>
            </w:r>
          </w:p>
        </w:tc>
      </w:tr>
      <w:tr w:rsidR="00E07449" w:rsidRPr="00CD5E4B" w14:paraId="6007CD76" w14:textId="77777777" w:rsidTr="006B42C7">
        <w:trPr>
          <w:trHeight w:val="265"/>
        </w:trPr>
        <w:tc>
          <w:tcPr>
            <w:tcW w:w="0" w:type="pct"/>
          </w:tcPr>
          <w:p w14:paraId="7AB55B58" w14:textId="77777777" w:rsidR="00E07449" w:rsidRPr="00CD5E4B" w:rsidRDefault="00E07449" w:rsidP="001D7C93">
            <w:pPr>
              <w:pStyle w:val="ECCTabletext"/>
              <w:keepNext/>
              <w:keepLines/>
              <w:jc w:val="left"/>
            </w:pPr>
            <w:r w:rsidRPr="00CD5E4B">
              <w:t xml:space="preserve">UE above ground </w:t>
            </w:r>
          </w:p>
        </w:tc>
        <w:tc>
          <w:tcPr>
            <w:tcW w:w="1956" w:type="pct"/>
          </w:tcPr>
          <w:p w14:paraId="1A7E48D6" w14:textId="4A5ED65A" w:rsidR="00E07449" w:rsidRPr="00CD5E4B" w:rsidRDefault="00E07449" w:rsidP="001D7C93">
            <w:pPr>
              <w:pStyle w:val="ECCTabletext"/>
              <w:keepNext/>
              <w:keepLines/>
              <w:jc w:val="left"/>
            </w:pPr>
            <w:r w:rsidRPr="00CD5E4B">
              <w:t>1.5</w:t>
            </w:r>
            <w:r w:rsidR="00F90CAC" w:rsidRPr="00CD5E4B">
              <w:t xml:space="preserve"> </w:t>
            </w:r>
            <w:r w:rsidRPr="00CD5E4B">
              <w:t>m</w:t>
            </w:r>
            <w:r w:rsidR="00986116" w:rsidRPr="00CD5E4B">
              <w:t xml:space="preserve"> and </w:t>
            </w:r>
            <w:r w:rsidRPr="00CD5E4B">
              <w:t>5 m</w:t>
            </w:r>
          </w:p>
        </w:tc>
        <w:tc>
          <w:tcPr>
            <w:tcW w:w="1911" w:type="pct"/>
          </w:tcPr>
          <w:p w14:paraId="79BCEE1D" w14:textId="77777777" w:rsidR="00E07449" w:rsidRPr="00CD5E4B" w:rsidRDefault="00E07449" w:rsidP="001D7C93">
            <w:pPr>
              <w:pStyle w:val="ECCTabletext"/>
              <w:keepNext/>
              <w:keepLines/>
              <w:jc w:val="left"/>
            </w:pPr>
            <w:r w:rsidRPr="00CD5E4B">
              <w:t>1.5 m</w:t>
            </w:r>
          </w:p>
        </w:tc>
      </w:tr>
      <w:tr w:rsidR="00E07449" w:rsidRPr="00CD5E4B" w14:paraId="4056634E" w14:textId="77777777" w:rsidTr="006B42C7">
        <w:trPr>
          <w:trHeight w:val="265"/>
        </w:trPr>
        <w:tc>
          <w:tcPr>
            <w:tcW w:w="0" w:type="pct"/>
            <w:vAlign w:val="top"/>
          </w:tcPr>
          <w:p w14:paraId="26621CAF" w14:textId="77777777" w:rsidR="00E07449" w:rsidRPr="00CD5E4B" w:rsidRDefault="00E07449" w:rsidP="001D7C93">
            <w:pPr>
              <w:pStyle w:val="ECCTabletext"/>
              <w:keepNext/>
              <w:keepLines/>
              <w:jc w:val="left"/>
            </w:pPr>
            <w:r w:rsidRPr="00CD5E4B">
              <w:t>Network loading factor (base station load probability X%)</w:t>
            </w:r>
          </w:p>
        </w:tc>
        <w:tc>
          <w:tcPr>
            <w:tcW w:w="1956" w:type="pct"/>
            <w:vAlign w:val="top"/>
          </w:tcPr>
          <w:p w14:paraId="1CF31FDF" w14:textId="77777777" w:rsidR="00E07449" w:rsidRPr="00CD5E4B" w:rsidRDefault="00E07449" w:rsidP="001D7C93">
            <w:pPr>
              <w:pStyle w:val="ECCTabletext"/>
              <w:keepNext/>
              <w:keepLines/>
              <w:jc w:val="left"/>
            </w:pPr>
            <w:r w:rsidRPr="00CD5E4B">
              <w:t>20% (for larger areas), 50% (smaller areas)</w:t>
            </w:r>
          </w:p>
          <w:p w14:paraId="361A6DA0" w14:textId="4380034F" w:rsidR="00E07449" w:rsidRPr="00CD5E4B" w:rsidRDefault="00E07449" w:rsidP="001D7C93">
            <w:pPr>
              <w:pStyle w:val="ECCTabletext"/>
              <w:keepNext/>
              <w:keepLines/>
              <w:jc w:val="left"/>
            </w:pPr>
            <w:r w:rsidRPr="00CD5E4B">
              <w:t xml:space="preserve">Note: </w:t>
            </w:r>
            <w:r w:rsidR="00D43A3C" w:rsidRPr="00CD5E4B">
              <w:t>SEAMCAT</w:t>
            </w:r>
            <w:r w:rsidRPr="00CD5E4B">
              <w:t xml:space="preserve"> with current version up to 5.4.1 has not implemented load-based activity factor. For 1-tier networks the BS typical power may be reduced by 3 dB to account for it </w:t>
            </w:r>
            <w:r w:rsidRPr="00CD5E4B">
              <w:fldChar w:fldCharType="begin" w:fldLock="1"/>
            </w:r>
            <w:r w:rsidRPr="00CD5E4B">
              <w:instrText xml:space="preserve"> REF _Ref78226467 \r \h </w:instrText>
            </w:r>
            <w:r w:rsidR="00BA5D0B" w:rsidRPr="00CD5E4B">
              <w:instrText xml:space="preserve"> \* MERGEFORMAT </w:instrText>
            </w:r>
            <w:r w:rsidRPr="00CD5E4B">
              <w:fldChar w:fldCharType="separate"/>
            </w:r>
            <w:r w:rsidR="002816C2" w:rsidRPr="00CD5E4B">
              <w:t>[50]</w:t>
            </w:r>
            <w:r w:rsidRPr="00CD5E4B">
              <w:fldChar w:fldCharType="end"/>
            </w:r>
            <w:r w:rsidRPr="00CD5E4B">
              <w:t>.</w:t>
            </w:r>
          </w:p>
        </w:tc>
        <w:tc>
          <w:tcPr>
            <w:tcW w:w="1911" w:type="pct"/>
          </w:tcPr>
          <w:p w14:paraId="2EEC7522" w14:textId="77777777" w:rsidR="00E07449" w:rsidRPr="00CD5E4B" w:rsidRDefault="00E07449" w:rsidP="001D7C93">
            <w:pPr>
              <w:pStyle w:val="ECCTabletext"/>
              <w:keepNext/>
              <w:keepLines/>
              <w:jc w:val="left"/>
            </w:pPr>
            <w:r w:rsidRPr="00CD5E4B">
              <w:t>For 1-tier and higher reduce BS power by 10*log10(x% loading factor)</w:t>
            </w:r>
          </w:p>
        </w:tc>
      </w:tr>
      <w:tr w:rsidR="00E07449" w:rsidRPr="00CD5E4B" w14:paraId="08AEB67A" w14:textId="77777777" w:rsidTr="006B42C7">
        <w:trPr>
          <w:trHeight w:val="265"/>
        </w:trPr>
        <w:tc>
          <w:tcPr>
            <w:tcW w:w="0" w:type="pct"/>
            <w:vAlign w:val="top"/>
          </w:tcPr>
          <w:p w14:paraId="4D2C8BE4" w14:textId="77777777" w:rsidR="00E07449" w:rsidRPr="00CD5E4B" w:rsidRDefault="00E07449" w:rsidP="001D7C93">
            <w:pPr>
              <w:pStyle w:val="ECCTabletext"/>
              <w:keepNext/>
              <w:keepLines/>
              <w:jc w:val="left"/>
            </w:pPr>
            <w:r w:rsidRPr="00CD5E4B">
              <w:t>BS TDD activity factor</w:t>
            </w:r>
          </w:p>
        </w:tc>
        <w:tc>
          <w:tcPr>
            <w:tcW w:w="1956" w:type="pct"/>
            <w:vAlign w:val="top"/>
          </w:tcPr>
          <w:p w14:paraId="40FF7A87" w14:textId="77777777" w:rsidR="00E07449" w:rsidRPr="00CD5E4B" w:rsidRDefault="00E07449" w:rsidP="001D7C93">
            <w:pPr>
              <w:pStyle w:val="ECCTabletext"/>
              <w:keepNext/>
              <w:keepLines/>
              <w:jc w:val="left"/>
            </w:pPr>
            <w:r w:rsidRPr="00CD5E4B">
              <w:t>75% (1.2 dB lower average power)</w:t>
            </w:r>
          </w:p>
        </w:tc>
        <w:tc>
          <w:tcPr>
            <w:tcW w:w="1911" w:type="pct"/>
          </w:tcPr>
          <w:p w14:paraId="240C5893" w14:textId="77777777" w:rsidR="00E07449" w:rsidRPr="00CD5E4B" w:rsidRDefault="00E07449" w:rsidP="001D7C93">
            <w:pPr>
              <w:pStyle w:val="ECCTabletext"/>
              <w:keepNext/>
              <w:keepLines/>
              <w:jc w:val="left"/>
            </w:pPr>
            <w:r w:rsidRPr="00CD5E4B">
              <w:t>Reduce BS power by 1.2 dB</w:t>
            </w:r>
          </w:p>
        </w:tc>
      </w:tr>
      <w:tr w:rsidR="00E07449" w:rsidRPr="00CD5E4B" w14:paraId="23B5411A" w14:textId="77777777" w:rsidTr="006B42C7">
        <w:trPr>
          <w:trHeight w:val="265"/>
        </w:trPr>
        <w:tc>
          <w:tcPr>
            <w:tcW w:w="0" w:type="pct"/>
            <w:vAlign w:val="top"/>
          </w:tcPr>
          <w:p w14:paraId="319B2D34" w14:textId="77777777" w:rsidR="00E07449" w:rsidRPr="00CD5E4B" w:rsidRDefault="00E07449" w:rsidP="001D7C93">
            <w:pPr>
              <w:pStyle w:val="ECCTabletext"/>
              <w:keepNext/>
              <w:keepLines/>
              <w:jc w:val="left"/>
            </w:pPr>
            <w:r w:rsidRPr="00CD5E4B">
              <w:t xml:space="preserve">Indoor user terminal usage </w:t>
            </w:r>
          </w:p>
        </w:tc>
        <w:tc>
          <w:tcPr>
            <w:tcW w:w="1956" w:type="pct"/>
            <w:vAlign w:val="top"/>
          </w:tcPr>
          <w:p w14:paraId="2921F74A" w14:textId="75F8E568" w:rsidR="00E07449" w:rsidRPr="00CD5E4B" w:rsidRDefault="00E07449" w:rsidP="001D7C93">
            <w:pPr>
              <w:pStyle w:val="ECCTabletext"/>
              <w:keepNext/>
              <w:keepLines/>
              <w:jc w:val="left"/>
            </w:pPr>
            <w:r w:rsidRPr="00CD5E4B">
              <w:t xml:space="preserve">70% </w:t>
            </w:r>
            <w:r w:rsidRPr="00CD5E4B">
              <w:fldChar w:fldCharType="begin" w:fldLock="1"/>
            </w:r>
            <w:r w:rsidRPr="00CD5E4B">
              <w:instrText xml:space="preserve"> REF _Ref78226467 \r \h </w:instrText>
            </w:r>
            <w:r w:rsidR="00BA5D0B" w:rsidRPr="00CD5E4B">
              <w:instrText xml:space="preserve"> \* MERGEFORMAT </w:instrText>
            </w:r>
            <w:r w:rsidRPr="00CD5E4B">
              <w:fldChar w:fldCharType="separate"/>
            </w:r>
            <w:r w:rsidR="002816C2" w:rsidRPr="00CD5E4B">
              <w:t>[50]</w:t>
            </w:r>
            <w:r w:rsidRPr="00CD5E4B">
              <w:fldChar w:fldCharType="end"/>
            </w:r>
          </w:p>
        </w:tc>
        <w:tc>
          <w:tcPr>
            <w:tcW w:w="1911" w:type="pct"/>
          </w:tcPr>
          <w:p w14:paraId="17188BBB" w14:textId="77777777" w:rsidR="00E07449" w:rsidRPr="00CD5E4B" w:rsidRDefault="00E07449" w:rsidP="001D7C93">
            <w:pPr>
              <w:pStyle w:val="ECCTabletext"/>
              <w:keepNext/>
              <w:keepLines/>
              <w:jc w:val="left"/>
            </w:pPr>
          </w:p>
        </w:tc>
      </w:tr>
      <w:tr w:rsidR="00E07449" w:rsidRPr="001943D9" w14:paraId="299B3C9F" w14:textId="77777777" w:rsidTr="006B42C7">
        <w:trPr>
          <w:trHeight w:val="265"/>
        </w:trPr>
        <w:tc>
          <w:tcPr>
            <w:tcW w:w="0" w:type="pct"/>
            <w:vAlign w:val="top"/>
          </w:tcPr>
          <w:p w14:paraId="7B8F56D0" w14:textId="77777777" w:rsidR="00E07449" w:rsidRPr="00CD5E4B" w:rsidRDefault="00E07449" w:rsidP="001D7C93">
            <w:pPr>
              <w:pStyle w:val="ECCTabletext"/>
              <w:keepNext/>
              <w:keepLines/>
              <w:jc w:val="left"/>
            </w:pPr>
            <w:r w:rsidRPr="00CD5E4B">
              <w:t>Indoor penetration loss</w:t>
            </w:r>
          </w:p>
        </w:tc>
        <w:tc>
          <w:tcPr>
            <w:tcW w:w="1956" w:type="pct"/>
            <w:vAlign w:val="top"/>
          </w:tcPr>
          <w:p w14:paraId="450257A2" w14:textId="7FF32066" w:rsidR="00E07449" w:rsidRPr="00CD5E4B" w:rsidRDefault="00A54C2B" w:rsidP="001D7C93">
            <w:pPr>
              <w:pStyle w:val="ECCTabletext"/>
              <w:keepNext/>
              <w:keepLines/>
              <w:jc w:val="left"/>
            </w:pPr>
            <w:r w:rsidRPr="00CD5E4B">
              <w:t xml:space="preserve">ECC </w:t>
            </w:r>
            <w:r w:rsidR="00E07449" w:rsidRPr="00CD5E4B">
              <w:t xml:space="preserve">Report 172 </w:t>
            </w:r>
            <w:r w:rsidR="00D43A3C" w:rsidRPr="00CD5E4B">
              <w:t>SEAMCAT</w:t>
            </w:r>
            <w:r w:rsidR="00E07449" w:rsidRPr="00CD5E4B">
              <w:t xml:space="preserve"> files: 10 dB, </w:t>
            </w:r>
            <w:r w:rsidR="00E07449" w:rsidRPr="00CD5E4B">
              <w:rPr>
                <w:rFonts w:ascii="Symbol" w:eastAsia="Symbol" w:hAnsi="Symbol" w:cs="Symbol"/>
              </w:rPr>
              <w:t></w:t>
            </w:r>
            <w:r w:rsidR="00E07449" w:rsidRPr="00CD5E4B">
              <w:t xml:space="preserve"> = 5 dB</w:t>
            </w:r>
          </w:p>
          <w:p w14:paraId="05E8B540" w14:textId="77777777" w:rsidR="00E07449" w:rsidRPr="001943D9" w:rsidRDefault="00E07449" w:rsidP="001D7C93">
            <w:pPr>
              <w:pStyle w:val="ECCTabletext"/>
              <w:keepNext/>
              <w:keepLines/>
              <w:jc w:val="left"/>
            </w:pPr>
            <w:r w:rsidRPr="001943D9">
              <w:t>ITU-R M.2292: 20 dB</w:t>
            </w:r>
          </w:p>
          <w:p w14:paraId="4B7E1218" w14:textId="210BD088" w:rsidR="00E07449" w:rsidRPr="001943D9" w:rsidRDefault="00E07449" w:rsidP="001D7C93">
            <w:pPr>
              <w:pStyle w:val="ECCTabletext"/>
              <w:keepNext/>
              <w:keepLines/>
              <w:jc w:val="left"/>
            </w:pPr>
            <w:r w:rsidRPr="001943D9">
              <w:t>ITU-R P.2109</w:t>
            </w:r>
            <w:r w:rsidR="00A54C2B" w:rsidRPr="001943D9">
              <w:t xml:space="preserve"> </w:t>
            </w:r>
            <w:r w:rsidR="00247E6E" w:rsidRPr="00CD5E4B">
              <w:fldChar w:fldCharType="begin" w:fldLock="1"/>
            </w:r>
            <w:r w:rsidR="00247E6E" w:rsidRPr="001943D9">
              <w:instrText xml:space="preserve"> REF _Ref106031635 \r \h </w:instrText>
            </w:r>
            <w:r w:rsidR="004C13AC" w:rsidRPr="001943D9">
              <w:instrText xml:space="preserve"> \* MERGEFORMAT </w:instrText>
            </w:r>
            <w:r w:rsidR="00247E6E" w:rsidRPr="00CD5E4B">
              <w:fldChar w:fldCharType="separate"/>
            </w:r>
            <w:r w:rsidR="002816C2" w:rsidRPr="001943D9">
              <w:t>[54]</w:t>
            </w:r>
            <w:r w:rsidR="00247E6E" w:rsidRPr="00CD5E4B">
              <w:fldChar w:fldCharType="end"/>
            </w:r>
          </w:p>
        </w:tc>
        <w:tc>
          <w:tcPr>
            <w:tcW w:w="1911" w:type="pct"/>
          </w:tcPr>
          <w:p w14:paraId="3E890540" w14:textId="77777777" w:rsidR="00E07449" w:rsidRPr="001943D9" w:rsidRDefault="00E07449" w:rsidP="001D7C93">
            <w:pPr>
              <w:pStyle w:val="ECCTabletext"/>
              <w:keepNext/>
              <w:keepLines/>
              <w:jc w:val="left"/>
            </w:pPr>
          </w:p>
        </w:tc>
      </w:tr>
    </w:tbl>
    <w:p w14:paraId="43716778" w14:textId="77777777" w:rsidR="00E07449" w:rsidRPr="00CD5E4B" w:rsidRDefault="00E07449" w:rsidP="00710B02">
      <w:pPr>
        <w:pStyle w:val="ECCAnnexheading3"/>
        <w:numPr>
          <w:ilvl w:val="0"/>
          <w:numId w:val="0"/>
        </w:numPr>
        <w:ind w:left="720"/>
        <w:rPr>
          <w:rStyle w:val="ECCParagraph"/>
          <w:rFonts w:eastAsia="Calibri"/>
          <w:b w:val="0"/>
        </w:rPr>
      </w:pPr>
    </w:p>
    <w:p w14:paraId="709B39E9" w14:textId="13AC6CFE" w:rsidR="00E07449" w:rsidRPr="00CD5E4B" w:rsidRDefault="00E07449" w:rsidP="001D7C93">
      <w:pPr>
        <w:pStyle w:val="Caption"/>
        <w:keepNext/>
        <w:rPr>
          <w:rStyle w:val="ECCParagraph"/>
          <w:bCs w:val="0"/>
          <w:color w:val="auto"/>
        </w:rPr>
      </w:pPr>
      <w:r w:rsidRPr="00CD5E4B">
        <w:rPr>
          <w:rStyle w:val="ECCParagraph"/>
        </w:rPr>
        <w:lastRenderedPageBreak/>
        <w:t xml:space="preserve">Table </w:t>
      </w:r>
      <w:r w:rsidRPr="00CD5E4B">
        <w:rPr>
          <w:rStyle w:val="ECCParagraph"/>
        </w:rPr>
        <w:fldChar w:fldCharType="begin"/>
      </w:r>
      <w:r w:rsidRPr="00CD5E4B">
        <w:rPr>
          <w:rStyle w:val="ECCParagraph"/>
        </w:rPr>
        <w:instrText xml:space="preserve"> SEQ Table \* ARABIC </w:instrText>
      </w:r>
      <w:r w:rsidRPr="00CD5E4B">
        <w:rPr>
          <w:rStyle w:val="ECCParagraph"/>
        </w:rPr>
        <w:fldChar w:fldCharType="separate"/>
      </w:r>
      <w:r w:rsidR="001F0975">
        <w:rPr>
          <w:rStyle w:val="ECCParagraph"/>
          <w:noProof/>
        </w:rPr>
        <w:t>56</w:t>
      </w:r>
      <w:r w:rsidRPr="00CD5E4B">
        <w:rPr>
          <w:rStyle w:val="ECCParagraph"/>
        </w:rPr>
        <w:fldChar w:fldCharType="end"/>
      </w:r>
      <w:r w:rsidRPr="00CD5E4B">
        <w:rPr>
          <w:rStyle w:val="ECCParagraph"/>
        </w:rPr>
        <w:t xml:space="preserve">: Deployment related non-AAS parameters for macro rural/suburban/urban cases from various references including ECC Report 172 </w:t>
      </w:r>
      <w:r w:rsidRPr="00CD5E4B">
        <w:rPr>
          <w:rStyle w:val="ECCParagraph"/>
        </w:rPr>
        <w:fldChar w:fldCharType="begin" w:fldLock="1"/>
      </w:r>
      <w:r w:rsidRPr="00CD5E4B">
        <w:rPr>
          <w:rStyle w:val="ECCParagraph"/>
        </w:rPr>
        <w:instrText xml:space="preserve"> REF _Ref40084256 \r \h </w:instrText>
      </w:r>
      <w:r w:rsidR="004C13AC"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w:t>
      </w:r>
      <w:r w:rsidRPr="00CD5E4B">
        <w:rPr>
          <w:rStyle w:val="ECCParagraph"/>
        </w:rPr>
        <w:fldChar w:fldCharType="end"/>
      </w:r>
      <w:r w:rsidRPr="00CD5E4B">
        <w:rPr>
          <w:rStyle w:val="ECCParagraph"/>
        </w:rPr>
        <w:t xml:space="preserve">, ITU-R M.2292 </w:t>
      </w:r>
      <w:r w:rsidRPr="00CD5E4B">
        <w:rPr>
          <w:rStyle w:val="ECCParagraph"/>
        </w:rPr>
        <w:fldChar w:fldCharType="begin" w:fldLock="1"/>
      </w:r>
      <w:r w:rsidRPr="00CD5E4B">
        <w:rPr>
          <w:rStyle w:val="ECCParagraph"/>
        </w:rPr>
        <w:instrText xml:space="preserve"> REF _Ref78226467 \r \h </w:instrText>
      </w:r>
      <w:r w:rsidR="004C13AC"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[50]</w:t>
      </w:r>
      <w:r w:rsidRPr="00CD5E4B">
        <w:rPr>
          <w:rStyle w:val="ECCParagraph"/>
        </w:rPr>
        <w:fldChar w:fldCharType="end"/>
      </w:r>
      <w:r w:rsidRPr="00CD5E4B">
        <w:rPr>
          <w:rStyle w:val="ECCParagraph"/>
        </w:rPr>
        <w:t xml:space="preserve"> and ITU-R WP5D WRC-23 parameters </w:t>
      </w:r>
      <w:r w:rsidRPr="00CD5E4B">
        <w:rPr>
          <w:rStyle w:val="ECCParagraph"/>
        </w:rPr>
        <w:fldChar w:fldCharType="begin" w:fldLock="1"/>
      </w:r>
      <w:r w:rsidRPr="00CD5E4B">
        <w:rPr>
          <w:rStyle w:val="ECCParagraph"/>
        </w:rPr>
        <w:instrText xml:space="preserve"> REF _Ref78216563 \r \h </w:instrText>
      </w:r>
      <w:r w:rsidR="004C13AC"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[22]</w:t>
      </w:r>
      <w:r w:rsidRPr="00CD5E4B">
        <w:rPr>
          <w:rStyle w:val="ECCParagraph"/>
        </w:rPr>
        <w:fldChar w:fldCharType="end"/>
      </w:r>
      <w:r w:rsidRPr="00CD5E4B">
        <w:rPr>
          <w:rStyle w:val="ECCParagraph"/>
        </w:rPr>
        <w:t xml:space="preserve"> </w:t>
      </w:r>
    </w:p>
    <w:tbl>
      <w:tblPr>
        <w:tblStyle w:val="ECCTable-redheader"/>
        <w:tblW w:w="0" w:type="auto"/>
        <w:tblInd w:w="0" w:type="dxa"/>
        <w:tblLook w:val="04A0" w:firstRow="1" w:lastRow="0" w:firstColumn="1" w:lastColumn="0" w:noHBand="0" w:noVBand="1"/>
      </w:tblPr>
      <w:tblGrid>
        <w:gridCol w:w="2405"/>
        <w:gridCol w:w="3119"/>
        <w:gridCol w:w="3992"/>
      </w:tblGrid>
      <w:tr w:rsidR="00E07449" w:rsidRPr="00CD5E4B" w14:paraId="60FDCB1B" w14:textId="77777777" w:rsidTr="006B42C7">
        <w:trPr>
          <w:cnfStyle w:val="100000000000" w:firstRow="1" w:lastRow="0" w:firstColumn="0" w:lastColumn="0" w:oddVBand="0" w:evenVBand="0" w:oddHBand="0" w:evenHBand="0" w:firstRowFirstColumn="0" w:firstRowLastColumn="0" w:lastRowFirstColumn="0" w:lastRowLastColumn="0"/>
        </w:trPr>
        <w:tc>
          <w:tcPr>
            <w:tcW w:w="2405" w:type="dxa"/>
          </w:tcPr>
          <w:p w14:paraId="0E099F40" w14:textId="77777777" w:rsidR="00E07449" w:rsidRPr="00CD5E4B" w:rsidRDefault="00E07449" w:rsidP="001D7C93">
            <w:pPr>
              <w:pStyle w:val="ECCTableHeaderwhitefont"/>
              <w:keepNext/>
              <w:keepLines/>
            </w:pPr>
            <w:r w:rsidRPr="00CD5E4B">
              <w:t>Parameter</w:t>
            </w:r>
          </w:p>
        </w:tc>
        <w:tc>
          <w:tcPr>
            <w:tcW w:w="3119" w:type="dxa"/>
          </w:tcPr>
          <w:p w14:paraId="222F1A9E" w14:textId="77777777" w:rsidR="00E07449" w:rsidRPr="00CD5E4B" w:rsidRDefault="00E07449" w:rsidP="001D7C93">
            <w:pPr>
              <w:pStyle w:val="ECCTableHeaderwhitefont"/>
              <w:keepNext/>
              <w:keepLines/>
            </w:pPr>
            <w:r w:rsidRPr="00CD5E4B">
              <w:t>Range examples</w:t>
            </w:r>
          </w:p>
        </w:tc>
        <w:tc>
          <w:tcPr>
            <w:tcW w:w="3992" w:type="dxa"/>
          </w:tcPr>
          <w:p w14:paraId="041CD401" w14:textId="77777777" w:rsidR="00E07449" w:rsidRPr="00CD5E4B" w:rsidRDefault="00E07449" w:rsidP="001D7C93">
            <w:pPr>
              <w:pStyle w:val="ECCTableHeaderwhitefont"/>
              <w:keepNext/>
              <w:keepLines/>
            </w:pPr>
            <w:r w:rsidRPr="00CD5E4B">
              <w:t>Used for this study</w:t>
            </w:r>
          </w:p>
        </w:tc>
      </w:tr>
      <w:tr w:rsidR="00E07449" w:rsidRPr="00CD5E4B" w14:paraId="3A027AAC" w14:textId="77777777" w:rsidTr="006B42C7">
        <w:trPr>
          <w:trHeight w:val="265"/>
        </w:trPr>
        <w:tc>
          <w:tcPr>
            <w:tcW w:w="2405" w:type="dxa"/>
            <w:vAlign w:val="top"/>
          </w:tcPr>
          <w:p w14:paraId="0365B31D" w14:textId="77777777" w:rsidR="00E07449" w:rsidRPr="00CD5E4B" w:rsidRDefault="00E07449" w:rsidP="001D7C93">
            <w:pPr>
              <w:pStyle w:val="ECCTabletext"/>
              <w:keepNext/>
              <w:keepLines/>
              <w:jc w:val="left"/>
            </w:pPr>
            <w:r w:rsidRPr="00CD5E4B">
              <w:t>Downtilt</w:t>
            </w:r>
          </w:p>
        </w:tc>
        <w:tc>
          <w:tcPr>
            <w:tcW w:w="3119" w:type="dxa"/>
            <w:vAlign w:val="top"/>
          </w:tcPr>
          <w:p w14:paraId="6F950D04" w14:textId="77777777" w:rsidR="00E07449" w:rsidRPr="00CD5E4B" w:rsidRDefault="00E07449" w:rsidP="001D7C93">
            <w:pPr>
              <w:pStyle w:val="ECCTabletext"/>
              <w:keepNext/>
              <w:keepLines/>
              <w:jc w:val="left"/>
            </w:pPr>
            <w:r w:rsidRPr="00CD5E4B">
              <w:t xml:space="preserve">Rural: 3 degrees </w:t>
            </w:r>
          </w:p>
          <w:p w14:paraId="4421361C" w14:textId="77777777" w:rsidR="00E07449" w:rsidRPr="00CD5E4B" w:rsidRDefault="00E07449" w:rsidP="001D7C93">
            <w:pPr>
              <w:pStyle w:val="ECCTabletext"/>
              <w:keepNext/>
              <w:keepLines/>
              <w:jc w:val="left"/>
            </w:pPr>
            <w:r w:rsidRPr="00CD5E4B">
              <w:t>Suburban: 6 degrees</w:t>
            </w:r>
          </w:p>
          <w:p w14:paraId="49259A20" w14:textId="77777777" w:rsidR="00E07449" w:rsidRPr="00CD5E4B" w:rsidRDefault="00E07449" w:rsidP="001D7C93">
            <w:pPr>
              <w:pStyle w:val="ECCTabletext"/>
              <w:keepNext/>
              <w:keepLines/>
              <w:jc w:val="left"/>
            </w:pPr>
            <w:r w:rsidRPr="00CD5E4B">
              <w:t>Urban: 10 degrees</w:t>
            </w:r>
          </w:p>
          <w:p w14:paraId="4296A22E" w14:textId="19DFB0A5" w:rsidR="00E07449" w:rsidRPr="00CD5E4B" w:rsidRDefault="00E07449" w:rsidP="001D7C93">
            <w:pPr>
              <w:pStyle w:val="ECCTabletext"/>
              <w:keepNext/>
              <w:keepLines/>
              <w:jc w:val="left"/>
            </w:pPr>
            <w:r w:rsidRPr="00CD5E4B">
              <w:rPr>
                <w:rStyle w:val="ECCParagraph"/>
              </w:rPr>
              <w:fldChar w:fldCharType="begin" w:fldLock="1"/>
            </w:r>
            <w:r w:rsidRPr="00CD5E4B">
              <w:rPr>
                <w:rStyle w:val="ECCParagraph"/>
              </w:rPr>
              <w:instrText xml:space="preserve"> REF _Ref40084256 \r \h </w:instrText>
            </w:r>
            <w:r w:rsidR="00BA5D0B"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w:t>
            </w:r>
            <w:r w:rsidRPr="00CD5E4B">
              <w:rPr>
                <w:rStyle w:val="ECCParagraph"/>
              </w:rPr>
              <w:fldChar w:fldCharType="end"/>
            </w:r>
            <w:r w:rsidRPr="00CD5E4B">
              <w:rPr>
                <w:rStyle w:val="ECCParagraph"/>
              </w:rPr>
              <w:t xml:space="preserve">, </w:t>
            </w:r>
            <w:r w:rsidR="0052425C" w:rsidRPr="00CD5E4B">
              <w:rPr>
                <w:rStyle w:val="ECCParagraph"/>
              </w:rPr>
              <w:fldChar w:fldCharType="begin" w:fldLock="1"/>
            </w:r>
            <w:r w:rsidR="0052425C" w:rsidRPr="00CD5E4B">
              <w:rPr>
                <w:rStyle w:val="ECCParagraph"/>
              </w:rPr>
              <w:instrText xml:space="preserve"> REF _Ref111805929 \r \h </w:instrText>
            </w:r>
            <w:r w:rsidR="004C13AC" w:rsidRPr="00CD5E4B">
              <w:rPr>
                <w:rStyle w:val="ECCParagraph"/>
              </w:rPr>
              <w:instrText xml:space="preserve"> \* MERGEFORMAT </w:instrText>
            </w:r>
            <w:r w:rsidR="0052425C" w:rsidRPr="00CD5E4B">
              <w:rPr>
                <w:rStyle w:val="ECCParagraph"/>
              </w:rPr>
            </w:r>
            <w:r w:rsidR="0052425C" w:rsidRPr="00CD5E4B">
              <w:rPr>
                <w:rStyle w:val="ECCParagraph"/>
              </w:rPr>
              <w:fldChar w:fldCharType="separate"/>
            </w:r>
            <w:r w:rsidR="002816C2" w:rsidRPr="00CD5E4B">
              <w:rPr>
                <w:rStyle w:val="ECCParagraph"/>
              </w:rPr>
              <w:t>[51]</w:t>
            </w:r>
            <w:r w:rsidR="0052425C" w:rsidRPr="00CD5E4B">
              <w:rPr>
                <w:rStyle w:val="ECCParagraph"/>
              </w:rPr>
              <w:fldChar w:fldCharType="end"/>
            </w:r>
            <w:r w:rsidRPr="00CD5E4B">
              <w:rPr>
                <w:rStyle w:val="ECCParagraph"/>
              </w:rPr>
              <w:t xml:space="preserve">, </w:t>
            </w:r>
            <w:r w:rsidRPr="00CD5E4B">
              <w:rPr>
                <w:rStyle w:val="ECCParagraph"/>
              </w:rPr>
              <w:fldChar w:fldCharType="begin" w:fldLock="1"/>
            </w:r>
            <w:r w:rsidRPr="00CD5E4B">
              <w:rPr>
                <w:rStyle w:val="ECCParagraph"/>
              </w:rPr>
              <w:instrText xml:space="preserve"> REF _Ref78216563 \r \h </w:instrText>
            </w:r>
            <w:r w:rsidR="00BA5D0B"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[22]</w:t>
            </w:r>
            <w:r w:rsidRPr="00CD5E4B">
              <w:rPr>
                <w:rStyle w:val="ECCParagraph"/>
              </w:rPr>
              <w:fldChar w:fldCharType="end"/>
            </w:r>
          </w:p>
        </w:tc>
        <w:tc>
          <w:tcPr>
            <w:tcW w:w="3992" w:type="dxa"/>
          </w:tcPr>
          <w:p w14:paraId="27D88F69" w14:textId="77777777" w:rsidR="00E07449" w:rsidRPr="00CD5E4B" w:rsidRDefault="00E07449" w:rsidP="001D7C93">
            <w:pPr>
              <w:pStyle w:val="ECCTabletext"/>
              <w:keepNext/>
              <w:keepLines/>
              <w:jc w:val="left"/>
            </w:pPr>
          </w:p>
        </w:tc>
      </w:tr>
      <w:tr w:rsidR="00E07449" w:rsidRPr="00CD5E4B" w14:paraId="0149EB2D" w14:textId="77777777" w:rsidTr="006B42C7">
        <w:trPr>
          <w:trHeight w:val="265"/>
        </w:trPr>
        <w:tc>
          <w:tcPr>
            <w:tcW w:w="2405" w:type="dxa"/>
          </w:tcPr>
          <w:p w14:paraId="0C28F5EC" w14:textId="77777777" w:rsidR="00E07449" w:rsidRPr="00CD5E4B" w:rsidRDefault="00E07449" w:rsidP="001D7C93">
            <w:pPr>
              <w:pStyle w:val="ECCTabletext"/>
              <w:keepNext/>
              <w:keepLines/>
              <w:jc w:val="left"/>
            </w:pPr>
            <w:r w:rsidRPr="00CD5E4B">
              <w:t>Antenna Pattern</w:t>
            </w:r>
          </w:p>
        </w:tc>
        <w:tc>
          <w:tcPr>
            <w:tcW w:w="3119" w:type="dxa"/>
          </w:tcPr>
          <w:p w14:paraId="1A6F259F" w14:textId="4C85B742" w:rsidR="00E07449" w:rsidRPr="00CD5E4B" w:rsidRDefault="00017B4A" w:rsidP="001D7C93">
            <w:pPr>
              <w:pStyle w:val="ECCTabletext"/>
              <w:keepNext/>
              <w:keepLines/>
              <w:jc w:val="left"/>
            </w:pPr>
            <w:r w:rsidRPr="00CD5E4B">
              <w:t xml:space="preserve">Recommendation </w:t>
            </w:r>
            <w:r w:rsidR="00E07449" w:rsidRPr="00CD5E4B">
              <w:t xml:space="preserve">ITU-R F.1336-4 rec 3.1 </w:t>
            </w:r>
            <w:r w:rsidR="00D16199" w:rsidRPr="00CD5E4B">
              <w:fldChar w:fldCharType="begin" w:fldLock="1"/>
            </w:r>
            <w:r w:rsidR="00D16199" w:rsidRPr="00CD5E4B">
              <w:instrText xml:space="preserve"> REF _Ref78294339 \r \h </w:instrText>
            </w:r>
            <w:r w:rsidR="004C13AC" w:rsidRPr="00CD5E4B">
              <w:instrText xml:space="preserve"> \* MERGEFORMAT </w:instrText>
            </w:r>
            <w:r w:rsidR="00D16199" w:rsidRPr="00CD5E4B">
              <w:fldChar w:fldCharType="separate"/>
            </w:r>
            <w:r w:rsidR="002816C2" w:rsidRPr="00CD5E4B">
              <w:t>[56]</w:t>
            </w:r>
            <w:r w:rsidR="00D16199" w:rsidRPr="00CD5E4B">
              <w:fldChar w:fldCharType="end"/>
            </w:r>
            <w:r w:rsidR="00E07449" w:rsidRPr="00CD5E4B">
              <w:t xml:space="preserve"> with antenna parameters given in</w:t>
            </w:r>
            <w:r w:rsidR="0052425C" w:rsidRPr="00CD5E4B">
              <w:t xml:space="preserve"> </w:t>
            </w:r>
            <w:r w:rsidR="0052425C" w:rsidRPr="00CD5E4B">
              <w:fldChar w:fldCharType="begin" w:fldLock="1"/>
            </w:r>
            <w:r w:rsidR="0052425C" w:rsidRPr="00CD5E4B">
              <w:instrText xml:space="preserve"> REF _Ref111805929 \r \h </w:instrText>
            </w:r>
            <w:r w:rsidR="004C13AC" w:rsidRPr="00CD5E4B">
              <w:instrText xml:space="preserve"> \* MERGEFORMAT </w:instrText>
            </w:r>
            <w:r w:rsidR="0052425C" w:rsidRPr="00CD5E4B">
              <w:fldChar w:fldCharType="separate"/>
            </w:r>
            <w:r w:rsidR="002816C2" w:rsidRPr="00CD5E4B">
              <w:t>[51]</w:t>
            </w:r>
            <w:r w:rsidR="0052425C" w:rsidRPr="00CD5E4B">
              <w:fldChar w:fldCharType="end"/>
            </w:r>
            <w:r w:rsidR="00E07449" w:rsidRPr="00CD5E4B">
              <w:t xml:space="preserve">, </w:t>
            </w:r>
            <w:r w:rsidR="00E07449" w:rsidRPr="00CD5E4B">
              <w:fldChar w:fldCharType="begin" w:fldLock="1"/>
            </w:r>
            <w:r w:rsidR="00E07449" w:rsidRPr="00CD5E4B">
              <w:instrText xml:space="preserve"> REF _Ref78216563 \r \h </w:instrText>
            </w:r>
            <w:r w:rsidR="00BA5D0B" w:rsidRPr="00CD5E4B">
              <w:instrText xml:space="preserve"> \* MERGEFORMAT </w:instrText>
            </w:r>
            <w:r w:rsidR="00E07449" w:rsidRPr="00CD5E4B">
              <w:fldChar w:fldCharType="separate"/>
            </w:r>
            <w:r w:rsidR="002816C2" w:rsidRPr="00CD5E4B">
              <w:t>[22]</w:t>
            </w:r>
            <w:r w:rsidR="00E07449" w:rsidRPr="00CD5E4B">
              <w:fldChar w:fldCharType="end"/>
            </w:r>
            <w:r w:rsidR="00E07449" w:rsidRPr="00CD5E4B">
              <w:t>.</w:t>
            </w:r>
            <w:r w:rsidR="004E458E" w:rsidRPr="00CD5E4B">
              <w:t xml:space="preserve"> </w:t>
            </w:r>
          </w:p>
          <w:p w14:paraId="3502F1CB" w14:textId="77777777" w:rsidR="00E07449" w:rsidRPr="00CD5E4B" w:rsidRDefault="00E07449" w:rsidP="001D7C93">
            <w:pPr>
              <w:pStyle w:val="ECCTabletext"/>
              <w:keepNext/>
              <w:keepLines/>
              <w:jc w:val="left"/>
            </w:pPr>
            <w:r w:rsidRPr="00CD5E4B">
              <w:t>Use peak envelope for single cell</w:t>
            </w:r>
          </w:p>
        </w:tc>
        <w:tc>
          <w:tcPr>
            <w:tcW w:w="3992" w:type="dxa"/>
          </w:tcPr>
          <w:p w14:paraId="4D02D8F4" w14:textId="77777777" w:rsidR="00E07449" w:rsidRPr="00CD5E4B" w:rsidRDefault="00E07449" w:rsidP="001D7C93">
            <w:pPr>
              <w:pStyle w:val="ECCTabletext"/>
              <w:keepNext/>
              <w:keepLines/>
              <w:jc w:val="left"/>
            </w:pPr>
          </w:p>
        </w:tc>
      </w:tr>
      <w:tr w:rsidR="00E07449" w:rsidRPr="00CD5E4B" w14:paraId="7F408507" w14:textId="77777777" w:rsidTr="006B42C7">
        <w:trPr>
          <w:trHeight w:val="265"/>
        </w:trPr>
        <w:tc>
          <w:tcPr>
            <w:tcW w:w="2405" w:type="dxa"/>
          </w:tcPr>
          <w:p w14:paraId="0BCFCB5B" w14:textId="77777777" w:rsidR="00E07449" w:rsidRPr="00CD5E4B" w:rsidRDefault="00E07449" w:rsidP="001D7C93">
            <w:pPr>
              <w:pStyle w:val="ECCTabletext"/>
              <w:keepNext/>
              <w:keepLines/>
              <w:jc w:val="left"/>
            </w:pPr>
            <w:r w:rsidRPr="00CD5E4B">
              <w:t>Feeder loss</w:t>
            </w:r>
          </w:p>
        </w:tc>
        <w:tc>
          <w:tcPr>
            <w:tcW w:w="3119" w:type="dxa"/>
          </w:tcPr>
          <w:p w14:paraId="3DB929C4" w14:textId="12AF9675" w:rsidR="00E07449" w:rsidRPr="00CD5E4B" w:rsidRDefault="00E07449" w:rsidP="001D7C93">
            <w:pPr>
              <w:pStyle w:val="ECCTabletext"/>
              <w:keepNext/>
              <w:keepLines/>
              <w:jc w:val="left"/>
            </w:pPr>
            <w:r w:rsidRPr="00CD5E4B">
              <w:t xml:space="preserve">3 dB </w:t>
            </w:r>
            <w:r w:rsidRPr="00CD5E4B">
              <w:fldChar w:fldCharType="begin" w:fldLock="1"/>
            </w:r>
            <w:r w:rsidRPr="00CD5E4B">
              <w:instrText xml:space="preserve"> REF _Ref78216563 \r \h </w:instrText>
            </w:r>
            <w:r w:rsidR="00BA5D0B" w:rsidRPr="00CD5E4B">
              <w:instrText xml:space="preserve"> \* MERGEFORMAT </w:instrText>
            </w:r>
            <w:r w:rsidRPr="00CD5E4B">
              <w:fldChar w:fldCharType="separate"/>
            </w:r>
            <w:r w:rsidR="002816C2" w:rsidRPr="00CD5E4B">
              <w:t>[22]</w:t>
            </w:r>
            <w:r w:rsidRPr="00CD5E4B">
              <w:fldChar w:fldCharType="end"/>
            </w:r>
          </w:p>
        </w:tc>
        <w:tc>
          <w:tcPr>
            <w:tcW w:w="3992" w:type="dxa"/>
          </w:tcPr>
          <w:p w14:paraId="03842307" w14:textId="77777777" w:rsidR="00E07449" w:rsidRPr="00CD5E4B" w:rsidRDefault="00E07449" w:rsidP="001D7C93">
            <w:pPr>
              <w:pStyle w:val="ECCTabletext"/>
              <w:keepNext/>
              <w:keepLines/>
              <w:jc w:val="left"/>
            </w:pPr>
            <w:r w:rsidRPr="00CD5E4B">
              <w:t>3 dB for urban, suburban and macro non-AAS</w:t>
            </w:r>
          </w:p>
        </w:tc>
      </w:tr>
      <w:tr w:rsidR="00E07449" w:rsidRPr="00CD5E4B" w14:paraId="14BC38AD" w14:textId="77777777" w:rsidTr="006B42C7">
        <w:trPr>
          <w:trHeight w:val="265"/>
        </w:trPr>
        <w:tc>
          <w:tcPr>
            <w:tcW w:w="2405" w:type="dxa"/>
            <w:vAlign w:val="top"/>
          </w:tcPr>
          <w:p w14:paraId="693C544D" w14:textId="77777777" w:rsidR="00E07449" w:rsidRPr="00CD5E4B" w:rsidRDefault="00E07449" w:rsidP="001D7C93">
            <w:pPr>
              <w:pStyle w:val="ECCTabletext"/>
              <w:keepNext/>
              <w:keepLines/>
              <w:jc w:val="left"/>
            </w:pPr>
            <w:r w:rsidRPr="00CD5E4B">
              <w:t>BS typical transmit power (per sector)</w:t>
            </w:r>
          </w:p>
        </w:tc>
        <w:tc>
          <w:tcPr>
            <w:tcW w:w="3119" w:type="dxa"/>
            <w:vAlign w:val="top"/>
          </w:tcPr>
          <w:p w14:paraId="4A7B0A6E" w14:textId="23DEB3D9" w:rsidR="00E07449" w:rsidRPr="00CD5E4B" w:rsidRDefault="00E07449" w:rsidP="001D7C93">
            <w:pPr>
              <w:pStyle w:val="ECCTabletext"/>
              <w:keepNext/>
              <w:keepLines/>
              <w:jc w:val="left"/>
            </w:pPr>
            <w:r w:rsidRPr="00CD5E4B">
              <w:t>43</w:t>
            </w:r>
            <w:r w:rsidR="00BA5D0B" w:rsidRPr="00CD5E4B">
              <w:t xml:space="preserve"> </w:t>
            </w:r>
            <w:r w:rsidRPr="00CD5E4B">
              <w:t>dBm for 5</w:t>
            </w:r>
            <w:r w:rsidR="00426A19" w:rsidRPr="00CD5E4B">
              <w:t xml:space="preserve"> </w:t>
            </w:r>
            <w:r w:rsidRPr="00CD5E4B">
              <w:t xml:space="preserve">MHz BW and 46 dBm for 10 and 20 MHz BW </w:t>
            </w:r>
          </w:p>
        </w:tc>
        <w:tc>
          <w:tcPr>
            <w:tcW w:w="3992" w:type="dxa"/>
          </w:tcPr>
          <w:p w14:paraId="6D4BEC7C" w14:textId="77777777" w:rsidR="00E07449" w:rsidRPr="00CD5E4B" w:rsidRDefault="00E07449" w:rsidP="001D7C93">
            <w:pPr>
              <w:pStyle w:val="ECCTabletext"/>
              <w:keepNext/>
              <w:keepLines/>
              <w:jc w:val="left"/>
            </w:pPr>
            <w:r w:rsidRPr="00CD5E4B">
              <w:t>46 dBm for 10 and 20 MHz BW</w:t>
            </w:r>
          </w:p>
        </w:tc>
      </w:tr>
      <w:tr w:rsidR="00E07449" w:rsidRPr="00CD5E4B" w14:paraId="1FFBC31F" w14:textId="77777777" w:rsidTr="006B42C7">
        <w:trPr>
          <w:trHeight w:val="265"/>
        </w:trPr>
        <w:tc>
          <w:tcPr>
            <w:tcW w:w="2405" w:type="dxa"/>
          </w:tcPr>
          <w:p w14:paraId="13D7006B" w14:textId="77777777" w:rsidR="00E07449" w:rsidRPr="00CD5E4B" w:rsidRDefault="00E07449" w:rsidP="001D7C93">
            <w:pPr>
              <w:pStyle w:val="ECCTabletext"/>
              <w:keepNext/>
              <w:keepLines/>
              <w:jc w:val="left"/>
            </w:pPr>
            <w:r w:rsidRPr="00CD5E4B">
              <w:t>Max. Antenna gain dBi (3-sector sites assumed for macro)</w:t>
            </w:r>
          </w:p>
        </w:tc>
        <w:tc>
          <w:tcPr>
            <w:tcW w:w="3119" w:type="dxa"/>
          </w:tcPr>
          <w:p w14:paraId="3A37CBDC" w14:textId="77777777" w:rsidR="00E07449" w:rsidRPr="00CD5E4B" w:rsidRDefault="00E07449" w:rsidP="001D7C93">
            <w:pPr>
              <w:pStyle w:val="ECCTabletext"/>
              <w:keepNext/>
              <w:keepLines/>
              <w:jc w:val="left"/>
            </w:pPr>
            <w:r w:rsidRPr="00CD5E4B">
              <w:t>16 to 21 dBi for urban to rural considering also existing non-AAS networks</w:t>
            </w:r>
          </w:p>
        </w:tc>
        <w:tc>
          <w:tcPr>
            <w:tcW w:w="3992" w:type="dxa"/>
          </w:tcPr>
          <w:p w14:paraId="0994793D" w14:textId="77777777" w:rsidR="00E07449" w:rsidRPr="00CD5E4B" w:rsidRDefault="00E07449" w:rsidP="001D7C93">
            <w:pPr>
              <w:pStyle w:val="ECCTabletext"/>
              <w:keepNext/>
              <w:keepLines/>
              <w:jc w:val="left"/>
            </w:pPr>
            <w:r w:rsidRPr="00CD5E4B">
              <w:t>16 dBi for urban and suburban and 18 dBi for rural</w:t>
            </w:r>
          </w:p>
        </w:tc>
      </w:tr>
    </w:tbl>
    <w:p w14:paraId="79B81BC4" w14:textId="77777777" w:rsidR="0009156E" w:rsidRPr="00CD5E4B" w:rsidRDefault="0009156E" w:rsidP="001D7C93">
      <w:bookmarkStart w:id="1120" w:name="_Ref103259085"/>
    </w:p>
    <w:p w14:paraId="7F5FE47A" w14:textId="77777777" w:rsidR="009F47F3" w:rsidRPr="00CD5E4B" w:rsidRDefault="009F47F3" w:rsidP="001D7C93"/>
    <w:p w14:paraId="18794B50" w14:textId="232626F6" w:rsidR="00E07449" w:rsidRPr="00CD5E4B" w:rsidRDefault="00E07449" w:rsidP="001D7C93">
      <w:pPr>
        <w:pStyle w:val="Caption"/>
        <w:keepNext/>
        <w:rPr>
          <w:lang w:val="en-GB"/>
        </w:rPr>
      </w:pPr>
      <w:bookmarkStart w:id="1121" w:name="_Ref106189374"/>
      <w:r w:rsidRPr="00CD5E4B">
        <w:rPr>
          <w:lang w:val="en-GB"/>
        </w:rPr>
        <w:lastRenderedPageBreak/>
        <w:t xml:space="preserve">Table </w:t>
      </w:r>
      <w:r w:rsidR="00880928" w:rsidRPr="00CD5E4B">
        <w:rPr>
          <w:lang w:val="en-GB"/>
        </w:rPr>
        <w:fldChar w:fldCharType="begin"/>
      </w:r>
      <w:r w:rsidR="00880928" w:rsidRPr="00CD5E4B">
        <w:rPr>
          <w:lang w:val="en-GB"/>
        </w:rPr>
        <w:instrText xml:space="preserve"> SEQ Table \* ARABIC </w:instrText>
      </w:r>
      <w:r w:rsidR="00880928" w:rsidRPr="00CD5E4B">
        <w:rPr>
          <w:lang w:val="en-GB"/>
        </w:rPr>
        <w:fldChar w:fldCharType="separate"/>
      </w:r>
      <w:r w:rsidR="001F0975">
        <w:rPr>
          <w:noProof/>
          <w:lang w:val="en-GB"/>
        </w:rPr>
        <w:t>57</w:t>
      </w:r>
      <w:r w:rsidR="00880928" w:rsidRPr="00CD5E4B">
        <w:rPr>
          <w:lang w:val="en-GB"/>
        </w:rPr>
        <w:fldChar w:fldCharType="end"/>
      </w:r>
      <w:bookmarkEnd w:id="1120"/>
      <w:bookmarkEnd w:id="1121"/>
      <w:r w:rsidRPr="00CD5E4B">
        <w:rPr>
          <w:lang w:val="en-GB"/>
        </w:rPr>
        <w:t>:</w:t>
      </w:r>
      <w:r w:rsidRPr="00CD5E4B">
        <w:rPr>
          <w:rFonts w:eastAsia="Calibri"/>
          <w:lang w:val="en-GB"/>
        </w:rPr>
        <w:t xml:space="preserve"> Deployment related </w:t>
      </w:r>
      <w:r w:rsidRPr="00CD5E4B">
        <w:rPr>
          <w:lang w:val="en-GB"/>
        </w:rPr>
        <w:t>AAS parameters for macro suburban case</w:t>
      </w:r>
    </w:p>
    <w:tbl>
      <w:tblPr>
        <w:tblStyle w:val="ECCTable-redheader"/>
        <w:tblW w:w="5000" w:type="pct"/>
        <w:tblInd w:w="0" w:type="dxa"/>
        <w:tblLook w:val="04A0" w:firstRow="1" w:lastRow="0" w:firstColumn="1" w:lastColumn="0" w:noHBand="0" w:noVBand="1"/>
      </w:tblPr>
      <w:tblGrid>
        <w:gridCol w:w="2689"/>
        <w:gridCol w:w="4246"/>
        <w:gridCol w:w="2694"/>
      </w:tblGrid>
      <w:tr w:rsidR="00E07449" w:rsidRPr="00CD5E4B" w14:paraId="72CEF92C" w14:textId="77777777" w:rsidTr="006B42C7">
        <w:trPr>
          <w:cnfStyle w:val="100000000000" w:firstRow="1" w:lastRow="0" w:firstColumn="0" w:lastColumn="0" w:oddVBand="0" w:evenVBand="0" w:oddHBand="0" w:evenHBand="0" w:firstRowFirstColumn="0" w:firstRowLastColumn="0" w:lastRowFirstColumn="0" w:lastRowLastColumn="0"/>
        </w:trPr>
        <w:tc>
          <w:tcPr>
            <w:tcW w:w="1396" w:type="pct"/>
          </w:tcPr>
          <w:p w14:paraId="004B07BF" w14:textId="77777777" w:rsidR="00E07449" w:rsidRPr="00CD5E4B" w:rsidRDefault="00E07449" w:rsidP="001D7C93">
            <w:pPr>
              <w:pStyle w:val="ECCTableHeaderwhitefont"/>
              <w:keepNext/>
              <w:keepLines/>
            </w:pPr>
            <w:r w:rsidRPr="00CD5E4B">
              <w:t>Parameter</w:t>
            </w:r>
          </w:p>
        </w:tc>
        <w:tc>
          <w:tcPr>
            <w:tcW w:w="2205" w:type="pct"/>
          </w:tcPr>
          <w:p w14:paraId="5974C908" w14:textId="77777777" w:rsidR="00E07449" w:rsidRPr="00CD5E4B" w:rsidRDefault="00E07449" w:rsidP="001D7C93">
            <w:pPr>
              <w:pStyle w:val="ECCTableHeaderwhitefont"/>
              <w:keepNext/>
              <w:keepLines/>
            </w:pPr>
            <w:r w:rsidRPr="00CD5E4B">
              <w:t>Range</w:t>
            </w:r>
          </w:p>
        </w:tc>
        <w:tc>
          <w:tcPr>
            <w:tcW w:w="1399" w:type="pct"/>
          </w:tcPr>
          <w:p w14:paraId="70511CE9" w14:textId="77777777" w:rsidR="00E07449" w:rsidRPr="00CD5E4B" w:rsidRDefault="00E07449" w:rsidP="001D7C93">
            <w:pPr>
              <w:pStyle w:val="ECCTableHeaderwhitefont"/>
              <w:keepNext/>
              <w:keepLines/>
            </w:pPr>
            <w:r w:rsidRPr="00CD5E4B">
              <w:t>Used for this study</w:t>
            </w:r>
          </w:p>
        </w:tc>
      </w:tr>
      <w:tr w:rsidR="00E07449" w:rsidRPr="00CD5E4B" w14:paraId="68172085" w14:textId="77777777" w:rsidTr="006B42C7">
        <w:trPr>
          <w:trHeight w:val="265"/>
        </w:trPr>
        <w:tc>
          <w:tcPr>
            <w:tcW w:w="1396" w:type="pct"/>
          </w:tcPr>
          <w:p w14:paraId="093A07CC" w14:textId="77777777" w:rsidR="00E07449" w:rsidRPr="00CD5E4B" w:rsidRDefault="00E07449" w:rsidP="001D7C93">
            <w:pPr>
              <w:pStyle w:val="ECCTabletext"/>
              <w:keepNext/>
              <w:keepLines/>
              <w:jc w:val="left"/>
            </w:pPr>
            <w:r w:rsidRPr="00CD5E4B">
              <w:t>Antenna pattern</w:t>
            </w:r>
          </w:p>
        </w:tc>
        <w:tc>
          <w:tcPr>
            <w:tcW w:w="2205" w:type="pct"/>
          </w:tcPr>
          <w:p w14:paraId="1249C580" w14:textId="3C09E32E" w:rsidR="00E07449" w:rsidRPr="00CD5E4B" w:rsidRDefault="00E07449" w:rsidP="001D7C93">
            <w:pPr>
              <w:pStyle w:val="ECCTabletext"/>
              <w:keepNext/>
              <w:keepLines/>
              <w:jc w:val="left"/>
            </w:pPr>
            <w:r w:rsidRPr="00CD5E4B">
              <w:t>1) Sub-arrays: ITU-R M.2101</w:t>
            </w:r>
            <w:r w:rsidR="003B7B21" w:rsidRPr="00CD5E4B">
              <w:t xml:space="preserve"> </w:t>
            </w:r>
            <w:r w:rsidR="003B7B21" w:rsidRPr="00CD5E4B">
              <w:fldChar w:fldCharType="begin" w:fldLock="1"/>
            </w:r>
            <w:r w:rsidR="003B7B21" w:rsidRPr="00CD5E4B">
              <w:instrText xml:space="preserve"> REF _Ref78202734 \r \h  \* MERGEFORMAT </w:instrText>
            </w:r>
            <w:r w:rsidR="003B7B21" w:rsidRPr="00CD5E4B">
              <w:fldChar w:fldCharType="separate"/>
            </w:r>
            <w:r w:rsidR="002816C2" w:rsidRPr="00CD5E4B">
              <w:t>[11]</w:t>
            </w:r>
            <w:r w:rsidR="003B7B21" w:rsidRPr="00CD5E4B">
              <w:fldChar w:fldCharType="end"/>
            </w:r>
            <w:r w:rsidRPr="00CD5E4B">
              <w:t xml:space="preserve"> extended / WP5D WRC-23 </w:t>
            </w:r>
            <w:r w:rsidRPr="00CD5E4B">
              <w:fldChar w:fldCharType="begin" w:fldLock="1"/>
            </w:r>
            <w:r w:rsidRPr="00CD5E4B">
              <w:instrText xml:space="preserve"> REF _Ref78216563 \r \h  \* MERGEFORMAT </w:instrText>
            </w:r>
            <w:r w:rsidRPr="00CD5E4B">
              <w:fldChar w:fldCharType="separate"/>
            </w:r>
            <w:r w:rsidR="002816C2" w:rsidRPr="00CD5E4B">
              <w:t>[22]</w:t>
            </w:r>
            <w:r w:rsidRPr="00CD5E4B">
              <w:fldChar w:fldCharType="end"/>
            </w:r>
          </w:p>
          <w:p w14:paraId="332A6F4E" w14:textId="07D1729A" w:rsidR="00E07449" w:rsidRPr="00CD5E4B" w:rsidRDefault="00E07449" w:rsidP="001D7C93">
            <w:pPr>
              <w:pStyle w:val="ECCTabletext"/>
              <w:keepNext/>
              <w:keepLines/>
              <w:jc w:val="left"/>
            </w:pPr>
            <w:r w:rsidRPr="00CD5E4B">
              <w:t xml:space="preserve">2) Single elements: ITU-R M.2101 </w:t>
            </w:r>
            <w:r w:rsidRPr="00CD5E4B">
              <w:fldChar w:fldCharType="begin" w:fldLock="1"/>
            </w:r>
            <w:r w:rsidRPr="00CD5E4B">
              <w:instrText xml:space="preserve"> REF _Ref78202734 \r \h  \* MERGEFORMAT </w:instrText>
            </w:r>
            <w:r w:rsidRPr="00CD5E4B">
              <w:fldChar w:fldCharType="separate"/>
            </w:r>
            <w:r w:rsidR="002816C2" w:rsidRPr="00CD5E4B">
              <w:t>[11]</w:t>
            </w:r>
            <w:r w:rsidRPr="00CD5E4B">
              <w:fldChar w:fldCharType="end"/>
            </w:r>
            <w:r w:rsidRPr="00CD5E4B">
              <w:t xml:space="preserve"> / 3GPP TR 37.840 </w:t>
            </w:r>
            <w:r w:rsidRPr="00CD5E4B">
              <w:fldChar w:fldCharType="begin" w:fldLock="1"/>
            </w:r>
            <w:r w:rsidRPr="00CD5E4B">
              <w:instrText xml:space="preserve"> REF _Ref78216630 \r \h  \* MERGEFORMAT </w:instrText>
            </w:r>
            <w:r w:rsidRPr="00CD5E4B">
              <w:fldChar w:fldCharType="separate"/>
            </w:r>
            <w:r w:rsidR="002816C2" w:rsidRPr="00CD5E4B">
              <w:t>[14]</w:t>
            </w:r>
            <w:r w:rsidRPr="00CD5E4B">
              <w:fldChar w:fldCharType="end"/>
            </w:r>
          </w:p>
        </w:tc>
        <w:tc>
          <w:tcPr>
            <w:tcW w:w="1399" w:type="pct"/>
          </w:tcPr>
          <w:p w14:paraId="7DFCD8D3" w14:textId="77777777" w:rsidR="00E07449" w:rsidRPr="00CD5E4B" w:rsidRDefault="00E07449" w:rsidP="001D7C93">
            <w:pPr>
              <w:pStyle w:val="ECCTabletext"/>
              <w:keepNext/>
              <w:keepLines/>
              <w:jc w:val="left"/>
            </w:pPr>
          </w:p>
        </w:tc>
      </w:tr>
      <w:tr w:rsidR="00E07449" w:rsidRPr="00CD5E4B" w14:paraId="05547FDC" w14:textId="77777777" w:rsidTr="006B42C7">
        <w:trPr>
          <w:trHeight w:val="265"/>
        </w:trPr>
        <w:tc>
          <w:tcPr>
            <w:tcW w:w="1396" w:type="pct"/>
          </w:tcPr>
          <w:p w14:paraId="5A47708C" w14:textId="77777777" w:rsidR="00E07449" w:rsidRPr="00CD5E4B" w:rsidRDefault="00E07449" w:rsidP="001D7C93">
            <w:pPr>
              <w:pStyle w:val="ECCTabletext"/>
              <w:keepNext/>
              <w:keepLines/>
              <w:jc w:val="left"/>
            </w:pPr>
            <w:r w:rsidRPr="00CD5E4B">
              <w:t>Element gain (dBi)</w:t>
            </w:r>
          </w:p>
          <w:p w14:paraId="01B589B9" w14:textId="77777777" w:rsidR="00E07449" w:rsidRPr="00CD5E4B" w:rsidRDefault="00E07449" w:rsidP="001D7C93">
            <w:pPr>
              <w:pStyle w:val="ECCTabletext"/>
              <w:keepNext/>
              <w:keepLines/>
              <w:jc w:val="left"/>
            </w:pPr>
            <w:r w:rsidRPr="00CD5E4B">
              <w:t>(including array ohmic loss of 2 dB)</w:t>
            </w:r>
          </w:p>
        </w:tc>
        <w:tc>
          <w:tcPr>
            <w:tcW w:w="2205" w:type="pct"/>
          </w:tcPr>
          <w:p w14:paraId="2C713009" w14:textId="77777777" w:rsidR="00E07449" w:rsidRPr="00CD5E4B" w:rsidRDefault="00E07449" w:rsidP="001D7C93">
            <w:pPr>
              <w:pStyle w:val="ECCTabletext"/>
              <w:keepNext/>
              <w:keepLines/>
              <w:jc w:val="left"/>
            </w:pPr>
            <w:r w:rsidRPr="00CD5E4B">
              <w:t>1) 6.4 dBi</w:t>
            </w:r>
          </w:p>
          <w:p w14:paraId="0D4C9B19" w14:textId="77777777" w:rsidR="00E07449" w:rsidRPr="00CD5E4B" w:rsidRDefault="00E07449" w:rsidP="001D7C93">
            <w:pPr>
              <w:pStyle w:val="ECCTabletext"/>
              <w:keepNext/>
              <w:keepLines/>
              <w:jc w:val="left"/>
            </w:pPr>
            <w:r w:rsidRPr="00CD5E4B">
              <w:t>2) 6 dBi</w:t>
            </w:r>
          </w:p>
        </w:tc>
        <w:tc>
          <w:tcPr>
            <w:tcW w:w="1399" w:type="pct"/>
          </w:tcPr>
          <w:p w14:paraId="4EE6BFAF" w14:textId="77777777" w:rsidR="00E07449" w:rsidRPr="00CD5E4B" w:rsidRDefault="00E07449" w:rsidP="001D7C93">
            <w:pPr>
              <w:pStyle w:val="ECCTabletext"/>
              <w:keepNext/>
              <w:keepLines/>
              <w:jc w:val="left"/>
            </w:pPr>
          </w:p>
        </w:tc>
      </w:tr>
      <w:tr w:rsidR="00E07449" w:rsidRPr="00CD5E4B" w14:paraId="5BE45B59" w14:textId="77777777" w:rsidTr="006B42C7">
        <w:trPr>
          <w:trHeight w:val="265"/>
        </w:trPr>
        <w:tc>
          <w:tcPr>
            <w:tcW w:w="1396" w:type="pct"/>
          </w:tcPr>
          <w:p w14:paraId="15B9C1E3" w14:textId="77777777" w:rsidR="00E07449" w:rsidRPr="00CD5E4B" w:rsidRDefault="00E07449" w:rsidP="001D7C93">
            <w:pPr>
              <w:pStyle w:val="ECCTabletext"/>
              <w:keepNext/>
              <w:keepLines/>
              <w:jc w:val="left"/>
            </w:pPr>
            <w:r w:rsidRPr="00CD5E4B">
              <w:t>Horizontal/vertical 3 dB beam width of single element (degree)</w:t>
            </w:r>
          </w:p>
        </w:tc>
        <w:tc>
          <w:tcPr>
            <w:tcW w:w="2205" w:type="pct"/>
          </w:tcPr>
          <w:p w14:paraId="124FE654" w14:textId="77777777" w:rsidR="00E07449" w:rsidRPr="00CD5E4B" w:rsidRDefault="00E07449" w:rsidP="001D7C93">
            <w:pPr>
              <w:pStyle w:val="ECCTabletext"/>
              <w:keepNext/>
              <w:keepLines/>
              <w:jc w:val="left"/>
            </w:pPr>
            <w:r w:rsidRPr="00CD5E4B">
              <w:t>1) 90º for H and 65º for V</w:t>
            </w:r>
          </w:p>
          <w:p w14:paraId="1E43D539" w14:textId="77777777" w:rsidR="00E07449" w:rsidRPr="00CD5E4B" w:rsidRDefault="00E07449" w:rsidP="001D7C93">
            <w:pPr>
              <w:pStyle w:val="ECCTabletext"/>
              <w:keepNext/>
              <w:keepLines/>
              <w:jc w:val="left"/>
            </w:pPr>
            <w:r w:rsidRPr="00CD5E4B">
              <w:t>2) 80º for H and 65º for V</w:t>
            </w:r>
          </w:p>
        </w:tc>
        <w:tc>
          <w:tcPr>
            <w:tcW w:w="1399" w:type="pct"/>
          </w:tcPr>
          <w:p w14:paraId="2B57A1BB" w14:textId="77777777" w:rsidR="00E07449" w:rsidRPr="00CD5E4B" w:rsidRDefault="00E07449" w:rsidP="001D7C93">
            <w:pPr>
              <w:pStyle w:val="ECCTabletext"/>
              <w:keepNext/>
              <w:keepLines/>
              <w:jc w:val="left"/>
            </w:pPr>
          </w:p>
        </w:tc>
      </w:tr>
      <w:tr w:rsidR="00E07449" w:rsidRPr="00CD5E4B" w14:paraId="18E728F6" w14:textId="77777777" w:rsidTr="006B42C7">
        <w:trPr>
          <w:trHeight w:val="265"/>
        </w:trPr>
        <w:tc>
          <w:tcPr>
            <w:tcW w:w="1396" w:type="pct"/>
          </w:tcPr>
          <w:p w14:paraId="62914C0F" w14:textId="77777777" w:rsidR="00E07449" w:rsidRPr="00CD5E4B" w:rsidRDefault="00E07449" w:rsidP="001D7C93">
            <w:pPr>
              <w:pStyle w:val="ECCTabletext"/>
              <w:keepNext/>
              <w:keepLines/>
              <w:jc w:val="left"/>
            </w:pPr>
            <w:r w:rsidRPr="00CD5E4B">
              <w:t>Antenna array configuration (Row × Column)</w:t>
            </w:r>
          </w:p>
        </w:tc>
        <w:tc>
          <w:tcPr>
            <w:tcW w:w="2205" w:type="pct"/>
          </w:tcPr>
          <w:p w14:paraId="7B1FB669" w14:textId="77777777" w:rsidR="00E07449" w:rsidRPr="00CD5E4B" w:rsidRDefault="00E07449" w:rsidP="001D7C93">
            <w:pPr>
              <w:pStyle w:val="ECCTabletext"/>
              <w:keepNext/>
              <w:keepLines/>
              <w:jc w:val="left"/>
            </w:pPr>
            <w:r w:rsidRPr="00CD5E4B">
              <w:t>1) 4x8 elements with 3x1 sub-arrays</w:t>
            </w:r>
          </w:p>
          <w:p w14:paraId="0AA5C79E" w14:textId="77777777" w:rsidR="00E07449" w:rsidRPr="00CD5E4B" w:rsidRDefault="00E07449" w:rsidP="001D7C93">
            <w:pPr>
              <w:pStyle w:val="ECCTabletext"/>
              <w:keepNext/>
              <w:keepLines/>
              <w:jc w:val="left"/>
            </w:pPr>
            <w:r w:rsidRPr="00CD5E4B">
              <w:t>2) 8×8 single elements</w:t>
            </w:r>
          </w:p>
        </w:tc>
        <w:tc>
          <w:tcPr>
            <w:tcW w:w="1399" w:type="pct"/>
          </w:tcPr>
          <w:p w14:paraId="14E7BA6A" w14:textId="77777777" w:rsidR="00E07449" w:rsidRPr="00CD5E4B" w:rsidRDefault="00E07449" w:rsidP="001D7C93">
            <w:pPr>
              <w:pStyle w:val="ECCTabletext"/>
              <w:keepNext/>
              <w:keepLines/>
              <w:jc w:val="left"/>
            </w:pPr>
          </w:p>
        </w:tc>
      </w:tr>
      <w:tr w:rsidR="00E07449" w:rsidRPr="00CD5E4B" w14:paraId="47751245" w14:textId="77777777" w:rsidTr="006B42C7">
        <w:trPr>
          <w:trHeight w:val="265"/>
        </w:trPr>
        <w:tc>
          <w:tcPr>
            <w:tcW w:w="1396" w:type="pct"/>
          </w:tcPr>
          <w:p w14:paraId="771B1E89" w14:textId="77777777" w:rsidR="00E07449" w:rsidRPr="00CD5E4B" w:rsidRDefault="00E07449" w:rsidP="001D7C93">
            <w:pPr>
              <w:pStyle w:val="ECCTabletext"/>
              <w:keepNext/>
              <w:keepLines/>
              <w:jc w:val="left"/>
            </w:pPr>
            <w:r w:rsidRPr="00CD5E4B">
              <w:t>Horizontal/Vertical radiating element spacing</w:t>
            </w:r>
          </w:p>
        </w:tc>
        <w:tc>
          <w:tcPr>
            <w:tcW w:w="2205" w:type="pct"/>
          </w:tcPr>
          <w:p w14:paraId="666F5E4F" w14:textId="77777777" w:rsidR="00E07449" w:rsidRPr="00CD5E4B" w:rsidRDefault="00E07449" w:rsidP="001D7C93">
            <w:pPr>
              <w:pStyle w:val="ECCTabletext"/>
              <w:keepNext/>
              <w:keepLines/>
              <w:jc w:val="left"/>
            </w:pPr>
          </w:p>
          <w:p w14:paraId="5981F64E" w14:textId="2AF83E07" w:rsidR="00E07449" w:rsidRPr="00CD5E4B" w:rsidRDefault="00E07449" w:rsidP="001D7C93">
            <w:pPr>
              <w:pStyle w:val="ECCTabletext"/>
              <w:keepNext/>
              <w:keepLines/>
              <w:jc w:val="left"/>
            </w:pPr>
            <w:r w:rsidRPr="00CD5E4B">
              <w:t>1) 0.5</w:t>
            </w:r>
            <w:r w:rsidRPr="00CD5E4B">
              <w:rPr>
                <w:rFonts w:ascii="Symbol" w:eastAsia="Symbol" w:hAnsi="Symbol" w:cs="Symbol"/>
              </w:rPr>
              <w:t></w:t>
            </w:r>
            <w:r w:rsidRPr="00CD5E4B">
              <w:t xml:space="preserve"> for H, 2.1</w:t>
            </w:r>
            <w:r w:rsidRPr="00CD5E4B">
              <w:rPr>
                <w:rFonts w:ascii="Symbol" w:eastAsia="Symbol" w:hAnsi="Symbol" w:cs="Symbol"/>
              </w:rPr>
              <w:t></w:t>
            </w:r>
            <w:r w:rsidRPr="00CD5E4B">
              <w:t xml:space="preserve"> for V (with 0.7</w:t>
            </w:r>
            <w:r w:rsidRPr="00CD5E4B">
              <w:rPr>
                <w:rFonts w:ascii="Symbol" w:eastAsia="Symbol" w:hAnsi="Symbol" w:cs="Symbol"/>
              </w:rPr>
              <w:t></w:t>
            </w:r>
            <w:r w:rsidRPr="00CD5E4B">
              <w:t xml:space="preserve"> for V in subarray)</w:t>
            </w:r>
          </w:p>
          <w:p w14:paraId="69D306F8" w14:textId="77777777" w:rsidR="00E07449" w:rsidRPr="00CD5E4B" w:rsidRDefault="00E07449" w:rsidP="001D7C93">
            <w:pPr>
              <w:pStyle w:val="ECCTabletext"/>
              <w:keepNext/>
              <w:keepLines/>
              <w:jc w:val="left"/>
            </w:pPr>
            <w:r w:rsidRPr="00CD5E4B">
              <w:t>2) 0.6</w:t>
            </w:r>
            <w:r w:rsidRPr="00CD5E4B">
              <w:rPr>
                <w:rFonts w:ascii="Symbol" w:eastAsia="Symbol" w:hAnsi="Symbol" w:cs="Symbol"/>
              </w:rPr>
              <w:t></w:t>
            </w:r>
            <w:r w:rsidRPr="00CD5E4B">
              <w:t xml:space="preserve"> for H, 0.9</w:t>
            </w:r>
            <w:r w:rsidRPr="00CD5E4B">
              <w:rPr>
                <w:rFonts w:ascii="Symbol" w:eastAsia="Symbol" w:hAnsi="Symbol" w:cs="Symbol"/>
              </w:rPr>
              <w:t></w:t>
            </w:r>
            <w:r w:rsidRPr="00CD5E4B">
              <w:t xml:space="preserve"> for V</w:t>
            </w:r>
          </w:p>
        </w:tc>
        <w:tc>
          <w:tcPr>
            <w:tcW w:w="1399" w:type="pct"/>
          </w:tcPr>
          <w:p w14:paraId="5FBF42DD" w14:textId="77777777" w:rsidR="00E07449" w:rsidRPr="00CD5E4B" w:rsidRDefault="00E07449" w:rsidP="001D7C93">
            <w:pPr>
              <w:pStyle w:val="ECCTabletext"/>
              <w:keepNext/>
              <w:keepLines/>
              <w:jc w:val="left"/>
            </w:pPr>
          </w:p>
        </w:tc>
      </w:tr>
      <w:tr w:rsidR="00E07449" w:rsidRPr="00CD5E4B" w14:paraId="6AC21185" w14:textId="77777777" w:rsidTr="006B42C7">
        <w:trPr>
          <w:trHeight w:val="265"/>
        </w:trPr>
        <w:tc>
          <w:tcPr>
            <w:tcW w:w="1396" w:type="pct"/>
          </w:tcPr>
          <w:p w14:paraId="481A8F46" w14:textId="77777777" w:rsidR="00E07449" w:rsidRPr="00CD5E4B" w:rsidRDefault="00E07449" w:rsidP="001D7C93">
            <w:pPr>
              <w:pStyle w:val="ECCTabletext"/>
              <w:keepNext/>
              <w:keepLines/>
              <w:jc w:val="left"/>
            </w:pPr>
            <w:r w:rsidRPr="00CD5E4B">
              <w:t>BS typical transmit power per sector conducted</w:t>
            </w:r>
          </w:p>
        </w:tc>
        <w:tc>
          <w:tcPr>
            <w:tcW w:w="2205" w:type="pct"/>
          </w:tcPr>
          <w:p w14:paraId="3DF7501D" w14:textId="77777777" w:rsidR="00E07449" w:rsidRPr="00CD5E4B" w:rsidRDefault="00E07449" w:rsidP="001D7C93">
            <w:pPr>
              <w:pStyle w:val="ECCTabletext"/>
              <w:keepNext/>
              <w:keepLines/>
              <w:jc w:val="left"/>
            </w:pPr>
            <w:r w:rsidRPr="00CD5E4B">
              <w:t>46 dBm</w:t>
            </w:r>
          </w:p>
        </w:tc>
        <w:tc>
          <w:tcPr>
            <w:tcW w:w="1399" w:type="pct"/>
          </w:tcPr>
          <w:p w14:paraId="53C940A6" w14:textId="77777777" w:rsidR="00E07449" w:rsidRPr="00CD5E4B" w:rsidRDefault="00E07449" w:rsidP="001D7C93">
            <w:pPr>
              <w:pStyle w:val="ECCTabletext"/>
              <w:keepNext/>
              <w:keepLines/>
              <w:jc w:val="left"/>
            </w:pPr>
            <w:r w:rsidRPr="00CD5E4B">
              <w:t>46 dBm</w:t>
            </w:r>
          </w:p>
        </w:tc>
      </w:tr>
      <w:tr w:rsidR="00E07449" w:rsidRPr="00CD5E4B" w14:paraId="4D6B4011" w14:textId="77777777" w:rsidTr="006B42C7">
        <w:trPr>
          <w:trHeight w:val="265"/>
        </w:trPr>
        <w:tc>
          <w:tcPr>
            <w:tcW w:w="1396" w:type="pct"/>
          </w:tcPr>
          <w:p w14:paraId="322706C4" w14:textId="77777777" w:rsidR="00E07449" w:rsidRPr="00CD5E4B" w:rsidRDefault="00E07449" w:rsidP="001D7C93">
            <w:pPr>
              <w:pStyle w:val="ECCTabletext"/>
              <w:keepNext/>
              <w:keepLines/>
              <w:jc w:val="left"/>
            </w:pPr>
            <w:r w:rsidRPr="00CD5E4B">
              <w:t>Mechanical downtilt (degrees)</w:t>
            </w:r>
          </w:p>
        </w:tc>
        <w:tc>
          <w:tcPr>
            <w:tcW w:w="2205" w:type="pct"/>
          </w:tcPr>
          <w:p w14:paraId="1E3B52D0" w14:textId="77777777" w:rsidR="00E07449" w:rsidRPr="00CD5E4B" w:rsidRDefault="00E07449" w:rsidP="001D7C93">
            <w:pPr>
              <w:pStyle w:val="ECCTabletext"/>
              <w:keepNext/>
              <w:keepLines/>
              <w:jc w:val="left"/>
            </w:pPr>
            <w:r w:rsidRPr="00CD5E4B">
              <w:t>1) 6 degree for urban, suburban and 3 degree for rural</w:t>
            </w:r>
          </w:p>
          <w:p w14:paraId="64E4C596" w14:textId="77777777" w:rsidR="00E07449" w:rsidRPr="00CD5E4B" w:rsidRDefault="00E07449" w:rsidP="001D7C93">
            <w:pPr>
              <w:pStyle w:val="ECCTabletext"/>
              <w:keepNext/>
              <w:keepLines/>
              <w:jc w:val="left"/>
            </w:pPr>
            <w:r w:rsidRPr="00CD5E4B">
              <w:t>2) 10 degree</w:t>
            </w:r>
          </w:p>
        </w:tc>
        <w:tc>
          <w:tcPr>
            <w:tcW w:w="1399" w:type="pct"/>
          </w:tcPr>
          <w:p w14:paraId="377CE508" w14:textId="77777777" w:rsidR="00E07449" w:rsidRPr="00CD5E4B" w:rsidRDefault="00E07449" w:rsidP="001D7C93">
            <w:pPr>
              <w:pStyle w:val="ECCTabletext"/>
              <w:keepNext/>
              <w:keepLines/>
              <w:jc w:val="left"/>
            </w:pPr>
          </w:p>
        </w:tc>
      </w:tr>
      <w:tr w:rsidR="00E07449" w:rsidRPr="00CD5E4B" w14:paraId="4793A525" w14:textId="77777777" w:rsidTr="006B42C7">
        <w:trPr>
          <w:trHeight w:val="265"/>
        </w:trPr>
        <w:tc>
          <w:tcPr>
            <w:tcW w:w="1396" w:type="pct"/>
          </w:tcPr>
          <w:p w14:paraId="2685B60D" w14:textId="77777777" w:rsidR="00E07449" w:rsidRPr="00CD5E4B" w:rsidRDefault="00E07449" w:rsidP="001D7C93">
            <w:pPr>
              <w:pStyle w:val="ECCTabletext"/>
              <w:keepNext/>
              <w:keepLines/>
              <w:jc w:val="left"/>
            </w:pPr>
            <w:r w:rsidRPr="00CD5E4B">
              <w:t>BS vertical coverage range</w:t>
            </w:r>
          </w:p>
        </w:tc>
        <w:tc>
          <w:tcPr>
            <w:tcW w:w="2205" w:type="pct"/>
          </w:tcPr>
          <w:p w14:paraId="72A5DD72" w14:textId="77777777" w:rsidR="00E07449" w:rsidRPr="00CD5E4B" w:rsidRDefault="00E07449" w:rsidP="001D7C93">
            <w:pPr>
              <w:pStyle w:val="ECCTabletext"/>
              <w:keepNext/>
              <w:keepLines/>
              <w:jc w:val="left"/>
            </w:pPr>
            <w:r w:rsidRPr="00CD5E4B">
              <w:t>1) 90 - 100 degree</w:t>
            </w:r>
          </w:p>
        </w:tc>
        <w:tc>
          <w:tcPr>
            <w:tcW w:w="1399" w:type="pct"/>
          </w:tcPr>
          <w:p w14:paraId="602D5E9D" w14:textId="77777777" w:rsidR="00E07449" w:rsidRPr="00CD5E4B" w:rsidDel="006E04EC" w:rsidRDefault="00E07449" w:rsidP="001D7C93">
            <w:pPr>
              <w:pStyle w:val="ECCTabletext"/>
              <w:keepNext/>
              <w:keepLines/>
              <w:jc w:val="left"/>
            </w:pPr>
          </w:p>
        </w:tc>
      </w:tr>
      <w:tr w:rsidR="00E07449" w:rsidRPr="00CD5E4B" w14:paraId="2CDD6CA6" w14:textId="77777777" w:rsidTr="006B42C7">
        <w:trPr>
          <w:trHeight w:val="265"/>
        </w:trPr>
        <w:tc>
          <w:tcPr>
            <w:tcW w:w="1396" w:type="pct"/>
          </w:tcPr>
          <w:p w14:paraId="06335CCE" w14:textId="77777777" w:rsidR="00E07449" w:rsidRPr="00CD5E4B" w:rsidRDefault="00E07449" w:rsidP="001D7C93">
            <w:pPr>
              <w:pStyle w:val="ECCTabletext"/>
              <w:keepNext/>
              <w:keepLines/>
              <w:jc w:val="left"/>
            </w:pPr>
            <w:r w:rsidRPr="00CD5E4B">
              <w:t xml:space="preserve">Correlation (antenna beamforming) </w:t>
            </w:r>
          </w:p>
        </w:tc>
        <w:tc>
          <w:tcPr>
            <w:tcW w:w="2205" w:type="pct"/>
          </w:tcPr>
          <w:p w14:paraId="7B7BEE93" w14:textId="77777777" w:rsidR="00E07449" w:rsidRPr="00CD5E4B" w:rsidRDefault="00E07449" w:rsidP="001D7C93">
            <w:pPr>
              <w:pStyle w:val="ECCTabletext"/>
              <w:keepNext/>
              <w:keepLines/>
              <w:jc w:val="left"/>
            </w:pPr>
            <w:r w:rsidRPr="00CD5E4B">
              <w:rPr>
                <w:rFonts w:ascii="Symbol" w:eastAsia="Symbol" w:hAnsi="Symbol" w:cs="Symbol"/>
              </w:rPr>
              <w:t></w:t>
            </w:r>
            <w:r w:rsidRPr="00CD5E4B">
              <w:t xml:space="preserve"> = 0 and 1</w:t>
            </w:r>
          </w:p>
        </w:tc>
        <w:tc>
          <w:tcPr>
            <w:tcW w:w="1399" w:type="pct"/>
          </w:tcPr>
          <w:p w14:paraId="5C7C6FE4" w14:textId="77777777" w:rsidR="00E07449" w:rsidRPr="00CD5E4B" w:rsidRDefault="00E07449" w:rsidP="001D7C93">
            <w:pPr>
              <w:pStyle w:val="ECCTabletext"/>
              <w:keepNext/>
              <w:keepLines/>
              <w:jc w:val="left"/>
            </w:pPr>
            <w:r w:rsidRPr="00CD5E4B">
              <w:t>0 and 1</w:t>
            </w:r>
          </w:p>
        </w:tc>
      </w:tr>
    </w:tbl>
    <w:p w14:paraId="459DE895" w14:textId="630177EB" w:rsidR="00E07449" w:rsidRPr="00CD5E4B" w:rsidRDefault="00E07449" w:rsidP="00E07449">
      <w:pPr>
        <w:pStyle w:val="ECCAnnexheading2"/>
        <w:rPr>
          <w:lang w:val="en-GB"/>
        </w:rPr>
      </w:pPr>
      <w:bookmarkStart w:id="1122" w:name="_Ref103256984"/>
      <w:r w:rsidRPr="00CD5E4B">
        <w:rPr>
          <w:lang w:val="en-GB"/>
        </w:rPr>
        <w:t xml:space="preserve">WLAN parameters in the band </w:t>
      </w:r>
      <w:r w:rsidRPr="00CD5E4B">
        <w:rPr>
          <w:rStyle w:val="ECCParagraph"/>
        </w:rPr>
        <w:t>2400-2483.5 MHz</w:t>
      </w:r>
      <w:bookmarkEnd w:id="1122"/>
      <w:r w:rsidR="004E458E" w:rsidRPr="00CD5E4B">
        <w:rPr>
          <w:rStyle w:val="ECCParagraph"/>
        </w:rPr>
        <w:t xml:space="preserve"> </w:t>
      </w:r>
    </w:p>
    <w:p w14:paraId="55F07285" w14:textId="12CE8C1C" w:rsidR="00E07449" w:rsidRPr="00CD5E4B" w:rsidRDefault="00E07449" w:rsidP="00E07449">
      <w:r w:rsidRPr="00CD5E4B">
        <w:t>The parameters used in ECC Report 172 for WLAN (Table 55</w:t>
      </w:r>
      <w:r w:rsidR="0009156E" w:rsidRPr="00CD5E4B">
        <w:t xml:space="preserve"> </w:t>
      </w:r>
      <w:r w:rsidR="0009156E" w:rsidRPr="00CD5E4B">
        <w:fldChar w:fldCharType="begin" w:fldLock="1"/>
      </w:r>
      <w:r w:rsidR="0009156E" w:rsidRPr="00CD5E4B">
        <w:instrText xml:space="preserve"> REF _Ref40084256 \r \h </w:instrText>
      </w:r>
      <w:r w:rsidR="004C13AC" w:rsidRPr="00CD5E4B">
        <w:instrText xml:space="preserve"> \* MERGEFORMAT </w:instrText>
      </w:r>
      <w:r w:rsidR="0009156E" w:rsidRPr="00CD5E4B">
        <w:fldChar w:fldCharType="separate"/>
      </w:r>
      <w:r w:rsidR="002816C2" w:rsidRPr="00CD5E4B">
        <w:t>[4]</w:t>
      </w:r>
      <w:r w:rsidR="0009156E" w:rsidRPr="00CD5E4B">
        <w:fldChar w:fldCharType="end"/>
      </w:r>
      <w:r w:rsidRPr="00CD5E4B">
        <w:t xml:space="preserve">) and for co-existence studies are listed in </w:t>
      </w:r>
      <w:r w:rsidR="00C77D99" w:rsidRPr="00CD5E4B">
        <w:fldChar w:fldCharType="begin" w:fldLock="1"/>
      </w:r>
      <w:r w:rsidR="00C77D99" w:rsidRPr="00CD5E4B">
        <w:instrText xml:space="preserve"> REF _Ref103259340 \h </w:instrText>
      </w:r>
      <w:r w:rsidR="004C13AC" w:rsidRPr="00CD5E4B">
        <w:instrText xml:space="preserve"> \* MERGEFORMAT </w:instrText>
      </w:r>
      <w:r w:rsidR="00C77D99" w:rsidRPr="00CD5E4B">
        <w:fldChar w:fldCharType="separate"/>
      </w:r>
      <w:r w:rsidR="002816C2" w:rsidRPr="00CD5E4B">
        <w:rPr>
          <w:rStyle w:val="ECCParagraph"/>
        </w:rPr>
        <w:t>Table 58</w:t>
      </w:r>
      <w:r w:rsidR="00C77D99" w:rsidRPr="00CD5E4B">
        <w:fldChar w:fldCharType="end"/>
      </w:r>
      <w:r w:rsidR="00570B4F" w:rsidRPr="00CD5E4B">
        <w:t xml:space="preserve"> </w:t>
      </w:r>
      <w:r w:rsidRPr="00CD5E4B">
        <w:t xml:space="preserve">and </w:t>
      </w:r>
      <w:r w:rsidR="00C77D99" w:rsidRPr="00CD5E4B">
        <w:fldChar w:fldCharType="begin" w:fldLock="1"/>
      </w:r>
      <w:r w:rsidR="00C77D99" w:rsidRPr="00CD5E4B">
        <w:instrText xml:space="preserve"> REF _Ref103257340 \h </w:instrText>
      </w:r>
      <w:r w:rsidR="004C13AC" w:rsidRPr="00CD5E4B">
        <w:instrText xml:space="preserve"> \* MERGEFORMAT </w:instrText>
      </w:r>
      <w:r w:rsidR="00C77D99" w:rsidRPr="00CD5E4B">
        <w:fldChar w:fldCharType="separate"/>
      </w:r>
      <w:r w:rsidR="002816C2" w:rsidRPr="00CD5E4B">
        <w:t>Table 59</w:t>
      </w:r>
      <w:r w:rsidR="00C77D99" w:rsidRPr="00CD5E4B">
        <w:fldChar w:fldCharType="end"/>
      </w:r>
      <w:r w:rsidRPr="00CD5E4B">
        <w:t>.</w:t>
      </w:r>
    </w:p>
    <w:p w14:paraId="046642B8" w14:textId="478B0350" w:rsidR="00E07449" w:rsidRPr="00CD5E4B" w:rsidRDefault="00E07449" w:rsidP="001D7C93">
      <w:pPr>
        <w:pStyle w:val="Caption"/>
        <w:keepNext/>
        <w:rPr>
          <w:rStyle w:val="ECCParagraph"/>
          <w:rFonts w:eastAsia="Calibri"/>
          <w:b w:val="0"/>
          <w:bCs w:val="0"/>
          <w:color w:val="auto"/>
          <w:szCs w:val="22"/>
        </w:rPr>
      </w:pPr>
      <w:bookmarkStart w:id="1123" w:name="_Ref103259340"/>
      <w:r w:rsidRPr="00CD5E4B">
        <w:rPr>
          <w:rStyle w:val="ECCParagraph"/>
        </w:rPr>
        <w:lastRenderedPageBreak/>
        <w:t xml:space="preserve">Table </w:t>
      </w:r>
      <w:r w:rsidRPr="00CD5E4B">
        <w:rPr>
          <w:rStyle w:val="ECCParagraph"/>
        </w:rPr>
        <w:fldChar w:fldCharType="begin"/>
      </w:r>
      <w:r w:rsidRPr="00CD5E4B">
        <w:rPr>
          <w:rStyle w:val="ECCParagraph"/>
        </w:rPr>
        <w:instrText xml:space="preserve"> SEQ Table \* ARABIC </w:instrText>
      </w:r>
      <w:r w:rsidRPr="00CD5E4B">
        <w:rPr>
          <w:rStyle w:val="ECCParagraph"/>
        </w:rPr>
        <w:fldChar w:fldCharType="separate"/>
      </w:r>
      <w:r w:rsidR="001F0975">
        <w:rPr>
          <w:rStyle w:val="ECCParagraph"/>
          <w:noProof/>
        </w:rPr>
        <w:t>58</w:t>
      </w:r>
      <w:r w:rsidRPr="00CD5E4B">
        <w:rPr>
          <w:rStyle w:val="ECCParagraph"/>
        </w:rPr>
        <w:fldChar w:fldCharType="end"/>
      </w:r>
      <w:bookmarkEnd w:id="1123"/>
      <w:r w:rsidRPr="00CD5E4B">
        <w:rPr>
          <w:rStyle w:val="ECCParagraph"/>
        </w:rPr>
        <w:t xml:space="preserve">: WLAN parameters from ECC Report 172 </w:t>
      </w:r>
      <w:r w:rsidRPr="00CD5E4B">
        <w:rPr>
          <w:rStyle w:val="ECCParagraph"/>
        </w:rPr>
        <w:fldChar w:fldCharType="begin" w:fldLock="1"/>
      </w:r>
      <w:r w:rsidRPr="00CD5E4B">
        <w:rPr>
          <w:rStyle w:val="ECCParagraph"/>
        </w:rPr>
        <w:instrText xml:space="preserve"> REF _Ref40084256 \r \h </w:instrText>
      </w:r>
      <w:r w:rsidR="004C13AC"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w:t>
      </w:r>
      <w:r w:rsidRPr="00CD5E4B">
        <w:rPr>
          <w:rStyle w:val="ECCParagraph"/>
        </w:rPr>
        <w:fldChar w:fldCharType="end"/>
      </w:r>
      <w:r w:rsidRPr="00CD5E4B">
        <w:rPr>
          <w:rStyle w:val="ECCParagraph"/>
        </w:rPr>
        <w:t xml:space="preserve"> and relevant SRD specification for operation in the SRD band 2400-2483.5 MHz</w:t>
      </w:r>
      <w:r w:rsidR="004E458E" w:rsidRPr="00CD5E4B">
        <w:rPr>
          <w:rStyle w:val="ECCParagraph"/>
        </w:rPr>
        <w:t xml:space="preserve"> </w:t>
      </w:r>
    </w:p>
    <w:tbl>
      <w:tblPr>
        <w:tblStyle w:val="ECCTable-redheader"/>
        <w:tblW w:w="0" w:type="auto"/>
        <w:tblInd w:w="0" w:type="dxa"/>
        <w:tblLook w:val="04A0" w:firstRow="1" w:lastRow="0" w:firstColumn="1" w:lastColumn="0" w:noHBand="0" w:noVBand="1"/>
      </w:tblPr>
      <w:tblGrid>
        <w:gridCol w:w="3397"/>
        <w:gridCol w:w="3544"/>
        <w:gridCol w:w="2688"/>
      </w:tblGrid>
      <w:tr w:rsidR="00E07449" w:rsidRPr="00CD5E4B" w14:paraId="27CB45E7" w14:textId="77777777" w:rsidTr="002F57C2">
        <w:trPr>
          <w:cnfStyle w:val="100000000000" w:firstRow="1" w:lastRow="0" w:firstColumn="0" w:lastColumn="0" w:oddVBand="0" w:evenVBand="0" w:oddHBand="0" w:evenHBand="0" w:firstRowFirstColumn="0" w:firstRowLastColumn="0" w:lastRowFirstColumn="0" w:lastRowLastColumn="0"/>
        </w:trPr>
        <w:tc>
          <w:tcPr>
            <w:tcW w:w="3397" w:type="dxa"/>
          </w:tcPr>
          <w:p w14:paraId="621A3D9F" w14:textId="77777777" w:rsidR="00E07449" w:rsidRPr="00CD5E4B" w:rsidRDefault="00E07449" w:rsidP="001D7C93">
            <w:pPr>
              <w:pStyle w:val="ECCTableHeaderwhitefont"/>
              <w:keepNext/>
              <w:keepLines/>
            </w:pPr>
            <w:r w:rsidRPr="00CD5E4B">
              <w:t>Parameter</w:t>
            </w:r>
          </w:p>
        </w:tc>
        <w:tc>
          <w:tcPr>
            <w:tcW w:w="3544" w:type="dxa"/>
          </w:tcPr>
          <w:p w14:paraId="23BAE01E" w14:textId="77777777" w:rsidR="00E07449" w:rsidRPr="00CD5E4B" w:rsidRDefault="00E07449" w:rsidP="001D7C93">
            <w:pPr>
              <w:pStyle w:val="ECCTableHeaderwhitefont"/>
              <w:keepNext/>
              <w:keepLines/>
            </w:pPr>
            <w:r w:rsidRPr="00CD5E4B">
              <w:t>Range examples</w:t>
            </w:r>
          </w:p>
        </w:tc>
        <w:tc>
          <w:tcPr>
            <w:tcW w:w="2688" w:type="dxa"/>
          </w:tcPr>
          <w:p w14:paraId="5334B331" w14:textId="77777777" w:rsidR="00E07449" w:rsidRPr="00CD5E4B" w:rsidRDefault="00E07449" w:rsidP="001D7C93">
            <w:pPr>
              <w:pStyle w:val="ECCTableHeaderwhitefont"/>
              <w:keepNext/>
              <w:keepLines/>
            </w:pPr>
            <w:r w:rsidRPr="00CD5E4B">
              <w:t>Used for this study</w:t>
            </w:r>
          </w:p>
        </w:tc>
      </w:tr>
      <w:tr w:rsidR="00E07449" w:rsidRPr="00CD5E4B" w14:paraId="3CBC70E7" w14:textId="77777777" w:rsidTr="002F57C2">
        <w:trPr>
          <w:trHeight w:val="265"/>
        </w:trPr>
        <w:tc>
          <w:tcPr>
            <w:tcW w:w="3397" w:type="dxa"/>
            <w:vAlign w:val="bottom"/>
          </w:tcPr>
          <w:p w14:paraId="3C45865C" w14:textId="77777777" w:rsidR="00E07449" w:rsidRPr="00CD5E4B" w:rsidRDefault="00E07449" w:rsidP="001D7C93">
            <w:pPr>
              <w:pStyle w:val="ECCTabletext"/>
              <w:keepNext/>
              <w:keepLines/>
              <w:jc w:val="left"/>
            </w:pPr>
            <w:r w:rsidRPr="00CD5E4B">
              <w:t>Receiver bandwidth, MHz</w:t>
            </w:r>
          </w:p>
        </w:tc>
        <w:tc>
          <w:tcPr>
            <w:tcW w:w="3544" w:type="dxa"/>
            <w:vAlign w:val="bottom"/>
          </w:tcPr>
          <w:p w14:paraId="52405049" w14:textId="4FBEE109" w:rsidR="00E07449" w:rsidRPr="00CD5E4B" w:rsidRDefault="00E07449" w:rsidP="001D7C93">
            <w:pPr>
              <w:pStyle w:val="ECCTabletext"/>
              <w:keepNext/>
              <w:keepLines/>
              <w:jc w:val="left"/>
            </w:pPr>
            <w:r w:rsidRPr="00CD5E4B">
              <w:t xml:space="preserve">16.25 for WLAN 802.11g/n with 20 MHz channel spacing </w:t>
            </w:r>
            <w:r w:rsidRPr="00CD5E4B">
              <w:rPr>
                <w:rStyle w:val="ECCParagraph"/>
              </w:rPr>
              <w:fldChar w:fldCharType="begin" w:fldLock="1"/>
            </w:r>
            <w:r w:rsidRPr="00CD5E4B">
              <w:rPr>
                <w:rStyle w:val="ECCParagraph"/>
              </w:rPr>
              <w:instrText xml:space="preserve"> REF _Ref40084256 \r \h </w:instrText>
            </w:r>
            <w:r w:rsidR="00BA5D0B"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w:t>
            </w:r>
            <w:r w:rsidRPr="00CD5E4B">
              <w:rPr>
                <w:rStyle w:val="ECCParagraph"/>
              </w:rPr>
              <w:fldChar w:fldCharType="end"/>
            </w:r>
          </w:p>
        </w:tc>
        <w:tc>
          <w:tcPr>
            <w:tcW w:w="2688" w:type="dxa"/>
          </w:tcPr>
          <w:p w14:paraId="0854EAB2" w14:textId="77777777" w:rsidR="00E07449" w:rsidRPr="00CD5E4B" w:rsidRDefault="00E07449" w:rsidP="001D7C93">
            <w:pPr>
              <w:pStyle w:val="ECCTabletext"/>
              <w:keepNext/>
              <w:keepLines/>
              <w:jc w:val="left"/>
            </w:pPr>
            <w:r w:rsidRPr="00CD5E4B">
              <w:t>16.25</w:t>
            </w:r>
          </w:p>
        </w:tc>
      </w:tr>
      <w:tr w:rsidR="00E07449" w:rsidRPr="00CD5E4B" w14:paraId="51E2A5C8" w14:textId="77777777" w:rsidTr="002F57C2">
        <w:trPr>
          <w:trHeight w:val="265"/>
        </w:trPr>
        <w:tc>
          <w:tcPr>
            <w:tcW w:w="3397" w:type="dxa"/>
            <w:vAlign w:val="bottom"/>
          </w:tcPr>
          <w:p w14:paraId="24441746" w14:textId="77777777" w:rsidR="00E07449" w:rsidRPr="00CD5E4B" w:rsidRDefault="00E07449" w:rsidP="001D7C93">
            <w:pPr>
              <w:pStyle w:val="ECCTabletext"/>
              <w:keepNext/>
              <w:keepLines/>
              <w:jc w:val="left"/>
            </w:pPr>
            <w:r w:rsidRPr="00CD5E4B">
              <w:t>Receiver noise figure (NF), dB</w:t>
            </w:r>
          </w:p>
        </w:tc>
        <w:tc>
          <w:tcPr>
            <w:tcW w:w="3544" w:type="dxa"/>
            <w:vAlign w:val="bottom"/>
          </w:tcPr>
          <w:p w14:paraId="633DAB99" w14:textId="71A7C0C6" w:rsidR="00E07449" w:rsidRPr="00CD5E4B" w:rsidRDefault="00E07449" w:rsidP="001D7C93">
            <w:pPr>
              <w:pStyle w:val="ECCTabletext"/>
              <w:keepNext/>
              <w:keepLines/>
              <w:jc w:val="left"/>
            </w:pPr>
            <w:r w:rsidRPr="00CD5E4B">
              <w:t xml:space="preserve">10 dB </w:t>
            </w:r>
            <w:r w:rsidRPr="00CD5E4B">
              <w:rPr>
                <w:rStyle w:val="ECCParagraph"/>
              </w:rPr>
              <w:fldChar w:fldCharType="begin" w:fldLock="1"/>
            </w:r>
            <w:r w:rsidRPr="00CD5E4B">
              <w:rPr>
                <w:rStyle w:val="ECCParagraph"/>
              </w:rPr>
              <w:instrText xml:space="preserve"> REF _Ref40084256 \r \h </w:instrText>
            </w:r>
            <w:r w:rsidR="00BA5D0B"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w:t>
            </w:r>
            <w:r w:rsidRPr="00CD5E4B">
              <w:rPr>
                <w:rStyle w:val="ECCParagraph"/>
              </w:rPr>
              <w:fldChar w:fldCharType="end"/>
            </w:r>
          </w:p>
        </w:tc>
        <w:tc>
          <w:tcPr>
            <w:tcW w:w="2688" w:type="dxa"/>
          </w:tcPr>
          <w:p w14:paraId="4FECFE3F" w14:textId="77777777" w:rsidR="00E07449" w:rsidRPr="00CD5E4B" w:rsidRDefault="00E07449" w:rsidP="001D7C93">
            <w:pPr>
              <w:pStyle w:val="ECCTabletext"/>
              <w:keepNext/>
              <w:keepLines/>
              <w:jc w:val="left"/>
            </w:pPr>
            <w:r w:rsidRPr="00CD5E4B">
              <w:t>10</w:t>
            </w:r>
          </w:p>
        </w:tc>
      </w:tr>
      <w:tr w:rsidR="00E07449" w:rsidRPr="00CD5E4B" w14:paraId="4D5972FA" w14:textId="77777777" w:rsidTr="002F57C2">
        <w:trPr>
          <w:trHeight w:val="265"/>
        </w:trPr>
        <w:tc>
          <w:tcPr>
            <w:tcW w:w="3397" w:type="dxa"/>
            <w:vAlign w:val="bottom"/>
          </w:tcPr>
          <w:p w14:paraId="7EFEBCE6" w14:textId="77777777" w:rsidR="00E07449" w:rsidRPr="00CD5E4B" w:rsidRDefault="00E07449" w:rsidP="001D7C93">
            <w:pPr>
              <w:pStyle w:val="ECCTabletext"/>
              <w:keepNext/>
              <w:keepLines/>
              <w:jc w:val="left"/>
            </w:pPr>
            <w:r w:rsidRPr="00CD5E4B">
              <w:t>Receiver antenna height, m</w:t>
            </w:r>
          </w:p>
        </w:tc>
        <w:tc>
          <w:tcPr>
            <w:tcW w:w="3544" w:type="dxa"/>
            <w:vAlign w:val="bottom"/>
          </w:tcPr>
          <w:p w14:paraId="0DA1BC31" w14:textId="230377F3" w:rsidR="00E07449" w:rsidRPr="00CD5E4B" w:rsidRDefault="00E07449" w:rsidP="001D7C93">
            <w:pPr>
              <w:pStyle w:val="ECCTabletext"/>
              <w:keepNext/>
              <w:keepLines/>
              <w:jc w:val="left"/>
            </w:pPr>
            <w:r w:rsidRPr="00CD5E4B">
              <w:t>1</w:t>
            </w:r>
            <w:r w:rsidR="002F57C2" w:rsidRPr="00CD5E4B">
              <w:t>.</w:t>
            </w:r>
            <w:r w:rsidRPr="00CD5E4B">
              <w:t xml:space="preserve">5 or 10 m </w:t>
            </w:r>
            <w:r w:rsidRPr="00CD5E4B">
              <w:rPr>
                <w:rStyle w:val="ECCParagraph"/>
              </w:rPr>
              <w:fldChar w:fldCharType="begin" w:fldLock="1"/>
            </w:r>
            <w:r w:rsidRPr="00CD5E4B">
              <w:rPr>
                <w:rStyle w:val="ECCParagraph"/>
              </w:rPr>
              <w:instrText xml:space="preserve"> REF _Ref40084256 \r \h </w:instrText>
            </w:r>
            <w:r w:rsidR="00BA5D0B"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w:t>
            </w:r>
            <w:r w:rsidRPr="00CD5E4B">
              <w:rPr>
                <w:rStyle w:val="ECCParagraph"/>
              </w:rPr>
              <w:fldChar w:fldCharType="end"/>
            </w:r>
          </w:p>
        </w:tc>
        <w:tc>
          <w:tcPr>
            <w:tcW w:w="2688" w:type="dxa"/>
          </w:tcPr>
          <w:p w14:paraId="10BD685D" w14:textId="77777777" w:rsidR="00E07449" w:rsidRPr="00CD5E4B" w:rsidRDefault="00E07449" w:rsidP="001D7C93">
            <w:pPr>
              <w:pStyle w:val="ECCTabletext"/>
              <w:keepNext/>
              <w:keepLines/>
              <w:jc w:val="left"/>
            </w:pPr>
            <w:r w:rsidRPr="00CD5E4B">
              <w:t>1.5 and 10 m</w:t>
            </w:r>
          </w:p>
        </w:tc>
      </w:tr>
      <w:tr w:rsidR="00E07449" w:rsidRPr="00CD5E4B" w14:paraId="2F986166" w14:textId="77777777" w:rsidTr="002F57C2">
        <w:trPr>
          <w:trHeight w:val="265"/>
        </w:trPr>
        <w:tc>
          <w:tcPr>
            <w:tcW w:w="3397" w:type="dxa"/>
            <w:vAlign w:val="bottom"/>
          </w:tcPr>
          <w:p w14:paraId="7B9CCDB0" w14:textId="77777777" w:rsidR="00E07449" w:rsidRPr="00CD5E4B" w:rsidRDefault="00E07449" w:rsidP="001D7C93">
            <w:pPr>
              <w:pStyle w:val="ECCTabletext"/>
              <w:keepNext/>
              <w:keepLines/>
              <w:jc w:val="left"/>
            </w:pPr>
            <w:r w:rsidRPr="00CD5E4B">
              <w:t>Receiver antenna gain, dBi</w:t>
            </w:r>
          </w:p>
        </w:tc>
        <w:tc>
          <w:tcPr>
            <w:tcW w:w="3544" w:type="dxa"/>
            <w:vAlign w:val="bottom"/>
          </w:tcPr>
          <w:p w14:paraId="498BD638" w14:textId="1BDA162D" w:rsidR="00E07449" w:rsidRPr="00CD5E4B" w:rsidRDefault="00E07449" w:rsidP="001D7C93">
            <w:pPr>
              <w:pStyle w:val="ECCTabletext"/>
              <w:keepNext/>
              <w:keepLines/>
              <w:jc w:val="left"/>
              <w:rPr>
                <w:rStyle w:val="ECCParagraph"/>
                <w:lang w:eastAsia="en-US"/>
              </w:rPr>
            </w:pPr>
            <w:r w:rsidRPr="00CD5E4B">
              <w:t xml:space="preserve">2 dBi </w:t>
            </w:r>
            <w:r w:rsidRPr="00CD5E4B">
              <w:rPr>
                <w:rStyle w:val="ECCParagraph"/>
              </w:rPr>
              <w:fldChar w:fldCharType="begin" w:fldLock="1"/>
            </w:r>
            <w:r w:rsidRPr="00CD5E4B">
              <w:rPr>
                <w:rStyle w:val="ECCParagraph"/>
              </w:rPr>
              <w:instrText xml:space="preserve"> REF _Ref40084256 \r \h </w:instrText>
            </w:r>
            <w:r w:rsidR="00BA5D0B"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w:t>
            </w:r>
            <w:r w:rsidRPr="00CD5E4B">
              <w:rPr>
                <w:rStyle w:val="ECCParagraph"/>
              </w:rPr>
              <w:fldChar w:fldCharType="end"/>
            </w:r>
            <w:r w:rsidRPr="00CD5E4B">
              <w:rPr>
                <w:rStyle w:val="ECCParagraph"/>
              </w:rPr>
              <w:t xml:space="preserve">. </w:t>
            </w:r>
          </w:p>
          <w:p w14:paraId="14A5F0CC" w14:textId="2044CEC3" w:rsidR="00E07449" w:rsidRPr="00CD5E4B" w:rsidRDefault="00E07449" w:rsidP="001D7C93">
            <w:pPr>
              <w:pStyle w:val="ECCTabletext"/>
              <w:keepNext/>
              <w:keepLines/>
              <w:jc w:val="left"/>
            </w:pPr>
            <w:r w:rsidRPr="00CD5E4B">
              <w:rPr>
                <w:rStyle w:val="ECCParagraph"/>
              </w:rPr>
              <w:t xml:space="preserve">From -2 dBi to 3 dBi for client devices and within the range 1 dBi to 4 dBi for Access Points </w:t>
            </w:r>
            <w:r w:rsidRPr="00CD5E4B">
              <w:rPr>
                <w:rStyle w:val="ECCParagraph"/>
              </w:rPr>
              <w:fldChar w:fldCharType="begin" w:fldLock="1"/>
            </w:r>
            <w:r w:rsidRPr="00CD5E4B">
              <w:rPr>
                <w:rStyle w:val="ECCParagraph"/>
              </w:rPr>
              <w:instrText xml:space="preserve"> REF _Ref77953464 \r \h </w:instrText>
            </w:r>
            <w:r w:rsidR="00BA5D0B"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[55]</w:t>
            </w:r>
            <w:r w:rsidRPr="00CD5E4B">
              <w:rPr>
                <w:rStyle w:val="ECCParagraph"/>
              </w:rPr>
              <w:fldChar w:fldCharType="end"/>
            </w:r>
          </w:p>
        </w:tc>
        <w:tc>
          <w:tcPr>
            <w:tcW w:w="2688" w:type="dxa"/>
          </w:tcPr>
          <w:p w14:paraId="3D137C67" w14:textId="77777777" w:rsidR="00E07449" w:rsidRPr="00CD5E4B" w:rsidRDefault="00E07449" w:rsidP="001D7C93">
            <w:pPr>
              <w:pStyle w:val="ECCTabletext"/>
              <w:keepNext/>
              <w:keepLines/>
              <w:jc w:val="left"/>
            </w:pPr>
            <w:r w:rsidRPr="00CD5E4B">
              <w:t>2.15 dBi</w:t>
            </w:r>
          </w:p>
        </w:tc>
      </w:tr>
      <w:tr w:rsidR="00E07449" w:rsidRPr="00CD5E4B" w14:paraId="5D6494B6" w14:textId="77777777" w:rsidTr="002F57C2">
        <w:trPr>
          <w:trHeight w:val="265"/>
        </w:trPr>
        <w:tc>
          <w:tcPr>
            <w:tcW w:w="3397" w:type="dxa"/>
            <w:vAlign w:val="bottom"/>
          </w:tcPr>
          <w:p w14:paraId="03DD41B4" w14:textId="4FCA118D" w:rsidR="00E07449" w:rsidRPr="00CD5E4B" w:rsidRDefault="00E07449" w:rsidP="001D7C93">
            <w:pPr>
              <w:pStyle w:val="ECCTabletext"/>
              <w:keepNext/>
              <w:keepLines/>
              <w:jc w:val="left"/>
            </w:pPr>
            <w:r w:rsidRPr="00CD5E4B">
              <w:t xml:space="preserve">WLAN </w:t>
            </w:r>
            <w:r w:rsidR="005D3F74" w:rsidRPr="00CD5E4B">
              <w:t>Centre</w:t>
            </w:r>
            <w:r w:rsidRPr="00CD5E4B">
              <w:t xml:space="preserve"> frequency, MHz</w:t>
            </w:r>
          </w:p>
        </w:tc>
        <w:tc>
          <w:tcPr>
            <w:tcW w:w="3544" w:type="dxa"/>
            <w:vAlign w:val="bottom"/>
          </w:tcPr>
          <w:p w14:paraId="5A2E39FB" w14:textId="77777777" w:rsidR="00E07449" w:rsidRPr="00CD5E4B" w:rsidRDefault="00E07449" w:rsidP="001D7C93">
            <w:pPr>
              <w:pStyle w:val="ECCTabletext"/>
              <w:keepNext/>
              <w:keepLines/>
              <w:jc w:val="left"/>
            </w:pPr>
            <w:r w:rsidRPr="00CD5E4B">
              <w:t>2412 MHz (Channel 1)</w:t>
            </w:r>
          </w:p>
          <w:p w14:paraId="3A7336BD" w14:textId="77777777" w:rsidR="00E07449" w:rsidRPr="00CD5E4B" w:rsidRDefault="00E07449" w:rsidP="001D7C93">
            <w:pPr>
              <w:pStyle w:val="ECCTabletext"/>
              <w:keepNext/>
              <w:keepLines/>
              <w:jc w:val="left"/>
            </w:pPr>
            <w:r w:rsidRPr="00CD5E4B">
              <w:t xml:space="preserve">2432 MHs (Channel 5) </w:t>
            </w:r>
          </w:p>
          <w:p w14:paraId="7107C15B" w14:textId="0BB012F7" w:rsidR="00E07449" w:rsidRPr="00CD5E4B" w:rsidRDefault="00E07449" w:rsidP="001D7C93">
            <w:pPr>
              <w:pStyle w:val="ECCTabletext"/>
              <w:keepNext/>
              <w:keepLines/>
              <w:jc w:val="left"/>
            </w:pPr>
            <w:r w:rsidRPr="00CD5E4B">
              <w:t xml:space="preserve">used in </w:t>
            </w:r>
            <w:r w:rsidRPr="00CD5E4B">
              <w:rPr>
                <w:rStyle w:val="ECCParagraph"/>
              </w:rPr>
              <w:fldChar w:fldCharType="begin" w:fldLock="1"/>
            </w:r>
            <w:r w:rsidRPr="00CD5E4B">
              <w:rPr>
                <w:rStyle w:val="ECCParagraph"/>
              </w:rPr>
              <w:instrText xml:space="preserve"> REF _Ref40084256 \r \h </w:instrText>
            </w:r>
            <w:r w:rsidR="00BA5D0B"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w:t>
            </w:r>
            <w:r w:rsidRPr="00CD5E4B">
              <w:rPr>
                <w:rStyle w:val="ECCParagraph"/>
              </w:rPr>
              <w:fldChar w:fldCharType="end"/>
            </w:r>
          </w:p>
        </w:tc>
        <w:tc>
          <w:tcPr>
            <w:tcW w:w="2688" w:type="dxa"/>
          </w:tcPr>
          <w:p w14:paraId="5191B1F3" w14:textId="77777777" w:rsidR="00E07449" w:rsidRPr="00CD5E4B" w:rsidRDefault="00E07449" w:rsidP="001D7C93">
            <w:pPr>
              <w:pStyle w:val="ECCTabletext"/>
              <w:keepNext/>
              <w:keepLines/>
              <w:jc w:val="left"/>
            </w:pPr>
          </w:p>
        </w:tc>
      </w:tr>
      <w:tr w:rsidR="00E07449" w:rsidRPr="00CD5E4B" w14:paraId="16BD1BDA" w14:textId="77777777" w:rsidTr="002F57C2">
        <w:trPr>
          <w:trHeight w:val="265"/>
        </w:trPr>
        <w:tc>
          <w:tcPr>
            <w:tcW w:w="3397" w:type="dxa"/>
            <w:vAlign w:val="bottom"/>
          </w:tcPr>
          <w:p w14:paraId="76A9F75C" w14:textId="77777777" w:rsidR="00E07449" w:rsidRPr="00CD5E4B" w:rsidRDefault="00E07449" w:rsidP="001D7C93">
            <w:pPr>
              <w:pStyle w:val="ECCTabletext"/>
              <w:keepNext/>
              <w:keepLines/>
              <w:jc w:val="left"/>
            </w:pPr>
            <w:r w:rsidRPr="00CD5E4B">
              <w:t>Receiver thermal noise (No), dBm</w:t>
            </w:r>
          </w:p>
        </w:tc>
        <w:tc>
          <w:tcPr>
            <w:tcW w:w="3544" w:type="dxa"/>
            <w:vAlign w:val="bottom"/>
          </w:tcPr>
          <w:p w14:paraId="71837E2D" w14:textId="760CFD77" w:rsidR="00E07449" w:rsidRPr="00CD5E4B" w:rsidRDefault="00E07449" w:rsidP="001D7C93">
            <w:pPr>
              <w:pStyle w:val="ECCTabletext"/>
              <w:keepNext/>
              <w:keepLines/>
              <w:jc w:val="left"/>
            </w:pPr>
            <w:r w:rsidRPr="00CD5E4B">
              <w:t xml:space="preserve">-102 dBm </w:t>
            </w:r>
            <w:r w:rsidRPr="00CD5E4B">
              <w:rPr>
                <w:rStyle w:val="ECCParagraph"/>
              </w:rPr>
              <w:fldChar w:fldCharType="begin" w:fldLock="1"/>
            </w:r>
            <w:r w:rsidRPr="00CD5E4B">
              <w:rPr>
                <w:rStyle w:val="ECCParagraph"/>
              </w:rPr>
              <w:instrText xml:space="preserve"> REF _Ref40084256 \r \h </w:instrText>
            </w:r>
            <w:r w:rsidR="00BA5D0B"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w:t>
            </w:r>
            <w:r w:rsidRPr="00CD5E4B">
              <w:rPr>
                <w:rStyle w:val="ECCParagraph"/>
              </w:rPr>
              <w:fldChar w:fldCharType="end"/>
            </w:r>
          </w:p>
        </w:tc>
        <w:tc>
          <w:tcPr>
            <w:tcW w:w="2688" w:type="dxa"/>
          </w:tcPr>
          <w:p w14:paraId="5C8C8AFE" w14:textId="77777777" w:rsidR="00E07449" w:rsidRPr="00CD5E4B" w:rsidRDefault="00E07449" w:rsidP="001D7C93">
            <w:pPr>
              <w:pStyle w:val="ECCTabletext"/>
              <w:keepNext/>
              <w:keepLines/>
              <w:jc w:val="left"/>
            </w:pPr>
          </w:p>
        </w:tc>
      </w:tr>
      <w:tr w:rsidR="00E07449" w:rsidRPr="00CD5E4B" w14:paraId="7A9E68BB" w14:textId="77777777" w:rsidTr="002F57C2">
        <w:trPr>
          <w:trHeight w:val="265"/>
        </w:trPr>
        <w:tc>
          <w:tcPr>
            <w:tcW w:w="3397" w:type="dxa"/>
            <w:vAlign w:val="bottom"/>
          </w:tcPr>
          <w:p w14:paraId="6FE22B0C" w14:textId="77777777" w:rsidR="00E07449" w:rsidRPr="00CD5E4B" w:rsidRDefault="00E07449" w:rsidP="001D7C93">
            <w:pPr>
              <w:pStyle w:val="ECCTabletext"/>
              <w:keepNext/>
              <w:keepLines/>
              <w:jc w:val="left"/>
            </w:pPr>
            <w:r w:rsidRPr="00CD5E4B">
              <w:t>Noise floor (N) =No + NF</w:t>
            </w:r>
          </w:p>
        </w:tc>
        <w:tc>
          <w:tcPr>
            <w:tcW w:w="3544" w:type="dxa"/>
            <w:vAlign w:val="bottom"/>
          </w:tcPr>
          <w:p w14:paraId="529A55AF" w14:textId="129FBD70" w:rsidR="00E07449" w:rsidRPr="00CD5E4B" w:rsidRDefault="00E07449" w:rsidP="001D7C93">
            <w:pPr>
              <w:pStyle w:val="ECCTabletext"/>
              <w:keepNext/>
              <w:keepLines/>
              <w:jc w:val="left"/>
            </w:pPr>
            <w:r w:rsidRPr="00CD5E4B">
              <w:t xml:space="preserve">-92 dBm with NF: 10 dB, </w:t>
            </w:r>
            <w:r w:rsidRPr="00CD5E4B">
              <w:rPr>
                <w:rStyle w:val="ECCParagraph"/>
              </w:rPr>
              <w:fldChar w:fldCharType="begin" w:fldLock="1"/>
            </w:r>
            <w:r w:rsidRPr="00CD5E4B">
              <w:rPr>
                <w:rStyle w:val="ECCParagraph"/>
              </w:rPr>
              <w:instrText xml:space="preserve"> REF _Ref40084256 \r \h </w:instrText>
            </w:r>
            <w:r w:rsidR="00BA5D0B"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w:t>
            </w:r>
            <w:r w:rsidRPr="00CD5E4B">
              <w:rPr>
                <w:rStyle w:val="ECCParagraph"/>
              </w:rPr>
              <w:fldChar w:fldCharType="end"/>
            </w:r>
          </w:p>
        </w:tc>
        <w:tc>
          <w:tcPr>
            <w:tcW w:w="2688" w:type="dxa"/>
          </w:tcPr>
          <w:p w14:paraId="05D5EAD4" w14:textId="77777777" w:rsidR="00E07449" w:rsidRPr="00CD5E4B" w:rsidRDefault="00E07449" w:rsidP="001D7C93">
            <w:pPr>
              <w:pStyle w:val="ECCTabletext"/>
              <w:keepNext/>
              <w:keepLines/>
              <w:jc w:val="left"/>
            </w:pPr>
          </w:p>
        </w:tc>
      </w:tr>
      <w:tr w:rsidR="00E07449" w:rsidRPr="00CD5E4B" w14:paraId="291E0901" w14:textId="77777777" w:rsidTr="002F57C2">
        <w:trPr>
          <w:trHeight w:val="265"/>
        </w:trPr>
        <w:tc>
          <w:tcPr>
            <w:tcW w:w="3397" w:type="dxa"/>
            <w:vAlign w:val="bottom"/>
          </w:tcPr>
          <w:p w14:paraId="2A24C419" w14:textId="77777777" w:rsidR="00E07449" w:rsidRPr="00CD5E4B" w:rsidRDefault="00E07449" w:rsidP="001D7C93">
            <w:pPr>
              <w:pStyle w:val="ECCTabletext"/>
              <w:keepNext/>
              <w:keepLines/>
              <w:jc w:val="left"/>
            </w:pPr>
            <w:r w:rsidRPr="00CD5E4B">
              <w:t>I/N objective, dB</w:t>
            </w:r>
          </w:p>
        </w:tc>
        <w:tc>
          <w:tcPr>
            <w:tcW w:w="3544" w:type="dxa"/>
            <w:vAlign w:val="bottom"/>
          </w:tcPr>
          <w:p w14:paraId="5F83B7CA" w14:textId="65F1D041" w:rsidR="00E07449" w:rsidRPr="00CD5E4B" w:rsidRDefault="00E07449" w:rsidP="001D7C93">
            <w:pPr>
              <w:pStyle w:val="ECCTabletext"/>
              <w:keepNext/>
              <w:keepLines/>
              <w:jc w:val="left"/>
            </w:pPr>
            <w:r w:rsidRPr="00CD5E4B">
              <w:t xml:space="preserve">0 dB </w:t>
            </w:r>
            <w:r w:rsidRPr="00CD5E4B">
              <w:rPr>
                <w:rStyle w:val="ECCParagraph"/>
              </w:rPr>
              <w:fldChar w:fldCharType="begin" w:fldLock="1"/>
            </w:r>
            <w:r w:rsidRPr="00CD5E4B">
              <w:rPr>
                <w:rStyle w:val="ECCParagraph"/>
              </w:rPr>
              <w:instrText xml:space="preserve"> REF _Ref40084256 \r \h </w:instrText>
            </w:r>
            <w:r w:rsidR="00BA5D0B"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[4]</w:t>
            </w:r>
            <w:r w:rsidRPr="00CD5E4B">
              <w:rPr>
                <w:rStyle w:val="ECCParagraph"/>
              </w:rPr>
              <w:fldChar w:fldCharType="end"/>
            </w:r>
          </w:p>
        </w:tc>
        <w:tc>
          <w:tcPr>
            <w:tcW w:w="2688" w:type="dxa"/>
          </w:tcPr>
          <w:p w14:paraId="5B2EAFE0" w14:textId="77777777" w:rsidR="00E07449" w:rsidRPr="00CD5E4B" w:rsidRDefault="00E07449" w:rsidP="001D7C93">
            <w:pPr>
              <w:pStyle w:val="ECCTabletext"/>
              <w:keepNext/>
              <w:keepLines/>
              <w:jc w:val="left"/>
            </w:pPr>
            <w:r w:rsidRPr="00CD5E4B">
              <w:t>0</w:t>
            </w:r>
          </w:p>
        </w:tc>
      </w:tr>
      <w:tr w:rsidR="00E07449" w:rsidRPr="00CD5E4B" w14:paraId="70DFDFA2" w14:textId="77777777" w:rsidTr="002F57C2">
        <w:trPr>
          <w:trHeight w:val="265"/>
        </w:trPr>
        <w:tc>
          <w:tcPr>
            <w:tcW w:w="3397" w:type="dxa"/>
            <w:vAlign w:val="bottom"/>
          </w:tcPr>
          <w:p w14:paraId="004C4309" w14:textId="77777777" w:rsidR="00E07449" w:rsidRPr="00CD5E4B" w:rsidRDefault="00E07449" w:rsidP="001D7C93">
            <w:pPr>
              <w:pStyle w:val="ECCTabletext"/>
              <w:keepNext/>
              <w:keepLines/>
              <w:jc w:val="left"/>
            </w:pPr>
            <w:r w:rsidRPr="00CD5E4B">
              <w:t>Rx sensitivity for ERP</w:t>
            </w:r>
          </w:p>
        </w:tc>
        <w:tc>
          <w:tcPr>
            <w:tcW w:w="3544" w:type="dxa"/>
            <w:vAlign w:val="bottom"/>
          </w:tcPr>
          <w:p w14:paraId="08B45151" w14:textId="77777777" w:rsidR="00E07449" w:rsidRPr="00CD5E4B" w:rsidRDefault="00E07449" w:rsidP="001D7C93">
            <w:pPr>
              <w:pStyle w:val="ECCTabletext"/>
              <w:keepNext/>
              <w:keepLines/>
              <w:jc w:val="left"/>
            </w:pPr>
            <w:r w:rsidRPr="00CD5E4B">
              <w:t>-82 dBm for 6 Mbps</w:t>
            </w:r>
          </w:p>
          <w:p w14:paraId="08A047E1" w14:textId="0487469F" w:rsidR="00E07449" w:rsidRPr="00CD5E4B" w:rsidRDefault="00E07449" w:rsidP="001D7C93">
            <w:pPr>
              <w:pStyle w:val="ECCTabletext"/>
              <w:keepNext/>
              <w:keepLines/>
              <w:jc w:val="left"/>
            </w:pPr>
            <w:r w:rsidRPr="00CD5E4B">
              <w:t xml:space="preserve">-65 dBm for 54 Mbps from </w:t>
            </w:r>
            <w:r w:rsidR="00D16199" w:rsidRPr="00CD5E4B">
              <w:fldChar w:fldCharType="begin" w:fldLock="1"/>
            </w:r>
            <w:r w:rsidR="00D16199" w:rsidRPr="00CD5E4B">
              <w:instrText xml:space="preserve"> REF _Ref106032751 \r \h </w:instrText>
            </w:r>
            <w:r w:rsidR="004C13AC" w:rsidRPr="00CD5E4B">
              <w:instrText xml:space="preserve"> \* MERGEFORMAT </w:instrText>
            </w:r>
            <w:r w:rsidR="00D16199" w:rsidRPr="00CD5E4B">
              <w:fldChar w:fldCharType="separate"/>
            </w:r>
            <w:r w:rsidR="002816C2" w:rsidRPr="00CD5E4B">
              <w:t>[57]</w:t>
            </w:r>
            <w:r w:rsidR="00D16199" w:rsidRPr="00CD5E4B">
              <w:fldChar w:fldCharType="end"/>
            </w:r>
            <w:r w:rsidR="00D16199" w:rsidRPr="00CD5E4B">
              <w:t>,</w:t>
            </w:r>
            <w:r w:rsidRPr="00CD5E4B">
              <w:t xml:space="preserve"> </w:t>
            </w:r>
            <w:r w:rsidR="00846FB7" w:rsidRPr="00CD5E4B">
              <w:fldChar w:fldCharType="begin" w:fldLock="1"/>
            </w:r>
            <w:r w:rsidR="00846FB7" w:rsidRPr="00CD5E4B">
              <w:instrText xml:space="preserve"> REF _Ref106010712 \r \h </w:instrText>
            </w:r>
            <w:r w:rsidR="004C13AC" w:rsidRPr="00CD5E4B">
              <w:instrText xml:space="preserve"> \* MERGEFORMAT </w:instrText>
            </w:r>
            <w:r w:rsidR="00846FB7" w:rsidRPr="00CD5E4B">
              <w:fldChar w:fldCharType="separate"/>
            </w:r>
            <w:r w:rsidR="002816C2" w:rsidRPr="00CD5E4B">
              <w:t>[43]</w:t>
            </w:r>
            <w:r w:rsidR="00846FB7" w:rsidRPr="00CD5E4B">
              <w:fldChar w:fldCharType="end"/>
            </w:r>
            <w:r w:rsidR="00232F03" w:rsidRPr="00CD5E4B">
              <w:t xml:space="preserve"> </w:t>
            </w:r>
          </w:p>
        </w:tc>
        <w:tc>
          <w:tcPr>
            <w:tcW w:w="2688" w:type="dxa"/>
          </w:tcPr>
          <w:p w14:paraId="07F22E1E" w14:textId="77777777" w:rsidR="00E07449" w:rsidRPr="00CD5E4B" w:rsidRDefault="00E07449" w:rsidP="001D7C93">
            <w:pPr>
              <w:pStyle w:val="ECCTabletext"/>
              <w:keepNext/>
              <w:keepLines/>
              <w:jc w:val="left"/>
            </w:pPr>
          </w:p>
        </w:tc>
      </w:tr>
      <w:tr w:rsidR="00E07449" w:rsidRPr="00CD5E4B" w14:paraId="67CBF3BC" w14:textId="77777777" w:rsidTr="002F57C2">
        <w:trPr>
          <w:trHeight w:val="265"/>
        </w:trPr>
        <w:tc>
          <w:tcPr>
            <w:tcW w:w="3397" w:type="dxa"/>
            <w:vAlign w:val="bottom"/>
          </w:tcPr>
          <w:p w14:paraId="57933FA1" w14:textId="77777777" w:rsidR="00E07449" w:rsidRPr="00CD5E4B" w:rsidRDefault="00E07449" w:rsidP="001D7C93">
            <w:pPr>
              <w:pStyle w:val="ECCTabletext"/>
              <w:keepNext/>
              <w:keepLines/>
              <w:jc w:val="left"/>
            </w:pPr>
            <w:r w:rsidRPr="00CD5E4B">
              <w:t>Implementation Margin</w:t>
            </w:r>
          </w:p>
        </w:tc>
        <w:tc>
          <w:tcPr>
            <w:tcW w:w="3544" w:type="dxa"/>
            <w:vAlign w:val="bottom"/>
          </w:tcPr>
          <w:p w14:paraId="46FCE2DF" w14:textId="07CDB36B" w:rsidR="00E07449" w:rsidRPr="00CD5E4B" w:rsidRDefault="00E07449" w:rsidP="001D7C93">
            <w:pPr>
              <w:pStyle w:val="ECCTabletext"/>
              <w:keepNext/>
              <w:keepLines/>
              <w:jc w:val="left"/>
            </w:pPr>
            <w:r w:rsidRPr="00CD5E4B">
              <w:t xml:space="preserve">5 dB </w:t>
            </w:r>
            <w:r w:rsidR="0040560A" w:rsidRPr="00CD5E4B">
              <w:fldChar w:fldCharType="begin" w:fldLock="1"/>
            </w:r>
            <w:r w:rsidR="0040560A" w:rsidRPr="00CD5E4B">
              <w:instrText xml:space="preserve"> REF _Ref106010712 \r \h </w:instrText>
            </w:r>
            <w:r w:rsidR="004C13AC" w:rsidRPr="00CD5E4B">
              <w:instrText xml:space="preserve"> \* MERGEFORMAT </w:instrText>
            </w:r>
            <w:r w:rsidR="0040560A" w:rsidRPr="00CD5E4B">
              <w:fldChar w:fldCharType="separate"/>
            </w:r>
            <w:r w:rsidR="002816C2" w:rsidRPr="00CD5E4B">
              <w:t>[43]</w:t>
            </w:r>
            <w:r w:rsidR="0040560A" w:rsidRPr="00CD5E4B">
              <w:fldChar w:fldCharType="end"/>
            </w:r>
          </w:p>
        </w:tc>
        <w:tc>
          <w:tcPr>
            <w:tcW w:w="2688" w:type="dxa"/>
          </w:tcPr>
          <w:p w14:paraId="6E98679D" w14:textId="77777777" w:rsidR="00E07449" w:rsidRPr="00CD5E4B" w:rsidRDefault="00E07449" w:rsidP="001D7C93">
            <w:pPr>
              <w:pStyle w:val="ECCTabletext"/>
              <w:keepNext/>
              <w:keepLines/>
              <w:jc w:val="left"/>
            </w:pPr>
            <w:r w:rsidRPr="00CD5E4B">
              <w:t>Not used for the blocking response when deriving N</w:t>
            </w:r>
          </w:p>
        </w:tc>
      </w:tr>
    </w:tbl>
    <w:p w14:paraId="16525D53" w14:textId="22A201DC" w:rsidR="00E07449" w:rsidRPr="00CD5E4B" w:rsidRDefault="00E07449" w:rsidP="00E07449">
      <w:pPr>
        <w:rPr>
          <w:rStyle w:val="ECCParagraph"/>
        </w:rPr>
      </w:pPr>
      <w:r w:rsidRPr="00CD5E4B">
        <w:rPr>
          <w:rStyle w:val="ECCParagraph"/>
        </w:rPr>
        <w:t>The Adjacent Channel Selectivity (ACS) and blocking receiver parameters for Wideband Transmission Systems (WTS) in the 2.4 GHz are specified in reference</w:t>
      </w:r>
      <w:r w:rsidR="00590C1E" w:rsidRPr="00CD5E4B">
        <w:rPr>
          <w:rStyle w:val="ECCParagraph"/>
        </w:rPr>
        <w:t xml:space="preserve"> </w:t>
      </w:r>
      <w:r w:rsidR="00D16E74" w:rsidRPr="00CD5E4B">
        <w:rPr>
          <w:rStyle w:val="ECCParagraph"/>
        </w:rPr>
        <w:fldChar w:fldCharType="begin" w:fldLock="1"/>
      </w:r>
      <w:r w:rsidR="00D16E74" w:rsidRPr="00CD5E4B">
        <w:rPr>
          <w:rStyle w:val="ECCParagraph"/>
        </w:rPr>
        <w:instrText xml:space="preserve"> REF _Ref105515570 \r \h </w:instrText>
      </w:r>
      <w:r w:rsidR="004C13AC" w:rsidRPr="00CD5E4B">
        <w:rPr>
          <w:rStyle w:val="ECCParagraph"/>
        </w:rPr>
        <w:instrText xml:space="preserve"> \* MERGEFORMAT </w:instrText>
      </w:r>
      <w:r w:rsidR="00D16E74" w:rsidRPr="00CD5E4B">
        <w:rPr>
          <w:rStyle w:val="ECCParagraph"/>
        </w:rPr>
      </w:r>
      <w:r w:rsidR="00D16E74" w:rsidRPr="00CD5E4B">
        <w:rPr>
          <w:rStyle w:val="ECCParagraph"/>
        </w:rPr>
        <w:fldChar w:fldCharType="separate"/>
      </w:r>
      <w:r w:rsidR="002816C2" w:rsidRPr="00CD5E4B">
        <w:rPr>
          <w:rStyle w:val="ECCParagraph"/>
        </w:rPr>
        <w:t>[41]</w:t>
      </w:r>
      <w:r w:rsidR="00D16E74" w:rsidRPr="00CD5E4B">
        <w:rPr>
          <w:rStyle w:val="ECCParagraph"/>
        </w:rPr>
        <w:fldChar w:fldCharType="end"/>
      </w:r>
      <w:r w:rsidRPr="00CD5E4B">
        <w:rPr>
          <w:rStyle w:val="ECCParagraph"/>
        </w:rPr>
        <w:t xml:space="preserve">, </w:t>
      </w:r>
      <w:r w:rsidR="00D16199" w:rsidRPr="00CD5E4B">
        <w:rPr>
          <w:rStyle w:val="ECCParagraph"/>
        </w:rPr>
        <w:fldChar w:fldCharType="begin" w:fldLock="1"/>
      </w:r>
      <w:r w:rsidR="00D16199" w:rsidRPr="00CD5E4B">
        <w:rPr>
          <w:rStyle w:val="ECCParagraph"/>
        </w:rPr>
        <w:instrText xml:space="preserve"> REF _Ref106032751 \r \h </w:instrText>
      </w:r>
      <w:r w:rsidR="004C13AC" w:rsidRPr="00CD5E4B">
        <w:rPr>
          <w:rStyle w:val="ECCParagraph"/>
        </w:rPr>
        <w:instrText xml:space="preserve"> \* MERGEFORMAT </w:instrText>
      </w:r>
      <w:r w:rsidR="00D16199" w:rsidRPr="00CD5E4B">
        <w:rPr>
          <w:rStyle w:val="ECCParagraph"/>
        </w:rPr>
      </w:r>
      <w:r w:rsidR="00D16199" w:rsidRPr="00CD5E4B">
        <w:rPr>
          <w:rStyle w:val="ECCParagraph"/>
        </w:rPr>
        <w:fldChar w:fldCharType="separate"/>
      </w:r>
      <w:r w:rsidR="002816C2" w:rsidRPr="00CD5E4B">
        <w:rPr>
          <w:rStyle w:val="ECCParagraph"/>
        </w:rPr>
        <w:t>[57]</w:t>
      </w:r>
      <w:r w:rsidR="00D16199" w:rsidRPr="00CD5E4B">
        <w:rPr>
          <w:rStyle w:val="ECCParagraph"/>
        </w:rPr>
        <w:fldChar w:fldCharType="end"/>
      </w:r>
      <w:r w:rsidR="00D0475E" w:rsidRPr="00CD5E4B">
        <w:rPr>
          <w:rStyle w:val="ECCParagraph"/>
        </w:rPr>
        <w:t xml:space="preserve"> and</w:t>
      </w:r>
      <w:r w:rsidR="00D16199" w:rsidRPr="00CD5E4B">
        <w:rPr>
          <w:rStyle w:val="ECCParagraph"/>
        </w:rPr>
        <w:t xml:space="preserve"> </w:t>
      </w:r>
      <w:r w:rsidR="00D16E74" w:rsidRPr="00CD5E4B">
        <w:rPr>
          <w:rStyle w:val="ECCParagraph"/>
        </w:rPr>
        <w:fldChar w:fldCharType="begin" w:fldLock="1"/>
      </w:r>
      <w:r w:rsidR="00D16E74" w:rsidRPr="00CD5E4B">
        <w:rPr>
          <w:rStyle w:val="ECCParagraph"/>
        </w:rPr>
        <w:instrText xml:space="preserve"> REF _Ref106010712 \r \h </w:instrText>
      </w:r>
      <w:r w:rsidR="004C13AC" w:rsidRPr="00CD5E4B">
        <w:rPr>
          <w:rStyle w:val="ECCParagraph"/>
        </w:rPr>
        <w:instrText xml:space="preserve"> \* MERGEFORMAT </w:instrText>
      </w:r>
      <w:r w:rsidR="00D16E74" w:rsidRPr="00CD5E4B">
        <w:rPr>
          <w:rStyle w:val="ECCParagraph"/>
        </w:rPr>
      </w:r>
      <w:r w:rsidR="00D16E74" w:rsidRPr="00CD5E4B">
        <w:rPr>
          <w:rStyle w:val="ECCParagraph"/>
        </w:rPr>
        <w:fldChar w:fldCharType="separate"/>
      </w:r>
      <w:r w:rsidR="002816C2" w:rsidRPr="00CD5E4B">
        <w:rPr>
          <w:rStyle w:val="ECCParagraph"/>
        </w:rPr>
        <w:t>[43]</w:t>
      </w:r>
      <w:r w:rsidR="00D16E74" w:rsidRPr="00CD5E4B">
        <w:rPr>
          <w:rStyle w:val="ECCParagraph"/>
        </w:rPr>
        <w:fldChar w:fldCharType="end"/>
      </w:r>
      <w:r w:rsidRPr="00CD5E4B">
        <w:rPr>
          <w:rStyle w:val="ECCParagraph"/>
        </w:rPr>
        <w:t xml:space="preserve">. The blocking with respect to the cellular band in 2300-2400 MHz is specified for &lt; 2390 MHz. In </w:t>
      </w:r>
      <w:r w:rsidR="00D43A3C" w:rsidRPr="00CD5E4B">
        <w:rPr>
          <w:rStyle w:val="ECCParagraph"/>
        </w:rPr>
        <w:t>SEAMCAT</w:t>
      </w:r>
      <w:r w:rsidRPr="00CD5E4B">
        <w:rPr>
          <w:rStyle w:val="ECCParagraph"/>
        </w:rPr>
        <w:t xml:space="preserve"> </w:t>
      </w:r>
      <w:r w:rsidRPr="00CD5E4B">
        <w:rPr>
          <w:rStyle w:val="ECCParagraph"/>
        </w:rPr>
        <w:fldChar w:fldCharType="begin" w:fldLock="1"/>
      </w:r>
      <w:r w:rsidRPr="00CD5E4B">
        <w:rPr>
          <w:rStyle w:val="ECCParagraph"/>
        </w:rPr>
        <w:instrText xml:space="preserve"> REF _Ref77947784 \r \h </w:instrText>
      </w:r>
      <w:r w:rsidR="004C13AC" w:rsidRPr="00CD5E4B">
        <w:rPr>
          <w:rStyle w:val="ECCParagraph"/>
        </w:rPr>
        <w:instrText xml:space="preserve"> \* MERGEFORMAT </w:instrText>
      </w:r>
      <w:r w:rsidRPr="00CD5E4B">
        <w:rPr>
          <w:rStyle w:val="ECCParagraph"/>
        </w:rPr>
      </w:r>
      <w:r w:rsidRPr="00CD5E4B">
        <w:rPr>
          <w:rStyle w:val="ECCParagraph"/>
        </w:rPr>
        <w:fldChar w:fldCharType="separate"/>
      </w:r>
      <w:r w:rsidR="002816C2" w:rsidRPr="00CD5E4B">
        <w:rPr>
          <w:rStyle w:val="ECCParagraph"/>
        </w:rPr>
        <w:t>[50]</w:t>
      </w:r>
      <w:r w:rsidRPr="00CD5E4B">
        <w:rPr>
          <w:rStyle w:val="ECCParagraph"/>
        </w:rPr>
        <w:fldChar w:fldCharType="end"/>
      </w:r>
      <w:r w:rsidR="00590C1E" w:rsidRPr="00CD5E4B">
        <w:rPr>
          <w:rStyle w:val="ECCParagraph"/>
        </w:rPr>
        <w:t>,</w:t>
      </w:r>
      <w:r w:rsidRPr="00CD5E4B">
        <w:rPr>
          <w:rStyle w:val="ECCParagraph"/>
        </w:rPr>
        <w:t xml:space="preserve"> the blocking response is calculated by: Blocking response = I</w:t>
      </w:r>
      <w:r w:rsidRPr="00CD5E4B">
        <w:rPr>
          <w:rStyle w:val="ECCHLsubscript"/>
        </w:rPr>
        <w:t>OOB-Standard</w:t>
      </w:r>
      <w:r w:rsidRPr="00CD5E4B">
        <w:rPr>
          <w:rStyle w:val="ECCParagraph"/>
        </w:rPr>
        <w:t xml:space="preserve"> - I</w:t>
      </w:r>
      <w:r w:rsidRPr="00CD5E4B">
        <w:rPr>
          <w:rStyle w:val="ECCHLsubscript"/>
        </w:rPr>
        <w:t>IIB-Standard</w:t>
      </w:r>
      <w:r w:rsidRPr="00CD5E4B">
        <w:rPr>
          <w:rStyle w:val="ECCParagraph"/>
        </w:rPr>
        <w:t xml:space="preserve"> in dB with I</w:t>
      </w:r>
      <w:r w:rsidRPr="00CD5E4B">
        <w:rPr>
          <w:rStyle w:val="ECCHLsubscript"/>
        </w:rPr>
        <w:t>OOB-Standard</w:t>
      </w:r>
      <w:r w:rsidRPr="00CD5E4B">
        <w:rPr>
          <w:rStyle w:val="ECCParagraph"/>
        </w:rPr>
        <w:t xml:space="preserve"> the allowed power of an interfering blocking signal as specified in the relevant standard and I</w:t>
      </w:r>
      <w:r w:rsidRPr="00CD5E4B">
        <w:rPr>
          <w:rStyle w:val="ECCHLsubscript"/>
        </w:rPr>
        <w:t>IIB-Standard</w:t>
      </w:r>
      <w:r w:rsidRPr="00CD5E4B">
        <w:rPr>
          <w:rStyle w:val="ECCParagraph"/>
        </w:rPr>
        <w:t xml:space="preserve"> the equivalent in-band interfering signal. (Blocking Response = N + 10.log</w:t>
      </w:r>
      <w:r w:rsidRPr="00CD5E4B">
        <w:rPr>
          <w:rStyle w:val="ECCHLsubscript"/>
        </w:rPr>
        <w:t>10</w:t>
      </w:r>
      <w:r w:rsidRPr="00CD5E4B">
        <w:rPr>
          <w:rStyle w:val="ECCParagraph"/>
        </w:rPr>
        <w:t>[10^(D</w:t>
      </w:r>
      <w:r w:rsidRPr="00CD5E4B">
        <w:rPr>
          <w:rStyle w:val="ECCHLsubscript"/>
        </w:rPr>
        <w:t>STANDARD</w:t>
      </w:r>
      <w:r w:rsidRPr="00CD5E4B">
        <w:rPr>
          <w:rStyle w:val="ECCParagraph"/>
        </w:rPr>
        <w:t>/10) - 1] - I</w:t>
      </w:r>
      <w:r w:rsidRPr="00CD5E4B">
        <w:rPr>
          <w:rStyle w:val="ECCHLsubscript"/>
        </w:rPr>
        <w:t>OOB-STANDARD</w:t>
      </w:r>
      <w:r w:rsidRPr="00CD5E4B">
        <w:rPr>
          <w:rStyle w:val="ECCParagraph"/>
        </w:rPr>
        <w:t>). The blocking response for ACS/ACR and blocking is provided in</w:t>
      </w:r>
      <w:r w:rsidR="00FF0CD9" w:rsidRPr="00CD5E4B">
        <w:rPr>
          <w:rStyle w:val="ECCParagraph"/>
        </w:rPr>
        <w:t xml:space="preserve"> </w:t>
      </w:r>
      <w:r w:rsidR="00D26389" w:rsidRPr="00CD5E4B">
        <w:rPr>
          <w:rStyle w:val="ECCParagraph"/>
        </w:rPr>
        <w:fldChar w:fldCharType="begin" w:fldLock="1"/>
      </w:r>
      <w:r w:rsidR="00D26389" w:rsidRPr="00CD5E4B">
        <w:rPr>
          <w:rStyle w:val="ECCParagraph"/>
        </w:rPr>
        <w:instrText xml:space="preserve"> REF _Ref103257340 \h </w:instrText>
      </w:r>
      <w:r w:rsidR="004C13AC" w:rsidRPr="00CD5E4B">
        <w:rPr>
          <w:rStyle w:val="ECCParagraph"/>
        </w:rPr>
        <w:instrText xml:space="preserve"> \* MERGEFORMAT </w:instrText>
      </w:r>
      <w:r w:rsidR="00D26389" w:rsidRPr="00CD5E4B">
        <w:rPr>
          <w:rStyle w:val="ECCParagraph"/>
        </w:rPr>
      </w:r>
      <w:r w:rsidR="00D26389" w:rsidRPr="00CD5E4B">
        <w:rPr>
          <w:rStyle w:val="ECCParagraph"/>
        </w:rPr>
        <w:fldChar w:fldCharType="separate"/>
      </w:r>
      <w:r w:rsidR="002816C2" w:rsidRPr="00CD5E4B">
        <w:t>Table 59</w:t>
      </w:r>
      <w:r w:rsidR="00D26389" w:rsidRPr="00CD5E4B">
        <w:rPr>
          <w:rStyle w:val="ECCParagraph"/>
        </w:rPr>
        <w:fldChar w:fldCharType="end"/>
      </w:r>
      <w:r w:rsidRPr="00CD5E4B">
        <w:rPr>
          <w:rStyle w:val="ECCParagraph"/>
        </w:rPr>
        <w:t xml:space="preserve">, as specified in the standard OCBW = 16.25 MHz, data rates of 6 to 54 Mbps, </w:t>
      </w:r>
      <w:r w:rsidRPr="00CD5E4B">
        <w:t>I/N</w:t>
      </w:r>
      <w:r w:rsidRPr="00CD5E4B">
        <w:rPr>
          <w:rStyle w:val="ECCHLsubscript"/>
        </w:rPr>
        <w:t>target</w:t>
      </w:r>
      <w:r w:rsidRPr="00CD5E4B">
        <w:t xml:space="preserve"> = 0 dB, D</w:t>
      </w:r>
      <w:r w:rsidRPr="00CD5E4B">
        <w:rPr>
          <w:rStyle w:val="ECCHLsubscript"/>
        </w:rPr>
        <w:t>Standard</w:t>
      </w:r>
      <w:r w:rsidRPr="00CD5E4B">
        <w:t xml:space="preserve"> = 3 dB and NF = 10 dB and channel spacing 20 MHz. For 0 dBi antenna assembly gain and Receiver Category 1.</w:t>
      </w:r>
      <w:r w:rsidRPr="00CD5E4B">
        <w:rPr>
          <w:rStyle w:val="ECCParagraph"/>
        </w:rPr>
        <w:t xml:space="preserve"> BSs or terminals have the same blocking performance for SRD equipment. The blocking seems to be only tested with the lowest data rate and because the wanted signal and blocking signal is fixed, as described in ETSI EN 300 328 V2.2.2 </w:t>
      </w:r>
      <w:r w:rsidR="00F25A25" w:rsidRPr="00CD5E4B">
        <w:rPr>
          <w:rStyle w:val="ECCParagraph"/>
        </w:rPr>
        <w:fldChar w:fldCharType="begin" w:fldLock="1"/>
      </w:r>
      <w:r w:rsidR="00F25A25" w:rsidRPr="00CD5E4B">
        <w:rPr>
          <w:rStyle w:val="ECCParagraph"/>
        </w:rPr>
        <w:instrText xml:space="preserve"> REF _Ref105515570 \r \h </w:instrText>
      </w:r>
      <w:r w:rsidR="004C13AC" w:rsidRPr="00CD5E4B">
        <w:rPr>
          <w:rStyle w:val="ECCParagraph"/>
        </w:rPr>
        <w:instrText xml:space="preserve"> \* MERGEFORMAT </w:instrText>
      </w:r>
      <w:r w:rsidR="00F25A25" w:rsidRPr="00CD5E4B">
        <w:rPr>
          <w:rStyle w:val="ECCParagraph"/>
        </w:rPr>
      </w:r>
      <w:r w:rsidR="00F25A25" w:rsidRPr="00CD5E4B">
        <w:rPr>
          <w:rStyle w:val="ECCParagraph"/>
        </w:rPr>
        <w:fldChar w:fldCharType="separate"/>
      </w:r>
      <w:r w:rsidR="002816C2" w:rsidRPr="00CD5E4B">
        <w:rPr>
          <w:rStyle w:val="ECCParagraph"/>
        </w:rPr>
        <w:t>[41]</w:t>
      </w:r>
      <w:r w:rsidR="00F25A25" w:rsidRPr="00CD5E4B">
        <w:rPr>
          <w:rStyle w:val="ECCParagraph"/>
        </w:rPr>
        <w:fldChar w:fldCharType="end"/>
      </w:r>
      <w:r w:rsidR="00F25A25" w:rsidRPr="00CD5E4B">
        <w:rPr>
          <w:rStyle w:val="ECCParagraph"/>
        </w:rPr>
        <w:t xml:space="preserve"> </w:t>
      </w:r>
      <w:r w:rsidRPr="00CD5E4B">
        <w:rPr>
          <w:rStyle w:val="ECCParagraph"/>
        </w:rPr>
        <w:t>for the test, the blocking performance is rather relaxed if comparing with other wireless systems.</w:t>
      </w:r>
    </w:p>
    <w:p w14:paraId="70D2ED73" w14:textId="1A19C345" w:rsidR="00E07449" w:rsidRPr="00CD5E4B" w:rsidRDefault="00E07449" w:rsidP="00E07449">
      <w:pPr>
        <w:pStyle w:val="Caption"/>
        <w:rPr>
          <w:lang w:val="en-GB"/>
        </w:rPr>
      </w:pPr>
      <w:bookmarkStart w:id="1124" w:name="_Ref103257340"/>
      <w:r w:rsidRPr="00CD5E4B">
        <w:rPr>
          <w:lang w:val="en-GB"/>
        </w:rPr>
        <w:t xml:space="preserve">Table </w:t>
      </w:r>
      <w:r w:rsidR="00880928" w:rsidRPr="00CD5E4B">
        <w:rPr>
          <w:lang w:val="en-GB"/>
        </w:rPr>
        <w:fldChar w:fldCharType="begin"/>
      </w:r>
      <w:r w:rsidR="00880928" w:rsidRPr="00CD5E4B">
        <w:rPr>
          <w:lang w:val="en-GB"/>
        </w:rPr>
        <w:instrText xml:space="preserve"> SEQ Table \* ARABIC </w:instrText>
      </w:r>
      <w:r w:rsidR="00880928" w:rsidRPr="00CD5E4B">
        <w:rPr>
          <w:lang w:val="en-GB"/>
        </w:rPr>
        <w:fldChar w:fldCharType="separate"/>
      </w:r>
      <w:r w:rsidR="001F0975">
        <w:rPr>
          <w:noProof/>
          <w:lang w:val="en-GB"/>
        </w:rPr>
        <w:t>59</w:t>
      </w:r>
      <w:r w:rsidR="00880928" w:rsidRPr="00CD5E4B">
        <w:rPr>
          <w:lang w:val="en-GB"/>
        </w:rPr>
        <w:fldChar w:fldCharType="end"/>
      </w:r>
      <w:bookmarkEnd w:id="1124"/>
      <w:r w:rsidRPr="00CD5E4B">
        <w:rPr>
          <w:lang w:val="en-GB"/>
        </w:rPr>
        <w:t xml:space="preserve">: </w:t>
      </w:r>
      <w:r w:rsidRPr="00CD5E4B">
        <w:rPr>
          <w:rFonts w:eastAsia="Batang"/>
          <w:lang w:val="en-GB"/>
        </w:rPr>
        <w:t xml:space="preserve">Blocking response for SRD/WLAN in </w:t>
      </w:r>
      <w:r w:rsidRPr="00CD5E4B">
        <w:rPr>
          <w:lang w:val="en-GB"/>
        </w:rPr>
        <w:t xml:space="preserve">2400-2483.5 MHz band </w:t>
      </w:r>
    </w:p>
    <w:tbl>
      <w:tblPr>
        <w:tblStyle w:val="ECCTable-redheader"/>
        <w:tblW w:w="2896" w:type="pct"/>
        <w:tblInd w:w="0" w:type="dxa"/>
        <w:tblLook w:val="04A0" w:firstRow="1" w:lastRow="0" w:firstColumn="1" w:lastColumn="0" w:noHBand="0" w:noVBand="1"/>
      </w:tblPr>
      <w:tblGrid>
        <w:gridCol w:w="2422"/>
        <w:gridCol w:w="3155"/>
      </w:tblGrid>
      <w:tr w:rsidR="00E07449" w:rsidRPr="00CD5E4B" w14:paraId="0C26F4D9" w14:textId="77777777" w:rsidTr="002F57C2">
        <w:trPr>
          <w:cnfStyle w:val="100000000000" w:firstRow="1" w:lastRow="0" w:firstColumn="0" w:lastColumn="0" w:oddVBand="0" w:evenVBand="0" w:oddHBand="0" w:evenHBand="0" w:firstRowFirstColumn="0" w:firstRowLastColumn="0" w:lastRowFirstColumn="0" w:lastRowLastColumn="0"/>
        </w:trPr>
        <w:tc>
          <w:tcPr>
            <w:tcW w:w="2171" w:type="pct"/>
          </w:tcPr>
          <w:p w14:paraId="66EC4CBC" w14:textId="77777777" w:rsidR="00E07449" w:rsidRPr="00CD5E4B" w:rsidRDefault="00E07449" w:rsidP="00E07449">
            <w:pPr>
              <w:pStyle w:val="ECCTableHeaderwhitefont"/>
            </w:pPr>
            <w:r w:rsidRPr="00CD5E4B">
              <w:t>Frequency, MHz</w:t>
            </w:r>
          </w:p>
        </w:tc>
        <w:tc>
          <w:tcPr>
            <w:tcW w:w="2829" w:type="pct"/>
          </w:tcPr>
          <w:p w14:paraId="1248C129" w14:textId="77777777" w:rsidR="00E07449" w:rsidRPr="00CD5E4B" w:rsidRDefault="00E07449" w:rsidP="00E07449">
            <w:pPr>
              <w:pStyle w:val="ECCTableHeaderwhitefont"/>
            </w:pPr>
            <w:r w:rsidRPr="00CD5E4B">
              <w:t>Blocking Response for 20 MHz channel spacing, dB</w:t>
            </w:r>
          </w:p>
        </w:tc>
      </w:tr>
      <w:tr w:rsidR="00E07449" w:rsidRPr="00CD5E4B" w14:paraId="1CD90D0A" w14:textId="77777777" w:rsidTr="002F57C2">
        <w:trPr>
          <w:trHeight w:val="264"/>
        </w:trPr>
        <w:tc>
          <w:tcPr>
            <w:tcW w:w="2171" w:type="pct"/>
          </w:tcPr>
          <w:p w14:paraId="4D8BF017" w14:textId="77777777" w:rsidR="00E07449" w:rsidRPr="00CD5E4B" w:rsidRDefault="00E07449" w:rsidP="00E07449">
            <w:pPr>
              <w:pStyle w:val="ECCTabletext"/>
            </w:pPr>
            <w:r w:rsidRPr="00CD5E4B">
              <w:t>2400 - 2390</w:t>
            </w:r>
          </w:p>
        </w:tc>
        <w:tc>
          <w:tcPr>
            <w:tcW w:w="2829" w:type="pct"/>
          </w:tcPr>
          <w:p w14:paraId="0C86723C" w14:textId="77777777" w:rsidR="00E07449" w:rsidRPr="00CD5E4B" w:rsidRDefault="00E07449" w:rsidP="00E07449">
            <w:pPr>
              <w:pStyle w:val="ECCTabletext"/>
            </w:pPr>
            <w:r w:rsidRPr="00CD5E4B">
              <w:t>29</w:t>
            </w:r>
          </w:p>
        </w:tc>
      </w:tr>
      <w:tr w:rsidR="00E07449" w:rsidRPr="00CD5E4B" w14:paraId="53C7ED71" w14:textId="77777777" w:rsidTr="002F57C2">
        <w:trPr>
          <w:trHeight w:val="264"/>
        </w:trPr>
        <w:tc>
          <w:tcPr>
            <w:tcW w:w="2171" w:type="pct"/>
          </w:tcPr>
          <w:p w14:paraId="4DD5F6AC" w14:textId="77777777" w:rsidR="00E07449" w:rsidRPr="00CD5E4B" w:rsidRDefault="00E07449" w:rsidP="00E07449">
            <w:pPr>
              <w:pStyle w:val="ECCTabletext"/>
            </w:pPr>
            <w:r w:rsidRPr="00CD5E4B">
              <w:t>2390 - 2387</w:t>
            </w:r>
          </w:p>
        </w:tc>
        <w:tc>
          <w:tcPr>
            <w:tcW w:w="2829" w:type="pct"/>
          </w:tcPr>
          <w:p w14:paraId="24650D9C" w14:textId="77777777" w:rsidR="00E07449" w:rsidRPr="00CD5E4B" w:rsidRDefault="00E07449" w:rsidP="00E07449">
            <w:pPr>
              <w:pStyle w:val="ECCTabletext"/>
            </w:pPr>
            <w:r w:rsidRPr="00CD5E4B">
              <w:t>41</w:t>
            </w:r>
          </w:p>
        </w:tc>
      </w:tr>
      <w:tr w:rsidR="00E07449" w:rsidRPr="00CD5E4B" w14:paraId="7D26F4BB" w14:textId="77777777" w:rsidTr="002F57C2">
        <w:trPr>
          <w:trHeight w:val="264"/>
        </w:trPr>
        <w:tc>
          <w:tcPr>
            <w:tcW w:w="2171" w:type="pct"/>
          </w:tcPr>
          <w:p w14:paraId="37ECE4BD" w14:textId="77777777" w:rsidR="00E07449" w:rsidRPr="00CD5E4B" w:rsidRDefault="00E07449" w:rsidP="00E07449">
            <w:pPr>
              <w:pStyle w:val="ECCTabletext"/>
            </w:pPr>
            <w:r w:rsidRPr="00CD5E4B">
              <w:t>2387 - 2373</w:t>
            </w:r>
          </w:p>
        </w:tc>
        <w:tc>
          <w:tcPr>
            <w:tcW w:w="2829" w:type="pct"/>
          </w:tcPr>
          <w:p w14:paraId="160FF497" w14:textId="77777777" w:rsidR="00E07449" w:rsidRPr="00CD5E4B" w:rsidRDefault="00E07449" w:rsidP="00E07449">
            <w:pPr>
              <w:pStyle w:val="ECCTabletext"/>
            </w:pPr>
            <w:r w:rsidRPr="00CD5E4B">
              <w:t>44</w:t>
            </w:r>
          </w:p>
        </w:tc>
      </w:tr>
      <w:tr w:rsidR="00E07449" w:rsidRPr="00CD5E4B" w14:paraId="45B83345" w14:textId="77777777" w:rsidTr="002F57C2">
        <w:trPr>
          <w:trHeight w:val="264"/>
        </w:trPr>
        <w:tc>
          <w:tcPr>
            <w:tcW w:w="2171" w:type="pct"/>
          </w:tcPr>
          <w:p w14:paraId="5A87ACC2" w14:textId="77777777" w:rsidR="00E07449" w:rsidRPr="00CD5E4B" w:rsidRDefault="00E07449" w:rsidP="00E07449">
            <w:pPr>
              <w:pStyle w:val="ECCTabletext"/>
            </w:pPr>
            <w:r w:rsidRPr="00CD5E4B">
              <w:t>2373 - 2370</w:t>
            </w:r>
          </w:p>
        </w:tc>
        <w:tc>
          <w:tcPr>
            <w:tcW w:w="2829" w:type="pct"/>
          </w:tcPr>
          <w:p w14:paraId="21FB6E03" w14:textId="77777777" w:rsidR="00E07449" w:rsidRPr="00CD5E4B" w:rsidRDefault="00E07449" w:rsidP="00E07449">
            <w:pPr>
              <w:pStyle w:val="ECCTabletext"/>
            </w:pPr>
            <w:r w:rsidRPr="00CD5E4B">
              <w:t>47</w:t>
            </w:r>
          </w:p>
        </w:tc>
      </w:tr>
      <w:tr w:rsidR="00E07449" w:rsidRPr="00CD5E4B" w14:paraId="47ECFFDF" w14:textId="77777777" w:rsidTr="002F57C2">
        <w:trPr>
          <w:trHeight w:val="264"/>
        </w:trPr>
        <w:tc>
          <w:tcPr>
            <w:tcW w:w="2171" w:type="pct"/>
          </w:tcPr>
          <w:p w14:paraId="4693B129" w14:textId="77777777" w:rsidR="00E07449" w:rsidRPr="00CD5E4B" w:rsidRDefault="00E07449" w:rsidP="00E07449">
            <w:pPr>
              <w:pStyle w:val="ECCTabletext"/>
            </w:pPr>
            <w:r w:rsidRPr="00CD5E4B">
              <w:t>2370 - 2300</w:t>
            </w:r>
          </w:p>
        </w:tc>
        <w:tc>
          <w:tcPr>
            <w:tcW w:w="2829" w:type="pct"/>
          </w:tcPr>
          <w:p w14:paraId="2B005C98" w14:textId="77777777" w:rsidR="00E07449" w:rsidRPr="00CD5E4B" w:rsidRDefault="00E07449" w:rsidP="00E07449">
            <w:pPr>
              <w:pStyle w:val="ECCTabletext"/>
            </w:pPr>
            <w:r w:rsidRPr="00CD5E4B">
              <w:t>51</w:t>
            </w:r>
          </w:p>
        </w:tc>
      </w:tr>
    </w:tbl>
    <w:p w14:paraId="3BE8F000" w14:textId="4C81BA53" w:rsidR="00E07449" w:rsidRPr="00CD5E4B" w:rsidRDefault="00E07449" w:rsidP="00D76EBE">
      <w:r w:rsidRPr="00CD5E4B">
        <w:lastRenderedPageBreak/>
        <w:t xml:space="preserve">The generic blocking parameters for WTS in the ISM band 2400-2483.5 MHz </w:t>
      </w:r>
      <w:r w:rsidR="00986116" w:rsidRPr="00CD5E4B">
        <w:t xml:space="preserve">can be found in </w:t>
      </w:r>
      <w:r w:rsidRPr="00CD5E4B">
        <w:t>ETSI EN 300 328</w:t>
      </w:r>
      <w:r w:rsidR="003734FC" w:rsidRPr="00CD5E4B">
        <w:t>, table 14 Section 4.3.2.11.4.2</w:t>
      </w:r>
      <w:r w:rsidRPr="00CD5E4B">
        <w:t xml:space="preserve"> </w:t>
      </w:r>
      <w:r w:rsidR="00DA6FE0" w:rsidRPr="00CD5E4B">
        <w:fldChar w:fldCharType="begin" w:fldLock="1"/>
      </w:r>
      <w:r w:rsidR="00DA6FE0" w:rsidRPr="00CD5E4B">
        <w:instrText xml:space="preserve"> REF _Ref105515570 \r \h </w:instrText>
      </w:r>
      <w:r w:rsidR="004C13AC" w:rsidRPr="00CD5E4B">
        <w:instrText xml:space="preserve"> \* MERGEFORMAT </w:instrText>
      </w:r>
      <w:r w:rsidR="00DA6FE0" w:rsidRPr="00CD5E4B">
        <w:fldChar w:fldCharType="separate"/>
      </w:r>
      <w:r w:rsidR="002816C2" w:rsidRPr="00CD5E4B">
        <w:t>[41]</w:t>
      </w:r>
      <w:r w:rsidR="00DA6FE0" w:rsidRPr="00CD5E4B">
        <w:fldChar w:fldCharType="end"/>
      </w:r>
      <w:r w:rsidR="00DA6FE0" w:rsidRPr="00CD5E4B">
        <w:t xml:space="preserve"> </w:t>
      </w:r>
      <w:r w:rsidR="00986116" w:rsidRPr="00CD5E4B">
        <w:t>for receiver category 1 equipment</w:t>
      </w:r>
      <w:r w:rsidRPr="00CD5E4B">
        <w:t>.</w:t>
      </w:r>
      <w:r w:rsidR="00986116" w:rsidRPr="00CD5E4B">
        <w:t xml:space="preserve"> </w:t>
      </w:r>
      <w:r w:rsidRPr="00CD5E4B">
        <w:t>The blocking levels apply from 2390 to 2370 MHz and from 2370 to 2300 MHz as described in  ETSI EN 300 328</w:t>
      </w:r>
      <w:r w:rsidR="00D0475E" w:rsidRPr="00CD5E4B">
        <w:t>, section 5.4.11</w:t>
      </w:r>
      <w:r w:rsidRPr="00CD5E4B">
        <w:t xml:space="preserve">. </w:t>
      </w:r>
    </w:p>
    <w:p w14:paraId="6B1C6386" w14:textId="537C4466" w:rsidR="00E07449" w:rsidRPr="00CD5E4B" w:rsidRDefault="00E07449" w:rsidP="00D76EBE">
      <w:r w:rsidRPr="00CD5E4B">
        <w:t>The sensitivity for IEEE 802.11 devices and ACS/ACR (Adjacent Channel Selection/Adjacent Channel Rejection) values are given in</w:t>
      </w:r>
      <w:r w:rsidR="00986116" w:rsidRPr="00CD5E4B">
        <w:t xml:space="preserve"> Table 17-18 in reference</w:t>
      </w:r>
      <w:r w:rsidRPr="00CD5E4B">
        <w:t xml:space="preserve"> </w:t>
      </w:r>
      <w:r w:rsidR="00846FB7" w:rsidRPr="00CD5E4B">
        <w:fldChar w:fldCharType="begin" w:fldLock="1"/>
      </w:r>
      <w:r w:rsidR="00846FB7" w:rsidRPr="00CD5E4B">
        <w:instrText xml:space="preserve"> REF _Ref106010712 \r \h </w:instrText>
      </w:r>
      <w:r w:rsidR="004C13AC" w:rsidRPr="00CD5E4B">
        <w:instrText xml:space="preserve"> \* MERGEFORMAT </w:instrText>
      </w:r>
      <w:r w:rsidR="00846FB7" w:rsidRPr="00CD5E4B">
        <w:fldChar w:fldCharType="separate"/>
      </w:r>
      <w:r w:rsidR="002816C2" w:rsidRPr="00CD5E4B">
        <w:t>[43]</w:t>
      </w:r>
      <w:r w:rsidR="00846FB7" w:rsidRPr="00CD5E4B">
        <w:fldChar w:fldCharType="end"/>
      </w:r>
      <w:r w:rsidRPr="00CD5E4B">
        <w:t xml:space="preserve">. </w:t>
      </w:r>
    </w:p>
    <w:p w14:paraId="772D2A2B" w14:textId="36CD4E8A" w:rsidR="00305113" w:rsidRPr="00CD5E4B" w:rsidRDefault="00305113" w:rsidP="0062413A"/>
    <w:p w14:paraId="24A9185C" w14:textId="50D54FBD" w:rsidR="008F004F" w:rsidRPr="00CD5E4B" w:rsidRDefault="008F004F" w:rsidP="0084001C">
      <w:pPr>
        <w:pStyle w:val="ECCAnnexheading1"/>
        <w:outlineLvl w:val="0"/>
        <w:rPr>
          <w:lang w:val="en-GB"/>
        </w:rPr>
      </w:pPr>
      <w:bookmarkStart w:id="1125" w:name="_Ref99982341"/>
      <w:bookmarkStart w:id="1126" w:name="_Toc100238109"/>
      <w:bookmarkStart w:id="1127" w:name="_Toc116384057"/>
      <w:bookmarkStart w:id="1128" w:name="_Toc107576582"/>
      <w:bookmarkStart w:id="1129" w:name="_Toc88226338"/>
      <w:r w:rsidRPr="00CD5E4B">
        <w:rPr>
          <w:lang w:val="en-GB"/>
        </w:rPr>
        <w:lastRenderedPageBreak/>
        <w:t>Example of LSA in Europe</w:t>
      </w:r>
      <w:bookmarkEnd w:id="1125"/>
      <w:bookmarkEnd w:id="1126"/>
      <w:bookmarkEnd w:id="1127"/>
      <w:bookmarkEnd w:id="1128"/>
    </w:p>
    <w:p w14:paraId="56F2AB16" w14:textId="7F5B815C" w:rsidR="008F004F" w:rsidRPr="00CD5E4B" w:rsidRDefault="008F004F" w:rsidP="00177BFF">
      <w:r w:rsidRPr="00CD5E4B">
        <w:t>In Portugal, incumbent services in the 2.3</w:t>
      </w:r>
      <w:r w:rsidR="00570B4F" w:rsidRPr="00CD5E4B">
        <w:t>-</w:t>
      </w:r>
      <w:r w:rsidRPr="00CD5E4B">
        <w:t>2.4 GHz band consist of PMSE applications, and there are currently three radio licences awarded for the frequency bands 2300-2330 MHz, 2330-2360 MHz and 2360-2390 MHz, to broadcasting operators, which grant the usage right for the spectrum assigned to them, anywhere and at any time within the national territory, with no need to provide information of any kind to ANACOM regarding the type of use of these frequencies, pursuant to the respective licences. The "Study on the Licensed Shared Access (LSA) Spectrum-Sharing Model" in Portugal was launched on 10 January 2018, involving ANACOM and several strategic partners. The study was conducted with the aim of analysing alternative spectrum management scenarios and models, specifically the LSA in the 2.3</w:t>
      </w:r>
      <w:r w:rsidR="00570B4F" w:rsidRPr="00CD5E4B">
        <w:t>-</w:t>
      </w:r>
      <w:r w:rsidRPr="00CD5E4B">
        <w:t>2.4 GHz band. The LSA concept was proven, and the LSA Warner system (developed in Portugal) to detect LTE TDD signals functioned successfully, allowing the deployment of basic features that can enable the introduction of the LSA model, tailored to the scenario of spectrum use in the 2.3</w:t>
      </w:r>
      <w:r w:rsidR="00570B4F" w:rsidRPr="00CD5E4B">
        <w:t>-</w:t>
      </w:r>
      <w:r w:rsidRPr="00CD5E4B">
        <w:t>2.4 GHz band in Portugal. The tests demonstrated that the LTE TDD and PMSE signals using the “same channel” are not compatible, regardless of the signals’ bandwidth. The full report is available at</w:t>
      </w:r>
      <w:r w:rsidR="004811BB" w:rsidRPr="00CD5E4B">
        <w:t xml:space="preserve"> </w:t>
      </w:r>
      <w:r w:rsidR="00B266F6" w:rsidRPr="00CD5E4B">
        <w:rPr>
          <w:rStyle w:val="Hyperlink"/>
        </w:rPr>
        <w:fldChar w:fldCharType="begin" w:fldLock="1"/>
      </w:r>
      <w:r w:rsidR="00B266F6" w:rsidRPr="00CD5E4B">
        <w:rPr>
          <w:rStyle w:val="Hyperlink"/>
        </w:rPr>
        <w:instrText xml:space="preserve"> REF _Ref106032858 \r \h </w:instrText>
      </w:r>
      <w:r w:rsidR="004C13AC" w:rsidRPr="00CD5E4B">
        <w:rPr>
          <w:rStyle w:val="Hyperlink"/>
        </w:rPr>
        <w:instrText xml:space="preserve"> \* MERGEFORMAT </w:instrText>
      </w:r>
      <w:r w:rsidR="00B266F6" w:rsidRPr="00CD5E4B">
        <w:rPr>
          <w:rStyle w:val="Hyperlink"/>
        </w:rPr>
      </w:r>
      <w:r w:rsidR="00B266F6" w:rsidRPr="00CD5E4B">
        <w:rPr>
          <w:rStyle w:val="Hyperlink"/>
        </w:rPr>
        <w:fldChar w:fldCharType="separate"/>
      </w:r>
      <w:r w:rsidR="002816C2" w:rsidRPr="00CD5E4B">
        <w:rPr>
          <w:rStyle w:val="Hyperlink"/>
        </w:rPr>
        <w:t>[58]</w:t>
      </w:r>
      <w:r w:rsidR="00B266F6" w:rsidRPr="00CD5E4B">
        <w:rPr>
          <w:rStyle w:val="Hyperlink"/>
        </w:rPr>
        <w:fldChar w:fldCharType="end"/>
      </w:r>
      <w:r w:rsidR="00D43A3C" w:rsidRPr="00CD5E4B">
        <w:rPr>
          <w:rStyle w:val="Hyperlink"/>
        </w:rPr>
        <w:t>.</w:t>
      </w:r>
    </w:p>
    <w:p w14:paraId="1AB7B254" w14:textId="35D685EC" w:rsidR="008A54FC" w:rsidRDefault="008A54FC" w:rsidP="003568DB">
      <w:pPr>
        <w:pStyle w:val="ECCAnnexheading1"/>
      </w:pPr>
      <w:bookmarkStart w:id="1130" w:name="_Toc98834884"/>
      <w:bookmarkStart w:id="1131" w:name="_Toc100238110"/>
      <w:bookmarkStart w:id="1132" w:name="_Toc116384058"/>
      <w:bookmarkStart w:id="1133" w:name="_Toc107576583"/>
      <w:r w:rsidRPr="00CD5E4B">
        <w:lastRenderedPageBreak/>
        <w:t xml:space="preserve">List of </w:t>
      </w:r>
      <w:r w:rsidR="00C72D9E" w:rsidRPr="00CD5E4B">
        <w:t>R</w:t>
      </w:r>
      <w:r w:rsidRPr="00CD5E4B">
        <w:t>eference</w:t>
      </w:r>
      <w:bookmarkEnd w:id="1009"/>
      <w:bookmarkEnd w:id="1010"/>
      <w:bookmarkEnd w:id="1102"/>
      <w:bookmarkEnd w:id="1103"/>
      <w:bookmarkEnd w:id="1104"/>
      <w:bookmarkEnd w:id="1105"/>
      <w:bookmarkEnd w:id="1106"/>
      <w:bookmarkEnd w:id="1107"/>
      <w:bookmarkEnd w:id="1129"/>
      <w:bookmarkEnd w:id="1130"/>
      <w:bookmarkEnd w:id="1131"/>
      <w:r w:rsidR="0084001C" w:rsidRPr="00CD5E4B">
        <w:t>s</w:t>
      </w:r>
      <w:bookmarkEnd w:id="1132"/>
      <w:bookmarkEnd w:id="1133"/>
    </w:p>
    <w:p w14:paraId="7AC31CA8" w14:textId="77777777" w:rsidR="003568DB" w:rsidRPr="003568DB" w:rsidRDefault="003568DB" w:rsidP="003568DB"/>
    <w:bookmarkStart w:id="1134" w:name="_Ref40084231"/>
    <w:p w14:paraId="1440F9FD" w14:textId="4DE931FF" w:rsidR="00FD12DF" w:rsidRPr="00CD5E4B" w:rsidRDefault="003568DB" w:rsidP="001F0975">
      <w:pPr>
        <w:pStyle w:val="ECCReference"/>
        <w:spacing w:before="60" w:after="60"/>
        <w:rPr>
          <w:rFonts w:cs="Arial"/>
          <w:szCs w:val="20"/>
        </w:rPr>
      </w:pPr>
      <w:r>
        <w:rPr>
          <w:rFonts w:cs="Arial"/>
          <w:szCs w:val="20"/>
        </w:rPr>
        <w:fldChar w:fldCharType="begin"/>
      </w:r>
      <w:r>
        <w:rPr>
          <w:rFonts w:cs="Arial"/>
          <w:szCs w:val="20"/>
        </w:rPr>
        <w:instrText>HYPERLINK "https://docdb.cept.org/document/443"</w:instrText>
      </w:r>
      <w:r>
        <w:rPr>
          <w:rFonts w:cs="Arial"/>
          <w:szCs w:val="20"/>
        </w:rPr>
      </w:r>
      <w:r>
        <w:rPr>
          <w:rFonts w:cs="Arial"/>
          <w:szCs w:val="20"/>
        </w:rPr>
        <w:fldChar w:fldCharType="separate"/>
      </w:r>
      <w:r>
        <w:rPr>
          <w:rStyle w:val="Hyperlink"/>
          <w:rFonts w:cs="Arial"/>
          <w:szCs w:val="20"/>
        </w:rPr>
        <w:t>ECC Decision (14)02</w:t>
      </w:r>
      <w:r>
        <w:rPr>
          <w:rFonts w:cs="Arial"/>
          <w:szCs w:val="20"/>
        </w:rPr>
        <w:fldChar w:fldCharType="end"/>
      </w:r>
      <w:r w:rsidR="00D76EBE" w:rsidRPr="00CD5E4B">
        <w:rPr>
          <w:rFonts w:cs="Arial"/>
          <w:szCs w:val="20"/>
        </w:rPr>
        <w:t>:</w:t>
      </w:r>
      <w:r w:rsidR="00FD12DF" w:rsidRPr="00CD5E4B">
        <w:rPr>
          <w:rFonts w:cs="Arial"/>
          <w:szCs w:val="20"/>
        </w:rPr>
        <w:t xml:space="preserve"> "Harmonised technical and regulatory conditions for the use of the band 2300-2400 MHz for Mobile/Fixed Communications Networks (MFCN)", </w:t>
      </w:r>
      <w:r w:rsidR="00D76EBE" w:rsidRPr="00CD5E4B">
        <w:rPr>
          <w:rFonts w:cs="Arial"/>
          <w:szCs w:val="20"/>
        </w:rPr>
        <w:t>a</w:t>
      </w:r>
      <w:r w:rsidR="00FD12DF" w:rsidRPr="00CD5E4B">
        <w:rPr>
          <w:rFonts w:cs="Arial"/>
          <w:szCs w:val="20"/>
        </w:rPr>
        <w:t>pproved June 2014</w:t>
      </w:r>
      <w:bookmarkEnd w:id="1134"/>
    </w:p>
    <w:p w14:paraId="2A150BFE" w14:textId="4D4EA1D3" w:rsidR="00240CEF" w:rsidRPr="00CD5E4B" w:rsidRDefault="00240CEF" w:rsidP="001F0975">
      <w:pPr>
        <w:pStyle w:val="ECCReference"/>
        <w:spacing w:before="60" w:after="60"/>
        <w:rPr>
          <w:rFonts w:cs="Arial"/>
          <w:szCs w:val="20"/>
        </w:rPr>
      </w:pPr>
      <w:bookmarkStart w:id="1135" w:name="_Ref105144375"/>
      <w:r w:rsidRPr="00CD5E4B">
        <w:rPr>
          <w:rFonts w:cs="Arial"/>
          <w:szCs w:val="20"/>
        </w:rPr>
        <w:t>ITU Radio Reg</w:t>
      </w:r>
      <w:r w:rsidR="000F0EF0" w:rsidRPr="00CD5E4B">
        <w:rPr>
          <w:rFonts w:cs="Arial"/>
          <w:szCs w:val="20"/>
        </w:rPr>
        <w:t>ulations, Edition of 2020</w:t>
      </w:r>
      <w:bookmarkEnd w:id="1135"/>
    </w:p>
    <w:bookmarkStart w:id="1136" w:name="_Ref103174007"/>
    <w:bookmarkStart w:id="1137" w:name="_Ref105515439"/>
    <w:p w14:paraId="1EFD3A5D" w14:textId="078F7512" w:rsidR="008E18EC" w:rsidRPr="00CD5E4B" w:rsidRDefault="008E18EC" w:rsidP="001F0975">
      <w:pPr>
        <w:pStyle w:val="ECCReference"/>
        <w:spacing w:before="60" w:after="60"/>
        <w:rPr>
          <w:rStyle w:val="ECCParagraph"/>
          <w:rFonts w:cs="Arial"/>
          <w:szCs w:val="20"/>
        </w:rPr>
      </w:pPr>
      <w:r w:rsidRPr="00CD5E4B">
        <w:rPr>
          <w:rFonts w:cs="Arial"/>
          <w:szCs w:val="20"/>
        </w:rPr>
        <w:fldChar w:fldCharType="begin"/>
      </w:r>
      <w:r w:rsidRPr="00CD5E4B">
        <w:rPr>
          <w:rFonts w:cs="Arial"/>
          <w:szCs w:val="20"/>
        </w:rPr>
        <w:instrText>HYPERLINK "https://docdb.cept.org/document/512"</w:instrText>
      </w:r>
      <w:r w:rsidRPr="00CD5E4B">
        <w:rPr>
          <w:rFonts w:cs="Arial"/>
          <w:szCs w:val="20"/>
        </w:rPr>
      </w:r>
      <w:r w:rsidRPr="00CD5E4B">
        <w:rPr>
          <w:rFonts w:cs="Arial"/>
          <w:szCs w:val="20"/>
        </w:rPr>
        <w:fldChar w:fldCharType="separate"/>
      </w:r>
      <w:r w:rsidRPr="00CD5E4B">
        <w:rPr>
          <w:rStyle w:val="Hyperlink"/>
          <w:rFonts w:cs="Arial"/>
          <w:szCs w:val="20"/>
        </w:rPr>
        <w:t>ECC Recommendation (14)04</w:t>
      </w:r>
      <w:r w:rsidRPr="00CD5E4B">
        <w:rPr>
          <w:rFonts w:cs="Arial"/>
          <w:szCs w:val="20"/>
        </w:rPr>
        <w:fldChar w:fldCharType="end"/>
      </w:r>
      <w:bookmarkEnd w:id="1136"/>
      <w:r w:rsidRPr="00CD5E4B">
        <w:rPr>
          <w:rStyle w:val="ECCParagraph"/>
          <w:rFonts w:cs="Arial"/>
          <w:szCs w:val="20"/>
        </w:rPr>
        <w:t>: "</w:t>
      </w:r>
      <w:r w:rsidR="00C6037B">
        <w:rPr>
          <w:rStyle w:val="ECCParagraph"/>
          <w:rFonts w:cs="Arial"/>
          <w:szCs w:val="20"/>
        </w:rPr>
        <w:t>C</w:t>
      </w:r>
      <w:r w:rsidRPr="00CD5E4B">
        <w:rPr>
          <w:rStyle w:val="ECCParagraph"/>
          <w:rFonts w:cs="Arial"/>
          <w:szCs w:val="20"/>
        </w:rPr>
        <w:t>ross-border coordination for mobile/fixed communications networks (MFCN) and between MFCN and other systems in the frequency band 2300-2400 MHz"</w:t>
      </w:r>
      <w:bookmarkEnd w:id="1137"/>
      <w:r w:rsidR="00C6037B">
        <w:rPr>
          <w:rStyle w:val="ECCParagraph"/>
          <w:rFonts w:cs="Arial"/>
          <w:szCs w:val="20"/>
        </w:rPr>
        <w:t>, approved June 2014</w:t>
      </w:r>
    </w:p>
    <w:bookmarkStart w:id="1138" w:name="_Ref40084256"/>
    <w:p w14:paraId="1BC31E9A" w14:textId="7F8836F5" w:rsidR="00FD12DF" w:rsidRPr="00CD5E4B" w:rsidRDefault="00193E62" w:rsidP="001F0975">
      <w:pPr>
        <w:pStyle w:val="ECCReference"/>
        <w:spacing w:before="60" w:after="60"/>
        <w:rPr>
          <w:rFonts w:cs="Arial"/>
          <w:szCs w:val="20"/>
        </w:rPr>
      </w:pPr>
      <w:r>
        <w:rPr>
          <w:rFonts w:cs="Arial"/>
          <w:szCs w:val="20"/>
        </w:rPr>
        <w:fldChar w:fldCharType="begin"/>
      </w:r>
      <w:r>
        <w:rPr>
          <w:rFonts w:cs="Arial"/>
          <w:szCs w:val="20"/>
        </w:rPr>
        <w:instrText>HYPERLINK "https://docdb.cept.org/document/280"</w:instrText>
      </w:r>
      <w:r>
        <w:rPr>
          <w:rFonts w:cs="Arial"/>
          <w:szCs w:val="20"/>
        </w:rPr>
      </w:r>
      <w:r>
        <w:rPr>
          <w:rFonts w:cs="Arial"/>
          <w:szCs w:val="20"/>
        </w:rPr>
        <w:fldChar w:fldCharType="separate"/>
      </w:r>
      <w:r>
        <w:rPr>
          <w:rStyle w:val="Hyperlink"/>
          <w:rFonts w:cs="Arial"/>
          <w:szCs w:val="20"/>
        </w:rPr>
        <w:t>ECC Report 172</w:t>
      </w:r>
      <w:r>
        <w:rPr>
          <w:rFonts w:cs="Arial"/>
          <w:szCs w:val="20"/>
        </w:rPr>
        <w:fldChar w:fldCharType="end"/>
      </w:r>
      <w:r w:rsidR="00152B82" w:rsidRPr="00CD5E4B">
        <w:rPr>
          <w:rFonts w:cs="Arial"/>
          <w:szCs w:val="20"/>
        </w:rPr>
        <w:t>:</w:t>
      </w:r>
      <w:r w:rsidR="00FD12DF" w:rsidRPr="00CD5E4B">
        <w:rPr>
          <w:rFonts w:cs="Arial"/>
          <w:szCs w:val="20"/>
        </w:rPr>
        <w:t xml:space="preserve"> "Broadband Wireless Systems Usage in 2300-2400 MHz", </w:t>
      </w:r>
      <w:r w:rsidR="002B7D1B" w:rsidRPr="00CD5E4B">
        <w:rPr>
          <w:rFonts w:cs="Arial"/>
          <w:szCs w:val="20"/>
        </w:rPr>
        <w:t xml:space="preserve">approved </w:t>
      </w:r>
      <w:r w:rsidR="00FD12DF" w:rsidRPr="00CD5E4B">
        <w:rPr>
          <w:rFonts w:cs="Arial"/>
          <w:szCs w:val="20"/>
        </w:rPr>
        <w:t>March 2012</w:t>
      </w:r>
      <w:bookmarkEnd w:id="1138"/>
    </w:p>
    <w:bookmarkStart w:id="1139" w:name="_Ref101421016"/>
    <w:bookmarkStart w:id="1140" w:name="_Ref106014062"/>
    <w:p w14:paraId="42190852" w14:textId="7B0AD3F9" w:rsidR="00CB27BF" w:rsidRPr="00CD5E4B" w:rsidRDefault="002B7D1B" w:rsidP="001F0975">
      <w:pPr>
        <w:pStyle w:val="ECCReference"/>
        <w:spacing w:before="60" w:after="60"/>
        <w:rPr>
          <w:rFonts w:cs="Arial"/>
          <w:szCs w:val="20"/>
        </w:rPr>
      </w:pPr>
      <w:r w:rsidRPr="00CD5E4B">
        <w:rPr>
          <w:rFonts w:cs="Arial"/>
          <w:szCs w:val="20"/>
        </w:rPr>
        <w:fldChar w:fldCharType="begin"/>
      </w:r>
      <w:r w:rsidRPr="00CD5E4B">
        <w:rPr>
          <w:rFonts w:cs="Arial"/>
          <w:szCs w:val="20"/>
        </w:rPr>
        <w:instrText>HYPERLINK "https://docdb.cept.org/document/310"</w:instrText>
      </w:r>
      <w:r w:rsidRPr="00CD5E4B">
        <w:rPr>
          <w:rFonts w:cs="Arial"/>
          <w:szCs w:val="20"/>
        </w:rPr>
      </w:r>
      <w:r w:rsidRPr="00CD5E4B">
        <w:rPr>
          <w:rFonts w:cs="Arial"/>
          <w:szCs w:val="20"/>
        </w:rPr>
        <w:fldChar w:fldCharType="separate"/>
      </w:r>
      <w:r w:rsidRPr="00CD5E4B">
        <w:rPr>
          <w:rStyle w:val="Hyperlink"/>
          <w:rFonts w:cs="Arial"/>
          <w:szCs w:val="20"/>
        </w:rPr>
        <w:t>ECC Report 203</w:t>
      </w:r>
      <w:r w:rsidRPr="00CD5E4B">
        <w:rPr>
          <w:rFonts w:cs="Arial"/>
          <w:szCs w:val="20"/>
        </w:rPr>
        <w:fldChar w:fldCharType="end"/>
      </w:r>
      <w:r w:rsidR="00AA244D" w:rsidRPr="00CD5E4B">
        <w:rPr>
          <w:rFonts w:cs="Arial"/>
          <w:szCs w:val="20"/>
        </w:rPr>
        <w:t>:</w:t>
      </w:r>
      <w:r w:rsidR="00CB27BF" w:rsidRPr="00CD5E4B">
        <w:rPr>
          <w:rFonts w:cs="Arial"/>
          <w:szCs w:val="20"/>
        </w:rPr>
        <w:t xml:space="preserve"> "Least Restrictive Technical Conditions suitable for Mobile/Fixed Communication Networks (MFCN), including IMT, in the frequency bands 3400-3600 MHz and 3600-3800 MHz"</w:t>
      </w:r>
      <w:bookmarkEnd w:id="1139"/>
      <w:r w:rsidRPr="00CD5E4B">
        <w:rPr>
          <w:rFonts w:cs="Arial"/>
          <w:szCs w:val="20"/>
        </w:rPr>
        <w:t>, approved November 2013</w:t>
      </w:r>
      <w:bookmarkEnd w:id="1140"/>
    </w:p>
    <w:p w14:paraId="49026BCE" w14:textId="4BD99BF7" w:rsidR="008764C7" w:rsidRPr="00D524EE" w:rsidRDefault="008764C7" w:rsidP="001F0975">
      <w:pPr>
        <w:pStyle w:val="ECCReference"/>
        <w:spacing w:before="60" w:after="60"/>
        <w:rPr>
          <w:rFonts w:cs="Arial"/>
          <w:szCs w:val="20"/>
        </w:rPr>
      </w:pPr>
      <w:bookmarkStart w:id="1141" w:name="_Ref105149563"/>
      <w:r w:rsidRPr="00CD5E4B">
        <w:rPr>
          <w:rFonts w:cs="Arial"/>
          <w:szCs w:val="20"/>
        </w:rPr>
        <w:t>ETSI TS 137 104, "NR, E-UTRA, UTRA a</w:t>
      </w:r>
      <w:r w:rsidRPr="00D524EE">
        <w:rPr>
          <w:rFonts w:cs="Arial"/>
          <w:szCs w:val="20"/>
        </w:rPr>
        <w:t>nd GSM/EDGE; Multi-Standard Radio (MSR) Base Station (BS) radio transmission and reception</w:t>
      </w:r>
      <w:bookmarkEnd w:id="1141"/>
      <w:r w:rsidRPr="00D524EE">
        <w:rPr>
          <w:rFonts w:cs="Arial"/>
          <w:szCs w:val="20"/>
        </w:rPr>
        <w:t>"</w:t>
      </w:r>
    </w:p>
    <w:bookmarkStart w:id="1142" w:name="_Ref17459327"/>
    <w:p w14:paraId="494DEF07" w14:textId="06536A7C" w:rsidR="008764C7" w:rsidRPr="00D524EE" w:rsidRDefault="00D524EE" w:rsidP="001F0975">
      <w:pPr>
        <w:pStyle w:val="ECCReference"/>
        <w:spacing w:before="60" w:after="60"/>
        <w:rPr>
          <w:rFonts w:cs="Arial"/>
          <w:szCs w:val="20"/>
        </w:rPr>
      </w:pPr>
      <w:r w:rsidRPr="00D524EE">
        <w:rPr>
          <w:rFonts w:cs="Arial"/>
          <w:szCs w:val="20"/>
        </w:rPr>
        <w:fldChar w:fldCharType="begin"/>
      </w:r>
      <w:r w:rsidRPr="00D524EE">
        <w:rPr>
          <w:rFonts w:cs="Arial"/>
          <w:szCs w:val="20"/>
        </w:rPr>
        <w:instrText>HYPERLINK "https://docdb.cept.org/document/1001"</w:instrText>
      </w:r>
      <w:r w:rsidRPr="00D524EE">
        <w:rPr>
          <w:rFonts w:cs="Arial"/>
          <w:szCs w:val="20"/>
        </w:rPr>
      </w:r>
      <w:r w:rsidRPr="00D524EE">
        <w:rPr>
          <w:rFonts w:cs="Arial"/>
          <w:szCs w:val="20"/>
        </w:rPr>
        <w:fldChar w:fldCharType="separate"/>
      </w:r>
      <w:r w:rsidRPr="00D524EE">
        <w:rPr>
          <w:rStyle w:val="Hyperlink"/>
          <w:rFonts w:cs="Arial"/>
          <w:szCs w:val="20"/>
        </w:rPr>
        <w:t>ERC Recommendation 74-01</w:t>
      </w:r>
      <w:r w:rsidRPr="00D524EE">
        <w:rPr>
          <w:rFonts w:cs="Arial"/>
          <w:szCs w:val="20"/>
        </w:rPr>
        <w:fldChar w:fldCharType="end"/>
      </w:r>
      <w:r w:rsidR="008764C7" w:rsidRPr="00D524EE">
        <w:rPr>
          <w:rFonts w:cs="Arial"/>
          <w:szCs w:val="20"/>
        </w:rPr>
        <w:t xml:space="preserve">: “Unwanted emissions in the spurious domain”, </w:t>
      </w:r>
      <w:r w:rsidR="008C4E0D">
        <w:rPr>
          <w:rFonts w:cs="Arial"/>
          <w:szCs w:val="20"/>
        </w:rPr>
        <w:t>approved 1998</w:t>
      </w:r>
      <w:r w:rsidR="008D176B">
        <w:rPr>
          <w:rFonts w:cs="Arial"/>
          <w:szCs w:val="20"/>
        </w:rPr>
        <w:t>,</w:t>
      </w:r>
      <w:r w:rsidR="008C4E0D">
        <w:rPr>
          <w:rFonts w:cs="Arial"/>
          <w:szCs w:val="20"/>
        </w:rPr>
        <w:t xml:space="preserve"> </w:t>
      </w:r>
      <w:r w:rsidR="008D176B">
        <w:rPr>
          <w:rFonts w:cs="Arial"/>
          <w:szCs w:val="20"/>
        </w:rPr>
        <w:t>latest</w:t>
      </w:r>
      <w:bookmarkEnd w:id="1142"/>
      <w:r w:rsidR="00657B60" w:rsidRPr="00D524EE">
        <w:rPr>
          <w:rFonts w:cs="Arial"/>
          <w:szCs w:val="20"/>
        </w:rPr>
        <w:t xml:space="preserve"> corrected </w:t>
      </w:r>
      <w:r w:rsidR="00392C42" w:rsidRPr="00D524EE">
        <w:rPr>
          <w:rFonts w:cs="Arial"/>
          <w:szCs w:val="20"/>
        </w:rPr>
        <w:t>May 2022</w:t>
      </w:r>
    </w:p>
    <w:bookmarkStart w:id="1143" w:name="_Ref105150695"/>
    <w:bookmarkStart w:id="1144" w:name="_Ref88225589"/>
    <w:p w14:paraId="12B0F6C6" w14:textId="6E81DA9D" w:rsidR="00016CF1" w:rsidRPr="00D524EE" w:rsidRDefault="004F5A9E" w:rsidP="001F0975">
      <w:pPr>
        <w:pStyle w:val="ECCReference"/>
        <w:spacing w:before="60" w:after="60"/>
        <w:rPr>
          <w:rFonts w:cs="Arial"/>
          <w:szCs w:val="20"/>
        </w:rPr>
      </w:pPr>
      <w:r w:rsidRPr="00D524EE">
        <w:rPr>
          <w:rFonts w:cs="Arial"/>
          <w:szCs w:val="20"/>
        </w:rPr>
        <w:fldChar w:fldCharType="begin"/>
      </w:r>
      <w:r w:rsidRPr="00D524EE">
        <w:rPr>
          <w:rFonts w:cs="Arial"/>
          <w:szCs w:val="20"/>
        </w:rPr>
        <w:instrText>HYPERLINK "https://docdb.cept.org/document/312"</w:instrText>
      </w:r>
      <w:r w:rsidRPr="00D524EE">
        <w:rPr>
          <w:rFonts w:cs="Arial"/>
          <w:szCs w:val="20"/>
        </w:rPr>
      </w:r>
      <w:r w:rsidRPr="00D524EE">
        <w:rPr>
          <w:rFonts w:cs="Arial"/>
          <w:szCs w:val="20"/>
        </w:rPr>
        <w:fldChar w:fldCharType="separate"/>
      </w:r>
      <w:r w:rsidRPr="00D524EE">
        <w:rPr>
          <w:rStyle w:val="Hyperlink"/>
          <w:rFonts w:cs="Arial"/>
          <w:szCs w:val="20"/>
        </w:rPr>
        <w:t>ECC Report 205</w:t>
      </w:r>
      <w:r w:rsidRPr="00D524EE">
        <w:rPr>
          <w:rFonts w:cs="Arial"/>
          <w:szCs w:val="20"/>
        </w:rPr>
        <w:fldChar w:fldCharType="end"/>
      </w:r>
      <w:bookmarkEnd w:id="1143"/>
      <w:r w:rsidR="003C7F53" w:rsidRPr="00D524EE">
        <w:rPr>
          <w:rFonts w:cs="Arial"/>
          <w:szCs w:val="20"/>
        </w:rPr>
        <w:t>: “Licensed Shared Access (LSA)”</w:t>
      </w:r>
      <w:r w:rsidR="008C4AB3" w:rsidRPr="00D524EE">
        <w:rPr>
          <w:rFonts w:cs="Arial"/>
          <w:szCs w:val="20"/>
        </w:rPr>
        <w:t>, approved February 2014</w:t>
      </w:r>
    </w:p>
    <w:p w14:paraId="2BBD5377" w14:textId="61E16845" w:rsidR="00016CF1" w:rsidRPr="00CD5E4B" w:rsidRDefault="00016CF1" w:rsidP="001F0975">
      <w:pPr>
        <w:pStyle w:val="ECCReference"/>
        <w:rPr>
          <w:rFonts w:cs="Arial"/>
          <w:szCs w:val="20"/>
        </w:rPr>
      </w:pPr>
      <w:bookmarkStart w:id="1145" w:name="_Ref105150736"/>
      <w:r w:rsidRPr="00D524EE">
        <w:rPr>
          <w:rFonts w:cs="Arial"/>
          <w:szCs w:val="20"/>
        </w:rPr>
        <w:t>ETSI TS 103 154</w:t>
      </w:r>
      <w:bookmarkEnd w:id="1145"/>
      <w:r w:rsidR="00E026AF" w:rsidRPr="00D524EE">
        <w:rPr>
          <w:rFonts w:cs="Arial"/>
          <w:szCs w:val="20"/>
        </w:rPr>
        <w:t>: “Reconfigurable Radio Sy</w:t>
      </w:r>
      <w:r w:rsidR="00E026AF" w:rsidRPr="00CD5E4B">
        <w:rPr>
          <w:rFonts w:cs="Arial"/>
          <w:szCs w:val="20"/>
        </w:rPr>
        <w:t>stems (RRS); System requirements for operation of Mobile Broadband Systems in the 2 300 MHz - 2 400 MHz band under Licensed Shared Access (LSA)”</w:t>
      </w:r>
    </w:p>
    <w:bookmarkStart w:id="1146" w:name="_Ref105150753"/>
    <w:p w14:paraId="2779BC8F" w14:textId="14E2B8A4" w:rsidR="00FD12DF" w:rsidRPr="00CD5E4B" w:rsidRDefault="0059734E" w:rsidP="001F0975">
      <w:pPr>
        <w:pStyle w:val="ECCReference"/>
        <w:spacing w:before="60" w:after="60"/>
        <w:rPr>
          <w:rFonts w:cs="Arial"/>
          <w:szCs w:val="20"/>
        </w:rPr>
      </w:pPr>
      <w:r>
        <w:fldChar w:fldCharType="begin"/>
      </w:r>
      <w:r>
        <w:instrText>HYPERLINK "https://docdb.cept.org/document/55"</w:instrText>
      </w:r>
      <w:r>
        <w:fldChar w:fldCharType="separate"/>
      </w:r>
      <w:r>
        <w:rPr>
          <w:rStyle w:val="Hyperlink"/>
        </w:rPr>
        <w:t>CEPT Report 55</w:t>
      </w:r>
      <w:r>
        <w:fldChar w:fldCharType="end"/>
      </w:r>
      <w:r w:rsidR="00152B82" w:rsidRPr="00CD5E4B">
        <w:rPr>
          <w:rFonts w:cs="Arial"/>
          <w:szCs w:val="20"/>
        </w:rPr>
        <w:t>:</w:t>
      </w:r>
      <w:r w:rsidR="00FD12DF" w:rsidRPr="00CD5E4B">
        <w:rPr>
          <w:rFonts w:cs="Arial"/>
          <w:szCs w:val="20"/>
        </w:rPr>
        <w:t xml:space="preserve"> "Report A from CEPT to the European Commission in response to the Mandate on ‘Harmonised technical conditions for the 2300-2400 MHz (‘2.3 GHz’) frequency band in the EU for the provision of wireless broadband electronic communications services’", approved November 2014</w:t>
      </w:r>
      <w:bookmarkEnd w:id="1146"/>
      <w:r w:rsidR="00FD12DF" w:rsidRPr="00CD5E4B">
        <w:rPr>
          <w:rFonts w:cs="Arial"/>
          <w:szCs w:val="20"/>
        </w:rPr>
        <w:t xml:space="preserve"> </w:t>
      </w:r>
      <w:bookmarkEnd w:id="1144"/>
    </w:p>
    <w:p w14:paraId="1CD3161C" w14:textId="77777777" w:rsidR="00787E1F" w:rsidRPr="00CD5E4B" w:rsidRDefault="00787E1F" w:rsidP="001F0975">
      <w:pPr>
        <w:pStyle w:val="ECCReference"/>
        <w:spacing w:before="60" w:after="60"/>
        <w:rPr>
          <w:rFonts w:cs="Arial"/>
          <w:szCs w:val="20"/>
        </w:rPr>
      </w:pPr>
      <w:bookmarkStart w:id="1147" w:name="_Ref78202734"/>
      <w:r w:rsidRPr="00CD5E4B">
        <w:rPr>
          <w:rFonts w:cs="Arial"/>
          <w:szCs w:val="20"/>
        </w:rPr>
        <w:t>Recommendation ITU-R M.2101: "Modelling and simulation of IMT networks and systems for use in sharing and compatibility studies"</w:t>
      </w:r>
      <w:bookmarkEnd w:id="1147"/>
    </w:p>
    <w:bookmarkStart w:id="1148" w:name="_Ref64968043"/>
    <w:p w14:paraId="60A725E2" w14:textId="20C411F1" w:rsidR="00787E1F" w:rsidRPr="00CD5E4B" w:rsidRDefault="00E41BD7" w:rsidP="001F0975">
      <w:pPr>
        <w:pStyle w:val="ECCReference"/>
        <w:spacing w:before="60" w:after="60"/>
        <w:rPr>
          <w:rFonts w:cs="Arial"/>
          <w:szCs w:val="20"/>
        </w:rPr>
      </w:pPr>
      <w:r>
        <w:fldChar w:fldCharType="begin"/>
      </w:r>
      <w:r>
        <w:instrText>HYPERLINK "https://docdb.cept.org/document/3360"</w:instrText>
      </w:r>
      <w:r>
        <w:fldChar w:fldCharType="separate"/>
      </w:r>
      <w:r>
        <w:rPr>
          <w:rStyle w:val="Hyperlink"/>
        </w:rPr>
        <w:t>ECC Report 281</w:t>
      </w:r>
      <w:r>
        <w:fldChar w:fldCharType="end"/>
      </w:r>
      <w:r w:rsidR="00787E1F" w:rsidRPr="00CD5E4B">
        <w:rPr>
          <w:rFonts w:cs="Arial"/>
          <w:szCs w:val="20"/>
        </w:rPr>
        <w:t>: "Analysis of the suitability of the regulatory technical conditions for 5G MFCN operation in the 3400-3800 MHz band", approved July 2018</w:t>
      </w:r>
      <w:bookmarkEnd w:id="1148"/>
    </w:p>
    <w:bookmarkStart w:id="1149" w:name="_Ref105151265"/>
    <w:p w14:paraId="04C997A7" w14:textId="33A6D6C6" w:rsidR="003F77ED" w:rsidRPr="00CD5E4B" w:rsidRDefault="003F77ED" w:rsidP="001F0975">
      <w:pPr>
        <w:pStyle w:val="ECCReference"/>
        <w:spacing w:before="60" w:after="60"/>
        <w:rPr>
          <w:rFonts w:cs="Arial"/>
          <w:szCs w:val="20"/>
        </w:rPr>
      </w:pPr>
      <w:r w:rsidRPr="00CD5E4B">
        <w:rPr>
          <w:rFonts w:cs="Arial"/>
          <w:szCs w:val="20"/>
        </w:rPr>
        <w:fldChar w:fldCharType="begin"/>
      </w:r>
      <w:r w:rsidRPr="00CD5E4B">
        <w:rPr>
          <w:rFonts w:cs="Arial"/>
          <w:szCs w:val="20"/>
        </w:rPr>
        <w:instrText>HYPERLINK "https://docdb.cept.org/document/3357"</w:instrText>
      </w:r>
      <w:r w:rsidRPr="00CD5E4B">
        <w:rPr>
          <w:rFonts w:cs="Arial"/>
          <w:szCs w:val="20"/>
        </w:rPr>
      </w:r>
      <w:r w:rsidRPr="00CD5E4B">
        <w:rPr>
          <w:rFonts w:cs="Arial"/>
          <w:szCs w:val="20"/>
        </w:rPr>
        <w:fldChar w:fldCharType="separate"/>
      </w:r>
      <w:r w:rsidRPr="00CD5E4B">
        <w:rPr>
          <w:rStyle w:val="Hyperlink"/>
          <w:rFonts w:cs="Arial"/>
          <w:szCs w:val="20"/>
        </w:rPr>
        <w:t>CEPT Report 67</w:t>
      </w:r>
      <w:r w:rsidRPr="00CD5E4B">
        <w:rPr>
          <w:rFonts w:cs="Arial"/>
          <w:szCs w:val="20"/>
        </w:rPr>
        <w:fldChar w:fldCharType="end"/>
      </w:r>
      <w:r w:rsidRPr="00CD5E4B">
        <w:rPr>
          <w:rFonts w:cs="Arial"/>
          <w:szCs w:val="20"/>
        </w:rPr>
        <w:t>: "Report A from CEPT to the European Commission in response to the Mandate</w:t>
      </w:r>
      <w:bookmarkEnd w:id="1149"/>
    </w:p>
    <w:p w14:paraId="51E33594" w14:textId="5E840B68" w:rsidR="003F77ED" w:rsidRPr="00CD5E4B" w:rsidRDefault="003F77ED" w:rsidP="003F77ED">
      <w:pPr>
        <w:pStyle w:val="ECCReference"/>
        <w:numPr>
          <w:ilvl w:val="0"/>
          <w:numId w:val="0"/>
        </w:numPr>
        <w:spacing w:before="60" w:after="60"/>
        <w:ind w:left="397"/>
        <w:rPr>
          <w:rFonts w:cs="Arial"/>
          <w:szCs w:val="20"/>
        </w:rPr>
      </w:pPr>
      <w:r w:rsidRPr="00CD5E4B">
        <w:rPr>
          <w:rFonts w:cs="Arial"/>
          <w:szCs w:val="20"/>
        </w:rPr>
        <w:t>“to develop harmonised technical conditions for spectrum use in support of the introduction of next-generation (5G) terrestrial wireless systems in the Union”</w:t>
      </w:r>
      <w:r w:rsidR="00031FAB" w:rsidRPr="00CD5E4B">
        <w:rPr>
          <w:rFonts w:cs="Arial"/>
          <w:szCs w:val="20"/>
        </w:rPr>
        <w:t xml:space="preserve"> </w:t>
      </w:r>
      <w:r w:rsidRPr="00CD5E4B">
        <w:rPr>
          <w:rFonts w:cs="Arial"/>
          <w:szCs w:val="20"/>
        </w:rPr>
        <w:t>Review of the harmonised technical conditions applicable to the 3.4-3.8 GHz ('3.6 GHz') frequency band", approved July 2018</w:t>
      </w:r>
    </w:p>
    <w:p w14:paraId="5CAA16BE" w14:textId="77777777" w:rsidR="003F77ED" w:rsidRPr="00CD5E4B" w:rsidRDefault="003F77ED" w:rsidP="001F0975">
      <w:pPr>
        <w:pStyle w:val="ECCReference"/>
        <w:spacing w:before="60" w:after="60"/>
        <w:rPr>
          <w:rFonts w:cs="Arial"/>
          <w:szCs w:val="20"/>
        </w:rPr>
      </w:pPr>
      <w:bookmarkStart w:id="1150" w:name="_Ref78216630"/>
      <w:r w:rsidRPr="00CD5E4B">
        <w:rPr>
          <w:rFonts w:cs="Arial"/>
          <w:szCs w:val="20"/>
        </w:rPr>
        <w:t>3GPP TR 37.840: "Study of Radio Frequency (RF) and Electromagnetic Compatibility (EMC) requirements for Active Antenna Array System (AAS) base station"</w:t>
      </w:r>
      <w:bookmarkEnd w:id="1150"/>
    </w:p>
    <w:p w14:paraId="76A1D875" w14:textId="77EE6A10" w:rsidR="003F77ED" w:rsidRPr="00CD5E4B" w:rsidRDefault="003F77ED" w:rsidP="001F0975">
      <w:pPr>
        <w:pStyle w:val="ECCReference"/>
        <w:spacing w:before="60" w:after="60"/>
        <w:rPr>
          <w:rFonts w:cs="Arial"/>
          <w:szCs w:val="20"/>
        </w:rPr>
      </w:pPr>
      <w:bookmarkStart w:id="1151" w:name="_Ref69721709"/>
      <w:bookmarkStart w:id="1152" w:name="_Ref111806095"/>
      <w:r w:rsidRPr="00CD5E4B">
        <w:rPr>
          <w:rFonts w:cs="Arial"/>
          <w:szCs w:val="20"/>
        </w:rPr>
        <w:t>3GPP TS 38.104</w:t>
      </w:r>
      <w:r w:rsidR="009A6D78" w:rsidRPr="00CD5E4B">
        <w:rPr>
          <w:rFonts w:cs="Arial"/>
          <w:szCs w:val="20"/>
        </w:rPr>
        <w:t>:</w:t>
      </w:r>
      <w:r w:rsidRPr="00CD5E4B">
        <w:rPr>
          <w:rFonts w:cs="Arial"/>
          <w:szCs w:val="20"/>
        </w:rPr>
        <w:t xml:space="preserve"> </w:t>
      </w:r>
      <w:r w:rsidR="009A6D78" w:rsidRPr="00CD5E4B">
        <w:rPr>
          <w:rFonts w:cs="Arial"/>
          <w:szCs w:val="20"/>
        </w:rPr>
        <w:t>“</w:t>
      </w:r>
      <w:r w:rsidRPr="00CD5E4B">
        <w:rPr>
          <w:rFonts w:cs="Arial"/>
          <w:szCs w:val="20"/>
        </w:rPr>
        <w:t>Technical Specification Group Radio Access Network; NR; Base Station (BS) radio transmission and reception</w:t>
      </w:r>
      <w:bookmarkEnd w:id="1151"/>
      <w:r w:rsidR="009A6D78" w:rsidRPr="00CD5E4B">
        <w:rPr>
          <w:rFonts w:cs="Arial"/>
          <w:szCs w:val="20"/>
        </w:rPr>
        <w:t>”</w:t>
      </w:r>
      <w:bookmarkEnd w:id="1152"/>
    </w:p>
    <w:bookmarkStart w:id="1153" w:name="_Ref105152331"/>
    <w:p w14:paraId="635BF715" w14:textId="10694F31" w:rsidR="00BE6C1E" w:rsidRPr="00CD5E4B" w:rsidRDefault="00C8552E" w:rsidP="001F0975">
      <w:pPr>
        <w:pStyle w:val="ECCReference"/>
        <w:rPr>
          <w:rFonts w:cs="Arial"/>
          <w:szCs w:val="20"/>
        </w:rPr>
      </w:pPr>
      <w:r w:rsidRPr="00CD5E4B">
        <w:rPr>
          <w:rFonts w:cs="Arial"/>
          <w:szCs w:val="20"/>
        </w:rPr>
        <w:fldChar w:fldCharType="begin"/>
      </w:r>
      <w:r w:rsidRPr="00CD5E4B">
        <w:rPr>
          <w:rFonts w:cs="Arial"/>
          <w:szCs w:val="20"/>
        </w:rPr>
        <w:instrText>HYPERLINK "https://docdb.cept.org/document/515"</w:instrText>
      </w:r>
      <w:r w:rsidRPr="00CD5E4B">
        <w:rPr>
          <w:rFonts w:cs="Arial"/>
          <w:szCs w:val="20"/>
        </w:rPr>
      </w:r>
      <w:r w:rsidRPr="00CD5E4B">
        <w:rPr>
          <w:rFonts w:cs="Arial"/>
          <w:szCs w:val="20"/>
        </w:rPr>
        <w:fldChar w:fldCharType="separate"/>
      </w:r>
      <w:r w:rsidRPr="00CD5E4B">
        <w:rPr>
          <w:rStyle w:val="Hyperlink"/>
          <w:rFonts w:cs="Arial"/>
          <w:szCs w:val="20"/>
        </w:rPr>
        <w:t>ECC Recommendation (15)01</w:t>
      </w:r>
      <w:r w:rsidRPr="00CD5E4B">
        <w:rPr>
          <w:rFonts w:cs="Arial"/>
          <w:szCs w:val="20"/>
        </w:rPr>
        <w:fldChar w:fldCharType="end"/>
      </w:r>
      <w:bookmarkEnd w:id="1153"/>
      <w:r w:rsidR="00392C42" w:rsidRPr="00CD5E4B">
        <w:rPr>
          <w:rFonts w:cs="Arial"/>
          <w:szCs w:val="20"/>
        </w:rPr>
        <w:t>: “</w:t>
      </w:r>
      <w:r w:rsidR="008D176B">
        <w:rPr>
          <w:rFonts w:cs="Arial"/>
          <w:szCs w:val="20"/>
        </w:rPr>
        <w:t>C</w:t>
      </w:r>
      <w:r w:rsidR="00392C42" w:rsidRPr="00CD5E4B">
        <w:rPr>
          <w:rFonts w:cs="Arial"/>
          <w:szCs w:val="20"/>
        </w:rPr>
        <w:t xml:space="preserve">ross-border coordination for mobile/fixed communications networks (MFCN) in the frequency bands: 694-790 MHz, 1452-1492 MHz, 3400-3600 MHz and 3600-3800 MHz”, </w:t>
      </w:r>
      <w:r w:rsidR="008D176B">
        <w:rPr>
          <w:rFonts w:cs="Arial"/>
          <w:szCs w:val="20"/>
        </w:rPr>
        <w:t xml:space="preserve">approved </w:t>
      </w:r>
      <w:r w:rsidR="008D176B" w:rsidRPr="00CD5E4B">
        <w:rPr>
          <w:rFonts w:cs="Arial"/>
          <w:szCs w:val="20"/>
        </w:rPr>
        <w:t>February 2015</w:t>
      </w:r>
      <w:r w:rsidR="008D176B">
        <w:rPr>
          <w:rFonts w:cs="Arial"/>
          <w:szCs w:val="20"/>
        </w:rPr>
        <w:t xml:space="preserve"> </w:t>
      </w:r>
      <w:r w:rsidR="00392C42" w:rsidRPr="00CD5E4B">
        <w:rPr>
          <w:rFonts w:cs="Arial"/>
          <w:szCs w:val="20"/>
        </w:rPr>
        <w:t>latest amended on 10 June 2022</w:t>
      </w:r>
    </w:p>
    <w:bookmarkStart w:id="1154" w:name="_Ref105491593"/>
    <w:p w14:paraId="1F487099" w14:textId="0FB25701" w:rsidR="0077640E" w:rsidRPr="00CD5E4B" w:rsidRDefault="0077640E" w:rsidP="001F0975">
      <w:pPr>
        <w:pStyle w:val="ECCReference"/>
        <w:spacing w:before="60" w:after="60"/>
        <w:rPr>
          <w:rFonts w:cs="Arial"/>
          <w:szCs w:val="20"/>
        </w:rPr>
      </w:pPr>
      <w:r w:rsidRPr="00CD5E4B">
        <w:rPr>
          <w:rFonts w:cs="Arial"/>
          <w:szCs w:val="20"/>
        </w:rPr>
        <w:fldChar w:fldCharType="begin"/>
      </w:r>
      <w:r w:rsidRPr="00CD5E4B">
        <w:rPr>
          <w:rFonts w:cs="Arial"/>
          <w:szCs w:val="20"/>
        </w:rPr>
        <w:instrText>HYPERLINK "https://docdb.cept.org/document/9067"</w:instrText>
      </w:r>
      <w:r w:rsidRPr="00CD5E4B">
        <w:rPr>
          <w:rFonts w:cs="Arial"/>
          <w:szCs w:val="20"/>
        </w:rPr>
      </w:r>
      <w:r w:rsidRPr="00CD5E4B">
        <w:rPr>
          <w:rFonts w:cs="Arial"/>
          <w:szCs w:val="20"/>
        </w:rPr>
        <w:fldChar w:fldCharType="separate"/>
      </w:r>
      <w:r w:rsidRPr="00CD5E4B">
        <w:rPr>
          <w:rStyle w:val="Hyperlink"/>
          <w:rFonts w:cs="Arial"/>
          <w:szCs w:val="20"/>
        </w:rPr>
        <w:t>ECC Report 296</w:t>
      </w:r>
      <w:r w:rsidRPr="00CD5E4B">
        <w:rPr>
          <w:rFonts w:cs="Arial"/>
          <w:szCs w:val="20"/>
        </w:rPr>
        <w:fldChar w:fldCharType="end"/>
      </w:r>
      <w:r w:rsidRPr="00CD5E4B">
        <w:rPr>
          <w:rFonts w:cs="Arial"/>
          <w:szCs w:val="20"/>
        </w:rPr>
        <w:t>: "National synchronisation regulatory framework options in 3400-3800 MHz: a toolbox for coexistence of MFCNs in synchronised, unsynchronised and semi-synchronised operation in 3400-3800 MHz", approved March 2019</w:t>
      </w:r>
      <w:bookmarkEnd w:id="1154"/>
    </w:p>
    <w:p w14:paraId="2DEC9FB6" w14:textId="1E81EB93" w:rsidR="0077640E" w:rsidRPr="00CD5E4B" w:rsidRDefault="0077640E" w:rsidP="001F0975">
      <w:pPr>
        <w:pStyle w:val="ECCReference"/>
        <w:spacing w:before="60" w:after="60"/>
        <w:jc w:val="left"/>
        <w:rPr>
          <w:rFonts w:cs="Arial"/>
          <w:szCs w:val="20"/>
        </w:rPr>
      </w:pPr>
      <w:bookmarkStart w:id="1155" w:name="_Ref83901312"/>
      <w:r w:rsidRPr="00CD5E4B">
        <w:rPr>
          <w:rFonts w:cs="Arial"/>
          <w:szCs w:val="20"/>
        </w:rPr>
        <w:t xml:space="preserve">GSA: "Synchronisation frameworks &amp; cross-border coordination", </w:t>
      </w:r>
      <w:hyperlink r:id="rId47" w:history="1">
        <w:r w:rsidRPr="00CD5E4B">
          <w:rPr>
            <w:rStyle w:val="Hyperlink"/>
            <w:rFonts w:cs="Arial"/>
            <w:szCs w:val="20"/>
          </w:rPr>
          <w:t>https://gsacom.com/paper/synchronisation-frameworks-cross-border-coordination/</w:t>
        </w:r>
      </w:hyperlink>
      <w:bookmarkEnd w:id="1155"/>
      <w:r w:rsidRPr="00CD5E4B">
        <w:rPr>
          <w:rFonts w:cs="Arial"/>
          <w:szCs w:val="20"/>
        </w:rPr>
        <w:t xml:space="preserve"> </w:t>
      </w:r>
    </w:p>
    <w:bookmarkStart w:id="1156" w:name="_Ref89763969"/>
    <w:p w14:paraId="37043F3B" w14:textId="4B0F84A3" w:rsidR="0077640E" w:rsidRPr="00CD5E4B" w:rsidRDefault="0077640E" w:rsidP="001F0975">
      <w:pPr>
        <w:pStyle w:val="ECCReference"/>
        <w:spacing w:before="60" w:after="60"/>
        <w:rPr>
          <w:rFonts w:cs="Arial"/>
          <w:szCs w:val="20"/>
        </w:rPr>
      </w:pPr>
      <w:r w:rsidRPr="00CD5E4B">
        <w:rPr>
          <w:rStyle w:val="ECCParagraph"/>
          <w:rFonts w:cs="Arial"/>
          <w:szCs w:val="20"/>
        </w:rPr>
        <w:fldChar w:fldCharType="begin"/>
      </w:r>
      <w:r w:rsidRPr="00CD5E4B">
        <w:rPr>
          <w:rStyle w:val="ECCParagraph"/>
          <w:rFonts w:cs="Arial"/>
          <w:szCs w:val="20"/>
        </w:rPr>
        <w:instrText>HYPERLINK "https://docdb.cept.org/document/22509"</w:instrText>
      </w:r>
      <w:r w:rsidRPr="00CD5E4B">
        <w:rPr>
          <w:rStyle w:val="ECCParagraph"/>
          <w:rFonts w:cs="Arial"/>
          <w:szCs w:val="20"/>
        </w:rPr>
      </w:r>
      <w:r w:rsidRPr="00CD5E4B">
        <w:rPr>
          <w:rStyle w:val="ECCParagraph"/>
          <w:rFonts w:cs="Arial"/>
          <w:szCs w:val="20"/>
        </w:rPr>
        <w:fldChar w:fldCharType="separate"/>
      </w:r>
      <w:r w:rsidRPr="00CD5E4B">
        <w:rPr>
          <w:rStyle w:val="Hyperlink"/>
          <w:rFonts w:cs="Arial"/>
          <w:szCs w:val="20"/>
        </w:rPr>
        <w:t>ECC Report 331</w:t>
      </w:r>
      <w:r w:rsidRPr="00CD5E4B">
        <w:rPr>
          <w:rStyle w:val="ECCParagraph"/>
          <w:rFonts w:cs="Arial"/>
          <w:szCs w:val="20"/>
        </w:rPr>
        <w:fldChar w:fldCharType="end"/>
      </w:r>
      <w:r w:rsidRPr="00CD5E4B">
        <w:rPr>
          <w:rStyle w:val="ECCParagraph"/>
          <w:rFonts w:cs="Arial"/>
          <w:szCs w:val="20"/>
        </w:rPr>
        <w:t>: "</w:t>
      </w:r>
      <w:r w:rsidRPr="00CD5E4B">
        <w:rPr>
          <w:rFonts w:cs="Arial"/>
          <w:szCs w:val="20"/>
        </w:rPr>
        <w:t>Efficient usage of the spectrum at the border of CEPT countries between TDD MFCN in the frequency band 3400-3800 MHz"</w:t>
      </w:r>
      <w:bookmarkEnd w:id="1156"/>
      <w:r w:rsidRPr="00CD5E4B">
        <w:rPr>
          <w:rFonts w:cs="Arial"/>
          <w:szCs w:val="20"/>
        </w:rPr>
        <w:t>, approved November 2021</w:t>
      </w:r>
    </w:p>
    <w:bookmarkStart w:id="1157" w:name="_Ref103584753"/>
    <w:p w14:paraId="781451F1" w14:textId="4A7D40EA" w:rsidR="0077640E" w:rsidRPr="00CD5E4B" w:rsidRDefault="0077640E" w:rsidP="001F0975">
      <w:pPr>
        <w:pStyle w:val="ECCReference"/>
        <w:spacing w:before="60" w:after="60"/>
        <w:rPr>
          <w:rStyle w:val="ECCParagraph"/>
          <w:rFonts w:cs="Arial"/>
          <w:szCs w:val="20"/>
        </w:rPr>
      </w:pPr>
      <w:r w:rsidRPr="00CD5E4B">
        <w:rPr>
          <w:rFonts w:cs="Arial"/>
          <w:szCs w:val="20"/>
        </w:rPr>
        <w:fldChar w:fldCharType="begin"/>
      </w:r>
      <w:r w:rsidRPr="00CD5E4B">
        <w:rPr>
          <w:rFonts w:cs="Arial"/>
          <w:szCs w:val="20"/>
        </w:rPr>
        <w:instrText>HYPERLINK "https://docdb.cept.org/document/15492"</w:instrText>
      </w:r>
      <w:r w:rsidRPr="00CD5E4B">
        <w:rPr>
          <w:rFonts w:cs="Arial"/>
          <w:szCs w:val="20"/>
        </w:rPr>
      </w:r>
      <w:r w:rsidRPr="00CD5E4B">
        <w:rPr>
          <w:rFonts w:cs="Arial"/>
          <w:szCs w:val="20"/>
        </w:rPr>
        <w:fldChar w:fldCharType="separate"/>
      </w:r>
      <w:r w:rsidRPr="00CD5E4B">
        <w:rPr>
          <w:rStyle w:val="Hyperlink"/>
          <w:rFonts w:cs="Arial"/>
          <w:szCs w:val="20"/>
        </w:rPr>
        <w:t>ECC Recommendation (20)03</w:t>
      </w:r>
      <w:r w:rsidRPr="00CD5E4B">
        <w:rPr>
          <w:rFonts w:cs="Arial"/>
          <w:szCs w:val="20"/>
        </w:rPr>
        <w:fldChar w:fldCharType="end"/>
      </w:r>
      <w:bookmarkEnd w:id="1157"/>
      <w:r w:rsidRPr="00CD5E4B">
        <w:rPr>
          <w:rStyle w:val="ECCParagraph"/>
          <w:rFonts w:cs="Arial"/>
          <w:szCs w:val="20"/>
        </w:rPr>
        <w:t>: “</w:t>
      </w:r>
      <w:r w:rsidR="00B2353C">
        <w:rPr>
          <w:rStyle w:val="ECCParagraph"/>
          <w:rFonts w:cs="Arial"/>
          <w:szCs w:val="20"/>
        </w:rPr>
        <w:t>F</w:t>
      </w:r>
      <w:r w:rsidRPr="00CD5E4B">
        <w:rPr>
          <w:rStyle w:val="ECCParagraph"/>
          <w:rFonts w:cs="Arial"/>
          <w:szCs w:val="20"/>
        </w:rPr>
        <w:t>rame structures to facilitate cross-border coordination of TDD MFCN in the frequency band 3400-3800 MHz”</w:t>
      </w:r>
      <w:r w:rsidR="00B2353C">
        <w:rPr>
          <w:rStyle w:val="ECCParagraph"/>
          <w:rFonts w:cs="Arial"/>
          <w:szCs w:val="20"/>
        </w:rPr>
        <w:t xml:space="preserve">, approved </w:t>
      </w:r>
      <w:r w:rsidR="00B2353C" w:rsidRPr="00B2353C">
        <w:rPr>
          <w:rStyle w:val="ECCParagraph"/>
          <w:rFonts w:cs="Arial"/>
          <w:szCs w:val="20"/>
        </w:rPr>
        <w:t>October 2020</w:t>
      </w:r>
    </w:p>
    <w:p w14:paraId="4BB310A3" w14:textId="11DCA4D5" w:rsidR="00921932" w:rsidRPr="00CD5E4B" w:rsidRDefault="00921932" w:rsidP="001F0975">
      <w:pPr>
        <w:pStyle w:val="ECCReference"/>
        <w:spacing w:before="60" w:after="60"/>
        <w:rPr>
          <w:rFonts w:cs="Arial"/>
          <w:szCs w:val="20"/>
        </w:rPr>
      </w:pPr>
      <w:bookmarkStart w:id="1158" w:name="_Ref105500089"/>
      <w:r w:rsidRPr="00CD5E4B">
        <w:rPr>
          <w:rStyle w:val="ECCParagraph"/>
          <w:rFonts w:cs="Arial"/>
          <w:szCs w:val="20"/>
        </w:rPr>
        <w:t>Recommendation ITU-R P.1546-4</w:t>
      </w:r>
      <w:bookmarkEnd w:id="1158"/>
      <w:r w:rsidR="00617931" w:rsidRPr="00CD5E4B">
        <w:rPr>
          <w:rStyle w:val="ECCParagraph"/>
          <w:rFonts w:cs="Arial"/>
          <w:szCs w:val="20"/>
        </w:rPr>
        <w:t>: “Method for point-to-area predictions for terrestrial services in the frequency range 30 MHz to 3 000 MHz”</w:t>
      </w:r>
    </w:p>
    <w:p w14:paraId="5F5E791E" w14:textId="233AF89A" w:rsidR="002672BC" w:rsidRPr="00CD5E4B" w:rsidRDefault="002672BC" w:rsidP="001F0975">
      <w:pPr>
        <w:pStyle w:val="ECCReference"/>
        <w:spacing w:before="60" w:after="60"/>
        <w:rPr>
          <w:rFonts w:cs="Arial"/>
          <w:szCs w:val="20"/>
        </w:rPr>
      </w:pPr>
      <w:bookmarkStart w:id="1159" w:name="_Ref78216563"/>
      <w:r w:rsidRPr="00CD5E4B">
        <w:rPr>
          <w:rFonts w:cs="Arial"/>
          <w:szCs w:val="20"/>
        </w:rPr>
        <w:t>Working Party 5D Chairman’s Report, "CHARACTERISTICS OF TERRESTRIAL COMPONENT OF IMT FOR SHARING AND COMPATIBILITY STUDIES IN PREPARATION FOR WRC-23", Annex 4.4 to Document 5D/716-E</w:t>
      </w:r>
      <w:bookmarkEnd w:id="1159"/>
    </w:p>
    <w:p w14:paraId="2860009E" w14:textId="1205F7D4" w:rsidR="00AB325B" w:rsidRPr="00CD5E4B" w:rsidRDefault="00AB325B" w:rsidP="001F0975">
      <w:pPr>
        <w:pStyle w:val="ECCReference"/>
        <w:spacing w:before="60" w:after="60"/>
        <w:rPr>
          <w:rFonts w:cs="Arial"/>
          <w:szCs w:val="20"/>
        </w:rPr>
      </w:pPr>
      <w:bookmarkStart w:id="1160" w:name="_Ref105504013"/>
      <w:r w:rsidRPr="00CD5E4B">
        <w:rPr>
          <w:rStyle w:val="ECCParagraph"/>
          <w:rFonts w:cs="Arial"/>
          <w:szCs w:val="20"/>
        </w:rPr>
        <w:t>Recommendation ITU-R P.452-11</w:t>
      </w:r>
      <w:bookmarkEnd w:id="1160"/>
      <w:r w:rsidR="0012522C" w:rsidRPr="00CD5E4B">
        <w:rPr>
          <w:rStyle w:val="ECCParagraph"/>
          <w:rFonts w:cs="Arial"/>
          <w:szCs w:val="20"/>
        </w:rPr>
        <w:t>: “Prediction procedure for the evaluation of interference between stations on the surface of the Earth at frequencies above about 0.1 GHz”</w:t>
      </w:r>
    </w:p>
    <w:bookmarkStart w:id="1161" w:name="_Ref103193643"/>
    <w:p w14:paraId="672FAC61" w14:textId="65DD31A7" w:rsidR="0093331A" w:rsidRPr="00CD5E4B" w:rsidRDefault="00E74014" w:rsidP="001F0975">
      <w:pPr>
        <w:pStyle w:val="ECCReference"/>
        <w:spacing w:before="60" w:after="60"/>
        <w:rPr>
          <w:rFonts w:cs="Arial"/>
          <w:szCs w:val="20"/>
        </w:rPr>
      </w:pPr>
      <w:r>
        <w:rPr>
          <w:rStyle w:val="Hyperlink"/>
          <w:rFonts w:cs="Arial"/>
          <w:szCs w:val="20"/>
        </w:rPr>
        <w:lastRenderedPageBreak/>
        <w:fldChar w:fldCharType="begin"/>
      </w:r>
      <w:r>
        <w:rPr>
          <w:rStyle w:val="Hyperlink"/>
          <w:rFonts w:cs="Arial"/>
          <w:szCs w:val="20"/>
        </w:rPr>
        <w:instrText>HYPERLINK "https://docdb.cept.org/document/281"</w:instrText>
      </w:r>
      <w:r>
        <w:rPr>
          <w:rStyle w:val="Hyperlink"/>
          <w:rFonts w:cs="Arial"/>
          <w:szCs w:val="20"/>
        </w:rPr>
      </w:r>
      <w:r>
        <w:rPr>
          <w:rStyle w:val="Hyperlink"/>
          <w:rFonts w:cs="Arial"/>
          <w:szCs w:val="20"/>
        </w:rPr>
        <w:fldChar w:fldCharType="separate"/>
      </w:r>
      <w:r>
        <w:rPr>
          <w:rStyle w:val="Hyperlink"/>
          <w:rFonts w:cs="Arial"/>
          <w:szCs w:val="20"/>
        </w:rPr>
        <w:t>ECC Report 173</w:t>
      </w:r>
      <w:r>
        <w:rPr>
          <w:rStyle w:val="Hyperlink"/>
          <w:rFonts w:cs="Arial"/>
          <w:szCs w:val="20"/>
        </w:rPr>
        <w:fldChar w:fldCharType="end"/>
      </w:r>
      <w:r w:rsidR="00572883" w:rsidRPr="00CD5E4B">
        <w:rPr>
          <w:rStyle w:val="Hyperlink"/>
          <w:rFonts w:cs="Arial"/>
          <w:szCs w:val="20"/>
        </w:rPr>
        <w:t xml:space="preserve">: </w:t>
      </w:r>
      <w:r w:rsidR="00572883" w:rsidRPr="00CD5E4B">
        <w:rPr>
          <w:rFonts w:cs="Arial"/>
          <w:szCs w:val="20"/>
        </w:rPr>
        <w:t>“</w:t>
      </w:r>
      <w:r w:rsidR="0093331A" w:rsidRPr="00CD5E4B">
        <w:rPr>
          <w:rFonts w:cs="Arial"/>
          <w:szCs w:val="20"/>
        </w:rPr>
        <w:t>Fixed Service in Europe Current use and future trends post 2016</w:t>
      </w:r>
      <w:r w:rsidR="00572883" w:rsidRPr="00CD5E4B">
        <w:rPr>
          <w:rFonts w:cs="Arial"/>
          <w:szCs w:val="20"/>
        </w:rPr>
        <w:t>”</w:t>
      </w:r>
      <w:r w:rsidR="0093331A" w:rsidRPr="00CD5E4B">
        <w:rPr>
          <w:rFonts w:cs="Arial"/>
          <w:szCs w:val="20"/>
        </w:rPr>
        <w:t xml:space="preserve">, approved April 2012, </w:t>
      </w:r>
      <w:r w:rsidR="00990C41">
        <w:rPr>
          <w:rFonts w:cs="Arial"/>
          <w:szCs w:val="20"/>
        </w:rPr>
        <w:t>latest</w:t>
      </w:r>
      <w:r w:rsidR="0093331A" w:rsidRPr="00CD5E4B">
        <w:rPr>
          <w:rFonts w:cs="Arial"/>
          <w:szCs w:val="20"/>
        </w:rPr>
        <w:t xml:space="preserve"> updated April 2018</w:t>
      </w:r>
      <w:bookmarkEnd w:id="1161"/>
    </w:p>
    <w:bookmarkStart w:id="1162" w:name="_Ref79149322"/>
    <w:bookmarkStart w:id="1163" w:name="_Ref106029047"/>
    <w:p w14:paraId="4D81E472" w14:textId="4BAEBBD6" w:rsidR="00930147" w:rsidRPr="00CD5E4B" w:rsidRDefault="00930147" w:rsidP="001F0975">
      <w:pPr>
        <w:pStyle w:val="ECCReference"/>
        <w:spacing w:before="60" w:after="60"/>
        <w:rPr>
          <w:rFonts w:cs="Arial"/>
          <w:szCs w:val="20"/>
        </w:rPr>
      </w:pPr>
      <w:r w:rsidRPr="00CD5E4B">
        <w:rPr>
          <w:rFonts w:cs="Arial"/>
          <w:szCs w:val="20"/>
        </w:rPr>
        <w:fldChar w:fldCharType="begin"/>
      </w:r>
      <w:r w:rsidRPr="00CD5E4B">
        <w:rPr>
          <w:rFonts w:cs="Arial"/>
          <w:szCs w:val="20"/>
        </w:rPr>
        <w:instrText>HYPERLINK "https://docdb.cept.org/document/13861"</w:instrText>
      </w:r>
      <w:r w:rsidRPr="00CD5E4B">
        <w:rPr>
          <w:rFonts w:cs="Arial"/>
          <w:szCs w:val="20"/>
        </w:rPr>
      </w:r>
      <w:r w:rsidRPr="00CD5E4B">
        <w:rPr>
          <w:rFonts w:cs="Arial"/>
          <w:szCs w:val="20"/>
        </w:rPr>
        <w:fldChar w:fldCharType="separate"/>
      </w:r>
      <w:r w:rsidRPr="00CD5E4B">
        <w:rPr>
          <w:rStyle w:val="Hyperlink"/>
          <w:rFonts w:cs="Arial"/>
          <w:szCs w:val="20"/>
        </w:rPr>
        <w:t>ECC Report 308</w:t>
      </w:r>
      <w:r w:rsidRPr="00CD5E4B">
        <w:rPr>
          <w:rFonts w:cs="Arial"/>
          <w:szCs w:val="20"/>
        </w:rPr>
        <w:fldChar w:fldCharType="end"/>
      </w:r>
      <w:r w:rsidRPr="00CD5E4B">
        <w:rPr>
          <w:rFonts w:cs="Arial"/>
          <w:szCs w:val="20"/>
        </w:rPr>
        <w:t xml:space="preserve">: </w:t>
      </w:r>
      <w:r w:rsidR="00572883" w:rsidRPr="00CD5E4B">
        <w:rPr>
          <w:rFonts w:cs="Arial"/>
          <w:szCs w:val="20"/>
        </w:rPr>
        <w:t>“</w:t>
      </w:r>
      <w:r w:rsidRPr="00CD5E4B">
        <w:rPr>
          <w:rFonts w:cs="Arial"/>
          <w:szCs w:val="20"/>
        </w:rPr>
        <w:t>Analysis of the suitability and update of the regulatory technical conditions for 5G MFCN and AAS operation in the 2500-2690 MHz band</w:t>
      </w:r>
      <w:r w:rsidR="00572883" w:rsidRPr="00CD5E4B">
        <w:rPr>
          <w:rFonts w:cs="Arial"/>
          <w:szCs w:val="20"/>
        </w:rPr>
        <w:t>”</w:t>
      </w:r>
      <w:bookmarkEnd w:id="1162"/>
      <w:r w:rsidRPr="00CD5E4B">
        <w:rPr>
          <w:rFonts w:cs="Arial"/>
          <w:szCs w:val="20"/>
        </w:rPr>
        <w:t>, approved March 2020</w:t>
      </w:r>
      <w:bookmarkEnd w:id="1163"/>
    </w:p>
    <w:p w14:paraId="6638D210" w14:textId="4048A0BF" w:rsidR="00930147" w:rsidRPr="00CD5E4B" w:rsidRDefault="00930147" w:rsidP="001F0975">
      <w:pPr>
        <w:pStyle w:val="ECCReference"/>
        <w:spacing w:before="60" w:after="60"/>
        <w:rPr>
          <w:rStyle w:val="ECCParagraph"/>
          <w:rFonts w:cs="Arial"/>
          <w:szCs w:val="20"/>
        </w:rPr>
      </w:pPr>
      <w:bookmarkStart w:id="1164" w:name="_Ref103196418"/>
      <w:r w:rsidRPr="00CD5E4B">
        <w:rPr>
          <w:rStyle w:val="ECCParagraph"/>
          <w:rFonts w:cs="Arial"/>
          <w:szCs w:val="20"/>
        </w:rPr>
        <w:t>3GPP TR 37.842</w:t>
      </w:r>
      <w:r w:rsidR="00572883" w:rsidRPr="00CD5E4B">
        <w:rPr>
          <w:rStyle w:val="ECCParagraph"/>
          <w:rFonts w:cs="Arial"/>
          <w:szCs w:val="20"/>
        </w:rPr>
        <w:t>:</w:t>
      </w:r>
      <w:r w:rsidRPr="00CD5E4B">
        <w:rPr>
          <w:rStyle w:val="ECCParagraph"/>
          <w:rFonts w:cs="Arial"/>
          <w:szCs w:val="20"/>
        </w:rPr>
        <w:t xml:space="preserve"> </w:t>
      </w:r>
      <w:r w:rsidR="00572883" w:rsidRPr="00CD5E4B">
        <w:rPr>
          <w:rStyle w:val="ECCParagraph"/>
          <w:rFonts w:cs="Arial"/>
          <w:szCs w:val="20"/>
        </w:rPr>
        <w:t>“</w:t>
      </w:r>
      <w:r w:rsidRPr="00CD5E4B">
        <w:rPr>
          <w:rFonts w:cs="Arial"/>
          <w:szCs w:val="20"/>
        </w:rPr>
        <w:t>Evolved Universal Terrestrial Radio Access (E-UTRA) and Universal Terrestrial Radio Access (UTRA; Radio Frequency (RF) requirement background for Active Antenna System (AAS) Base Station (BS)</w:t>
      </w:r>
      <w:bookmarkEnd w:id="1164"/>
      <w:r w:rsidR="00572883" w:rsidRPr="00CD5E4B">
        <w:rPr>
          <w:rStyle w:val="ECCParagraph"/>
          <w:rFonts w:cs="Arial"/>
          <w:szCs w:val="20"/>
        </w:rPr>
        <w:t>”</w:t>
      </w:r>
    </w:p>
    <w:p w14:paraId="40624E8E" w14:textId="281FDFF3" w:rsidR="004E1EE4" w:rsidRPr="00CD5E4B" w:rsidRDefault="004E1EE4" w:rsidP="001F0975">
      <w:pPr>
        <w:pStyle w:val="ECCReference"/>
        <w:spacing w:before="60" w:after="60"/>
        <w:rPr>
          <w:rFonts w:cs="Arial"/>
          <w:szCs w:val="20"/>
        </w:rPr>
      </w:pPr>
      <w:bookmarkStart w:id="1165" w:name="_Ref64280971"/>
      <w:r w:rsidRPr="00CD5E4B">
        <w:rPr>
          <w:rFonts w:cs="Arial"/>
          <w:szCs w:val="20"/>
        </w:rPr>
        <w:t>ETSI TS 137 105</w:t>
      </w:r>
      <w:r w:rsidR="00572883" w:rsidRPr="00CD5E4B">
        <w:rPr>
          <w:rFonts w:cs="Arial"/>
          <w:szCs w:val="20"/>
        </w:rPr>
        <w:t>:</w:t>
      </w:r>
      <w:r w:rsidRPr="00CD5E4B">
        <w:rPr>
          <w:rFonts w:cs="Arial"/>
          <w:szCs w:val="20"/>
        </w:rPr>
        <w:t xml:space="preserve"> </w:t>
      </w:r>
      <w:r w:rsidR="00572883" w:rsidRPr="00CD5E4B">
        <w:rPr>
          <w:rFonts w:cs="Arial"/>
          <w:szCs w:val="20"/>
        </w:rPr>
        <w:t>“</w:t>
      </w:r>
      <w:r w:rsidRPr="00CD5E4B">
        <w:rPr>
          <w:rFonts w:cs="Arial"/>
          <w:szCs w:val="20"/>
        </w:rPr>
        <w:t>Active Antenna System (AAS) Base Station (BS) transmission and reception (3GPP TS 37.105)</w:t>
      </w:r>
      <w:r w:rsidR="00572883" w:rsidRPr="00CD5E4B">
        <w:rPr>
          <w:rFonts w:cs="Arial"/>
          <w:szCs w:val="20"/>
        </w:rPr>
        <w:t>”</w:t>
      </w:r>
      <w:bookmarkEnd w:id="1165"/>
    </w:p>
    <w:bookmarkStart w:id="1166" w:name="_Ref103199299"/>
    <w:bookmarkStart w:id="1167" w:name="_Ref106010910"/>
    <w:p w14:paraId="6CAF0FD5" w14:textId="25626C0F" w:rsidR="00B3346B" w:rsidRPr="00CD5E4B" w:rsidRDefault="00B3346B" w:rsidP="001F0975">
      <w:pPr>
        <w:pStyle w:val="ECCReference"/>
        <w:spacing w:before="60" w:after="60"/>
        <w:rPr>
          <w:rStyle w:val="ECCParagraph"/>
          <w:rFonts w:cs="Arial"/>
          <w:szCs w:val="20"/>
        </w:rPr>
      </w:pPr>
      <w:r w:rsidRPr="00CD5E4B">
        <w:rPr>
          <w:rStyle w:val="ECCParagraph"/>
          <w:rFonts w:cs="Arial"/>
          <w:szCs w:val="20"/>
        </w:rPr>
        <w:fldChar w:fldCharType="begin"/>
      </w:r>
      <w:r w:rsidRPr="00CD5E4B">
        <w:rPr>
          <w:rStyle w:val="ECCParagraph"/>
          <w:rFonts w:cs="Arial"/>
          <w:szCs w:val="20"/>
        </w:rPr>
        <w:instrText>HYPERLINK "https://docdb.cept.org/document/10170"</w:instrText>
      </w:r>
      <w:r w:rsidRPr="00CD5E4B">
        <w:rPr>
          <w:rStyle w:val="ECCParagraph"/>
          <w:rFonts w:cs="Arial"/>
          <w:szCs w:val="20"/>
        </w:rPr>
      </w:r>
      <w:r w:rsidRPr="00CD5E4B">
        <w:rPr>
          <w:rStyle w:val="ECCParagraph"/>
          <w:rFonts w:cs="Arial"/>
          <w:szCs w:val="20"/>
        </w:rPr>
        <w:fldChar w:fldCharType="separate"/>
      </w:r>
      <w:r w:rsidRPr="00CD5E4B">
        <w:rPr>
          <w:rStyle w:val="Hyperlink"/>
          <w:rFonts w:cs="Arial"/>
          <w:szCs w:val="20"/>
        </w:rPr>
        <w:t>ECC Report 302</w:t>
      </w:r>
      <w:r w:rsidRPr="00CD5E4B">
        <w:rPr>
          <w:rStyle w:val="ECCParagraph"/>
          <w:rFonts w:cs="Arial"/>
          <w:szCs w:val="20"/>
        </w:rPr>
        <w:fldChar w:fldCharType="end"/>
      </w:r>
      <w:r w:rsidRPr="00CD5E4B">
        <w:rPr>
          <w:rStyle w:val="ECCParagraph"/>
          <w:rFonts w:cs="Arial"/>
          <w:szCs w:val="20"/>
        </w:rPr>
        <w:t>: "</w:t>
      </w:r>
      <w:r w:rsidRPr="00CD5E4B">
        <w:rPr>
          <w:rFonts w:cs="Arial"/>
          <w:szCs w:val="20"/>
        </w:rPr>
        <w:t>Sharing and compatibility studies related to Wireless Access Systems including Radio Local Area Networks (WAS/RLAN) in the frequency band 5925-6425 MHz</w:t>
      </w:r>
      <w:r w:rsidRPr="00CD5E4B">
        <w:rPr>
          <w:rStyle w:val="ECCParagraph"/>
          <w:rFonts w:cs="Arial"/>
          <w:szCs w:val="20"/>
        </w:rPr>
        <w:t>"</w:t>
      </w:r>
      <w:bookmarkEnd w:id="1166"/>
      <w:r w:rsidRPr="00CD5E4B">
        <w:rPr>
          <w:rStyle w:val="ECCParagraph"/>
          <w:rFonts w:cs="Arial"/>
          <w:szCs w:val="20"/>
        </w:rPr>
        <w:t>, approved May 2019</w:t>
      </w:r>
      <w:bookmarkEnd w:id="1167"/>
    </w:p>
    <w:bookmarkStart w:id="1168" w:name="_Ref103590810"/>
    <w:p w14:paraId="454547AB" w14:textId="492157C6" w:rsidR="00FD12DF" w:rsidRPr="00CD5E4B" w:rsidRDefault="0058660C" w:rsidP="001F0975">
      <w:pPr>
        <w:pStyle w:val="ECCReference"/>
        <w:spacing w:before="60" w:after="60"/>
        <w:rPr>
          <w:rFonts w:cs="Arial"/>
          <w:szCs w:val="20"/>
        </w:rPr>
      </w:pPr>
      <w:r w:rsidRPr="00CD5E4B">
        <w:rPr>
          <w:rFonts w:cs="Arial"/>
          <w:szCs w:val="20"/>
        </w:rPr>
        <w:fldChar w:fldCharType="begin"/>
      </w:r>
      <w:r w:rsidRPr="00CD5E4B">
        <w:rPr>
          <w:rFonts w:cs="Arial"/>
          <w:szCs w:val="20"/>
        </w:rPr>
        <w:instrText>HYPERLINK "https://docdb.cept.org/document/593"</w:instrText>
      </w:r>
      <w:r w:rsidRPr="00CD5E4B">
        <w:rPr>
          <w:rFonts w:cs="Arial"/>
          <w:szCs w:val="20"/>
        </w:rPr>
      </w:r>
      <w:r w:rsidRPr="00CD5E4B">
        <w:rPr>
          <w:rFonts w:cs="Arial"/>
          <w:szCs w:val="20"/>
        </w:rPr>
        <w:fldChar w:fldCharType="separate"/>
      </w:r>
      <w:r w:rsidRPr="00CD5E4B">
        <w:rPr>
          <w:rStyle w:val="Hyperlink"/>
          <w:rFonts w:cs="Arial"/>
          <w:szCs w:val="20"/>
        </w:rPr>
        <w:t>ERC Report 25</w:t>
      </w:r>
      <w:r w:rsidRPr="00CD5E4B">
        <w:rPr>
          <w:rFonts w:cs="Arial"/>
          <w:szCs w:val="20"/>
        </w:rPr>
        <w:fldChar w:fldCharType="end"/>
      </w:r>
      <w:r w:rsidR="00152B82" w:rsidRPr="00CD5E4B">
        <w:rPr>
          <w:rFonts w:cs="Arial"/>
          <w:szCs w:val="20"/>
        </w:rPr>
        <w:t>:</w:t>
      </w:r>
      <w:r w:rsidR="00FD12DF" w:rsidRPr="00CD5E4B">
        <w:rPr>
          <w:rFonts w:cs="Arial"/>
          <w:szCs w:val="20"/>
        </w:rPr>
        <w:t xml:space="preserve"> "</w:t>
      </w:r>
      <w:r w:rsidR="000F07FE" w:rsidRPr="00CD5E4B">
        <w:rPr>
          <w:rFonts w:cs="Arial"/>
          <w:szCs w:val="20"/>
        </w:rPr>
        <w:t>The European table of frequency allocations and applications in the frequency range 8.3 kHz to 3000 GHz (ECA table)</w:t>
      </w:r>
      <w:r w:rsidR="00FD12DF" w:rsidRPr="00CD5E4B">
        <w:rPr>
          <w:rFonts w:cs="Arial"/>
          <w:szCs w:val="20"/>
        </w:rPr>
        <w:t xml:space="preserve">", approved </w:t>
      </w:r>
      <w:r w:rsidR="005D09AC">
        <w:rPr>
          <w:rFonts w:cs="Arial"/>
          <w:szCs w:val="20"/>
        </w:rPr>
        <w:t>June 1994, latest amended October 2021</w:t>
      </w:r>
      <w:bookmarkEnd w:id="1168"/>
    </w:p>
    <w:bookmarkStart w:id="1169" w:name="_Ref103590822"/>
    <w:p w14:paraId="0DDB4869" w14:textId="03768693" w:rsidR="00FD12DF" w:rsidRPr="00CD5E4B" w:rsidRDefault="006734E5" w:rsidP="001F0975">
      <w:pPr>
        <w:pStyle w:val="ECCReference"/>
        <w:spacing w:before="60" w:after="60"/>
        <w:rPr>
          <w:rFonts w:cs="Arial"/>
          <w:szCs w:val="20"/>
        </w:rPr>
      </w:pPr>
      <w:r w:rsidRPr="00CD5E4B">
        <w:rPr>
          <w:rFonts w:cs="Arial"/>
          <w:szCs w:val="20"/>
        </w:rPr>
        <w:fldChar w:fldCharType="begin"/>
      </w:r>
      <w:r w:rsidRPr="00CD5E4B">
        <w:rPr>
          <w:rFonts w:cs="Arial"/>
          <w:szCs w:val="20"/>
        </w:rPr>
        <w:instrText>HYPERLINK "https://docdb.cept.org/document/939"</w:instrText>
      </w:r>
      <w:r w:rsidRPr="00CD5E4B">
        <w:rPr>
          <w:rFonts w:cs="Arial"/>
          <w:szCs w:val="20"/>
        </w:rPr>
      </w:r>
      <w:r w:rsidRPr="00CD5E4B">
        <w:rPr>
          <w:rFonts w:cs="Arial"/>
          <w:szCs w:val="20"/>
        </w:rPr>
        <w:fldChar w:fldCharType="separate"/>
      </w:r>
      <w:r w:rsidRPr="00CD5E4B">
        <w:rPr>
          <w:rStyle w:val="Hyperlink"/>
          <w:rFonts w:cs="Arial"/>
          <w:szCs w:val="20"/>
        </w:rPr>
        <w:t>ECO Report 03</w:t>
      </w:r>
      <w:r w:rsidRPr="00CD5E4B">
        <w:rPr>
          <w:rFonts w:cs="Arial"/>
          <w:szCs w:val="20"/>
        </w:rPr>
        <w:fldChar w:fldCharType="end"/>
      </w:r>
      <w:r w:rsidR="00667B58" w:rsidRPr="00CD5E4B">
        <w:rPr>
          <w:rFonts w:cs="Arial"/>
          <w:szCs w:val="20"/>
        </w:rPr>
        <w:t xml:space="preserve">: </w:t>
      </w:r>
      <w:r w:rsidR="00FD12DF" w:rsidRPr="00CD5E4B">
        <w:rPr>
          <w:rFonts w:cs="Arial"/>
          <w:szCs w:val="20"/>
        </w:rPr>
        <w:t>"</w:t>
      </w:r>
      <w:r w:rsidR="00667B58" w:rsidRPr="00CD5E4B">
        <w:rPr>
          <w:rFonts w:cs="Arial"/>
          <w:szCs w:val="20"/>
        </w:rPr>
        <w:t xml:space="preserve">The licensing of </w:t>
      </w:r>
      <w:r w:rsidR="00FD12DF" w:rsidRPr="00CD5E4B">
        <w:rPr>
          <w:rFonts w:cs="Arial"/>
          <w:szCs w:val="20"/>
        </w:rPr>
        <w:t>"</w:t>
      </w:r>
      <w:r w:rsidR="00667B58" w:rsidRPr="00CD5E4B">
        <w:rPr>
          <w:rFonts w:cs="Arial"/>
          <w:szCs w:val="20"/>
        </w:rPr>
        <w:t>Mobile bands</w:t>
      </w:r>
      <w:r w:rsidR="00FD12DF" w:rsidRPr="00CD5E4B">
        <w:rPr>
          <w:rFonts w:cs="Arial"/>
          <w:szCs w:val="20"/>
        </w:rPr>
        <w:t xml:space="preserve">" </w:t>
      </w:r>
      <w:r w:rsidR="00667B58" w:rsidRPr="00CD5E4B">
        <w:rPr>
          <w:rFonts w:cs="Arial"/>
          <w:szCs w:val="20"/>
        </w:rPr>
        <w:t>in</w:t>
      </w:r>
      <w:r w:rsidR="00FD12DF" w:rsidRPr="00CD5E4B">
        <w:rPr>
          <w:rFonts w:cs="Arial"/>
          <w:szCs w:val="20"/>
        </w:rPr>
        <w:t xml:space="preserve"> CEPT", approved August 2020</w:t>
      </w:r>
      <w:bookmarkEnd w:id="1169"/>
    </w:p>
    <w:bookmarkStart w:id="1170" w:name="_Ref105515369"/>
    <w:p w14:paraId="2ABABCD9" w14:textId="7BA0F32D" w:rsidR="00154EDC" w:rsidRPr="00CD5E4B" w:rsidRDefault="00502DD6" w:rsidP="001F0975">
      <w:pPr>
        <w:pStyle w:val="ECCReference"/>
        <w:rPr>
          <w:rFonts w:cs="Arial"/>
          <w:szCs w:val="20"/>
        </w:rPr>
      </w:pPr>
      <w:r w:rsidRPr="00CD5E4B">
        <w:rPr>
          <w:rFonts w:cs="Arial"/>
          <w:szCs w:val="20"/>
        </w:rPr>
        <w:fldChar w:fldCharType="begin"/>
      </w:r>
      <w:r w:rsidRPr="00CD5E4B">
        <w:rPr>
          <w:rFonts w:cs="Arial"/>
          <w:szCs w:val="20"/>
        </w:rPr>
        <w:instrText>HYPERLINK "https://docdb.cept.org/document/868"</w:instrText>
      </w:r>
      <w:r w:rsidRPr="00CD5E4B">
        <w:rPr>
          <w:rFonts w:cs="Arial"/>
          <w:szCs w:val="20"/>
        </w:rPr>
      </w:r>
      <w:r w:rsidRPr="00CD5E4B">
        <w:rPr>
          <w:rFonts w:cs="Arial"/>
          <w:szCs w:val="20"/>
        </w:rPr>
        <w:fldChar w:fldCharType="separate"/>
      </w:r>
      <w:r w:rsidRPr="00CD5E4B">
        <w:rPr>
          <w:rStyle w:val="Hyperlink"/>
          <w:rFonts w:cs="Arial"/>
          <w:szCs w:val="20"/>
        </w:rPr>
        <w:t>T/R 13-01</w:t>
      </w:r>
      <w:r w:rsidRPr="00CD5E4B">
        <w:rPr>
          <w:rFonts w:cs="Arial"/>
          <w:szCs w:val="20"/>
        </w:rPr>
        <w:fldChar w:fldCharType="end"/>
      </w:r>
      <w:bookmarkEnd w:id="1170"/>
      <w:r w:rsidR="00F33B4F" w:rsidRPr="00CD5E4B">
        <w:rPr>
          <w:rFonts w:cs="Arial"/>
          <w:szCs w:val="20"/>
        </w:rPr>
        <w:t>: “Recommendation T/R of 1993 on preferred channel arrangements for fixed service systems operating in the frequency range 1-2.3 GHz”, revised on 5 February 2010</w:t>
      </w:r>
    </w:p>
    <w:p w14:paraId="7D02BC6D" w14:textId="1607D5FD" w:rsidR="00154EDC" w:rsidRPr="00CD5E4B" w:rsidRDefault="00D60DF1" w:rsidP="001F0975">
      <w:pPr>
        <w:pStyle w:val="ECCReference"/>
        <w:spacing w:before="60" w:after="60"/>
        <w:rPr>
          <w:rFonts w:cs="Arial"/>
          <w:szCs w:val="20"/>
        </w:rPr>
      </w:pPr>
      <w:bookmarkStart w:id="1171" w:name="_Ref105515379"/>
      <w:r w:rsidRPr="00CD5E4B">
        <w:rPr>
          <w:rFonts w:cs="Arial"/>
          <w:szCs w:val="20"/>
        </w:rPr>
        <w:t xml:space="preserve">ETSI </w:t>
      </w:r>
      <w:r w:rsidR="00154EDC" w:rsidRPr="00CD5E4B">
        <w:rPr>
          <w:rFonts w:cs="Arial"/>
          <w:szCs w:val="20"/>
        </w:rPr>
        <w:t>EN 302 217</w:t>
      </w:r>
      <w:bookmarkEnd w:id="1171"/>
      <w:r w:rsidR="00FF725B" w:rsidRPr="00CD5E4B">
        <w:rPr>
          <w:rFonts w:cs="Arial"/>
          <w:szCs w:val="20"/>
        </w:rPr>
        <w:t>: “Characteristics and requirements for point-to-point equipment and antennas”</w:t>
      </w:r>
    </w:p>
    <w:bookmarkStart w:id="1172" w:name="_Ref105515385"/>
    <w:p w14:paraId="0EC2050F" w14:textId="61244C84" w:rsidR="00154EDC" w:rsidRPr="00CD5E4B" w:rsidRDefault="00D60DF1" w:rsidP="001F0975">
      <w:pPr>
        <w:pStyle w:val="ECCReference"/>
        <w:rPr>
          <w:rFonts w:cs="Arial"/>
          <w:szCs w:val="20"/>
        </w:rPr>
      </w:pPr>
      <w:r w:rsidRPr="00CD5E4B">
        <w:rPr>
          <w:rFonts w:cs="Arial"/>
          <w:szCs w:val="20"/>
        </w:rPr>
        <w:fldChar w:fldCharType="begin"/>
      </w:r>
      <w:r w:rsidRPr="00CD5E4B">
        <w:rPr>
          <w:rFonts w:cs="Arial"/>
          <w:szCs w:val="20"/>
        </w:rPr>
        <w:instrText>HYPERLINK "https://docdb.cept.org/document/838"</w:instrText>
      </w:r>
      <w:r w:rsidRPr="00CD5E4B">
        <w:rPr>
          <w:rFonts w:cs="Arial"/>
          <w:szCs w:val="20"/>
        </w:rPr>
      </w:r>
      <w:r w:rsidRPr="00CD5E4B">
        <w:rPr>
          <w:rFonts w:cs="Arial"/>
          <w:szCs w:val="20"/>
        </w:rPr>
        <w:fldChar w:fldCharType="separate"/>
      </w:r>
      <w:r w:rsidRPr="00CD5E4B">
        <w:rPr>
          <w:rStyle w:val="Hyperlink"/>
          <w:rFonts w:cs="Arial"/>
          <w:szCs w:val="20"/>
        </w:rPr>
        <w:t>ERC Recommendation 25-10</w:t>
      </w:r>
      <w:r w:rsidRPr="00CD5E4B">
        <w:rPr>
          <w:rFonts w:cs="Arial"/>
          <w:szCs w:val="20"/>
        </w:rPr>
        <w:fldChar w:fldCharType="end"/>
      </w:r>
      <w:bookmarkEnd w:id="1172"/>
      <w:r w:rsidR="008D1F0C" w:rsidRPr="00CD5E4B">
        <w:rPr>
          <w:rFonts w:cs="Arial"/>
          <w:szCs w:val="20"/>
        </w:rPr>
        <w:t>: “ERC Recommendation of 1995 on frequency Ranges for the Use of Terrestrial Audio and Video Programme Making and Special Events (PMSE) applications”, editorial update on 28 May 2021</w:t>
      </w:r>
    </w:p>
    <w:p w14:paraId="0DBF159A" w14:textId="7630663F" w:rsidR="00154EDC" w:rsidRPr="00CD5E4B" w:rsidRDefault="00D60DF1" w:rsidP="001F0975">
      <w:pPr>
        <w:pStyle w:val="ECCReference"/>
        <w:spacing w:before="60" w:after="60"/>
        <w:rPr>
          <w:rFonts w:cs="Arial"/>
          <w:szCs w:val="20"/>
        </w:rPr>
      </w:pPr>
      <w:bookmarkStart w:id="1173" w:name="_Ref105515390"/>
      <w:r w:rsidRPr="00CD5E4B">
        <w:rPr>
          <w:rFonts w:cs="Arial"/>
          <w:szCs w:val="20"/>
        </w:rPr>
        <w:t xml:space="preserve">ETSI </w:t>
      </w:r>
      <w:r w:rsidR="00154EDC" w:rsidRPr="00CD5E4B">
        <w:rPr>
          <w:rFonts w:cs="Arial"/>
          <w:szCs w:val="20"/>
        </w:rPr>
        <w:t>EN 302 064</w:t>
      </w:r>
      <w:bookmarkEnd w:id="1173"/>
      <w:r w:rsidR="00743F58" w:rsidRPr="00CD5E4B">
        <w:rPr>
          <w:rFonts w:cs="Arial"/>
          <w:szCs w:val="20"/>
        </w:rPr>
        <w:t>: “Wireless Video Links (WVL) operating in the 1.3 GHz to 50 GHz frequency band”</w:t>
      </w:r>
    </w:p>
    <w:bookmarkStart w:id="1174" w:name="_Ref105515396"/>
    <w:p w14:paraId="1CA80CB8" w14:textId="69CF7CA6" w:rsidR="00154EDC" w:rsidRPr="00CD5E4B" w:rsidRDefault="00F73952" w:rsidP="001F0975">
      <w:pPr>
        <w:pStyle w:val="ECCReference"/>
        <w:spacing w:before="60" w:after="60"/>
        <w:rPr>
          <w:rFonts w:cs="Arial"/>
          <w:szCs w:val="20"/>
        </w:rPr>
      </w:pPr>
      <w:r w:rsidRPr="00CD5E4B">
        <w:rPr>
          <w:rFonts w:cs="Arial"/>
          <w:szCs w:val="20"/>
        </w:rPr>
        <w:fldChar w:fldCharType="begin"/>
      </w:r>
      <w:r w:rsidRPr="00CD5E4B">
        <w:rPr>
          <w:rFonts w:cs="Arial"/>
          <w:szCs w:val="20"/>
        </w:rPr>
        <w:instrText>HYPERLINK "https://docdb.cept.org/document/494"</w:instrText>
      </w:r>
      <w:r w:rsidRPr="00CD5E4B">
        <w:rPr>
          <w:rFonts w:cs="Arial"/>
          <w:szCs w:val="20"/>
        </w:rPr>
      </w:r>
      <w:r w:rsidRPr="00CD5E4B">
        <w:rPr>
          <w:rFonts w:cs="Arial"/>
          <w:szCs w:val="20"/>
        </w:rPr>
        <w:fldChar w:fldCharType="separate"/>
      </w:r>
      <w:r w:rsidRPr="00CD5E4B">
        <w:rPr>
          <w:rStyle w:val="Hyperlink"/>
          <w:rFonts w:cs="Arial"/>
          <w:szCs w:val="20"/>
        </w:rPr>
        <w:t>ECC Recommendation (10)01</w:t>
      </w:r>
      <w:r w:rsidRPr="00CD5E4B">
        <w:rPr>
          <w:rFonts w:cs="Arial"/>
          <w:szCs w:val="20"/>
        </w:rPr>
        <w:fldChar w:fldCharType="end"/>
      </w:r>
      <w:bookmarkEnd w:id="1174"/>
      <w:r w:rsidR="00274A2B" w:rsidRPr="00CD5E4B">
        <w:rPr>
          <w:rFonts w:cs="Arial"/>
          <w:szCs w:val="20"/>
        </w:rPr>
        <w:t>: “</w:t>
      </w:r>
      <w:r w:rsidR="00B2353C">
        <w:rPr>
          <w:rFonts w:cs="Arial"/>
          <w:szCs w:val="20"/>
        </w:rPr>
        <w:t>G</w:t>
      </w:r>
      <w:r w:rsidR="00FA26EC" w:rsidRPr="00CD5E4B">
        <w:rPr>
          <w:rFonts w:cs="Arial"/>
          <w:szCs w:val="20"/>
        </w:rPr>
        <w:t>uidelines for compatibility between Complementary Ground Components (CGC) operating in the band 2170-2200 MHz and EESS/SOS/SRS earth stations operating in the band 2200-2290 MHz”</w:t>
      </w:r>
      <w:r w:rsidR="00B2353C">
        <w:rPr>
          <w:rFonts w:cs="Arial"/>
          <w:szCs w:val="20"/>
        </w:rPr>
        <w:t xml:space="preserve">, approved </w:t>
      </w:r>
      <w:r w:rsidR="00B2353C" w:rsidRPr="00B2353C">
        <w:rPr>
          <w:rFonts w:cs="Arial"/>
          <w:szCs w:val="20"/>
        </w:rPr>
        <w:t>January 2010</w:t>
      </w:r>
    </w:p>
    <w:bookmarkStart w:id="1175" w:name="_Ref105515412"/>
    <w:p w14:paraId="7F5F7B51" w14:textId="085F40EB" w:rsidR="00154EDC" w:rsidRPr="00CD5E4B" w:rsidRDefault="0013669B" w:rsidP="001F0975">
      <w:pPr>
        <w:pStyle w:val="ECCReference"/>
        <w:spacing w:before="60" w:after="60"/>
        <w:rPr>
          <w:rFonts w:cs="Arial"/>
          <w:szCs w:val="20"/>
        </w:rPr>
      </w:pPr>
      <w:r w:rsidRPr="00CD5E4B">
        <w:rPr>
          <w:rFonts w:cs="Arial"/>
          <w:szCs w:val="20"/>
        </w:rPr>
        <w:fldChar w:fldCharType="begin"/>
      </w:r>
      <w:r w:rsidRPr="00CD5E4B">
        <w:rPr>
          <w:rFonts w:cs="Arial"/>
          <w:szCs w:val="20"/>
        </w:rPr>
        <w:instrText>HYPERLINK "https://docdb.cept.org/document/844"</w:instrText>
      </w:r>
      <w:r w:rsidRPr="00CD5E4B">
        <w:rPr>
          <w:rFonts w:cs="Arial"/>
          <w:szCs w:val="20"/>
        </w:rPr>
      </w:r>
      <w:r w:rsidRPr="00CD5E4B">
        <w:rPr>
          <w:rFonts w:cs="Arial"/>
          <w:szCs w:val="20"/>
        </w:rPr>
        <w:fldChar w:fldCharType="separate"/>
      </w:r>
      <w:r w:rsidRPr="00CD5E4B">
        <w:rPr>
          <w:rStyle w:val="Hyperlink"/>
          <w:rFonts w:cs="Arial"/>
          <w:szCs w:val="20"/>
        </w:rPr>
        <w:t>ERC Recommendation 62-02</w:t>
      </w:r>
      <w:r w:rsidRPr="00CD5E4B">
        <w:rPr>
          <w:rFonts w:cs="Arial"/>
          <w:szCs w:val="20"/>
        </w:rPr>
        <w:fldChar w:fldCharType="end"/>
      </w:r>
      <w:bookmarkEnd w:id="1175"/>
      <w:r w:rsidR="00B838CB" w:rsidRPr="00CD5E4B">
        <w:rPr>
          <w:rFonts w:cs="Arial"/>
          <w:szCs w:val="20"/>
        </w:rPr>
        <w:t>: “</w:t>
      </w:r>
      <w:r w:rsidR="00C6037B">
        <w:rPr>
          <w:rFonts w:cs="Arial"/>
          <w:szCs w:val="20"/>
        </w:rPr>
        <w:t>H</w:t>
      </w:r>
      <w:r w:rsidR="00435DCD" w:rsidRPr="00CD5E4B">
        <w:rPr>
          <w:rFonts w:cs="Arial"/>
          <w:szCs w:val="20"/>
        </w:rPr>
        <w:t>armonised frequency band for Civil and Military Airborne Telemetry applications”</w:t>
      </w:r>
      <w:r w:rsidR="00C6037B">
        <w:rPr>
          <w:rFonts w:cs="Arial"/>
          <w:szCs w:val="20"/>
        </w:rPr>
        <w:t>, approved February 1998</w:t>
      </w:r>
    </w:p>
    <w:p w14:paraId="1BA2E569" w14:textId="0129A73F" w:rsidR="0049397E" w:rsidRPr="00CD5E4B" w:rsidRDefault="00D60DF1" w:rsidP="001F0975">
      <w:pPr>
        <w:pStyle w:val="ECCReference"/>
        <w:spacing w:before="60" w:after="60"/>
        <w:rPr>
          <w:rFonts w:cs="Arial"/>
          <w:szCs w:val="20"/>
        </w:rPr>
      </w:pPr>
      <w:bookmarkStart w:id="1176" w:name="_Ref105515425"/>
      <w:r w:rsidRPr="00CD5E4B">
        <w:rPr>
          <w:rFonts w:cs="Arial"/>
          <w:szCs w:val="20"/>
        </w:rPr>
        <w:t xml:space="preserve">ETSI </w:t>
      </w:r>
      <w:r w:rsidR="0049397E" w:rsidRPr="00CD5E4B">
        <w:rPr>
          <w:rFonts w:cs="Arial"/>
          <w:szCs w:val="20"/>
        </w:rPr>
        <w:t>EN 301 783</w:t>
      </w:r>
      <w:bookmarkEnd w:id="1176"/>
      <w:r w:rsidR="00A423A7" w:rsidRPr="00CD5E4B">
        <w:rPr>
          <w:rFonts w:cs="Arial"/>
          <w:szCs w:val="20"/>
        </w:rPr>
        <w:t>: “Land Mobile Service; Commercially available amateur radio equipment”</w:t>
      </w:r>
    </w:p>
    <w:p w14:paraId="28409FEE" w14:textId="77D498BB" w:rsidR="005E2163" w:rsidRPr="00CD5E4B" w:rsidRDefault="00D60DF1" w:rsidP="001F0975">
      <w:pPr>
        <w:pStyle w:val="ECCReference"/>
        <w:spacing w:before="60" w:after="60"/>
      </w:pPr>
      <w:bookmarkStart w:id="1177" w:name="_Ref105515451"/>
      <w:r w:rsidRPr="00CD5E4B">
        <w:t xml:space="preserve">ETSI </w:t>
      </w:r>
      <w:r w:rsidR="005E2163" w:rsidRPr="00CD5E4B">
        <w:t>EN 301 908</w:t>
      </w:r>
      <w:bookmarkEnd w:id="1177"/>
      <w:r w:rsidR="00AE118D" w:rsidRPr="00CD5E4B">
        <w:t>: “IMT cellular networks”</w:t>
      </w:r>
    </w:p>
    <w:bookmarkStart w:id="1178" w:name="_Ref105515507"/>
    <w:p w14:paraId="48302A5E" w14:textId="4A14EAFA" w:rsidR="005E2163" w:rsidRPr="00CD5E4B" w:rsidRDefault="00A71373" w:rsidP="001F0975">
      <w:pPr>
        <w:pStyle w:val="ECCReference"/>
        <w:rPr>
          <w:rFonts w:cs="Arial"/>
          <w:szCs w:val="20"/>
        </w:rPr>
      </w:pPr>
      <w:r w:rsidRPr="00CD5E4B">
        <w:rPr>
          <w:rFonts w:cs="Arial"/>
          <w:szCs w:val="20"/>
        </w:rPr>
        <w:fldChar w:fldCharType="begin"/>
      </w:r>
      <w:r w:rsidRPr="00CD5E4B">
        <w:rPr>
          <w:rFonts w:cs="Arial"/>
          <w:szCs w:val="20"/>
        </w:rPr>
        <w:instrText>HYPERLINK "https://docdb.cept.org/document/845"</w:instrText>
      </w:r>
      <w:r w:rsidRPr="00CD5E4B">
        <w:rPr>
          <w:rFonts w:cs="Arial"/>
          <w:szCs w:val="20"/>
        </w:rPr>
      </w:r>
      <w:r w:rsidRPr="00CD5E4B">
        <w:rPr>
          <w:rFonts w:cs="Arial"/>
          <w:szCs w:val="20"/>
        </w:rPr>
        <w:fldChar w:fldCharType="separate"/>
      </w:r>
      <w:r w:rsidRPr="00CD5E4B">
        <w:rPr>
          <w:rStyle w:val="Hyperlink"/>
          <w:rFonts w:cs="Arial"/>
          <w:szCs w:val="20"/>
        </w:rPr>
        <w:t>ERC Recommendation 70-03</w:t>
      </w:r>
      <w:r w:rsidRPr="00CD5E4B">
        <w:rPr>
          <w:rFonts w:cs="Arial"/>
          <w:szCs w:val="20"/>
        </w:rPr>
        <w:fldChar w:fldCharType="end"/>
      </w:r>
      <w:bookmarkEnd w:id="1178"/>
      <w:r w:rsidR="005E7CD1" w:rsidRPr="00CD5E4B">
        <w:rPr>
          <w:rFonts w:cs="Arial"/>
          <w:szCs w:val="20"/>
        </w:rPr>
        <w:t>: “</w:t>
      </w:r>
      <w:r w:rsidR="00617106">
        <w:rPr>
          <w:rFonts w:cs="Arial"/>
          <w:szCs w:val="20"/>
        </w:rPr>
        <w:t>R</w:t>
      </w:r>
      <w:r w:rsidR="00C64198" w:rsidRPr="00CD5E4B">
        <w:rPr>
          <w:rFonts w:cs="Arial"/>
          <w:szCs w:val="20"/>
        </w:rPr>
        <w:t xml:space="preserve">elating to the use of Short Range Devices (SRD)”, </w:t>
      </w:r>
      <w:r w:rsidR="00420D0A">
        <w:rPr>
          <w:rFonts w:cs="Arial"/>
          <w:szCs w:val="20"/>
        </w:rPr>
        <w:t xml:space="preserve">approved </w:t>
      </w:r>
      <w:r w:rsidR="00420D0A" w:rsidRPr="00420D0A">
        <w:rPr>
          <w:rFonts w:cs="Arial"/>
          <w:szCs w:val="20"/>
        </w:rPr>
        <w:t>October 1997</w:t>
      </w:r>
      <w:r w:rsidR="00420D0A">
        <w:rPr>
          <w:rFonts w:cs="Arial"/>
          <w:szCs w:val="20"/>
        </w:rPr>
        <w:t xml:space="preserve">, </w:t>
      </w:r>
      <w:r w:rsidR="00617106" w:rsidRPr="00617106">
        <w:rPr>
          <w:rFonts w:cs="Arial"/>
          <w:szCs w:val="20"/>
        </w:rPr>
        <w:t>latest amended on 10 June 2022, editorial update on 14 October 2022</w:t>
      </w:r>
    </w:p>
    <w:p w14:paraId="4B4FAF1D" w14:textId="20525DD1" w:rsidR="005E2163" w:rsidRPr="00CD5E4B" w:rsidRDefault="00D60DF1" w:rsidP="001F0975">
      <w:pPr>
        <w:pStyle w:val="ECCReference"/>
        <w:spacing w:before="60" w:after="60"/>
        <w:rPr>
          <w:rFonts w:cs="Arial"/>
          <w:szCs w:val="20"/>
        </w:rPr>
      </w:pPr>
      <w:bookmarkStart w:id="1179" w:name="_Ref105515512"/>
      <w:r w:rsidRPr="00CD5E4B">
        <w:rPr>
          <w:rFonts w:cs="Arial"/>
          <w:szCs w:val="20"/>
        </w:rPr>
        <w:t xml:space="preserve">ETSI </w:t>
      </w:r>
      <w:r w:rsidR="005E2163" w:rsidRPr="00CD5E4B">
        <w:rPr>
          <w:rFonts w:cs="Arial"/>
          <w:szCs w:val="20"/>
        </w:rPr>
        <w:t>EN 300 440</w:t>
      </w:r>
      <w:bookmarkEnd w:id="1179"/>
      <w:r w:rsidR="00B71F4A" w:rsidRPr="00CD5E4B">
        <w:rPr>
          <w:rFonts w:cs="Arial"/>
          <w:szCs w:val="20"/>
        </w:rPr>
        <w:t>: “Radio equipment to be used in the 1 to 40 GHz frequency range”</w:t>
      </w:r>
    </w:p>
    <w:p w14:paraId="3137FEFA" w14:textId="77777777" w:rsidR="005E2163" w:rsidRPr="00CD5E4B" w:rsidRDefault="005E2163" w:rsidP="001F0975">
      <w:pPr>
        <w:pStyle w:val="ECCReference"/>
        <w:spacing w:before="60" w:after="60"/>
        <w:rPr>
          <w:rFonts w:cs="Arial"/>
          <w:szCs w:val="20"/>
        </w:rPr>
      </w:pPr>
      <w:bookmarkStart w:id="1180" w:name="_Ref105515570"/>
      <w:r w:rsidRPr="00CD5E4B">
        <w:rPr>
          <w:rFonts w:cs="Arial"/>
          <w:szCs w:val="20"/>
        </w:rPr>
        <w:t>ETSI EN 300 328: "Wideband transmission systems; Data transmission equipment operating in the 2,4 GHz band; Harmonised Standard for access to radio spectrum"</w:t>
      </w:r>
      <w:bookmarkEnd w:id="1180"/>
      <w:r w:rsidRPr="00CD5E4B">
        <w:rPr>
          <w:rFonts w:cs="Arial"/>
          <w:szCs w:val="20"/>
        </w:rPr>
        <w:t xml:space="preserve"> </w:t>
      </w:r>
    </w:p>
    <w:p w14:paraId="5E996582" w14:textId="41A8FBB1" w:rsidR="00484CBB" w:rsidRPr="001943D9" w:rsidRDefault="00816FE8" w:rsidP="001F0975">
      <w:pPr>
        <w:pStyle w:val="ECCReference"/>
        <w:jc w:val="left"/>
        <w:rPr>
          <w:rStyle w:val="Hyperlink"/>
          <w:color w:val="auto"/>
          <w:u w:val="none"/>
        </w:rPr>
      </w:pPr>
      <w:bookmarkStart w:id="1181" w:name="_Ref106010402"/>
      <w:r w:rsidRPr="00CD5E4B">
        <w:rPr>
          <w:rFonts w:cs="Arial"/>
          <w:szCs w:val="20"/>
        </w:rPr>
        <w:t xml:space="preserve">Technical Brief: </w:t>
      </w:r>
      <w:r w:rsidR="00230249">
        <w:rPr>
          <w:rFonts w:cs="Arial"/>
          <w:szCs w:val="20"/>
        </w:rPr>
        <w:t>“</w:t>
      </w:r>
      <w:r w:rsidR="00B40630" w:rsidRPr="00CD5E4B">
        <w:rPr>
          <w:rFonts w:cs="Arial"/>
          <w:szCs w:val="20"/>
        </w:rPr>
        <w:t>5Ghz IEEE 802.11a For Interference Avoidance</w:t>
      </w:r>
      <w:r w:rsidR="0004453A" w:rsidRPr="00CD5E4B">
        <w:rPr>
          <w:rFonts w:cs="Arial"/>
          <w:szCs w:val="20"/>
        </w:rPr>
        <w:t>”, Motorola</w:t>
      </w:r>
      <w:r w:rsidR="00B40630" w:rsidRPr="00CD5E4B">
        <w:rPr>
          <w:rFonts w:cs="Arial"/>
          <w:szCs w:val="20"/>
        </w:rPr>
        <w:t>:</w:t>
      </w:r>
      <w:r w:rsidR="009B1008" w:rsidRPr="00CD5E4B">
        <w:rPr>
          <w:rFonts w:cs="Arial"/>
          <w:szCs w:val="20"/>
        </w:rPr>
        <w:br/>
      </w:r>
      <w:hyperlink r:id="rId48" w:history="1">
        <w:r w:rsidR="007346CF" w:rsidRPr="00CD5E4B">
          <w:rPr>
            <w:rStyle w:val="Hyperlink"/>
            <w:rFonts w:cs="Arial"/>
            <w:szCs w:val="20"/>
          </w:rPr>
          <w:t>https://www.motorolasolutions.com/content/dam/msi/docs/business/_documents/static_files/interference_tb_0809.pdf</w:t>
        </w:r>
      </w:hyperlink>
      <w:bookmarkEnd w:id="1181"/>
      <w:r w:rsidR="00484CBB" w:rsidRPr="00CD5E4B">
        <w:rPr>
          <w:rStyle w:val="Hyperlink"/>
          <w:rFonts w:cs="Arial"/>
          <w:szCs w:val="20"/>
        </w:rPr>
        <w:t xml:space="preserve"> </w:t>
      </w:r>
    </w:p>
    <w:p w14:paraId="75A6D607" w14:textId="29E4C5A6" w:rsidR="00AF4C1E" w:rsidRPr="00CD5E4B" w:rsidRDefault="00AF4C1E" w:rsidP="001F0975">
      <w:pPr>
        <w:pStyle w:val="ECCReference"/>
        <w:spacing w:before="60" w:after="60"/>
        <w:rPr>
          <w:rFonts w:cs="Arial"/>
          <w:szCs w:val="20"/>
        </w:rPr>
      </w:pPr>
      <w:bookmarkStart w:id="1182" w:name="_Ref106010712"/>
      <w:r w:rsidRPr="00CD5E4B">
        <w:rPr>
          <w:rFonts w:cs="Arial"/>
          <w:szCs w:val="20"/>
        </w:rPr>
        <w:t>IEEE 802.11-2020, "Part 11: Wireless LAN Medium Access Control (MAC) and Physical Layer (PHY) Specifications"</w:t>
      </w:r>
      <w:bookmarkEnd w:id="1182"/>
    </w:p>
    <w:p w14:paraId="2FCCBD52" w14:textId="75C8A0E0" w:rsidR="00AF4C1E" w:rsidRPr="00CD5E4B" w:rsidRDefault="00AF4C1E" w:rsidP="001F0975">
      <w:pPr>
        <w:pStyle w:val="ECCReference"/>
        <w:spacing w:before="60" w:after="60"/>
        <w:rPr>
          <w:rFonts w:cs="Arial"/>
          <w:szCs w:val="20"/>
        </w:rPr>
      </w:pPr>
      <w:bookmarkStart w:id="1183" w:name="_Ref106010779"/>
      <w:r w:rsidRPr="00CD5E4B">
        <w:rPr>
          <w:rFonts w:cs="Arial"/>
          <w:szCs w:val="20"/>
        </w:rPr>
        <w:t>Recommendation ITU-R P.525</w:t>
      </w:r>
      <w:bookmarkEnd w:id="1183"/>
      <w:r w:rsidR="00954A72" w:rsidRPr="00CD5E4B">
        <w:rPr>
          <w:rFonts w:cs="Arial"/>
          <w:szCs w:val="20"/>
        </w:rPr>
        <w:t>: “Prediction of building entry loss”</w:t>
      </w:r>
    </w:p>
    <w:p w14:paraId="2EC5289A" w14:textId="566FB7F3" w:rsidR="007E6DB4" w:rsidRPr="00CD5E4B" w:rsidRDefault="007E6DB4" w:rsidP="001F0975">
      <w:pPr>
        <w:pStyle w:val="ECCReference"/>
        <w:spacing w:before="60" w:after="60"/>
        <w:rPr>
          <w:rFonts w:cs="Arial"/>
          <w:szCs w:val="20"/>
        </w:rPr>
      </w:pPr>
      <w:bookmarkStart w:id="1184" w:name="_Ref106011849"/>
      <w:r w:rsidRPr="00CD5E4B">
        <w:rPr>
          <w:rFonts w:cs="Arial"/>
          <w:szCs w:val="20"/>
        </w:rPr>
        <w:t>Recommendation ITU-R P.2108</w:t>
      </w:r>
      <w:bookmarkEnd w:id="1184"/>
      <w:r w:rsidR="00C62498" w:rsidRPr="00CD5E4B">
        <w:rPr>
          <w:rFonts w:cs="Arial"/>
          <w:szCs w:val="20"/>
        </w:rPr>
        <w:t xml:space="preserve">: </w:t>
      </w:r>
      <w:r w:rsidR="00954A72" w:rsidRPr="00CD5E4B">
        <w:rPr>
          <w:rFonts w:cs="Arial"/>
          <w:szCs w:val="20"/>
        </w:rPr>
        <w:t>“</w:t>
      </w:r>
      <w:r w:rsidR="00C62498" w:rsidRPr="00CD5E4B">
        <w:rPr>
          <w:rFonts w:cs="Arial"/>
          <w:szCs w:val="20"/>
        </w:rPr>
        <w:t>Prediction of building entry loss”</w:t>
      </w:r>
    </w:p>
    <w:bookmarkStart w:id="1185" w:name="_Ref106012892"/>
    <w:p w14:paraId="1FA60073" w14:textId="456B7DF0" w:rsidR="000E0F58" w:rsidRPr="00CD5E4B" w:rsidRDefault="008B3E3E" w:rsidP="001F0975">
      <w:pPr>
        <w:pStyle w:val="ECCReference"/>
        <w:rPr>
          <w:rFonts w:cs="Arial"/>
          <w:szCs w:val="20"/>
        </w:rPr>
      </w:pPr>
      <w:r w:rsidRPr="00CD5E4B">
        <w:rPr>
          <w:rFonts w:cs="Arial"/>
          <w:szCs w:val="20"/>
        </w:rPr>
        <w:fldChar w:fldCharType="begin"/>
      </w:r>
      <w:r w:rsidR="00A0768F" w:rsidRPr="00CD5E4B">
        <w:rPr>
          <w:rFonts w:cs="Arial"/>
          <w:szCs w:val="20"/>
        </w:rPr>
        <w:instrText>HYPERLINK "https://docdb.cept.org/document/636"</w:instrText>
      </w:r>
      <w:r w:rsidRPr="00CD5E4B">
        <w:rPr>
          <w:rFonts w:cs="Arial"/>
          <w:szCs w:val="20"/>
        </w:rPr>
      </w:r>
      <w:r w:rsidRPr="00CD5E4B">
        <w:rPr>
          <w:rFonts w:cs="Arial"/>
          <w:szCs w:val="20"/>
        </w:rPr>
        <w:fldChar w:fldCharType="separate"/>
      </w:r>
      <w:r w:rsidR="00A0768F" w:rsidRPr="00CD5E4B">
        <w:rPr>
          <w:rStyle w:val="Hyperlink"/>
          <w:rFonts w:cs="Arial"/>
          <w:szCs w:val="20"/>
        </w:rPr>
        <w:t>ERC Report 68</w:t>
      </w:r>
      <w:r w:rsidRPr="00CD5E4B">
        <w:rPr>
          <w:rFonts w:cs="Arial"/>
          <w:szCs w:val="20"/>
        </w:rPr>
        <w:fldChar w:fldCharType="end"/>
      </w:r>
      <w:r w:rsidR="000E0F58" w:rsidRPr="00CD5E4B">
        <w:rPr>
          <w:rFonts w:cs="Arial"/>
          <w:szCs w:val="20"/>
        </w:rPr>
        <w:t>: “Monte-Carlo simulation methodology for the use in sharing and compatibility studies between different radio services or systems”</w:t>
      </w:r>
      <w:bookmarkEnd w:id="1185"/>
    </w:p>
    <w:p w14:paraId="4257BFC1" w14:textId="74B45E91" w:rsidR="007911F5" w:rsidRPr="00CD5E4B" w:rsidRDefault="007911F5" w:rsidP="001F0975">
      <w:pPr>
        <w:pStyle w:val="ECCReference"/>
        <w:rPr>
          <w:rFonts w:cs="Arial"/>
          <w:szCs w:val="20"/>
        </w:rPr>
      </w:pPr>
      <w:bookmarkStart w:id="1186" w:name="_Ref106014153"/>
      <w:r w:rsidRPr="00CD5E4B">
        <w:rPr>
          <w:rFonts w:cs="Arial"/>
          <w:szCs w:val="20"/>
        </w:rPr>
        <w:t>Recommendation ITU-R M.1739</w:t>
      </w:r>
      <w:bookmarkEnd w:id="1186"/>
      <w:r w:rsidR="00D447B6" w:rsidRPr="00CD5E4B">
        <w:rPr>
          <w:rFonts w:cs="Arial"/>
          <w:szCs w:val="20"/>
        </w:rPr>
        <w:t xml:space="preserve">: “Protection criteria for wireless access systems, including radio local area networks, operating in the mobile service in accordance with Resolution 229 (WRC-03) in the bands 5 150-5 250 MHz, 5 250-5 350 MHz and 5 470-5 725 MHz” </w:t>
      </w:r>
    </w:p>
    <w:p w14:paraId="4B57FDD6" w14:textId="6CDDE74C" w:rsidR="00845CFF" w:rsidRPr="00CD5E4B" w:rsidRDefault="00845CFF" w:rsidP="001F0975">
      <w:pPr>
        <w:pStyle w:val="ECCReference"/>
        <w:spacing w:before="60" w:after="60"/>
        <w:rPr>
          <w:rFonts w:cs="Arial"/>
          <w:szCs w:val="20"/>
        </w:rPr>
      </w:pPr>
      <w:bookmarkStart w:id="1187" w:name="_Ref69756404"/>
      <w:r w:rsidRPr="00CD5E4B">
        <w:rPr>
          <w:rFonts w:cs="Arial"/>
          <w:szCs w:val="20"/>
        </w:rPr>
        <w:t>ETSI TS 136 104</w:t>
      </w:r>
      <w:r w:rsidR="00397D9C" w:rsidRPr="00CD5E4B">
        <w:rPr>
          <w:rFonts w:cs="Arial"/>
          <w:szCs w:val="20"/>
        </w:rPr>
        <w:t xml:space="preserve">: </w:t>
      </w:r>
      <w:r w:rsidRPr="00CD5E4B">
        <w:rPr>
          <w:rFonts w:cs="Arial"/>
          <w:szCs w:val="20"/>
        </w:rPr>
        <w:t>"LTE; Evolved Universal Terrestrial Radio Access (E-UTRA); Base Station (BS) radio transmission and reception", Table 6.6.3.2.1-6</w:t>
      </w:r>
      <w:bookmarkEnd w:id="1187"/>
    </w:p>
    <w:bookmarkStart w:id="1188" w:name="_Ref103243767"/>
    <w:p w14:paraId="0C4C3EAE" w14:textId="64650D66" w:rsidR="00264A09" w:rsidRPr="00CD5E4B" w:rsidRDefault="00264A09" w:rsidP="001F0975">
      <w:pPr>
        <w:pStyle w:val="ECCReference"/>
        <w:spacing w:before="60" w:after="60"/>
        <w:rPr>
          <w:rFonts w:cs="Arial"/>
          <w:szCs w:val="20"/>
        </w:rPr>
      </w:pPr>
      <w:r w:rsidRPr="00CD5E4B">
        <w:rPr>
          <w:rFonts w:cs="Arial"/>
          <w:szCs w:val="20"/>
        </w:rPr>
        <w:fldChar w:fldCharType="begin"/>
      </w:r>
      <w:r w:rsidRPr="00CD5E4B">
        <w:rPr>
          <w:rFonts w:cs="Arial"/>
          <w:szCs w:val="20"/>
        </w:rPr>
        <w:instrText>HYPERLINK "https://docdb.cept.org/document/13606"</w:instrText>
      </w:r>
      <w:r w:rsidRPr="00CD5E4B">
        <w:rPr>
          <w:rFonts w:cs="Arial"/>
          <w:szCs w:val="20"/>
        </w:rPr>
      </w:r>
      <w:r w:rsidRPr="00CD5E4B">
        <w:rPr>
          <w:rFonts w:cs="Arial"/>
          <w:szCs w:val="20"/>
        </w:rPr>
        <w:fldChar w:fldCharType="separate"/>
      </w:r>
      <w:r w:rsidRPr="00CD5E4B">
        <w:rPr>
          <w:rStyle w:val="Hyperlink"/>
          <w:rFonts w:cs="Arial"/>
          <w:szCs w:val="20"/>
        </w:rPr>
        <w:t>ECC Report 310</w:t>
      </w:r>
      <w:r w:rsidRPr="00CD5E4B">
        <w:rPr>
          <w:rFonts w:cs="Arial"/>
          <w:szCs w:val="20"/>
        </w:rPr>
        <w:fldChar w:fldCharType="end"/>
      </w:r>
      <w:r w:rsidRPr="00CD5E4B">
        <w:rPr>
          <w:rFonts w:cs="Arial"/>
          <w:szCs w:val="20"/>
        </w:rPr>
        <w:t>: "Evaluation of receiver parameters and the future role of receiver characteristics in spectrum management, including in sharing and compatibility studies"</w:t>
      </w:r>
      <w:bookmarkEnd w:id="1188"/>
      <w:r w:rsidRPr="00CD5E4B">
        <w:rPr>
          <w:rFonts w:cs="Arial"/>
          <w:szCs w:val="20"/>
        </w:rPr>
        <w:t>, approved January 2020</w:t>
      </w:r>
    </w:p>
    <w:bookmarkStart w:id="1189" w:name="_Ref77947784"/>
    <w:p w14:paraId="0F0B2336" w14:textId="50031151" w:rsidR="00021480" w:rsidRPr="00CD5E4B" w:rsidRDefault="00D43A3C" w:rsidP="001F0975">
      <w:pPr>
        <w:pStyle w:val="ECCReference"/>
        <w:spacing w:before="60" w:after="60"/>
        <w:rPr>
          <w:rFonts w:cs="Arial"/>
          <w:szCs w:val="20"/>
        </w:rPr>
      </w:pPr>
      <w:r w:rsidRPr="00CD5E4B">
        <w:rPr>
          <w:rFonts w:cs="Arial"/>
          <w:szCs w:val="20"/>
        </w:rPr>
        <w:fldChar w:fldCharType="begin"/>
      </w:r>
      <w:r w:rsidRPr="00CD5E4B">
        <w:rPr>
          <w:rFonts w:cs="Arial"/>
          <w:szCs w:val="20"/>
        </w:rPr>
        <w:instrText>HYPERLINK "https://docdb.cept.org/document/993"</w:instrText>
      </w:r>
      <w:r w:rsidRPr="00CD5E4B">
        <w:rPr>
          <w:rFonts w:cs="Arial"/>
          <w:szCs w:val="20"/>
        </w:rPr>
      </w:r>
      <w:r w:rsidRPr="00CD5E4B">
        <w:rPr>
          <w:rFonts w:cs="Arial"/>
          <w:szCs w:val="20"/>
        </w:rPr>
        <w:fldChar w:fldCharType="separate"/>
      </w:r>
      <w:r w:rsidRPr="00CD5E4B">
        <w:rPr>
          <w:rStyle w:val="Hyperlink"/>
          <w:rFonts w:cs="Arial"/>
          <w:szCs w:val="20"/>
        </w:rPr>
        <w:t>ECC Report 252</w:t>
      </w:r>
      <w:r w:rsidRPr="00CD5E4B">
        <w:rPr>
          <w:rFonts w:cs="Arial"/>
          <w:szCs w:val="20"/>
        </w:rPr>
        <w:fldChar w:fldCharType="end"/>
      </w:r>
      <w:r w:rsidR="00D44B68" w:rsidRPr="00CD5E4B">
        <w:rPr>
          <w:rFonts w:cs="Arial"/>
          <w:szCs w:val="20"/>
        </w:rPr>
        <w:t>: “SEAMCAT Handbook Edition 2”, approved</w:t>
      </w:r>
      <w:bookmarkEnd w:id="1189"/>
      <w:r w:rsidRPr="00CD5E4B">
        <w:rPr>
          <w:rFonts w:cs="Arial"/>
          <w:szCs w:val="20"/>
        </w:rPr>
        <w:t xml:space="preserve"> April 2016</w:t>
      </w:r>
      <w:bookmarkStart w:id="1190" w:name="_Ref78226467"/>
    </w:p>
    <w:p w14:paraId="60885931" w14:textId="721AF3E2" w:rsidR="00191C19" w:rsidRPr="00CD5E4B" w:rsidRDefault="00A2799B" w:rsidP="001F0975">
      <w:pPr>
        <w:pStyle w:val="ECCReference"/>
        <w:spacing w:before="60" w:after="60"/>
        <w:rPr>
          <w:rFonts w:cs="Arial"/>
          <w:szCs w:val="20"/>
        </w:rPr>
      </w:pPr>
      <w:bookmarkStart w:id="1191" w:name="_Ref111805929"/>
      <w:r w:rsidRPr="00CD5E4B">
        <w:rPr>
          <w:rFonts w:cs="Arial"/>
          <w:szCs w:val="20"/>
        </w:rPr>
        <w:t xml:space="preserve">Report </w:t>
      </w:r>
      <w:r w:rsidR="00191C19" w:rsidRPr="00CD5E4B">
        <w:rPr>
          <w:rFonts w:cs="Arial"/>
          <w:szCs w:val="20"/>
        </w:rPr>
        <w:t>ITU-R</w:t>
      </w:r>
      <w:r w:rsidR="004E458E" w:rsidRPr="00CD5E4B">
        <w:rPr>
          <w:rFonts w:cs="Arial"/>
          <w:szCs w:val="20"/>
        </w:rPr>
        <w:t xml:space="preserve"> </w:t>
      </w:r>
      <w:r w:rsidR="00191C19" w:rsidRPr="00CD5E4B">
        <w:rPr>
          <w:rFonts w:cs="Arial"/>
          <w:szCs w:val="20"/>
        </w:rPr>
        <w:t>M.2292</w:t>
      </w:r>
      <w:r w:rsidR="00D43A3C" w:rsidRPr="00CD5E4B">
        <w:rPr>
          <w:rFonts w:cs="Arial"/>
          <w:szCs w:val="20"/>
        </w:rPr>
        <w:t>:</w:t>
      </w:r>
      <w:r w:rsidR="00191C19" w:rsidRPr="00CD5E4B">
        <w:rPr>
          <w:rFonts w:cs="Arial"/>
          <w:szCs w:val="20"/>
        </w:rPr>
        <w:t xml:space="preserve"> "Characteristics of terrestrial IMT-Advanced systems for frequency sharing/interference analyses"</w:t>
      </w:r>
      <w:bookmarkEnd w:id="1190"/>
      <w:bookmarkEnd w:id="1191"/>
    </w:p>
    <w:bookmarkStart w:id="1192" w:name="_Ref106029136"/>
    <w:p w14:paraId="239BA485" w14:textId="66B8BAD2" w:rsidR="00697C4B" w:rsidRPr="00CD5E4B" w:rsidRDefault="009A4443" w:rsidP="001F0975">
      <w:pPr>
        <w:pStyle w:val="ECCReference"/>
        <w:spacing w:before="60" w:after="60"/>
        <w:rPr>
          <w:rStyle w:val="ECCParagraph"/>
          <w:rFonts w:cs="Arial"/>
          <w:szCs w:val="20"/>
        </w:rPr>
      </w:pPr>
      <w:r w:rsidRPr="00CD5E4B">
        <w:rPr>
          <w:rFonts w:cs="Arial"/>
          <w:szCs w:val="20"/>
        </w:rPr>
        <w:lastRenderedPageBreak/>
        <w:fldChar w:fldCharType="begin"/>
      </w:r>
      <w:r w:rsidRPr="00CD5E4B">
        <w:rPr>
          <w:rFonts w:cs="Arial"/>
          <w:szCs w:val="20"/>
        </w:rPr>
        <w:instrText>HYPERLINK "https://docdb.cept.org/document/282"</w:instrText>
      </w:r>
      <w:r w:rsidRPr="00CD5E4B">
        <w:rPr>
          <w:rFonts w:cs="Arial"/>
          <w:szCs w:val="20"/>
        </w:rPr>
      </w:r>
      <w:r w:rsidRPr="00CD5E4B">
        <w:rPr>
          <w:rFonts w:cs="Arial"/>
          <w:szCs w:val="20"/>
        </w:rPr>
        <w:fldChar w:fldCharType="separate"/>
      </w:r>
      <w:r w:rsidRPr="00CD5E4B">
        <w:rPr>
          <w:rStyle w:val="Hyperlink"/>
          <w:rFonts w:cs="Arial"/>
          <w:szCs w:val="20"/>
        </w:rPr>
        <w:t>ECC Report 174</w:t>
      </w:r>
      <w:r w:rsidRPr="00CD5E4B">
        <w:rPr>
          <w:rFonts w:cs="Arial"/>
          <w:szCs w:val="20"/>
        </w:rPr>
        <w:fldChar w:fldCharType="end"/>
      </w:r>
      <w:bookmarkEnd w:id="1192"/>
      <w:r w:rsidR="00ED6891" w:rsidRPr="00CD5E4B">
        <w:rPr>
          <w:rStyle w:val="ECCParagraph"/>
          <w:rFonts w:cs="Arial"/>
          <w:szCs w:val="20"/>
        </w:rPr>
        <w:t xml:space="preserve">: </w:t>
      </w:r>
      <w:r w:rsidR="00212115" w:rsidRPr="00CD5E4B">
        <w:rPr>
          <w:rStyle w:val="ECCParagraph"/>
          <w:rFonts w:cs="Arial"/>
          <w:szCs w:val="20"/>
        </w:rPr>
        <w:t xml:space="preserve">“Compatibility between the mobile service in the band 2500-2690 MHz and the radiodetermination service in the band 2700-2900 MHz”, </w:t>
      </w:r>
      <w:r w:rsidR="00B46F2B" w:rsidRPr="00CD5E4B">
        <w:rPr>
          <w:rStyle w:val="ECCParagraph"/>
          <w:rFonts w:cs="Arial"/>
          <w:szCs w:val="20"/>
        </w:rPr>
        <w:t>approved April 2012</w:t>
      </w:r>
    </w:p>
    <w:bookmarkStart w:id="1193" w:name="_Ref106029296"/>
    <w:p w14:paraId="6AB80DB7" w14:textId="4DCFB0FC" w:rsidR="00A54C2B" w:rsidRPr="00CD5E4B" w:rsidRDefault="00761BC3" w:rsidP="001F0975">
      <w:pPr>
        <w:pStyle w:val="ECCReference"/>
        <w:spacing w:before="60" w:after="60"/>
        <w:rPr>
          <w:rStyle w:val="ECCParagraph"/>
          <w:rFonts w:cs="Arial"/>
          <w:szCs w:val="20"/>
        </w:rPr>
      </w:pPr>
      <w:r w:rsidRPr="00CD5E4B">
        <w:rPr>
          <w:rStyle w:val="ECCParagraph"/>
          <w:rFonts w:cs="Arial"/>
          <w:szCs w:val="20"/>
        </w:rPr>
        <w:fldChar w:fldCharType="begin"/>
      </w:r>
      <w:r w:rsidRPr="00CD5E4B">
        <w:rPr>
          <w:rStyle w:val="ECCParagraph"/>
          <w:rFonts w:cs="Arial"/>
          <w:szCs w:val="20"/>
        </w:rPr>
        <w:instrText>HYPERLINK "https://docdb.cept.org/document/9069"</w:instrText>
      </w:r>
      <w:r w:rsidRPr="00CD5E4B">
        <w:rPr>
          <w:rStyle w:val="ECCParagraph"/>
          <w:rFonts w:cs="Arial"/>
          <w:szCs w:val="20"/>
        </w:rPr>
      </w:r>
      <w:r w:rsidRPr="00CD5E4B">
        <w:rPr>
          <w:rStyle w:val="ECCParagraph"/>
          <w:rFonts w:cs="Arial"/>
          <w:szCs w:val="20"/>
        </w:rPr>
        <w:fldChar w:fldCharType="separate"/>
      </w:r>
      <w:r w:rsidRPr="00CD5E4B">
        <w:rPr>
          <w:rStyle w:val="Hyperlink"/>
          <w:rFonts w:cs="Arial"/>
          <w:szCs w:val="20"/>
        </w:rPr>
        <w:t>ECC Report 298</w:t>
      </w:r>
      <w:r w:rsidRPr="00CD5E4B">
        <w:rPr>
          <w:rStyle w:val="ECCParagraph"/>
          <w:rFonts w:cs="Arial"/>
          <w:szCs w:val="20"/>
        </w:rPr>
        <w:fldChar w:fldCharType="end"/>
      </w:r>
      <w:bookmarkEnd w:id="1193"/>
      <w:r w:rsidR="006535AA" w:rsidRPr="00CD5E4B">
        <w:rPr>
          <w:rStyle w:val="ECCParagraph"/>
          <w:rFonts w:cs="Arial"/>
          <w:szCs w:val="20"/>
        </w:rPr>
        <w:t>: “Analysis of the suitability and update of the regulatory technical conditions for 5G MFCN and AAS operation in the 1920-1980 MHz and 2110-2170 MHz band”, approved</w:t>
      </w:r>
      <w:r w:rsidR="00FB1A39" w:rsidRPr="00CD5E4B">
        <w:rPr>
          <w:rStyle w:val="ECCParagraph"/>
          <w:rFonts w:cs="Arial"/>
          <w:szCs w:val="20"/>
        </w:rPr>
        <w:t xml:space="preserve"> March 2019</w:t>
      </w:r>
    </w:p>
    <w:p w14:paraId="39DCA4D2" w14:textId="51D806A4" w:rsidR="00247E6E" w:rsidRPr="00CD5E4B" w:rsidRDefault="00247E6E" w:rsidP="001F0975">
      <w:pPr>
        <w:pStyle w:val="ECCReference"/>
        <w:spacing w:before="60" w:after="60"/>
        <w:rPr>
          <w:rStyle w:val="ECCParagraph"/>
          <w:rFonts w:cs="Arial"/>
          <w:szCs w:val="20"/>
        </w:rPr>
      </w:pPr>
      <w:bookmarkStart w:id="1194" w:name="_Ref106031635"/>
      <w:r w:rsidRPr="00CD5E4B">
        <w:rPr>
          <w:rStyle w:val="ECCParagraph"/>
          <w:rFonts w:cs="Arial"/>
          <w:szCs w:val="20"/>
        </w:rPr>
        <w:t>Recommendation ITU-R P.2109</w:t>
      </w:r>
      <w:bookmarkEnd w:id="1194"/>
      <w:r w:rsidR="008B7AB7" w:rsidRPr="00CD5E4B">
        <w:rPr>
          <w:rStyle w:val="ECCParagraph"/>
          <w:rFonts w:cs="Arial"/>
          <w:szCs w:val="20"/>
        </w:rPr>
        <w:t>: “</w:t>
      </w:r>
      <w:r w:rsidR="002058FE" w:rsidRPr="00CD5E4B">
        <w:rPr>
          <w:rStyle w:val="ECCParagraph"/>
          <w:rFonts w:cs="Arial"/>
          <w:szCs w:val="20"/>
        </w:rPr>
        <w:t>Prediction of building entry loss”</w:t>
      </w:r>
    </w:p>
    <w:p w14:paraId="01E3D36E" w14:textId="77777777" w:rsidR="00247E6E" w:rsidRPr="00CD5E4B" w:rsidRDefault="00247E6E" w:rsidP="001F0975">
      <w:pPr>
        <w:pStyle w:val="ECCReference"/>
        <w:spacing w:before="60" w:after="60"/>
        <w:rPr>
          <w:rFonts w:cs="Arial"/>
          <w:szCs w:val="20"/>
        </w:rPr>
      </w:pPr>
      <w:bookmarkStart w:id="1195" w:name="_Ref77953464"/>
      <w:r w:rsidRPr="00CD5E4B">
        <w:rPr>
          <w:rFonts w:cs="Arial"/>
          <w:szCs w:val="20"/>
        </w:rPr>
        <w:t>ETSI TR 103 665: "System Reference document (SRdoc); Data Transmission Systems using Wide Band technologies in the 2,4 GHz band", chapter 8</w:t>
      </w:r>
      <w:bookmarkEnd w:id="1195"/>
    </w:p>
    <w:p w14:paraId="0061441B" w14:textId="188274C6" w:rsidR="00DC78EC" w:rsidRPr="00CD5E4B" w:rsidRDefault="002B2683" w:rsidP="001F0975">
      <w:pPr>
        <w:pStyle w:val="ECCReference"/>
        <w:spacing w:before="60" w:after="60"/>
        <w:rPr>
          <w:rFonts w:cs="Arial"/>
          <w:szCs w:val="20"/>
        </w:rPr>
      </w:pPr>
      <w:bookmarkStart w:id="1196" w:name="_Ref78294339"/>
      <w:r w:rsidRPr="00CD5E4B">
        <w:rPr>
          <w:rFonts w:cs="Arial"/>
          <w:szCs w:val="20"/>
        </w:rPr>
        <w:t xml:space="preserve">Recommendation </w:t>
      </w:r>
      <w:r w:rsidR="00DC78EC" w:rsidRPr="00CD5E4B">
        <w:rPr>
          <w:rFonts w:cs="Arial"/>
          <w:szCs w:val="20"/>
        </w:rPr>
        <w:t>ITU-R F.1336-4</w:t>
      </w:r>
      <w:r w:rsidR="00B22061" w:rsidRPr="00CD5E4B">
        <w:rPr>
          <w:rFonts w:cs="Arial"/>
          <w:szCs w:val="20"/>
        </w:rPr>
        <w:t>:</w:t>
      </w:r>
      <w:r w:rsidR="00DC78EC" w:rsidRPr="00CD5E4B">
        <w:rPr>
          <w:rFonts w:cs="Arial"/>
          <w:szCs w:val="20"/>
        </w:rPr>
        <w:t xml:space="preserve"> "Reference radiation patterns of omnidirectional, sectoral and other antennas for the fixed and mobile services for use in sharing studies in the frequency range from 400 MHz to about 70 GHz"</w:t>
      </w:r>
      <w:bookmarkEnd w:id="1196"/>
    </w:p>
    <w:p w14:paraId="4A0B35A3" w14:textId="16942EE8" w:rsidR="00F25A25" w:rsidRPr="00CD5E4B" w:rsidRDefault="00F25A25" w:rsidP="001F0975">
      <w:pPr>
        <w:pStyle w:val="ECCReference"/>
        <w:spacing w:before="60" w:after="60"/>
        <w:rPr>
          <w:rFonts w:cs="Arial"/>
          <w:szCs w:val="20"/>
        </w:rPr>
      </w:pPr>
      <w:bookmarkStart w:id="1197" w:name="_Ref106032751"/>
      <w:r w:rsidRPr="00CD5E4B">
        <w:rPr>
          <w:rFonts w:cs="Arial"/>
          <w:szCs w:val="20"/>
        </w:rPr>
        <w:t>ETSI ES 202 131</w:t>
      </w:r>
      <w:r w:rsidR="002058FE" w:rsidRPr="00CD5E4B">
        <w:rPr>
          <w:rFonts w:cs="Arial"/>
          <w:szCs w:val="20"/>
        </w:rPr>
        <w:t>: “</w:t>
      </w:r>
      <w:r w:rsidRPr="00CD5E4B">
        <w:rPr>
          <w:rFonts w:cs="Arial"/>
          <w:szCs w:val="20"/>
        </w:rPr>
        <w:t>Data transmission equipment operating in the 2,4 GHz ISM band and using spread spectrum modulation techniques; Specification of Reference Receiver Performance Parameters for Spectrum Planning"</w:t>
      </w:r>
      <w:bookmarkEnd w:id="1197"/>
    </w:p>
    <w:p w14:paraId="24231514" w14:textId="1A2E8AD0" w:rsidR="00D16199" w:rsidRPr="00CD5E4B" w:rsidRDefault="00D16199" w:rsidP="001F0975">
      <w:pPr>
        <w:pStyle w:val="ECCReference"/>
        <w:spacing w:before="60" w:after="60"/>
        <w:jc w:val="left"/>
      </w:pPr>
      <w:bookmarkStart w:id="1198" w:name="_Ref106032858"/>
      <w:r w:rsidRPr="00CD5E4B">
        <w:rPr>
          <w:rFonts w:cs="Arial"/>
          <w:szCs w:val="20"/>
        </w:rPr>
        <w:t xml:space="preserve">Study on the Licensed Shared Access (LSA) Spectrum-Sharing Model, </w:t>
      </w:r>
      <w:r w:rsidR="00B266F6" w:rsidRPr="00CD5E4B">
        <w:rPr>
          <w:rFonts w:cs="Arial"/>
          <w:szCs w:val="20"/>
        </w:rPr>
        <w:t>ANACOM</w:t>
      </w:r>
      <w:r w:rsidRPr="00CD5E4B">
        <w:rPr>
          <w:rFonts w:cs="Arial"/>
          <w:szCs w:val="20"/>
        </w:rPr>
        <w:t xml:space="preserve">, May 2021: </w:t>
      </w:r>
      <w:bookmarkEnd w:id="1198"/>
      <w:r w:rsidR="00AF286D" w:rsidRPr="00CD5E4B">
        <w:fldChar w:fldCharType="begin"/>
      </w:r>
      <w:r w:rsidR="00AF286D" w:rsidRPr="00CD5E4B">
        <w:rPr>
          <w:rFonts w:cs="Arial"/>
          <w:szCs w:val="20"/>
        </w:rPr>
        <w:instrText xml:space="preserve"> HYPERLINK "https://anacom.pt/render.jsp?contentId=1636571" </w:instrText>
      </w:r>
      <w:r w:rsidR="00AF286D" w:rsidRPr="00CD5E4B">
        <w:fldChar w:fldCharType="separate"/>
      </w:r>
      <w:r w:rsidRPr="00CD5E4B">
        <w:rPr>
          <w:rStyle w:val="Hyperlink"/>
          <w:rFonts w:cs="Arial"/>
          <w:szCs w:val="20"/>
        </w:rPr>
        <w:t>https://anacom.pt/render.jsp?contentId=1636571</w:t>
      </w:r>
      <w:r w:rsidR="00AF286D" w:rsidRPr="00CD5E4B">
        <w:rPr>
          <w:rStyle w:val="Hyperlink"/>
          <w:rFonts w:cs="Arial"/>
          <w:szCs w:val="20"/>
        </w:rPr>
        <w:fldChar w:fldCharType="end"/>
      </w:r>
    </w:p>
    <w:p w14:paraId="55F2A498" w14:textId="5050A376" w:rsidR="00A842EB" w:rsidRPr="00CD5E4B" w:rsidRDefault="00A842EB" w:rsidP="0056719A">
      <w:pPr>
        <w:pStyle w:val="ECCReference"/>
        <w:numPr>
          <w:ilvl w:val="0"/>
          <w:numId w:val="0"/>
        </w:numPr>
        <w:ind w:left="397"/>
      </w:pPr>
    </w:p>
    <w:sectPr w:rsidR="00A842EB" w:rsidRPr="00CD5E4B" w:rsidSect="009B022D">
      <w:headerReference w:type="even" r:id="rId49"/>
      <w:headerReference w:type="default" r:id="rId50"/>
      <w:footerReference w:type="even" r:id="rId51"/>
      <w:footerReference w:type="default" r:id="rId52"/>
      <w:headerReference w:type="first" r:id="rId53"/>
      <w:footerReference w:type="first" r:id="rId54"/>
      <w:type w:val="continuous"/>
      <w:pgSz w:w="11907" w:h="16840" w:code="9"/>
      <w:pgMar w:top="1440" w:right="1134" w:bottom="1440" w:left="1134"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70FE6FF" w14:textId="77777777" w:rsidR="00872979" w:rsidRDefault="00872979" w:rsidP="004930E1">
      <w:r>
        <w:separator/>
      </w:r>
    </w:p>
    <w:p w14:paraId="281D7BF0" w14:textId="77777777" w:rsidR="00872979" w:rsidRDefault="00872979" w:rsidP="004930E1"/>
  </w:endnote>
  <w:endnote w:type="continuationSeparator" w:id="0">
    <w:p w14:paraId="3D4F5D11" w14:textId="77777777" w:rsidR="00872979" w:rsidRDefault="00872979" w:rsidP="004930E1">
      <w:r>
        <w:continuationSeparator/>
      </w:r>
    </w:p>
    <w:p w14:paraId="28B23682" w14:textId="77777777" w:rsidR="00872979" w:rsidRDefault="00872979" w:rsidP="004930E1"/>
  </w:endnote>
  <w:endnote w:type="continuationNotice" w:id="1">
    <w:p w14:paraId="11EEC815" w14:textId="77777777" w:rsidR="00872979" w:rsidRDefault="00872979">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altName w:val="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Lucida Grande">
    <w:altName w:val="Times New Roman"/>
    <w:charset w:val="00"/>
    <w:family w:val="auto"/>
    <w:pitch w:val="variable"/>
    <w:sig w:usb0="E1000AEF" w:usb1="5000A1FF" w:usb2="00000000" w:usb3="00000000" w:csb0="000001B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ZWAdobeF">
    <w:panose1 w:val="00000000000000000000"/>
    <w:charset w:val="00"/>
    <w:family w:val="auto"/>
    <w:pitch w:val="variable"/>
    <w:sig w:usb0="20002A87" w:usb1="00000000" w:usb2="00000000" w:usb3="00000000" w:csb0="000001FF" w:csb1="00000000"/>
  </w:font>
  <w:font w:name="Cambria Math">
    <w:panose1 w:val="02040503050406030204"/>
    <w:charset w:val="00"/>
    <w:family w:val="roman"/>
    <w:pitch w:val="variable"/>
    <w:sig w:usb0="E00006FF" w:usb1="420024FF" w:usb2="02000000" w:usb3="00000000" w:csb0="0000019F" w:csb1="00000000"/>
  </w:font>
  <w:font w:name="Batang">
    <w:altName w:val="바탕"/>
    <w:panose1 w:val="02030600000101010101"/>
    <w:charset w:val="81"/>
    <w:family w:val="roman"/>
    <w:pitch w:val="variable"/>
    <w:sig w:usb0="B00002AF" w:usb1="69D77CFB" w:usb2="00000030" w:usb3="00000000" w:csb0="0008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C4E930" w14:textId="77777777" w:rsidR="00745A41" w:rsidRDefault="00745A41">
    <w:pPr>
      <w:spacing w:before="0" w:after="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D8DC8E" w14:textId="77777777" w:rsidR="00745A41" w:rsidRDefault="00745A41">
    <w:pPr>
      <w:spacing w:before="0" w:after="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134CD2" w14:textId="77777777" w:rsidR="00745A41" w:rsidRDefault="00745A41">
    <w:pPr>
      <w:spacing w:before="0" w:after="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552C0FC" w14:textId="77777777" w:rsidR="00872979" w:rsidRPr="00F7440E" w:rsidRDefault="00872979" w:rsidP="004930E1">
      <w:pPr>
        <w:pStyle w:val="FootnoteText"/>
      </w:pPr>
      <w:r>
        <w:separator/>
      </w:r>
    </w:p>
  </w:footnote>
  <w:footnote w:type="continuationSeparator" w:id="0">
    <w:p w14:paraId="43942703" w14:textId="77777777" w:rsidR="00872979" w:rsidRPr="00F7440E" w:rsidRDefault="00872979" w:rsidP="004930E1">
      <w:r>
        <w:continuationSeparator/>
      </w:r>
    </w:p>
  </w:footnote>
  <w:footnote w:type="continuationNotice" w:id="1">
    <w:p w14:paraId="6EF53374" w14:textId="77777777" w:rsidR="00872979" w:rsidRPr="00CD07E7" w:rsidRDefault="00872979" w:rsidP="004930E1"/>
  </w:footnote>
  <w:footnote w:id="2">
    <w:p w14:paraId="5F519E23" w14:textId="3FD4100D" w:rsidR="00745A41" w:rsidRPr="0030581C" w:rsidRDefault="00745A41">
      <w:pPr>
        <w:pStyle w:val="FootnoteText"/>
        <w:rPr>
          <w:lang w:val="en-GB"/>
        </w:rPr>
      </w:pPr>
      <w:r w:rsidRPr="004C13AC">
        <w:rPr>
          <w:rStyle w:val="FootnoteReference"/>
        </w:rPr>
        <w:footnoteRef/>
      </w:r>
      <w:r w:rsidRPr="004C13AC">
        <w:rPr>
          <w:lang w:val="en-GB"/>
        </w:rPr>
        <w:t xml:space="preserve"> under current technology a guard band of at least 10 MHz might be needed in order to fulfil the requirements</w:t>
      </w:r>
    </w:p>
  </w:footnote>
  <w:footnote w:id="3">
    <w:p w14:paraId="5B545B39" w14:textId="68954DED" w:rsidR="00745A41" w:rsidRPr="0034397A" w:rsidRDefault="00745A41" w:rsidP="00D0521C">
      <w:pPr>
        <w:pStyle w:val="FootnoteText"/>
        <w:rPr>
          <w:lang w:val="en-GB"/>
        </w:rPr>
      </w:pPr>
      <w:r w:rsidRPr="004C13AC">
        <w:rPr>
          <w:rStyle w:val="FootnoteReference"/>
        </w:rPr>
        <w:footnoteRef/>
      </w:r>
      <w:r w:rsidRPr="004C13AC">
        <w:rPr>
          <w:lang w:val="en-GB"/>
        </w:rPr>
        <w:t xml:space="preserve"> The e.i.r.p. </w:t>
      </w:r>
      <w:r w:rsidRPr="004C13AC">
        <w:rPr>
          <w:rStyle w:val="ECCHLorange"/>
          <w:shd w:val="clear" w:color="auto" w:fill="auto"/>
          <w:lang w:val="en-GB"/>
        </w:rPr>
        <w:t>in this case</w:t>
      </w:r>
      <w:r w:rsidRPr="004C13AC">
        <w:rPr>
          <w:lang w:val="en-GB"/>
        </w:rPr>
        <w:t xml:space="preserve"> is </w:t>
      </w:r>
      <w:r w:rsidRPr="004C13AC">
        <w:rPr>
          <w:rStyle w:val="ECCHLorange"/>
          <w:shd w:val="clear" w:color="auto" w:fill="auto"/>
          <w:lang w:val="en-GB"/>
        </w:rPr>
        <w:t>given as</w:t>
      </w:r>
      <w:r w:rsidRPr="004C13AC">
        <w:rPr>
          <w:lang w:val="en-GB"/>
        </w:rPr>
        <w:t xml:space="preserve"> the total radiated power in any direction at a single location independent of any base station configuration.</w:t>
      </w:r>
    </w:p>
  </w:footnote>
  <w:footnote w:id="4">
    <w:p w14:paraId="3F7F0FBB" w14:textId="0A812A47" w:rsidR="00745A41" w:rsidRPr="0034397A" w:rsidRDefault="00745A41">
      <w:pPr>
        <w:pStyle w:val="FootnoteText"/>
        <w:rPr>
          <w:lang w:val="en-GB"/>
        </w:rPr>
      </w:pPr>
      <w:r w:rsidRPr="004C13AC">
        <w:rPr>
          <w:rStyle w:val="FootnoteReference"/>
        </w:rPr>
        <w:footnoteRef/>
      </w:r>
      <w:r w:rsidRPr="004C13AC">
        <w:rPr>
          <w:lang w:val="en-GB"/>
        </w:rPr>
        <w:t xml:space="preserve"> This value is based on a scenario including all base station classes (macro, micro, pico and femto). A more restrictive scenario may allow a more relaxed value for some BS classes.</w:t>
      </w:r>
      <w:r w:rsidRPr="00251340">
        <w:rPr>
          <w:lang w:val="en-GB"/>
        </w:rPr>
        <w:t xml:space="preserve"> </w:t>
      </w:r>
    </w:p>
  </w:footnote>
  <w:footnote w:id="5">
    <w:p w14:paraId="58D49C1A" w14:textId="4221F87D" w:rsidR="00745A41" w:rsidRPr="0034397A" w:rsidRDefault="00745A41" w:rsidP="005A16DB">
      <w:pPr>
        <w:pStyle w:val="FootnoteText"/>
        <w:rPr>
          <w:lang w:val="en-GB"/>
        </w:rPr>
      </w:pPr>
      <w:r w:rsidRPr="004C13AC">
        <w:rPr>
          <w:rStyle w:val="ECCHLsuperscript"/>
        </w:rPr>
        <w:footnoteRef/>
      </w:r>
      <w:r w:rsidRPr="004C13AC">
        <w:rPr>
          <w:lang w:val="en-GB"/>
        </w:rPr>
        <w:t xml:space="preserve"> </w:t>
      </w:r>
      <w:r w:rsidRPr="004C13AC">
        <w:rPr>
          <w:rStyle w:val="ECCHLorange"/>
          <w:shd w:val="clear" w:color="auto" w:fill="auto"/>
          <w:lang w:val="en-GB"/>
        </w:rPr>
        <w:t xml:space="preserve">BC1 and BC3 are band categories, for details see ETSI TS 137 104 </w:t>
      </w:r>
      <w:r w:rsidRPr="004C13AC">
        <w:rPr>
          <w:rStyle w:val="ECCHLorange"/>
          <w:shd w:val="clear" w:color="auto" w:fill="auto"/>
          <w:lang w:val="en-GB"/>
        </w:rPr>
        <w:fldChar w:fldCharType="begin" w:fldLock="1"/>
      </w:r>
      <w:r w:rsidRPr="004C13AC">
        <w:rPr>
          <w:rStyle w:val="ECCHLorange"/>
          <w:shd w:val="clear" w:color="auto" w:fill="auto"/>
          <w:lang w:val="en-GB"/>
        </w:rPr>
        <w:instrText xml:space="preserve"> REF _Ref105149563 \r \h  \* MERGEFORMAT </w:instrText>
      </w:r>
      <w:r w:rsidRPr="004C13AC">
        <w:rPr>
          <w:rStyle w:val="ECCHLorange"/>
          <w:shd w:val="clear" w:color="auto" w:fill="auto"/>
          <w:lang w:val="en-GB"/>
        </w:rPr>
      </w:r>
      <w:r w:rsidRPr="004C13AC">
        <w:rPr>
          <w:rStyle w:val="ECCHLorange"/>
          <w:shd w:val="clear" w:color="auto" w:fill="auto"/>
          <w:lang w:val="en-GB"/>
        </w:rPr>
        <w:fldChar w:fldCharType="separate"/>
      </w:r>
      <w:r w:rsidRPr="004C13AC">
        <w:rPr>
          <w:rStyle w:val="ECCHLorange"/>
          <w:shd w:val="clear" w:color="auto" w:fill="auto"/>
          <w:lang w:val="en-GB"/>
        </w:rPr>
        <w:t>[6]</w:t>
      </w:r>
      <w:r w:rsidRPr="004C13AC">
        <w:rPr>
          <w:rStyle w:val="ECCHLorange"/>
          <w:shd w:val="clear" w:color="auto" w:fill="auto"/>
          <w:lang w:val="en-GB"/>
        </w:rPr>
        <w:fldChar w:fldCharType="end"/>
      </w:r>
    </w:p>
  </w:footnote>
  <w:footnote w:id="6">
    <w:p w14:paraId="220AAF56" w14:textId="06D18F69" w:rsidR="00745A41" w:rsidRPr="0034397A" w:rsidRDefault="00745A41">
      <w:pPr>
        <w:pStyle w:val="FootnoteText"/>
        <w:rPr>
          <w:lang w:val="en-GB"/>
        </w:rPr>
      </w:pPr>
      <w:r w:rsidRPr="004C13AC">
        <w:rPr>
          <w:rStyle w:val="FootnoteReference"/>
        </w:rPr>
        <w:footnoteRef/>
      </w:r>
      <w:r w:rsidRPr="004C13AC">
        <w:rPr>
          <w:lang w:val="en-GB"/>
        </w:rPr>
        <w:t xml:space="preserve"> TRP is defined as the integral of the power radiated by an antenna array system in different directions over the entire radiation sphere.</w:t>
      </w:r>
    </w:p>
  </w:footnote>
  <w:footnote w:id="7">
    <w:p w14:paraId="6AC171B0" w14:textId="7FBB1437" w:rsidR="00745A41" w:rsidRPr="005B753E" w:rsidRDefault="00745A41">
      <w:pPr>
        <w:pStyle w:val="FootnoteText"/>
        <w:rPr>
          <w:lang w:val="en-GB"/>
        </w:rPr>
      </w:pPr>
      <w:r w:rsidRPr="004C13AC">
        <w:rPr>
          <w:rStyle w:val="FootnoteReference"/>
        </w:rPr>
        <w:footnoteRef/>
      </w:r>
      <w:r w:rsidRPr="004C13AC">
        <w:rPr>
          <w:lang w:val="en-GB"/>
        </w:rPr>
        <w:t xml:space="preserve"> under current technology a guard band of at least 10 MHz might be needed in order to fulfil the requirements</w:t>
      </w:r>
    </w:p>
  </w:footnote>
  <w:footnote w:id="8">
    <w:p w14:paraId="43A7E93A" w14:textId="3948105E" w:rsidR="00745A41" w:rsidRPr="005B753E" w:rsidRDefault="00745A41">
      <w:pPr>
        <w:pStyle w:val="FootnoteText"/>
        <w:rPr>
          <w:lang w:val="en-GB"/>
        </w:rPr>
      </w:pPr>
      <w:r w:rsidRPr="004C13AC">
        <w:rPr>
          <w:rStyle w:val="FootnoteReference"/>
        </w:rPr>
        <w:footnoteRef/>
      </w:r>
      <w:r w:rsidRPr="004C13AC">
        <w:rPr>
          <w:lang w:val="en-GB"/>
        </w:rPr>
        <w:t xml:space="preserve"> Network technologies and topologies (LTE/5G-NR, non-AAS/AAS BS, BS antenna height), propagation environment and propagation model, frequency assignments, protection criteria (I/N or network throughput loss at x%, etc.….).</w:t>
      </w:r>
    </w:p>
  </w:footnote>
  <w:footnote w:id="9">
    <w:p w14:paraId="56808E32" w14:textId="77777777" w:rsidR="00745A41" w:rsidRPr="00D04C90" w:rsidRDefault="00745A41" w:rsidP="009B18BC">
      <w:pPr>
        <w:pStyle w:val="FootnoteText"/>
        <w:rPr>
          <w:lang w:val="en-US"/>
        </w:rPr>
      </w:pPr>
      <w:r w:rsidRPr="00D04C90">
        <w:rPr>
          <w:rStyle w:val="FootnoteReference"/>
        </w:rPr>
        <w:footnoteRef/>
      </w:r>
      <w:r w:rsidRPr="00D04C90">
        <w:rPr>
          <w:lang w:val="en-US"/>
        </w:rPr>
        <w:t xml:space="preserve"> </w:t>
      </w:r>
      <w:r w:rsidRPr="00D04C90">
        <w:rPr>
          <w:lang w:val="en-GB"/>
        </w:rPr>
        <w:t>For example ”careful installation” would include measures like ceiling-mounted installation, placement of indoor BS away from windows, additional shielding around buildings in the worst case. Such measures may be more appropriate for professional installations which seem less suitable for consumer-type of scenario (without further mitigation schemes implemented in the indoor BS). Such measure seems to be feasible in case of industrial – type of use case (e.g. smart factory indoor coverage).</w:t>
      </w:r>
    </w:p>
  </w:footnote>
  <w:footnote w:id="10">
    <w:p w14:paraId="71767F13" w14:textId="5A0AE690" w:rsidR="00745A41" w:rsidRPr="005B753E" w:rsidRDefault="00745A41">
      <w:pPr>
        <w:pStyle w:val="FootnoteText"/>
        <w:rPr>
          <w:lang w:val="en-GB"/>
        </w:rPr>
      </w:pPr>
      <w:r w:rsidRPr="00D04C90">
        <w:rPr>
          <w:rStyle w:val="FootnoteReference"/>
        </w:rPr>
        <w:footnoteRef/>
      </w:r>
      <w:r w:rsidRPr="00D04C90">
        <w:rPr>
          <w:lang w:val="en-GB"/>
        </w:rPr>
        <w:t xml:space="preserve"> TRP is a measure of how much power the antenna actually radiates. The TRP is defined as the integral of the power transmitted in different directions over the entire radiation sphere. For an isotropic antenna radiation pattern, e.i.r.p. and TRP are equivalent. For a directional antenna radiation pattern, e.i.r.p. in the direction of the main beam is (by definition) greater than the TRP.</w:t>
      </w:r>
    </w:p>
  </w:footnote>
  <w:footnote w:id="11">
    <w:p w14:paraId="0FF2FF49" w14:textId="657448BF" w:rsidR="00745A41" w:rsidRPr="00D83BDB" w:rsidRDefault="00745A41">
      <w:pPr>
        <w:pStyle w:val="FootnoteText"/>
        <w:rPr>
          <w:lang w:val="en-GB"/>
        </w:rPr>
      </w:pPr>
      <w:r w:rsidRPr="00D04C90">
        <w:rPr>
          <w:rStyle w:val="FootnoteReference"/>
        </w:rPr>
        <w:footnoteRef/>
      </w:r>
      <w:r w:rsidRPr="00D04C90">
        <w:rPr>
          <w:lang w:val="en-GB"/>
        </w:rPr>
        <w:t xml:space="preserve">  </w:t>
      </w:r>
      <w:hyperlink r:id="rId1" w:history="1">
        <w:r w:rsidR="00EB0384" w:rsidRPr="00D04C90">
          <w:rPr>
            <w:rStyle w:val="Hyperlink"/>
            <w:lang w:val="en-GB"/>
          </w:rPr>
          <w:t>https://www.ofcom.org.uk/__data/assets/pdf_file/0026/33497/pssr.pdf</w:t>
        </w:r>
      </w:hyperlink>
      <w:r w:rsidR="00EB0384" w:rsidRPr="00D04C90">
        <w:rPr>
          <w:lang w:val="en-GB"/>
        </w:rPr>
        <w:t xml:space="preserve"> </w:t>
      </w:r>
      <w:r w:rsidRPr="00D04C90">
        <w:rPr>
          <w:lang w:val="en-GB"/>
        </w:rPr>
        <w:t>(see Figure 6.1)</w:t>
      </w:r>
    </w:p>
  </w:footnote>
  <w:footnote w:id="12">
    <w:p w14:paraId="1936C9D3" w14:textId="67D8DA63" w:rsidR="00745A41" w:rsidRPr="00D26F6B" w:rsidRDefault="00745A41" w:rsidP="00F27677">
      <w:pPr>
        <w:pStyle w:val="FootnoteText"/>
        <w:tabs>
          <w:tab w:val="left" w:pos="993"/>
        </w:tabs>
        <w:rPr>
          <w:lang w:val="en-GB"/>
        </w:rPr>
      </w:pPr>
      <w:r>
        <w:rPr>
          <w:rStyle w:val="FootnoteReference"/>
        </w:rPr>
        <w:footnoteRef/>
      </w:r>
      <w:r w:rsidRPr="00D26F6B">
        <w:rPr>
          <w:lang w:val="en-GB"/>
        </w:rPr>
        <w:t xml:space="preserve"> In </w:t>
      </w:r>
      <w:r>
        <w:rPr>
          <w:lang w:val="en-GB"/>
        </w:rPr>
        <w:t>SEAMCAT</w:t>
      </w:r>
      <w:r w:rsidRPr="00D26F6B">
        <w:rPr>
          <w:lang w:val="en-GB"/>
        </w:rPr>
        <w:t xml:space="preserve"> there is no separate input</w:t>
      </w:r>
      <w:r>
        <w:rPr>
          <w:lang w:val="en-GB"/>
        </w:rPr>
        <w:t xml:space="preserve"> </w:t>
      </w:r>
      <w:r w:rsidRPr="00D26F6B">
        <w:rPr>
          <w:lang w:val="en-GB"/>
        </w:rPr>
        <w:t xml:space="preserve">field for the feeder loss and it has to be either considered with the antenna gain or BS output power. The unwanted emission in </w:t>
      </w:r>
      <w:r>
        <w:rPr>
          <w:lang w:val="en-GB"/>
        </w:rPr>
        <w:t>SEAMCAT</w:t>
      </w:r>
      <w:r w:rsidRPr="00D26F6B">
        <w:rPr>
          <w:lang w:val="en-GB"/>
        </w:rPr>
        <w:t xml:space="preserve"> is defined relative to the BS power at the BS antenna connector. In the </w:t>
      </w:r>
      <w:r>
        <w:rPr>
          <w:lang w:val="en-GB"/>
        </w:rPr>
        <w:t>SEAMCAT</w:t>
      </w:r>
      <w:r w:rsidRPr="00D26F6B">
        <w:rPr>
          <w:lang w:val="en-GB"/>
        </w:rPr>
        <w:t xml:space="preserve"> files used </w:t>
      </w:r>
      <w:r w:rsidRPr="00453403">
        <w:rPr>
          <w:lang w:val="en-GB"/>
        </w:rPr>
        <w:t>for the</w:t>
      </w:r>
      <w:r w:rsidRPr="00D26F6B">
        <w:rPr>
          <w:lang w:val="en-GB"/>
        </w:rPr>
        <w:t xml:space="preserve"> simulation results this is considered in order to not exceed the +1 dBm </w:t>
      </w:r>
      <w:r w:rsidRPr="00C26478">
        <w:rPr>
          <w:lang w:val="en-GB"/>
        </w:rPr>
        <w:t>e.i.r.p.</w:t>
      </w:r>
      <w:r w:rsidRPr="00D26F6B">
        <w:rPr>
          <w:lang w:val="en-GB"/>
        </w:rPr>
        <w:t xml:space="preserve"> as given in ECC Dec</w:t>
      </w:r>
      <w:r>
        <w:rPr>
          <w:lang w:val="en-GB"/>
        </w:rPr>
        <w:t>ision</w:t>
      </w:r>
      <w:r w:rsidRPr="00D26F6B">
        <w:rPr>
          <w:lang w:val="en-GB"/>
        </w:rPr>
        <w:t xml:space="preserve"> (14)02 (for non-AAS and independent of antenna configuration) with the set BS power and the used antenna gain (43 dBm – 58 dBc (Ref BW 5 MHz) + 16 dBi = +1 dBm/5</w:t>
      </w:r>
      <w:r>
        <w:rPr>
          <w:lang w:val="en-GB"/>
        </w:rPr>
        <w:t xml:space="preserve"> </w:t>
      </w:r>
      <w:r w:rsidRPr="00D26F6B">
        <w:rPr>
          <w:lang w:val="en-GB"/>
        </w:rPr>
        <w:t xml:space="preserve">MHz </w:t>
      </w:r>
      <w:r w:rsidRPr="00C26478">
        <w:rPr>
          <w:lang w:val="en-GB"/>
        </w:rPr>
        <w:t>e.i.r.p.</w:t>
      </w:r>
      <w:r w:rsidRPr="00D26F6B">
        <w:rPr>
          <w:lang w:val="en-GB"/>
        </w:rPr>
        <w:t>).</w:t>
      </w:r>
      <w:r>
        <w:rPr>
          <w:lang w:val="en-GB"/>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A6F57F" w14:textId="3D3B0151" w:rsidR="00745A41" w:rsidRPr="00AD1BE1" w:rsidRDefault="00745A41" w:rsidP="00AD1BE1">
    <w:pPr>
      <w:pStyle w:val="ECCpageHeader"/>
    </w:pPr>
    <w:r w:rsidRPr="00AD1BE1">
      <w:t>ECC R</w:t>
    </w:r>
    <w:r>
      <w:t>eport</w:t>
    </w:r>
    <w:r w:rsidRPr="00AD1BE1">
      <w:t xml:space="preserve"> </w:t>
    </w:r>
    <w:r>
      <w:t>347</w:t>
    </w:r>
    <w:r w:rsidRPr="00AD1BE1">
      <w:t xml:space="preserve"> - Page </w:t>
    </w:r>
    <w:r w:rsidRPr="00AD1BE1">
      <w:fldChar w:fldCharType="begin"/>
    </w:r>
    <w:r w:rsidRPr="00AD1BE1">
      <w:instrText xml:space="preserve"> PAGE  \* Arabic  \* MERGEFORMAT </w:instrText>
    </w:r>
    <w:r w:rsidRPr="00AD1BE1">
      <w:fldChar w:fldCharType="separate"/>
    </w:r>
    <w:r>
      <w:rPr>
        <w:noProof/>
      </w:rPr>
      <w:t>28</w:t>
    </w:r>
    <w:r w:rsidRPr="00AD1BE1">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BC64C4" w14:textId="4BAA8AD3" w:rsidR="00745A41" w:rsidRPr="00966560" w:rsidRDefault="00745A41" w:rsidP="00E36601">
    <w:pPr>
      <w:pStyle w:val="ECCpageHeader"/>
      <w:rPr>
        <w:lang w:val="en-GB"/>
      </w:rPr>
    </w:pPr>
    <w:r w:rsidRPr="00966560">
      <w:rPr>
        <w:lang w:val="en-GB"/>
      </w:rPr>
      <w:tab/>
    </w:r>
    <w:r w:rsidRPr="00966560">
      <w:rPr>
        <w:lang w:val="en-GB"/>
      </w:rPr>
      <w:tab/>
      <w:t xml:space="preserve">ECC REPORT </w:t>
    </w:r>
    <w:r>
      <w:t>347</w:t>
    </w:r>
    <w:r w:rsidRPr="00966560">
      <w:rPr>
        <w:lang w:val="en-GB"/>
      </w:rPr>
      <w:t xml:space="preserve"> - Page </w:t>
    </w:r>
    <w:r w:rsidRPr="00296C44">
      <w:fldChar w:fldCharType="begin"/>
    </w:r>
    <w:r w:rsidRPr="00966560">
      <w:rPr>
        <w:lang w:val="en-GB"/>
      </w:rPr>
      <w:instrText xml:space="preserve"> PAGE  \* Arabic  \* MERGEFORMAT </w:instrText>
    </w:r>
    <w:r w:rsidRPr="00296C44">
      <w:fldChar w:fldCharType="separate"/>
    </w:r>
    <w:r>
      <w:rPr>
        <w:noProof/>
        <w:lang w:val="en-GB"/>
      </w:rPr>
      <w:t>29</w:t>
    </w:r>
    <w:r w:rsidRPr="00296C44">
      <w:fldChar w:fldCharType="end"/>
    </w:r>
  </w:p>
  <w:p w14:paraId="3F72A1A6" w14:textId="77777777" w:rsidR="00745A41" w:rsidRDefault="00745A41" w:rsidP="004930E1"/>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69AE9C" w14:textId="53D27A77" w:rsidR="00745A41" w:rsidRPr="005611D0" w:rsidRDefault="00745A41" w:rsidP="009B022D">
    <w:pPr>
      <w:pStyle w:val="ECCpageHeader"/>
    </w:pPr>
    <w:r w:rsidRPr="002D0059">
      <w:rPr>
        <w:noProof/>
        <w:lang w:val="en-US"/>
      </w:rPr>
      <w:drawing>
        <wp:anchor distT="0" distB="0" distL="114300" distR="114300" simplePos="0" relativeHeight="251658241" behindDoc="0" locked="0" layoutInCell="1" allowOverlap="1" wp14:anchorId="5B448EC5" wp14:editId="7025FD0C">
          <wp:simplePos x="0" y="0"/>
          <wp:positionH relativeFrom="page">
            <wp:posOffset>5717540</wp:posOffset>
          </wp:positionH>
          <wp:positionV relativeFrom="page">
            <wp:posOffset>648335</wp:posOffset>
          </wp:positionV>
          <wp:extent cx="1461770" cy="546100"/>
          <wp:effectExtent l="25400" t="0" r="11430" b="0"/>
          <wp:wrapNone/>
          <wp:docPr id="7" name="Picture 7" descr="ecc_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ecc_logo"/>
                  <pic:cNvPicPr>
                    <a:picLocks noChangeAspect="1" noChangeArrowheads="1"/>
                  </pic:cNvPicPr>
                </pic:nvPicPr>
                <pic:blipFill>
                  <a:blip r:embed="rId1"/>
                  <a:srcRect/>
                  <a:stretch>
                    <a:fillRect/>
                  </a:stretch>
                </pic:blipFill>
                <pic:spPr bwMode="auto">
                  <a:xfrm>
                    <a:off x="0" y="0"/>
                    <a:ext cx="1461770" cy="546100"/>
                  </a:xfrm>
                  <a:prstGeom prst="rect">
                    <a:avLst/>
                  </a:prstGeom>
                  <a:noFill/>
                </pic:spPr>
              </pic:pic>
            </a:graphicData>
          </a:graphic>
        </wp:anchor>
      </w:drawing>
    </w:r>
    <w:r w:rsidRPr="002D0059">
      <w:rPr>
        <w:noProof/>
        <w:lang w:val="en-US"/>
      </w:rPr>
      <w:drawing>
        <wp:anchor distT="0" distB="0" distL="114300" distR="114300" simplePos="0" relativeHeight="251658240" behindDoc="0" locked="0" layoutInCell="1" allowOverlap="1" wp14:anchorId="7C699B42" wp14:editId="7A763460">
          <wp:simplePos x="0" y="0"/>
          <wp:positionH relativeFrom="page">
            <wp:posOffset>572770</wp:posOffset>
          </wp:positionH>
          <wp:positionV relativeFrom="page">
            <wp:posOffset>457200</wp:posOffset>
          </wp:positionV>
          <wp:extent cx="889000" cy="889000"/>
          <wp:effectExtent l="25400" t="0" r="0" b="0"/>
          <wp:wrapNone/>
          <wp:docPr id="16" name="Picture 1" descr="cep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ept logo"/>
                  <pic:cNvPicPr>
                    <a:picLocks noChangeAspect="1" noChangeArrowheads="1"/>
                  </pic:cNvPicPr>
                </pic:nvPicPr>
                <pic:blipFill>
                  <a:blip r:embed="rId2"/>
                  <a:srcRect/>
                  <a:stretch>
                    <a:fillRect/>
                  </a:stretch>
                </pic:blipFill>
                <pic:spPr bwMode="auto">
                  <a:xfrm>
                    <a:off x="0" y="0"/>
                    <a:ext cx="889000" cy="889000"/>
                  </a:xfrm>
                  <a:prstGeom prst="rect">
                    <a:avLst/>
                  </a:prstGeom>
                  <a:noFill/>
                </pic:spPr>
              </pic:pic>
            </a:graphicData>
          </a:graphic>
        </wp:anchor>
      </w:drawing>
    </w:r>
  </w:p>
  <w:p w14:paraId="485C6678" w14:textId="77777777" w:rsidR="00745A41" w:rsidRPr="005611D0" w:rsidRDefault="00745A41" w:rsidP="000F0A57">
    <w:pPr>
      <w:pStyle w:val="ECCpageHeader"/>
    </w:pPr>
  </w:p>
  <w:p w14:paraId="1BD3F498" w14:textId="77777777" w:rsidR="00745A41" w:rsidRPr="005611D0" w:rsidRDefault="00745A41" w:rsidP="000F0A57">
    <w:pPr>
      <w:pStyle w:val="ECCpageHeader"/>
    </w:pPr>
  </w:p>
  <w:p w14:paraId="2D5B2D62" w14:textId="3CDACFAD" w:rsidR="00745A41" w:rsidRPr="005611D0" w:rsidRDefault="00745A41" w:rsidP="000F0A57">
    <w:pPr>
      <w:pStyle w:val="ECCpageHeader"/>
    </w:pPr>
  </w:p>
  <w:p w14:paraId="1DE8CAFE" w14:textId="77777777" w:rsidR="00745A41" w:rsidRPr="005611D0" w:rsidRDefault="00745A41" w:rsidP="000F0A57">
    <w:pPr>
      <w:pStyle w:val="ECCpage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76B44E2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53FE9CD8"/>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78C6A976"/>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90EAD94E"/>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67A22656"/>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BEAA12A2"/>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F230AE16"/>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F29003AE"/>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199A99B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F9F4AA4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FEB4A7C"/>
    <w:multiLevelType w:val="hybridMultilevel"/>
    <w:tmpl w:val="B96CE56A"/>
    <w:lvl w:ilvl="0" w:tplc="91C4760E">
      <w:start w:val="1"/>
      <w:numFmt w:val="bullet"/>
      <w:pStyle w:val="ECCBulletsLv1"/>
      <w:lvlText w:val=""/>
      <w:lvlJc w:val="left"/>
      <w:pPr>
        <w:ind w:left="360" w:hanging="360"/>
      </w:pPr>
      <w:rPr>
        <w:rFonts w:ascii="Wingdings" w:hAnsi="Wingdings" w:hint="default"/>
        <w:color w:val="D2232A"/>
      </w:rPr>
    </w:lvl>
    <w:lvl w:ilvl="1" w:tplc="04070003">
      <w:start w:val="1"/>
      <w:numFmt w:val="bullet"/>
      <w:lvlText w:val="o"/>
      <w:lvlJc w:val="left"/>
      <w:pPr>
        <w:ind w:left="1440" w:hanging="360"/>
      </w:pPr>
      <w:rPr>
        <w:rFonts w:ascii="Courier New" w:hAnsi="Courier New" w:cs="Courier New" w:hint="default"/>
      </w:rPr>
    </w:lvl>
    <w:lvl w:ilvl="2" w:tplc="04070005">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1" w15:restartNumberingAfterBreak="0">
    <w:nsid w:val="212F4188"/>
    <w:multiLevelType w:val="multilevel"/>
    <w:tmpl w:val="F1FACA8E"/>
    <w:lvl w:ilvl="0">
      <w:start w:val="1"/>
      <w:numFmt w:val="decimal"/>
      <w:pStyle w:val="ECCAnnexheading1"/>
      <w:suff w:val="space"/>
      <w:lvlText w:val="ANNEX %1:"/>
      <w:lvlJc w:val="left"/>
      <w:pPr>
        <w:ind w:left="0" w:firstLine="0"/>
      </w:pPr>
      <w:rPr>
        <w:rFonts w:ascii="Arial" w:hAnsi="Arial" w:hint="default"/>
        <w:b/>
        <w:bCs w:val="0"/>
        <w:i w:val="0"/>
        <w:iCs w:val="0"/>
        <w:smallCaps w:val="0"/>
        <w:strike w:val="0"/>
        <w:dstrike w:val="0"/>
        <w:vanish w:val="0"/>
        <w:color w:val="D2232A"/>
        <w:spacing w:val="0"/>
        <w:position w:val="0"/>
        <w:sz w:val="2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ECCAnnexheading2"/>
      <w:suff w:val="space"/>
      <w:lvlText w:val="A%1.%2"/>
      <w:lvlJc w:val="left"/>
      <w:pPr>
        <w:ind w:left="576" w:hanging="576"/>
      </w:pPr>
      <w:rPr>
        <w:rFonts w:hint="default"/>
      </w:rPr>
    </w:lvl>
    <w:lvl w:ilvl="2">
      <w:start w:val="1"/>
      <w:numFmt w:val="decimal"/>
      <w:pStyle w:val="ECCAnnexheading3"/>
      <w:lvlText w:val="A%1.%2.%3"/>
      <w:lvlJc w:val="left"/>
      <w:pPr>
        <w:tabs>
          <w:tab w:val="num" w:pos="1003"/>
        </w:tabs>
        <w:ind w:left="1003" w:hanging="720"/>
      </w:pPr>
      <w:rPr>
        <w:rFonts w:hint="default"/>
      </w:rPr>
    </w:lvl>
    <w:lvl w:ilvl="3">
      <w:start w:val="1"/>
      <w:numFmt w:val="decimal"/>
      <w:pStyle w:val="ECCAnnexheading4"/>
      <w:lvlText w:val="A%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2" w15:restartNumberingAfterBreak="0">
    <w:nsid w:val="2A0A7C33"/>
    <w:multiLevelType w:val="hybridMultilevel"/>
    <w:tmpl w:val="81E804EC"/>
    <w:lvl w:ilvl="0" w:tplc="2718434E">
      <w:start w:val="1"/>
      <w:numFmt w:val="decimal"/>
      <w:pStyle w:val="ECCEditorsNote"/>
      <w:lvlText w:val="Editor's Note %1:"/>
      <w:lvlJc w:val="left"/>
      <w:pPr>
        <w:tabs>
          <w:tab w:val="num" w:pos="1559"/>
        </w:tabs>
        <w:ind w:left="1559" w:hanging="1559"/>
      </w:pPr>
      <w:rPr>
        <w:rFonts w:hint="default"/>
        <w:caps w:val="0"/>
        <w:strike w:val="0"/>
        <w:dstrike w:val="0"/>
        <w:vanish w:val="0"/>
        <w:color w:val="auto"/>
        <w:u w:color="FFFF00"/>
        <w:vertAlign w:val="baseline"/>
      </w:rPr>
    </w:lvl>
    <w:lvl w:ilvl="1" w:tplc="04070019">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3" w15:restartNumberingAfterBreak="0">
    <w:nsid w:val="331D2CAF"/>
    <w:multiLevelType w:val="multilevel"/>
    <w:tmpl w:val="67C69F3A"/>
    <w:lvl w:ilvl="0">
      <w:start w:val="1"/>
      <w:numFmt w:val="decimal"/>
      <w:pStyle w:val="ECCNumberedList"/>
      <w:lvlText w:val="%1"/>
      <w:lvlJc w:val="left"/>
      <w:pPr>
        <w:ind w:left="360" w:hanging="360"/>
      </w:pPr>
      <w:rPr>
        <w:rFonts w:hint="default"/>
        <w:b w:val="0"/>
        <w:i w:val="0"/>
        <w:color w:val="D2232A"/>
        <w:sz w:val="20"/>
      </w:rPr>
    </w:lvl>
    <w:lvl w:ilvl="1">
      <w:start w:val="1"/>
      <w:numFmt w:val="bullet"/>
      <w:lvlText w:val=""/>
      <w:lvlJc w:val="left"/>
      <w:pPr>
        <w:tabs>
          <w:tab w:val="num" w:pos="680"/>
        </w:tabs>
        <w:ind w:left="680" w:hanging="340"/>
      </w:pPr>
      <w:rPr>
        <w:rFonts w:ascii="Wingdings" w:hAnsi="Wingdings" w:hint="default"/>
        <w:color w:val="D2232A"/>
      </w:rPr>
    </w:lvl>
    <w:lvl w:ilvl="2">
      <w:start w:val="1"/>
      <w:numFmt w:val="bullet"/>
      <w:lvlText w:val=""/>
      <w:lvlJc w:val="left"/>
      <w:pPr>
        <w:tabs>
          <w:tab w:val="num" w:pos="1021"/>
        </w:tabs>
        <w:ind w:left="1021" w:hanging="341"/>
      </w:pPr>
      <w:rPr>
        <w:rFonts w:ascii="Wingdings" w:hAnsi="Wingdings" w:hint="default"/>
        <w:color w:val="D2232A"/>
      </w:rPr>
    </w:lvl>
    <w:lvl w:ilvl="3">
      <w:start w:val="1"/>
      <w:numFmt w:val="decimal"/>
      <w:lvlText w:val="(%4)"/>
      <w:lvlJc w:val="left"/>
      <w:pPr>
        <w:ind w:left="1043" w:hanging="360"/>
      </w:pPr>
      <w:rPr>
        <w:rFonts w:hint="default"/>
      </w:rPr>
    </w:lvl>
    <w:lvl w:ilvl="4">
      <w:start w:val="1"/>
      <w:numFmt w:val="lowerLetter"/>
      <w:lvlText w:val="(%5)"/>
      <w:lvlJc w:val="left"/>
      <w:pPr>
        <w:ind w:left="1403" w:hanging="360"/>
      </w:pPr>
      <w:rPr>
        <w:rFonts w:hint="default"/>
      </w:rPr>
    </w:lvl>
    <w:lvl w:ilvl="5">
      <w:start w:val="1"/>
      <w:numFmt w:val="lowerRoman"/>
      <w:lvlText w:val="(%6)"/>
      <w:lvlJc w:val="left"/>
      <w:pPr>
        <w:ind w:left="1763" w:hanging="360"/>
      </w:pPr>
      <w:rPr>
        <w:rFonts w:hint="default"/>
      </w:rPr>
    </w:lvl>
    <w:lvl w:ilvl="6">
      <w:start w:val="1"/>
      <w:numFmt w:val="decimal"/>
      <w:lvlText w:val="%7."/>
      <w:lvlJc w:val="left"/>
      <w:pPr>
        <w:ind w:left="2123" w:hanging="360"/>
      </w:pPr>
      <w:rPr>
        <w:rFonts w:hint="default"/>
      </w:rPr>
    </w:lvl>
    <w:lvl w:ilvl="7">
      <w:start w:val="1"/>
      <w:numFmt w:val="lowerLetter"/>
      <w:lvlText w:val="%8."/>
      <w:lvlJc w:val="left"/>
      <w:pPr>
        <w:ind w:left="2483" w:hanging="360"/>
      </w:pPr>
      <w:rPr>
        <w:rFonts w:hint="default"/>
      </w:rPr>
    </w:lvl>
    <w:lvl w:ilvl="8">
      <w:start w:val="1"/>
      <w:numFmt w:val="lowerRoman"/>
      <w:lvlText w:val="%9."/>
      <w:lvlJc w:val="left"/>
      <w:pPr>
        <w:ind w:left="2843" w:hanging="360"/>
      </w:pPr>
      <w:rPr>
        <w:rFonts w:hint="default"/>
      </w:rPr>
    </w:lvl>
  </w:abstractNum>
  <w:abstractNum w:abstractNumId="14" w15:restartNumberingAfterBreak="0">
    <w:nsid w:val="3D163F7A"/>
    <w:multiLevelType w:val="multilevel"/>
    <w:tmpl w:val="EF205B4E"/>
    <w:lvl w:ilvl="0">
      <w:numFmt w:val="decimal"/>
      <w:pStyle w:val="Heading1"/>
      <w:lvlText w:val="%1"/>
      <w:lvlJc w:val="left"/>
      <w:pPr>
        <w:ind w:left="360" w:hanging="360"/>
      </w:pPr>
      <w:rPr>
        <w:rFonts w:hint="default"/>
        <w:b/>
        <w:i w:val="0"/>
        <w:color w:val="D2232A"/>
        <w:sz w:val="20"/>
        <w:szCs w:val="20"/>
      </w:rPr>
    </w:lvl>
    <w:lvl w:ilvl="1">
      <w:start w:val="1"/>
      <w:numFmt w:val="decimal"/>
      <w:pStyle w:val="Heading2"/>
      <w:lvlText w:val="%1.%2"/>
      <w:lvlJc w:val="left"/>
      <w:pPr>
        <w:tabs>
          <w:tab w:val="num" w:pos="576"/>
        </w:tabs>
        <w:ind w:left="576" w:hanging="576"/>
      </w:pPr>
      <w:rPr>
        <w:rFonts w:ascii="Arial" w:hAnsi="Arial" w:hint="default"/>
        <w:b/>
        <w:i w:val="0"/>
        <w:sz w:val="20"/>
      </w:rPr>
    </w:lvl>
    <w:lvl w:ilvl="2">
      <w:start w:val="1"/>
      <w:numFmt w:val="decimal"/>
      <w:pStyle w:val="Heading3"/>
      <w:lvlText w:val="%1.%2.%3"/>
      <w:lvlJc w:val="left"/>
      <w:pPr>
        <w:tabs>
          <w:tab w:val="num" w:pos="720"/>
        </w:tabs>
        <w:ind w:left="720" w:hanging="720"/>
      </w:pPr>
      <w:rPr>
        <w:rFonts w:ascii="Arial" w:hAnsi="Arial" w:hint="default"/>
        <w:b/>
        <w:i w:val="0"/>
        <w:caps w:val="0"/>
        <w:sz w:val="20"/>
        <w:szCs w:val="20"/>
      </w:rPr>
    </w:lvl>
    <w:lvl w:ilvl="3">
      <w:start w:val="1"/>
      <w:numFmt w:val="decimal"/>
      <w:pStyle w:val="Heading4"/>
      <w:lvlText w:val="%1.%2.%3.%4"/>
      <w:lvlJc w:val="left"/>
      <w:pPr>
        <w:tabs>
          <w:tab w:val="num" w:pos="864"/>
        </w:tabs>
        <w:ind w:left="864" w:hanging="864"/>
      </w:pPr>
      <w:rPr>
        <w:rFonts w:ascii="Arial" w:hAnsi="Arial" w:hint="default"/>
        <w:b w:val="0"/>
        <w:i/>
        <w:sz w:val="20"/>
      </w:rPr>
    </w:lvl>
    <w:lvl w:ilvl="4">
      <w:start w:val="1"/>
      <w:numFmt w:val="decimal"/>
      <w:pStyle w:val="Heading5"/>
      <w:lvlText w:val="%1.%2.%3.%4.%5"/>
      <w:lvlJc w:val="left"/>
      <w:pPr>
        <w:tabs>
          <w:tab w:val="num" w:pos="1008"/>
        </w:tabs>
        <w:ind w:left="1008" w:hanging="1008"/>
      </w:pPr>
      <w:rPr>
        <w:rFonts w:hint="default"/>
        <w:sz w:val="24"/>
      </w:rPr>
    </w:lvl>
    <w:lvl w:ilvl="5">
      <w:start w:val="1"/>
      <w:numFmt w:val="decimal"/>
      <w:pStyle w:val="Heading6"/>
      <w:lvlText w:val="%1.%2.%3.%4.%5.%6"/>
      <w:lvlJc w:val="left"/>
      <w:pPr>
        <w:tabs>
          <w:tab w:val="num" w:pos="1152"/>
        </w:tabs>
        <w:ind w:left="1152" w:hanging="1152"/>
      </w:pPr>
      <w:rPr>
        <w:rFonts w:hint="default"/>
      </w:rPr>
    </w:lvl>
    <w:lvl w:ilvl="6">
      <w:start w:val="1"/>
      <w:numFmt w:val="decimal"/>
      <w:pStyle w:val="Heading7"/>
      <w:lvlText w:val="%1.%2.%3.%4.%5.%6.%7"/>
      <w:lvlJc w:val="left"/>
      <w:pPr>
        <w:tabs>
          <w:tab w:val="num" w:pos="1296"/>
        </w:tabs>
        <w:ind w:left="1296" w:hanging="1296"/>
      </w:pPr>
      <w:rPr>
        <w:rFonts w:hint="default"/>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4"/>
        </w:tabs>
        <w:ind w:left="1584" w:hanging="1584"/>
      </w:pPr>
      <w:rPr>
        <w:rFonts w:hint="default"/>
      </w:rPr>
    </w:lvl>
  </w:abstractNum>
  <w:abstractNum w:abstractNumId="15" w15:restartNumberingAfterBreak="0">
    <w:nsid w:val="46E6242A"/>
    <w:multiLevelType w:val="hybridMultilevel"/>
    <w:tmpl w:val="9146C086"/>
    <w:lvl w:ilvl="0" w:tplc="5D1C976A">
      <w:start w:val="1"/>
      <w:numFmt w:val="decimal"/>
      <w:pStyle w:val="ECCReference"/>
      <w:lvlText w:val="[%1]"/>
      <w:lvlJc w:val="left"/>
      <w:pPr>
        <w:tabs>
          <w:tab w:val="num" w:pos="397"/>
        </w:tabs>
        <w:ind w:left="397" w:hanging="397"/>
      </w:pPr>
      <w:rPr>
        <w:rFonts w:ascii="Arial" w:hAnsi="Arial" w:hint="default"/>
        <w:b w:val="0"/>
        <w:i w:val="0"/>
        <w:color w:val="D2232A"/>
        <w:sz w:val="18"/>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6" w15:restartNumberingAfterBreak="0">
    <w:nsid w:val="49BE4C9A"/>
    <w:multiLevelType w:val="multilevel"/>
    <w:tmpl w:val="8FA093E4"/>
    <w:lvl w:ilvl="0">
      <w:start w:val="1"/>
      <w:numFmt w:val="decimal"/>
      <w:lvlText w:val="%1."/>
      <w:lvlJc w:val="left"/>
      <w:pPr>
        <w:tabs>
          <w:tab w:val="num" w:pos="340"/>
        </w:tabs>
        <w:ind w:left="340" w:hanging="340"/>
      </w:pPr>
      <w:rPr>
        <w:rFonts w:ascii="Arial" w:hAnsi="Arial" w:hint="default"/>
        <w:b w:val="0"/>
        <w:i w:val="0"/>
        <w:color w:val="D2232A"/>
        <w:sz w:val="20"/>
      </w:rPr>
    </w:lvl>
    <w:lvl w:ilvl="1">
      <w:start w:val="1"/>
      <w:numFmt w:val="lowerLetter"/>
      <w:pStyle w:val="ECCLetteredList"/>
      <w:lvlText w:val="%2)"/>
      <w:lvlJc w:val="left"/>
      <w:pPr>
        <w:tabs>
          <w:tab w:val="num" w:pos="680"/>
        </w:tabs>
        <w:ind w:left="680" w:hanging="340"/>
      </w:pPr>
      <w:rPr>
        <w:rFonts w:ascii="Arial" w:hAnsi="Arial" w:hint="default"/>
        <w:b w:val="0"/>
        <w:i w:val="0"/>
        <w:color w:val="D2232A"/>
        <w:sz w:val="20"/>
      </w:rPr>
    </w:lvl>
    <w:lvl w:ilvl="2">
      <w:start w:val="1"/>
      <w:numFmt w:val="bullet"/>
      <w:lvlText w:val=""/>
      <w:lvlJc w:val="left"/>
      <w:pPr>
        <w:tabs>
          <w:tab w:val="num" w:pos="1021"/>
        </w:tabs>
        <w:ind w:left="1021" w:hanging="341"/>
      </w:pPr>
      <w:rPr>
        <w:rFonts w:ascii="Wingdings" w:hAnsi="Wingdings" w:hint="default"/>
        <w:color w:val="D2232A"/>
      </w:rPr>
    </w:lvl>
    <w:lvl w:ilvl="3">
      <w:start w:val="1"/>
      <w:numFmt w:val="none"/>
      <w:lvlText w:val=""/>
      <w:lvlJc w:val="left"/>
      <w:pPr>
        <w:tabs>
          <w:tab w:val="num" w:pos="1077"/>
        </w:tabs>
        <w:ind w:left="1728" w:hanging="648"/>
      </w:pPr>
      <w:rPr>
        <w:rFonts w:hint="default"/>
      </w:rPr>
    </w:lvl>
    <w:lvl w:ilvl="4">
      <w:start w:val="1"/>
      <w:numFmt w:val="none"/>
      <w:lvlText w:val=""/>
      <w:lvlJc w:val="left"/>
      <w:pPr>
        <w:ind w:left="2232" w:hanging="792"/>
      </w:pPr>
      <w:rPr>
        <w:rFonts w:hint="default"/>
      </w:rPr>
    </w:lvl>
    <w:lvl w:ilvl="5">
      <w:start w:val="1"/>
      <w:numFmt w:val="none"/>
      <w:lvlText w:val=""/>
      <w:lvlJc w:val="left"/>
      <w:pPr>
        <w:ind w:left="2736" w:hanging="936"/>
      </w:pPr>
      <w:rPr>
        <w:rFonts w:hint="default"/>
      </w:rPr>
    </w:lvl>
    <w:lvl w:ilvl="6">
      <w:start w:val="1"/>
      <w:numFmt w:val="none"/>
      <w:lvlText w:val=""/>
      <w:lvlJc w:val="left"/>
      <w:pPr>
        <w:ind w:left="3240" w:hanging="1080"/>
      </w:pPr>
      <w:rPr>
        <w:rFonts w:hint="default"/>
      </w:rPr>
    </w:lvl>
    <w:lvl w:ilvl="7">
      <w:start w:val="1"/>
      <w:numFmt w:val="none"/>
      <w:lvlText w:val=""/>
      <w:lvlJc w:val="left"/>
      <w:pPr>
        <w:ind w:left="3744" w:hanging="1224"/>
      </w:pPr>
      <w:rPr>
        <w:rFonts w:hint="default"/>
      </w:rPr>
    </w:lvl>
    <w:lvl w:ilvl="8">
      <w:start w:val="1"/>
      <w:numFmt w:val="none"/>
      <w:lvlText w:val=""/>
      <w:lvlJc w:val="left"/>
      <w:pPr>
        <w:ind w:left="4320" w:hanging="1440"/>
      </w:pPr>
      <w:rPr>
        <w:rFonts w:hint="default"/>
      </w:rPr>
    </w:lvl>
  </w:abstractNum>
  <w:num w:numId="1" w16cid:durableId="2071271015">
    <w:abstractNumId w:val="11"/>
  </w:num>
  <w:num w:numId="2" w16cid:durableId="1229145769">
    <w:abstractNumId w:val="10"/>
  </w:num>
  <w:num w:numId="3" w16cid:durableId="1257400204">
    <w:abstractNumId w:val="13"/>
  </w:num>
  <w:num w:numId="4" w16cid:durableId="1630357166">
    <w:abstractNumId w:val="15"/>
  </w:num>
  <w:num w:numId="5" w16cid:durableId="769394364">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318849064">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634216619">
    <w:abstractNumId w:val="14"/>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11479197">
    <w:abstractNumId w:val="9"/>
  </w:num>
  <w:num w:numId="9" w16cid:durableId="1997830591">
    <w:abstractNumId w:val="7"/>
  </w:num>
  <w:num w:numId="10" w16cid:durableId="1706131247">
    <w:abstractNumId w:val="6"/>
  </w:num>
  <w:num w:numId="11" w16cid:durableId="1955823463">
    <w:abstractNumId w:val="5"/>
  </w:num>
  <w:num w:numId="12" w16cid:durableId="159779297">
    <w:abstractNumId w:val="4"/>
  </w:num>
  <w:num w:numId="13" w16cid:durableId="701246973">
    <w:abstractNumId w:val="8"/>
  </w:num>
  <w:num w:numId="14" w16cid:durableId="475758111">
    <w:abstractNumId w:val="3"/>
  </w:num>
  <w:num w:numId="15" w16cid:durableId="1634822152">
    <w:abstractNumId w:val="2"/>
  </w:num>
  <w:num w:numId="16" w16cid:durableId="1470705911">
    <w:abstractNumId w:val="1"/>
  </w:num>
  <w:num w:numId="17" w16cid:durableId="1148520853">
    <w:abstractNumId w:val="0"/>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47"/>
  <w:attachedTemplate r:id="rId1"/>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stylePaneSortMethod w:val="0000"/>
  <w:documentProtection w:formatting="1" w:enforcement="1" w:cryptProviderType="rsaAES" w:cryptAlgorithmClass="hash" w:cryptAlgorithmType="typeAny" w:cryptAlgorithmSid="14" w:cryptSpinCount="100000" w:hash="JRZ8mXETWqNZd1Rk5pPCpdvjpEFlF2UcjEmeL+4A77Sw6raup04cLGNm/VVsFIUMV3F7qyBTE7ZzO+C9OY/OxQ==" w:salt="/Pnz3rmlEohb7wXAQ3LWBA=="/>
  <w:styleLockTheme/>
  <w:defaultTabStop w:val="567"/>
  <w:hyphenationZone w:val="425"/>
  <w:evenAndOddHeaders/>
  <w:characterSpacingControl w:val="doNotCompress"/>
  <w:hdrShapeDefaults>
    <o:shapedefaults v:ext="edit" spidmax="2056">
      <o:colormru v:ext="edit" colors="#7b6c58,#887e6e,#b0a696"/>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F0E02"/>
    <w:rsid w:val="00000D21"/>
    <w:rsid w:val="000015B0"/>
    <w:rsid w:val="00001917"/>
    <w:rsid w:val="00001BBD"/>
    <w:rsid w:val="00001E70"/>
    <w:rsid w:val="00002725"/>
    <w:rsid w:val="000028BE"/>
    <w:rsid w:val="00002EAF"/>
    <w:rsid w:val="00002EFA"/>
    <w:rsid w:val="00002F13"/>
    <w:rsid w:val="00002FDE"/>
    <w:rsid w:val="0000336D"/>
    <w:rsid w:val="0000382B"/>
    <w:rsid w:val="00003B9C"/>
    <w:rsid w:val="00003F3D"/>
    <w:rsid w:val="00004E02"/>
    <w:rsid w:val="000056AE"/>
    <w:rsid w:val="00005824"/>
    <w:rsid w:val="00005F36"/>
    <w:rsid w:val="0000640B"/>
    <w:rsid w:val="000065F4"/>
    <w:rsid w:val="000068E7"/>
    <w:rsid w:val="00006A1D"/>
    <w:rsid w:val="00006AB0"/>
    <w:rsid w:val="00006CE6"/>
    <w:rsid w:val="00006DA5"/>
    <w:rsid w:val="00007327"/>
    <w:rsid w:val="000075B8"/>
    <w:rsid w:val="0000762A"/>
    <w:rsid w:val="00007B0F"/>
    <w:rsid w:val="00007E5B"/>
    <w:rsid w:val="0001070B"/>
    <w:rsid w:val="00010B93"/>
    <w:rsid w:val="0001112E"/>
    <w:rsid w:val="000112A5"/>
    <w:rsid w:val="0001155F"/>
    <w:rsid w:val="00011E42"/>
    <w:rsid w:val="0001225E"/>
    <w:rsid w:val="00012382"/>
    <w:rsid w:val="000126F2"/>
    <w:rsid w:val="00012B44"/>
    <w:rsid w:val="00012E3B"/>
    <w:rsid w:val="00013CBA"/>
    <w:rsid w:val="00014168"/>
    <w:rsid w:val="0001421D"/>
    <w:rsid w:val="0001436D"/>
    <w:rsid w:val="00014381"/>
    <w:rsid w:val="00014B2D"/>
    <w:rsid w:val="000156B6"/>
    <w:rsid w:val="00015AA4"/>
    <w:rsid w:val="00015C30"/>
    <w:rsid w:val="00015FA6"/>
    <w:rsid w:val="000165C9"/>
    <w:rsid w:val="00016CF1"/>
    <w:rsid w:val="000178DF"/>
    <w:rsid w:val="00017B4A"/>
    <w:rsid w:val="0002014A"/>
    <w:rsid w:val="00020B14"/>
    <w:rsid w:val="00020DD8"/>
    <w:rsid w:val="0002117E"/>
    <w:rsid w:val="00021480"/>
    <w:rsid w:val="00021D9A"/>
    <w:rsid w:val="0002217A"/>
    <w:rsid w:val="000221D6"/>
    <w:rsid w:val="00022513"/>
    <w:rsid w:val="00022A4F"/>
    <w:rsid w:val="0002342D"/>
    <w:rsid w:val="00023B17"/>
    <w:rsid w:val="00023D80"/>
    <w:rsid w:val="000240A5"/>
    <w:rsid w:val="000245A6"/>
    <w:rsid w:val="000246F1"/>
    <w:rsid w:val="00024C0D"/>
    <w:rsid w:val="00024CBC"/>
    <w:rsid w:val="00024F16"/>
    <w:rsid w:val="00025078"/>
    <w:rsid w:val="000253BB"/>
    <w:rsid w:val="000256C1"/>
    <w:rsid w:val="000257EF"/>
    <w:rsid w:val="000257F0"/>
    <w:rsid w:val="00025AA7"/>
    <w:rsid w:val="00026C50"/>
    <w:rsid w:val="00027544"/>
    <w:rsid w:val="000276A7"/>
    <w:rsid w:val="0003022E"/>
    <w:rsid w:val="0003035C"/>
    <w:rsid w:val="000304D1"/>
    <w:rsid w:val="0003151C"/>
    <w:rsid w:val="00031857"/>
    <w:rsid w:val="00031BD3"/>
    <w:rsid w:val="00031FAB"/>
    <w:rsid w:val="00032476"/>
    <w:rsid w:val="000328BB"/>
    <w:rsid w:val="00032C37"/>
    <w:rsid w:val="0003306D"/>
    <w:rsid w:val="00033C3E"/>
    <w:rsid w:val="0003463E"/>
    <w:rsid w:val="000346CD"/>
    <w:rsid w:val="0003514B"/>
    <w:rsid w:val="00035319"/>
    <w:rsid w:val="000359BC"/>
    <w:rsid w:val="0003621C"/>
    <w:rsid w:val="0003638D"/>
    <w:rsid w:val="000365E3"/>
    <w:rsid w:val="00036D72"/>
    <w:rsid w:val="000402EB"/>
    <w:rsid w:val="00040469"/>
    <w:rsid w:val="000405A7"/>
    <w:rsid w:val="00040716"/>
    <w:rsid w:val="00040A49"/>
    <w:rsid w:val="00041149"/>
    <w:rsid w:val="000413C2"/>
    <w:rsid w:val="00041605"/>
    <w:rsid w:val="00041A18"/>
    <w:rsid w:val="00041CFE"/>
    <w:rsid w:val="00041DB1"/>
    <w:rsid w:val="000421F7"/>
    <w:rsid w:val="00042462"/>
    <w:rsid w:val="00042A19"/>
    <w:rsid w:val="0004315A"/>
    <w:rsid w:val="000431B4"/>
    <w:rsid w:val="00043786"/>
    <w:rsid w:val="00043F0A"/>
    <w:rsid w:val="0004453A"/>
    <w:rsid w:val="00044914"/>
    <w:rsid w:val="00044A65"/>
    <w:rsid w:val="00044BDC"/>
    <w:rsid w:val="0004555C"/>
    <w:rsid w:val="0004566E"/>
    <w:rsid w:val="00045A4C"/>
    <w:rsid w:val="00045C4A"/>
    <w:rsid w:val="00046276"/>
    <w:rsid w:val="00046553"/>
    <w:rsid w:val="00046853"/>
    <w:rsid w:val="000468F8"/>
    <w:rsid w:val="00046D7E"/>
    <w:rsid w:val="000474CD"/>
    <w:rsid w:val="000504C4"/>
    <w:rsid w:val="00050653"/>
    <w:rsid w:val="00051404"/>
    <w:rsid w:val="000514A6"/>
    <w:rsid w:val="000516FC"/>
    <w:rsid w:val="0005187D"/>
    <w:rsid w:val="00051BBC"/>
    <w:rsid w:val="000520C0"/>
    <w:rsid w:val="000520D6"/>
    <w:rsid w:val="00052352"/>
    <w:rsid w:val="00052B81"/>
    <w:rsid w:val="000540E9"/>
    <w:rsid w:val="000545BC"/>
    <w:rsid w:val="00054981"/>
    <w:rsid w:val="00054AC8"/>
    <w:rsid w:val="00054E9F"/>
    <w:rsid w:val="00055177"/>
    <w:rsid w:val="0005552B"/>
    <w:rsid w:val="00055530"/>
    <w:rsid w:val="000562D4"/>
    <w:rsid w:val="0005688B"/>
    <w:rsid w:val="00056B36"/>
    <w:rsid w:val="00056FD5"/>
    <w:rsid w:val="000576D6"/>
    <w:rsid w:val="00057904"/>
    <w:rsid w:val="000579A6"/>
    <w:rsid w:val="00057DDD"/>
    <w:rsid w:val="00057F55"/>
    <w:rsid w:val="00060473"/>
    <w:rsid w:val="000608BA"/>
    <w:rsid w:val="00060FBC"/>
    <w:rsid w:val="00061D03"/>
    <w:rsid w:val="00063152"/>
    <w:rsid w:val="0006331D"/>
    <w:rsid w:val="00064D7D"/>
    <w:rsid w:val="00064EE1"/>
    <w:rsid w:val="00064F9B"/>
    <w:rsid w:val="000652E2"/>
    <w:rsid w:val="00065D73"/>
    <w:rsid w:val="00065EAA"/>
    <w:rsid w:val="00065F61"/>
    <w:rsid w:val="0006622A"/>
    <w:rsid w:val="0006698F"/>
    <w:rsid w:val="00066F5E"/>
    <w:rsid w:val="00067793"/>
    <w:rsid w:val="00067A6C"/>
    <w:rsid w:val="00067EAB"/>
    <w:rsid w:val="00067EDE"/>
    <w:rsid w:val="0007031A"/>
    <w:rsid w:val="000703A2"/>
    <w:rsid w:val="00070860"/>
    <w:rsid w:val="00070882"/>
    <w:rsid w:val="000708D5"/>
    <w:rsid w:val="00071C25"/>
    <w:rsid w:val="0007314C"/>
    <w:rsid w:val="000732E3"/>
    <w:rsid w:val="00074615"/>
    <w:rsid w:val="000749EA"/>
    <w:rsid w:val="0007526D"/>
    <w:rsid w:val="00075313"/>
    <w:rsid w:val="000758DC"/>
    <w:rsid w:val="000762B7"/>
    <w:rsid w:val="0007633F"/>
    <w:rsid w:val="00076AEF"/>
    <w:rsid w:val="00076FA0"/>
    <w:rsid w:val="00077C4F"/>
    <w:rsid w:val="00077DBD"/>
    <w:rsid w:val="00080240"/>
    <w:rsid w:val="000806C1"/>
    <w:rsid w:val="00080811"/>
    <w:rsid w:val="00080CEA"/>
    <w:rsid w:val="00080D4D"/>
    <w:rsid w:val="00080D86"/>
    <w:rsid w:val="00080E95"/>
    <w:rsid w:val="000810A3"/>
    <w:rsid w:val="0008235C"/>
    <w:rsid w:val="0008284D"/>
    <w:rsid w:val="00082A1F"/>
    <w:rsid w:val="00082DD7"/>
    <w:rsid w:val="0008330C"/>
    <w:rsid w:val="000833EA"/>
    <w:rsid w:val="000835CD"/>
    <w:rsid w:val="000842E6"/>
    <w:rsid w:val="00084821"/>
    <w:rsid w:val="00084975"/>
    <w:rsid w:val="000849BD"/>
    <w:rsid w:val="0008512D"/>
    <w:rsid w:val="00085228"/>
    <w:rsid w:val="000858C7"/>
    <w:rsid w:val="00085AC6"/>
    <w:rsid w:val="00085D85"/>
    <w:rsid w:val="000864B3"/>
    <w:rsid w:val="00086B57"/>
    <w:rsid w:val="0008781F"/>
    <w:rsid w:val="00087882"/>
    <w:rsid w:val="000910FE"/>
    <w:rsid w:val="0009156E"/>
    <w:rsid w:val="00091A39"/>
    <w:rsid w:val="00091BAC"/>
    <w:rsid w:val="00092C2B"/>
    <w:rsid w:val="000932E9"/>
    <w:rsid w:val="00093A4C"/>
    <w:rsid w:val="00093B36"/>
    <w:rsid w:val="00093B39"/>
    <w:rsid w:val="00093FD2"/>
    <w:rsid w:val="000948AB"/>
    <w:rsid w:val="00095500"/>
    <w:rsid w:val="00095620"/>
    <w:rsid w:val="00095733"/>
    <w:rsid w:val="000958B5"/>
    <w:rsid w:val="00095944"/>
    <w:rsid w:val="00096242"/>
    <w:rsid w:val="0009625D"/>
    <w:rsid w:val="000973FA"/>
    <w:rsid w:val="000976E5"/>
    <w:rsid w:val="0009786D"/>
    <w:rsid w:val="000A04A2"/>
    <w:rsid w:val="000A0C46"/>
    <w:rsid w:val="000A0ED3"/>
    <w:rsid w:val="000A1353"/>
    <w:rsid w:val="000A14D9"/>
    <w:rsid w:val="000A166D"/>
    <w:rsid w:val="000A168F"/>
    <w:rsid w:val="000A19D0"/>
    <w:rsid w:val="000A1ACA"/>
    <w:rsid w:val="000A1F2F"/>
    <w:rsid w:val="000A20F7"/>
    <w:rsid w:val="000A26A7"/>
    <w:rsid w:val="000A26FB"/>
    <w:rsid w:val="000A2A85"/>
    <w:rsid w:val="000A2CCF"/>
    <w:rsid w:val="000A3016"/>
    <w:rsid w:val="000A33F9"/>
    <w:rsid w:val="000A3940"/>
    <w:rsid w:val="000A3DAD"/>
    <w:rsid w:val="000A3DEE"/>
    <w:rsid w:val="000A482E"/>
    <w:rsid w:val="000A5C05"/>
    <w:rsid w:val="000A5FE4"/>
    <w:rsid w:val="000A6357"/>
    <w:rsid w:val="000A6823"/>
    <w:rsid w:val="000B075E"/>
    <w:rsid w:val="000B0A7E"/>
    <w:rsid w:val="000B0E30"/>
    <w:rsid w:val="000B1F25"/>
    <w:rsid w:val="000B1FB2"/>
    <w:rsid w:val="000B23BA"/>
    <w:rsid w:val="000B23DC"/>
    <w:rsid w:val="000B2596"/>
    <w:rsid w:val="000B2EC2"/>
    <w:rsid w:val="000B3D99"/>
    <w:rsid w:val="000B3F90"/>
    <w:rsid w:val="000B4149"/>
    <w:rsid w:val="000B489A"/>
    <w:rsid w:val="000B5359"/>
    <w:rsid w:val="000B5507"/>
    <w:rsid w:val="000B589E"/>
    <w:rsid w:val="000B5E06"/>
    <w:rsid w:val="000B5E58"/>
    <w:rsid w:val="000B6563"/>
    <w:rsid w:val="000B6808"/>
    <w:rsid w:val="000B69E6"/>
    <w:rsid w:val="000B6D11"/>
    <w:rsid w:val="000B6D45"/>
    <w:rsid w:val="000B70A9"/>
    <w:rsid w:val="000B7378"/>
    <w:rsid w:val="000C028F"/>
    <w:rsid w:val="000C03A9"/>
    <w:rsid w:val="000C0931"/>
    <w:rsid w:val="000C0D1E"/>
    <w:rsid w:val="000C17F8"/>
    <w:rsid w:val="000C217E"/>
    <w:rsid w:val="000C2BC6"/>
    <w:rsid w:val="000C2C9D"/>
    <w:rsid w:val="000C2CC8"/>
    <w:rsid w:val="000C31B8"/>
    <w:rsid w:val="000C3225"/>
    <w:rsid w:val="000C326F"/>
    <w:rsid w:val="000C33F9"/>
    <w:rsid w:val="000C484E"/>
    <w:rsid w:val="000C4AB6"/>
    <w:rsid w:val="000C5BFA"/>
    <w:rsid w:val="000C5E07"/>
    <w:rsid w:val="000C6191"/>
    <w:rsid w:val="000C6B34"/>
    <w:rsid w:val="000C6D84"/>
    <w:rsid w:val="000D00E5"/>
    <w:rsid w:val="000D0311"/>
    <w:rsid w:val="000D035F"/>
    <w:rsid w:val="000D0360"/>
    <w:rsid w:val="000D042C"/>
    <w:rsid w:val="000D0787"/>
    <w:rsid w:val="000D1710"/>
    <w:rsid w:val="000D2638"/>
    <w:rsid w:val="000D2FEF"/>
    <w:rsid w:val="000D43BB"/>
    <w:rsid w:val="000D4DAC"/>
    <w:rsid w:val="000D5110"/>
    <w:rsid w:val="000D51C2"/>
    <w:rsid w:val="000D53D7"/>
    <w:rsid w:val="000D54E5"/>
    <w:rsid w:val="000D58EE"/>
    <w:rsid w:val="000D5BBB"/>
    <w:rsid w:val="000D5DDD"/>
    <w:rsid w:val="000D6558"/>
    <w:rsid w:val="000D6590"/>
    <w:rsid w:val="000D6EFC"/>
    <w:rsid w:val="000D75EB"/>
    <w:rsid w:val="000D764D"/>
    <w:rsid w:val="000D7F43"/>
    <w:rsid w:val="000E00A8"/>
    <w:rsid w:val="000E00CE"/>
    <w:rsid w:val="000E00D4"/>
    <w:rsid w:val="000E072A"/>
    <w:rsid w:val="000E093E"/>
    <w:rsid w:val="000E0DA6"/>
    <w:rsid w:val="000E0F58"/>
    <w:rsid w:val="000E119C"/>
    <w:rsid w:val="000E1B1D"/>
    <w:rsid w:val="000E1F75"/>
    <w:rsid w:val="000E2322"/>
    <w:rsid w:val="000E277E"/>
    <w:rsid w:val="000E284A"/>
    <w:rsid w:val="000E2B1F"/>
    <w:rsid w:val="000E2B8B"/>
    <w:rsid w:val="000E3206"/>
    <w:rsid w:val="000E34B0"/>
    <w:rsid w:val="000E37FB"/>
    <w:rsid w:val="000E42F5"/>
    <w:rsid w:val="000E46AE"/>
    <w:rsid w:val="000E508C"/>
    <w:rsid w:val="000E524E"/>
    <w:rsid w:val="000E570A"/>
    <w:rsid w:val="000E5AF4"/>
    <w:rsid w:val="000E5B7C"/>
    <w:rsid w:val="000E5B97"/>
    <w:rsid w:val="000E6193"/>
    <w:rsid w:val="000E635C"/>
    <w:rsid w:val="000E6B1E"/>
    <w:rsid w:val="000E6FFB"/>
    <w:rsid w:val="000E744D"/>
    <w:rsid w:val="000E7DEF"/>
    <w:rsid w:val="000E7F79"/>
    <w:rsid w:val="000F0316"/>
    <w:rsid w:val="000F0332"/>
    <w:rsid w:val="000F0594"/>
    <w:rsid w:val="000F05B3"/>
    <w:rsid w:val="000F07FE"/>
    <w:rsid w:val="000F0A57"/>
    <w:rsid w:val="000F0CA8"/>
    <w:rsid w:val="000F0EF0"/>
    <w:rsid w:val="000F1246"/>
    <w:rsid w:val="000F137D"/>
    <w:rsid w:val="000F14B2"/>
    <w:rsid w:val="000F24F5"/>
    <w:rsid w:val="000F2ED9"/>
    <w:rsid w:val="000F376E"/>
    <w:rsid w:val="000F4142"/>
    <w:rsid w:val="000F4B1F"/>
    <w:rsid w:val="000F506D"/>
    <w:rsid w:val="000F58D9"/>
    <w:rsid w:val="000F5AA3"/>
    <w:rsid w:val="000F62A4"/>
    <w:rsid w:val="000F6D9E"/>
    <w:rsid w:val="000F7232"/>
    <w:rsid w:val="000F7523"/>
    <w:rsid w:val="000F7968"/>
    <w:rsid w:val="000F7AA3"/>
    <w:rsid w:val="001006CA"/>
    <w:rsid w:val="00100F8B"/>
    <w:rsid w:val="001010A6"/>
    <w:rsid w:val="001013D3"/>
    <w:rsid w:val="001018CD"/>
    <w:rsid w:val="00102172"/>
    <w:rsid w:val="00102320"/>
    <w:rsid w:val="0010296B"/>
    <w:rsid w:val="001029B0"/>
    <w:rsid w:val="00102F47"/>
    <w:rsid w:val="00102FCE"/>
    <w:rsid w:val="001035B8"/>
    <w:rsid w:val="0010423A"/>
    <w:rsid w:val="00104AAA"/>
    <w:rsid w:val="0010515C"/>
    <w:rsid w:val="001056EA"/>
    <w:rsid w:val="001059BD"/>
    <w:rsid w:val="00105FFA"/>
    <w:rsid w:val="001069E2"/>
    <w:rsid w:val="00106F80"/>
    <w:rsid w:val="00107B9D"/>
    <w:rsid w:val="00110015"/>
    <w:rsid w:val="00110652"/>
    <w:rsid w:val="00110846"/>
    <w:rsid w:val="00110FEB"/>
    <w:rsid w:val="0011132B"/>
    <w:rsid w:val="001117EE"/>
    <w:rsid w:val="00111B61"/>
    <w:rsid w:val="001125C9"/>
    <w:rsid w:val="00112643"/>
    <w:rsid w:val="0011296C"/>
    <w:rsid w:val="00112A77"/>
    <w:rsid w:val="00112D86"/>
    <w:rsid w:val="001131CD"/>
    <w:rsid w:val="001134CE"/>
    <w:rsid w:val="00113CB7"/>
    <w:rsid w:val="00113D77"/>
    <w:rsid w:val="001141AC"/>
    <w:rsid w:val="00114594"/>
    <w:rsid w:val="00114AD2"/>
    <w:rsid w:val="00114B02"/>
    <w:rsid w:val="00114BE5"/>
    <w:rsid w:val="00114CB6"/>
    <w:rsid w:val="00115417"/>
    <w:rsid w:val="00116128"/>
    <w:rsid w:val="001163B6"/>
    <w:rsid w:val="00116B0F"/>
    <w:rsid w:val="00116C4C"/>
    <w:rsid w:val="001178AC"/>
    <w:rsid w:val="00117D07"/>
    <w:rsid w:val="0012016B"/>
    <w:rsid w:val="00120A17"/>
    <w:rsid w:val="00121023"/>
    <w:rsid w:val="0012134A"/>
    <w:rsid w:val="00121592"/>
    <w:rsid w:val="001215BA"/>
    <w:rsid w:val="00121915"/>
    <w:rsid w:val="00122195"/>
    <w:rsid w:val="0012279A"/>
    <w:rsid w:val="00122B20"/>
    <w:rsid w:val="00123051"/>
    <w:rsid w:val="00123812"/>
    <w:rsid w:val="00123DE0"/>
    <w:rsid w:val="0012401D"/>
    <w:rsid w:val="00124309"/>
    <w:rsid w:val="0012447F"/>
    <w:rsid w:val="0012453A"/>
    <w:rsid w:val="00124F2C"/>
    <w:rsid w:val="0012522C"/>
    <w:rsid w:val="0012558A"/>
    <w:rsid w:val="00125C4C"/>
    <w:rsid w:val="00125E08"/>
    <w:rsid w:val="001269B0"/>
    <w:rsid w:val="00126B5A"/>
    <w:rsid w:val="00126D92"/>
    <w:rsid w:val="00127034"/>
    <w:rsid w:val="00130668"/>
    <w:rsid w:val="001307D5"/>
    <w:rsid w:val="00130934"/>
    <w:rsid w:val="001312E5"/>
    <w:rsid w:val="001318FA"/>
    <w:rsid w:val="001329CE"/>
    <w:rsid w:val="00133559"/>
    <w:rsid w:val="00133809"/>
    <w:rsid w:val="00133C68"/>
    <w:rsid w:val="00133F25"/>
    <w:rsid w:val="00134B61"/>
    <w:rsid w:val="00135800"/>
    <w:rsid w:val="0013669B"/>
    <w:rsid w:val="00136814"/>
    <w:rsid w:val="00136D5F"/>
    <w:rsid w:val="00137268"/>
    <w:rsid w:val="001402E3"/>
    <w:rsid w:val="0014177D"/>
    <w:rsid w:val="00141F49"/>
    <w:rsid w:val="00142ABC"/>
    <w:rsid w:val="00142D29"/>
    <w:rsid w:val="001431A6"/>
    <w:rsid w:val="00143A1B"/>
    <w:rsid w:val="00143DE5"/>
    <w:rsid w:val="00143E36"/>
    <w:rsid w:val="00143F2B"/>
    <w:rsid w:val="00144714"/>
    <w:rsid w:val="00144E43"/>
    <w:rsid w:val="00145603"/>
    <w:rsid w:val="0014580E"/>
    <w:rsid w:val="00145D71"/>
    <w:rsid w:val="00145E1E"/>
    <w:rsid w:val="00145F40"/>
    <w:rsid w:val="0014632B"/>
    <w:rsid w:val="00146773"/>
    <w:rsid w:val="001469B4"/>
    <w:rsid w:val="00146D4F"/>
    <w:rsid w:val="00146D7A"/>
    <w:rsid w:val="00147D95"/>
    <w:rsid w:val="001500DC"/>
    <w:rsid w:val="00150290"/>
    <w:rsid w:val="00150BCE"/>
    <w:rsid w:val="0015180C"/>
    <w:rsid w:val="00151975"/>
    <w:rsid w:val="00151DD4"/>
    <w:rsid w:val="0015227E"/>
    <w:rsid w:val="0015248C"/>
    <w:rsid w:val="001526A2"/>
    <w:rsid w:val="00152B82"/>
    <w:rsid w:val="00152BFA"/>
    <w:rsid w:val="00154766"/>
    <w:rsid w:val="001548FE"/>
    <w:rsid w:val="00154CBC"/>
    <w:rsid w:val="00154EDC"/>
    <w:rsid w:val="00154EF0"/>
    <w:rsid w:val="001555BC"/>
    <w:rsid w:val="001555E1"/>
    <w:rsid w:val="001559FE"/>
    <w:rsid w:val="00155FB0"/>
    <w:rsid w:val="001560B0"/>
    <w:rsid w:val="00156314"/>
    <w:rsid w:val="001564CF"/>
    <w:rsid w:val="00157465"/>
    <w:rsid w:val="00157A3A"/>
    <w:rsid w:val="00157ACD"/>
    <w:rsid w:val="001600E3"/>
    <w:rsid w:val="0016062F"/>
    <w:rsid w:val="001613D0"/>
    <w:rsid w:val="00162051"/>
    <w:rsid w:val="0016290C"/>
    <w:rsid w:val="00162E74"/>
    <w:rsid w:val="00164712"/>
    <w:rsid w:val="00165CC4"/>
    <w:rsid w:val="00165F0F"/>
    <w:rsid w:val="00166712"/>
    <w:rsid w:val="0016693E"/>
    <w:rsid w:val="00166B69"/>
    <w:rsid w:val="00166BFC"/>
    <w:rsid w:val="0016786F"/>
    <w:rsid w:val="0017082E"/>
    <w:rsid w:val="00170C61"/>
    <w:rsid w:val="00170D95"/>
    <w:rsid w:val="00170F7C"/>
    <w:rsid w:val="001719E4"/>
    <w:rsid w:val="0017262A"/>
    <w:rsid w:val="00172A3E"/>
    <w:rsid w:val="00172B28"/>
    <w:rsid w:val="00172B3F"/>
    <w:rsid w:val="00172B86"/>
    <w:rsid w:val="00172BB8"/>
    <w:rsid w:val="001731E7"/>
    <w:rsid w:val="001734A6"/>
    <w:rsid w:val="001735FB"/>
    <w:rsid w:val="00173B42"/>
    <w:rsid w:val="00173DA6"/>
    <w:rsid w:val="00174123"/>
    <w:rsid w:val="00174217"/>
    <w:rsid w:val="001748D3"/>
    <w:rsid w:val="00175711"/>
    <w:rsid w:val="00175A41"/>
    <w:rsid w:val="00175AA6"/>
    <w:rsid w:val="001762FD"/>
    <w:rsid w:val="0017683A"/>
    <w:rsid w:val="001768D8"/>
    <w:rsid w:val="00176C17"/>
    <w:rsid w:val="00176D53"/>
    <w:rsid w:val="00177774"/>
    <w:rsid w:val="00177825"/>
    <w:rsid w:val="00177A81"/>
    <w:rsid w:val="00177BFF"/>
    <w:rsid w:val="00177C46"/>
    <w:rsid w:val="00177C98"/>
    <w:rsid w:val="001804E1"/>
    <w:rsid w:val="00180875"/>
    <w:rsid w:val="00180E04"/>
    <w:rsid w:val="0018191B"/>
    <w:rsid w:val="00181A2A"/>
    <w:rsid w:val="00181E36"/>
    <w:rsid w:val="00182C7E"/>
    <w:rsid w:val="00182C89"/>
    <w:rsid w:val="001831BC"/>
    <w:rsid w:val="00183DF1"/>
    <w:rsid w:val="00183FE0"/>
    <w:rsid w:val="001842BA"/>
    <w:rsid w:val="0018520B"/>
    <w:rsid w:val="0018553F"/>
    <w:rsid w:val="001857D4"/>
    <w:rsid w:val="00185870"/>
    <w:rsid w:val="00185CB4"/>
    <w:rsid w:val="00185E01"/>
    <w:rsid w:val="00186FBF"/>
    <w:rsid w:val="001870AE"/>
    <w:rsid w:val="0018730A"/>
    <w:rsid w:val="00187ACE"/>
    <w:rsid w:val="0019013B"/>
    <w:rsid w:val="00190359"/>
    <w:rsid w:val="001907D2"/>
    <w:rsid w:val="001908D5"/>
    <w:rsid w:val="001910E3"/>
    <w:rsid w:val="001910E5"/>
    <w:rsid w:val="001919EA"/>
    <w:rsid w:val="00191A46"/>
    <w:rsid w:val="00191C08"/>
    <w:rsid w:val="00191C19"/>
    <w:rsid w:val="00192E54"/>
    <w:rsid w:val="001933F6"/>
    <w:rsid w:val="00193AB7"/>
    <w:rsid w:val="00193CDB"/>
    <w:rsid w:val="00193E62"/>
    <w:rsid w:val="001943D9"/>
    <w:rsid w:val="001948EA"/>
    <w:rsid w:val="00194BF3"/>
    <w:rsid w:val="001953AD"/>
    <w:rsid w:val="00195FCB"/>
    <w:rsid w:val="00196088"/>
    <w:rsid w:val="001967AE"/>
    <w:rsid w:val="00196B3D"/>
    <w:rsid w:val="00196DBA"/>
    <w:rsid w:val="00197180"/>
    <w:rsid w:val="001979E5"/>
    <w:rsid w:val="00197D29"/>
    <w:rsid w:val="001A0A98"/>
    <w:rsid w:val="001A109B"/>
    <w:rsid w:val="001A13EB"/>
    <w:rsid w:val="001A17F8"/>
    <w:rsid w:val="001A1A83"/>
    <w:rsid w:val="001A2C1F"/>
    <w:rsid w:val="001A31B1"/>
    <w:rsid w:val="001A3293"/>
    <w:rsid w:val="001A38AB"/>
    <w:rsid w:val="001A424C"/>
    <w:rsid w:val="001A4CD1"/>
    <w:rsid w:val="001A5355"/>
    <w:rsid w:val="001A5A1A"/>
    <w:rsid w:val="001A61B3"/>
    <w:rsid w:val="001A6C66"/>
    <w:rsid w:val="001A6DE1"/>
    <w:rsid w:val="001A7174"/>
    <w:rsid w:val="001A7269"/>
    <w:rsid w:val="001A774D"/>
    <w:rsid w:val="001B05DA"/>
    <w:rsid w:val="001B064C"/>
    <w:rsid w:val="001B09C6"/>
    <w:rsid w:val="001B1299"/>
    <w:rsid w:val="001B13FE"/>
    <w:rsid w:val="001B1771"/>
    <w:rsid w:val="001B190A"/>
    <w:rsid w:val="001B1F5A"/>
    <w:rsid w:val="001B22C2"/>
    <w:rsid w:val="001B2893"/>
    <w:rsid w:val="001B2994"/>
    <w:rsid w:val="001B338F"/>
    <w:rsid w:val="001B3398"/>
    <w:rsid w:val="001B35D6"/>
    <w:rsid w:val="001B3BE0"/>
    <w:rsid w:val="001B3BE2"/>
    <w:rsid w:val="001B42E5"/>
    <w:rsid w:val="001B42E7"/>
    <w:rsid w:val="001B525E"/>
    <w:rsid w:val="001B539C"/>
    <w:rsid w:val="001B58BD"/>
    <w:rsid w:val="001B5914"/>
    <w:rsid w:val="001B60AA"/>
    <w:rsid w:val="001B6C09"/>
    <w:rsid w:val="001B7C9F"/>
    <w:rsid w:val="001C1965"/>
    <w:rsid w:val="001C1C32"/>
    <w:rsid w:val="001C2A71"/>
    <w:rsid w:val="001C2F71"/>
    <w:rsid w:val="001C30A8"/>
    <w:rsid w:val="001C351C"/>
    <w:rsid w:val="001C3549"/>
    <w:rsid w:val="001C37F4"/>
    <w:rsid w:val="001C3B13"/>
    <w:rsid w:val="001C4168"/>
    <w:rsid w:val="001C42A5"/>
    <w:rsid w:val="001C44E2"/>
    <w:rsid w:val="001C4B21"/>
    <w:rsid w:val="001C5592"/>
    <w:rsid w:val="001C632E"/>
    <w:rsid w:val="001C6395"/>
    <w:rsid w:val="001C6BA3"/>
    <w:rsid w:val="001C717B"/>
    <w:rsid w:val="001C7284"/>
    <w:rsid w:val="001C72FC"/>
    <w:rsid w:val="001C75CB"/>
    <w:rsid w:val="001C7A1E"/>
    <w:rsid w:val="001C7CC3"/>
    <w:rsid w:val="001C7EEA"/>
    <w:rsid w:val="001D0858"/>
    <w:rsid w:val="001D09DA"/>
    <w:rsid w:val="001D0D7D"/>
    <w:rsid w:val="001D0E81"/>
    <w:rsid w:val="001D0EF1"/>
    <w:rsid w:val="001D1189"/>
    <w:rsid w:val="001D1D9D"/>
    <w:rsid w:val="001D2282"/>
    <w:rsid w:val="001D2895"/>
    <w:rsid w:val="001D2A42"/>
    <w:rsid w:val="001D2E7C"/>
    <w:rsid w:val="001D3272"/>
    <w:rsid w:val="001D45F2"/>
    <w:rsid w:val="001D58A6"/>
    <w:rsid w:val="001D58AD"/>
    <w:rsid w:val="001D60D7"/>
    <w:rsid w:val="001D68C5"/>
    <w:rsid w:val="001D6DB2"/>
    <w:rsid w:val="001D73AA"/>
    <w:rsid w:val="001D73F2"/>
    <w:rsid w:val="001D79E1"/>
    <w:rsid w:val="001D7A56"/>
    <w:rsid w:val="001D7C93"/>
    <w:rsid w:val="001D7D63"/>
    <w:rsid w:val="001D7F26"/>
    <w:rsid w:val="001E0686"/>
    <w:rsid w:val="001E09F4"/>
    <w:rsid w:val="001E0A98"/>
    <w:rsid w:val="001E0B5C"/>
    <w:rsid w:val="001E2132"/>
    <w:rsid w:val="001E30E2"/>
    <w:rsid w:val="001E34EF"/>
    <w:rsid w:val="001E38D9"/>
    <w:rsid w:val="001E3E08"/>
    <w:rsid w:val="001E3ED9"/>
    <w:rsid w:val="001E3EF1"/>
    <w:rsid w:val="001E3F32"/>
    <w:rsid w:val="001E4549"/>
    <w:rsid w:val="001E4F12"/>
    <w:rsid w:val="001E57B2"/>
    <w:rsid w:val="001E6B7E"/>
    <w:rsid w:val="001E6FB1"/>
    <w:rsid w:val="001E7334"/>
    <w:rsid w:val="001E75A7"/>
    <w:rsid w:val="001E78DE"/>
    <w:rsid w:val="001E7983"/>
    <w:rsid w:val="001E7E32"/>
    <w:rsid w:val="001F0975"/>
    <w:rsid w:val="001F1531"/>
    <w:rsid w:val="001F18C5"/>
    <w:rsid w:val="001F1C5E"/>
    <w:rsid w:val="001F1E00"/>
    <w:rsid w:val="001F2E8E"/>
    <w:rsid w:val="001F301D"/>
    <w:rsid w:val="001F33A2"/>
    <w:rsid w:val="001F357B"/>
    <w:rsid w:val="001F35B6"/>
    <w:rsid w:val="001F3F59"/>
    <w:rsid w:val="001F4804"/>
    <w:rsid w:val="001F4DE4"/>
    <w:rsid w:val="001F4E2D"/>
    <w:rsid w:val="001F4EA7"/>
    <w:rsid w:val="001F4FDE"/>
    <w:rsid w:val="001F5275"/>
    <w:rsid w:val="001F542B"/>
    <w:rsid w:val="001F56F5"/>
    <w:rsid w:val="001F5ADA"/>
    <w:rsid w:val="001F5F75"/>
    <w:rsid w:val="001F63C6"/>
    <w:rsid w:val="001F64B8"/>
    <w:rsid w:val="001F69A2"/>
    <w:rsid w:val="0020035E"/>
    <w:rsid w:val="0020079A"/>
    <w:rsid w:val="00200A84"/>
    <w:rsid w:val="00200DD2"/>
    <w:rsid w:val="00201F09"/>
    <w:rsid w:val="002030F7"/>
    <w:rsid w:val="002033C2"/>
    <w:rsid w:val="00203472"/>
    <w:rsid w:val="00203982"/>
    <w:rsid w:val="00204731"/>
    <w:rsid w:val="0020481D"/>
    <w:rsid w:val="00204D36"/>
    <w:rsid w:val="002058FE"/>
    <w:rsid w:val="00205B66"/>
    <w:rsid w:val="002060CD"/>
    <w:rsid w:val="0020698C"/>
    <w:rsid w:val="00206D33"/>
    <w:rsid w:val="002074D3"/>
    <w:rsid w:val="0020755F"/>
    <w:rsid w:val="00207C97"/>
    <w:rsid w:val="002100CC"/>
    <w:rsid w:val="00210414"/>
    <w:rsid w:val="00210A3F"/>
    <w:rsid w:val="0021149F"/>
    <w:rsid w:val="00212115"/>
    <w:rsid w:val="00212426"/>
    <w:rsid w:val="002129B2"/>
    <w:rsid w:val="00212BAE"/>
    <w:rsid w:val="00212E4B"/>
    <w:rsid w:val="002132BE"/>
    <w:rsid w:val="002135DA"/>
    <w:rsid w:val="00213618"/>
    <w:rsid w:val="00213AE8"/>
    <w:rsid w:val="00214206"/>
    <w:rsid w:val="002142D2"/>
    <w:rsid w:val="00214622"/>
    <w:rsid w:val="00214708"/>
    <w:rsid w:val="00214D56"/>
    <w:rsid w:val="00214E9A"/>
    <w:rsid w:val="00214F2B"/>
    <w:rsid w:val="002151D3"/>
    <w:rsid w:val="00215C4D"/>
    <w:rsid w:val="0021639A"/>
    <w:rsid w:val="00216415"/>
    <w:rsid w:val="002165C0"/>
    <w:rsid w:val="002165D0"/>
    <w:rsid w:val="002174C9"/>
    <w:rsid w:val="002174EC"/>
    <w:rsid w:val="0021761E"/>
    <w:rsid w:val="002179B0"/>
    <w:rsid w:val="00217AC3"/>
    <w:rsid w:val="00217B62"/>
    <w:rsid w:val="00217C2B"/>
    <w:rsid w:val="00220299"/>
    <w:rsid w:val="0022035C"/>
    <w:rsid w:val="00220AED"/>
    <w:rsid w:val="00221427"/>
    <w:rsid w:val="00221591"/>
    <w:rsid w:val="00222118"/>
    <w:rsid w:val="002228D2"/>
    <w:rsid w:val="002229E4"/>
    <w:rsid w:val="00222F9E"/>
    <w:rsid w:val="00223C04"/>
    <w:rsid w:val="00223EDC"/>
    <w:rsid w:val="00224C10"/>
    <w:rsid w:val="002252C3"/>
    <w:rsid w:val="0022572C"/>
    <w:rsid w:val="002257E1"/>
    <w:rsid w:val="00225AF9"/>
    <w:rsid w:val="00225CEB"/>
    <w:rsid w:val="00225D9F"/>
    <w:rsid w:val="00226CAD"/>
    <w:rsid w:val="0022705C"/>
    <w:rsid w:val="00227208"/>
    <w:rsid w:val="0022734B"/>
    <w:rsid w:val="00227465"/>
    <w:rsid w:val="0022789B"/>
    <w:rsid w:val="00227F36"/>
    <w:rsid w:val="00230173"/>
    <w:rsid w:val="00230249"/>
    <w:rsid w:val="002302A9"/>
    <w:rsid w:val="00230622"/>
    <w:rsid w:val="002306A6"/>
    <w:rsid w:val="00230850"/>
    <w:rsid w:val="002309D7"/>
    <w:rsid w:val="00230BCA"/>
    <w:rsid w:val="00230C11"/>
    <w:rsid w:val="0023262D"/>
    <w:rsid w:val="00232F03"/>
    <w:rsid w:val="002339FF"/>
    <w:rsid w:val="00233FD3"/>
    <w:rsid w:val="00234687"/>
    <w:rsid w:val="00234A70"/>
    <w:rsid w:val="00237632"/>
    <w:rsid w:val="0023763D"/>
    <w:rsid w:val="00237877"/>
    <w:rsid w:val="0023794F"/>
    <w:rsid w:val="00237D1C"/>
    <w:rsid w:val="002405FB"/>
    <w:rsid w:val="00240CEF"/>
    <w:rsid w:val="00241345"/>
    <w:rsid w:val="002414C6"/>
    <w:rsid w:val="00241A21"/>
    <w:rsid w:val="00241D30"/>
    <w:rsid w:val="0024284C"/>
    <w:rsid w:val="00243BC2"/>
    <w:rsid w:val="00245509"/>
    <w:rsid w:val="0024558B"/>
    <w:rsid w:val="00245597"/>
    <w:rsid w:val="002455E4"/>
    <w:rsid w:val="00245FF9"/>
    <w:rsid w:val="00246CE1"/>
    <w:rsid w:val="00246F52"/>
    <w:rsid w:val="00247425"/>
    <w:rsid w:val="002474CF"/>
    <w:rsid w:val="00247511"/>
    <w:rsid w:val="002479B7"/>
    <w:rsid w:val="00247B84"/>
    <w:rsid w:val="00247E09"/>
    <w:rsid w:val="00247E6E"/>
    <w:rsid w:val="0025056A"/>
    <w:rsid w:val="0025059C"/>
    <w:rsid w:val="00250AE0"/>
    <w:rsid w:val="00251340"/>
    <w:rsid w:val="002513D7"/>
    <w:rsid w:val="002514C4"/>
    <w:rsid w:val="00251903"/>
    <w:rsid w:val="00251CD0"/>
    <w:rsid w:val="00251F1A"/>
    <w:rsid w:val="0025262E"/>
    <w:rsid w:val="002528E9"/>
    <w:rsid w:val="00252971"/>
    <w:rsid w:val="00252D7E"/>
    <w:rsid w:val="00252F53"/>
    <w:rsid w:val="0025308A"/>
    <w:rsid w:val="002539A6"/>
    <w:rsid w:val="00253E61"/>
    <w:rsid w:val="00254002"/>
    <w:rsid w:val="00254750"/>
    <w:rsid w:val="0025508B"/>
    <w:rsid w:val="002551D6"/>
    <w:rsid w:val="00255833"/>
    <w:rsid w:val="00255AF0"/>
    <w:rsid w:val="00256202"/>
    <w:rsid w:val="00256A8E"/>
    <w:rsid w:val="00256AD0"/>
    <w:rsid w:val="00256E86"/>
    <w:rsid w:val="002571D3"/>
    <w:rsid w:val="00257305"/>
    <w:rsid w:val="00257317"/>
    <w:rsid w:val="0026075D"/>
    <w:rsid w:val="00261AFC"/>
    <w:rsid w:val="00261E7B"/>
    <w:rsid w:val="002622AA"/>
    <w:rsid w:val="00262336"/>
    <w:rsid w:val="00262646"/>
    <w:rsid w:val="0026295D"/>
    <w:rsid w:val="00262AAD"/>
    <w:rsid w:val="00262B5B"/>
    <w:rsid w:val="00263190"/>
    <w:rsid w:val="00263943"/>
    <w:rsid w:val="00264464"/>
    <w:rsid w:val="00264469"/>
    <w:rsid w:val="002647C6"/>
    <w:rsid w:val="00264A09"/>
    <w:rsid w:val="00264BB6"/>
    <w:rsid w:val="00264CD7"/>
    <w:rsid w:val="00265100"/>
    <w:rsid w:val="00265F28"/>
    <w:rsid w:val="0026617D"/>
    <w:rsid w:val="00266743"/>
    <w:rsid w:val="002668D6"/>
    <w:rsid w:val="00266E34"/>
    <w:rsid w:val="002672BC"/>
    <w:rsid w:val="0027019A"/>
    <w:rsid w:val="00270870"/>
    <w:rsid w:val="0027124E"/>
    <w:rsid w:val="00271F64"/>
    <w:rsid w:val="00271FC5"/>
    <w:rsid w:val="00272174"/>
    <w:rsid w:val="002737BE"/>
    <w:rsid w:val="00273F3B"/>
    <w:rsid w:val="00273FD0"/>
    <w:rsid w:val="00274178"/>
    <w:rsid w:val="0027431F"/>
    <w:rsid w:val="00274A2B"/>
    <w:rsid w:val="00274F84"/>
    <w:rsid w:val="00275892"/>
    <w:rsid w:val="002761C2"/>
    <w:rsid w:val="00276798"/>
    <w:rsid w:val="00276C06"/>
    <w:rsid w:val="0027787F"/>
    <w:rsid w:val="00277F18"/>
    <w:rsid w:val="0028060B"/>
    <w:rsid w:val="00281205"/>
    <w:rsid w:val="0028120C"/>
    <w:rsid w:val="002816C2"/>
    <w:rsid w:val="00282F96"/>
    <w:rsid w:val="0028310C"/>
    <w:rsid w:val="002831DA"/>
    <w:rsid w:val="002833D4"/>
    <w:rsid w:val="00283417"/>
    <w:rsid w:val="00283639"/>
    <w:rsid w:val="002843EC"/>
    <w:rsid w:val="00285DE7"/>
    <w:rsid w:val="0028661E"/>
    <w:rsid w:val="0028753C"/>
    <w:rsid w:val="00287A53"/>
    <w:rsid w:val="00287CA4"/>
    <w:rsid w:val="0029064B"/>
    <w:rsid w:val="00290917"/>
    <w:rsid w:val="002915D0"/>
    <w:rsid w:val="002919CF"/>
    <w:rsid w:val="00292183"/>
    <w:rsid w:val="002925E7"/>
    <w:rsid w:val="00292749"/>
    <w:rsid w:val="00293698"/>
    <w:rsid w:val="00293A28"/>
    <w:rsid w:val="00293EFC"/>
    <w:rsid w:val="0029410A"/>
    <w:rsid w:val="002945FF"/>
    <w:rsid w:val="00294EB5"/>
    <w:rsid w:val="00295317"/>
    <w:rsid w:val="00295771"/>
    <w:rsid w:val="00295827"/>
    <w:rsid w:val="00295BFE"/>
    <w:rsid w:val="00295D84"/>
    <w:rsid w:val="00295D8F"/>
    <w:rsid w:val="00295F16"/>
    <w:rsid w:val="002960DF"/>
    <w:rsid w:val="00296C44"/>
    <w:rsid w:val="00297847"/>
    <w:rsid w:val="002A033F"/>
    <w:rsid w:val="002A04BF"/>
    <w:rsid w:val="002A16DA"/>
    <w:rsid w:val="002A17B0"/>
    <w:rsid w:val="002A20D2"/>
    <w:rsid w:val="002A2141"/>
    <w:rsid w:val="002A263A"/>
    <w:rsid w:val="002A29C7"/>
    <w:rsid w:val="002A3594"/>
    <w:rsid w:val="002A37D2"/>
    <w:rsid w:val="002A3BBC"/>
    <w:rsid w:val="002A4162"/>
    <w:rsid w:val="002A42EC"/>
    <w:rsid w:val="002A465E"/>
    <w:rsid w:val="002A4AFE"/>
    <w:rsid w:val="002A50A3"/>
    <w:rsid w:val="002A5283"/>
    <w:rsid w:val="002A5D78"/>
    <w:rsid w:val="002A5E58"/>
    <w:rsid w:val="002A643A"/>
    <w:rsid w:val="002A66C7"/>
    <w:rsid w:val="002A6700"/>
    <w:rsid w:val="002A67F7"/>
    <w:rsid w:val="002A6BB6"/>
    <w:rsid w:val="002A73AB"/>
    <w:rsid w:val="002A74B0"/>
    <w:rsid w:val="002A76D6"/>
    <w:rsid w:val="002B1CAA"/>
    <w:rsid w:val="002B2553"/>
    <w:rsid w:val="002B2683"/>
    <w:rsid w:val="002B2A27"/>
    <w:rsid w:val="002B34EF"/>
    <w:rsid w:val="002B41E5"/>
    <w:rsid w:val="002B42A0"/>
    <w:rsid w:val="002B4A20"/>
    <w:rsid w:val="002B521C"/>
    <w:rsid w:val="002B53F3"/>
    <w:rsid w:val="002B545C"/>
    <w:rsid w:val="002B5DE0"/>
    <w:rsid w:val="002B6184"/>
    <w:rsid w:val="002B6EBE"/>
    <w:rsid w:val="002B7B43"/>
    <w:rsid w:val="002B7C91"/>
    <w:rsid w:val="002B7D1B"/>
    <w:rsid w:val="002C07E0"/>
    <w:rsid w:val="002C0AD6"/>
    <w:rsid w:val="002C13F3"/>
    <w:rsid w:val="002C1836"/>
    <w:rsid w:val="002C1AEB"/>
    <w:rsid w:val="002C1B6D"/>
    <w:rsid w:val="002C38B3"/>
    <w:rsid w:val="002C3992"/>
    <w:rsid w:val="002C3D61"/>
    <w:rsid w:val="002C3F64"/>
    <w:rsid w:val="002C4762"/>
    <w:rsid w:val="002C4B94"/>
    <w:rsid w:val="002C5704"/>
    <w:rsid w:val="002C59F2"/>
    <w:rsid w:val="002C6515"/>
    <w:rsid w:val="002C6636"/>
    <w:rsid w:val="002C6DC3"/>
    <w:rsid w:val="002C6EAE"/>
    <w:rsid w:val="002C710E"/>
    <w:rsid w:val="002C7308"/>
    <w:rsid w:val="002C7C7C"/>
    <w:rsid w:val="002C7E54"/>
    <w:rsid w:val="002D0059"/>
    <w:rsid w:val="002D12EF"/>
    <w:rsid w:val="002D1AAF"/>
    <w:rsid w:val="002D1F2D"/>
    <w:rsid w:val="002D1FA9"/>
    <w:rsid w:val="002D23D9"/>
    <w:rsid w:val="002D25E2"/>
    <w:rsid w:val="002D3031"/>
    <w:rsid w:val="002D315E"/>
    <w:rsid w:val="002D33F1"/>
    <w:rsid w:val="002D343D"/>
    <w:rsid w:val="002D3675"/>
    <w:rsid w:val="002D3677"/>
    <w:rsid w:val="002D3CD2"/>
    <w:rsid w:val="002D441C"/>
    <w:rsid w:val="002D45F6"/>
    <w:rsid w:val="002D47F4"/>
    <w:rsid w:val="002D48C1"/>
    <w:rsid w:val="002D4C30"/>
    <w:rsid w:val="002D4DA7"/>
    <w:rsid w:val="002D50A3"/>
    <w:rsid w:val="002D512D"/>
    <w:rsid w:val="002D5DE5"/>
    <w:rsid w:val="002D5F8B"/>
    <w:rsid w:val="002D63A0"/>
    <w:rsid w:val="002D6E41"/>
    <w:rsid w:val="002D71D1"/>
    <w:rsid w:val="002D72A5"/>
    <w:rsid w:val="002D7E7D"/>
    <w:rsid w:val="002E0042"/>
    <w:rsid w:val="002E00A7"/>
    <w:rsid w:val="002E05C3"/>
    <w:rsid w:val="002E1022"/>
    <w:rsid w:val="002E1888"/>
    <w:rsid w:val="002E19D7"/>
    <w:rsid w:val="002E1EAE"/>
    <w:rsid w:val="002E2E60"/>
    <w:rsid w:val="002E46E3"/>
    <w:rsid w:val="002E5519"/>
    <w:rsid w:val="002E56B5"/>
    <w:rsid w:val="002E56FB"/>
    <w:rsid w:val="002E6BFF"/>
    <w:rsid w:val="002E71DE"/>
    <w:rsid w:val="002E7DCC"/>
    <w:rsid w:val="002E7E16"/>
    <w:rsid w:val="002F0015"/>
    <w:rsid w:val="002F0221"/>
    <w:rsid w:val="002F03A9"/>
    <w:rsid w:val="002F0670"/>
    <w:rsid w:val="002F0C61"/>
    <w:rsid w:val="002F1871"/>
    <w:rsid w:val="002F18C6"/>
    <w:rsid w:val="002F18DA"/>
    <w:rsid w:val="002F2586"/>
    <w:rsid w:val="002F2715"/>
    <w:rsid w:val="002F2BDF"/>
    <w:rsid w:val="002F3307"/>
    <w:rsid w:val="002F364F"/>
    <w:rsid w:val="002F3B8A"/>
    <w:rsid w:val="002F45C2"/>
    <w:rsid w:val="002F575E"/>
    <w:rsid w:val="002F57C2"/>
    <w:rsid w:val="002F663C"/>
    <w:rsid w:val="002F683C"/>
    <w:rsid w:val="002F6927"/>
    <w:rsid w:val="002F718E"/>
    <w:rsid w:val="002F78B9"/>
    <w:rsid w:val="002F7CC8"/>
    <w:rsid w:val="002F7F38"/>
    <w:rsid w:val="00300C79"/>
    <w:rsid w:val="00301214"/>
    <w:rsid w:val="003015EE"/>
    <w:rsid w:val="00301608"/>
    <w:rsid w:val="003016B5"/>
    <w:rsid w:val="003018BE"/>
    <w:rsid w:val="00302154"/>
    <w:rsid w:val="00302C09"/>
    <w:rsid w:val="00303511"/>
    <w:rsid w:val="00303AAC"/>
    <w:rsid w:val="003049FA"/>
    <w:rsid w:val="00305113"/>
    <w:rsid w:val="0030581C"/>
    <w:rsid w:val="00305825"/>
    <w:rsid w:val="00305B9B"/>
    <w:rsid w:val="00306039"/>
    <w:rsid w:val="003060A9"/>
    <w:rsid w:val="00306562"/>
    <w:rsid w:val="00306AF8"/>
    <w:rsid w:val="00306E8B"/>
    <w:rsid w:val="00306E9B"/>
    <w:rsid w:val="00307056"/>
    <w:rsid w:val="00307149"/>
    <w:rsid w:val="00307394"/>
    <w:rsid w:val="00307558"/>
    <w:rsid w:val="003079A2"/>
    <w:rsid w:val="00307A79"/>
    <w:rsid w:val="00307E41"/>
    <w:rsid w:val="003104AE"/>
    <w:rsid w:val="0031064A"/>
    <w:rsid w:val="0031071E"/>
    <w:rsid w:val="00310BA9"/>
    <w:rsid w:val="00310E00"/>
    <w:rsid w:val="00310FA1"/>
    <w:rsid w:val="00311BEB"/>
    <w:rsid w:val="00312489"/>
    <w:rsid w:val="003129AC"/>
    <w:rsid w:val="00312B86"/>
    <w:rsid w:val="00313164"/>
    <w:rsid w:val="00313307"/>
    <w:rsid w:val="003138BE"/>
    <w:rsid w:val="00313F25"/>
    <w:rsid w:val="003140AB"/>
    <w:rsid w:val="00314128"/>
    <w:rsid w:val="00314248"/>
    <w:rsid w:val="0031448A"/>
    <w:rsid w:val="00314A53"/>
    <w:rsid w:val="00314B69"/>
    <w:rsid w:val="00314DCC"/>
    <w:rsid w:val="00314FAB"/>
    <w:rsid w:val="003152D3"/>
    <w:rsid w:val="003153C0"/>
    <w:rsid w:val="00315589"/>
    <w:rsid w:val="003157E6"/>
    <w:rsid w:val="00315959"/>
    <w:rsid w:val="00315992"/>
    <w:rsid w:val="00315FF8"/>
    <w:rsid w:val="00316EDD"/>
    <w:rsid w:val="00317235"/>
    <w:rsid w:val="003173BB"/>
    <w:rsid w:val="00317994"/>
    <w:rsid w:val="00317DC6"/>
    <w:rsid w:val="00317E72"/>
    <w:rsid w:val="003204D5"/>
    <w:rsid w:val="0032051F"/>
    <w:rsid w:val="003205FD"/>
    <w:rsid w:val="003212D4"/>
    <w:rsid w:val="00321582"/>
    <w:rsid w:val="0032167C"/>
    <w:rsid w:val="003220BE"/>
    <w:rsid w:val="003221CC"/>
    <w:rsid w:val="003224D8"/>
    <w:rsid w:val="003226D8"/>
    <w:rsid w:val="00322CF2"/>
    <w:rsid w:val="00322DC9"/>
    <w:rsid w:val="00322E6A"/>
    <w:rsid w:val="00323488"/>
    <w:rsid w:val="003234B2"/>
    <w:rsid w:val="0032395D"/>
    <w:rsid w:val="00324248"/>
    <w:rsid w:val="00324250"/>
    <w:rsid w:val="0032484B"/>
    <w:rsid w:val="0032485C"/>
    <w:rsid w:val="00324BA8"/>
    <w:rsid w:val="00324F28"/>
    <w:rsid w:val="003253B6"/>
    <w:rsid w:val="00325DC5"/>
    <w:rsid w:val="00326225"/>
    <w:rsid w:val="003266ED"/>
    <w:rsid w:val="003267F7"/>
    <w:rsid w:val="003268DE"/>
    <w:rsid w:val="00326E4F"/>
    <w:rsid w:val="003272F2"/>
    <w:rsid w:val="003278FC"/>
    <w:rsid w:val="00330076"/>
    <w:rsid w:val="003301A5"/>
    <w:rsid w:val="003312C0"/>
    <w:rsid w:val="003314A0"/>
    <w:rsid w:val="0033151C"/>
    <w:rsid w:val="0033178B"/>
    <w:rsid w:val="003317EB"/>
    <w:rsid w:val="00331A20"/>
    <w:rsid w:val="00331B82"/>
    <w:rsid w:val="00331D9A"/>
    <w:rsid w:val="00332DCF"/>
    <w:rsid w:val="003330E4"/>
    <w:rsid w:val="003333A1"/>
    <w:rsid w:val="0033388D"/>
    <w:rsid w:val="00333B64"/>
    <w:rsid w:val="00333D7D"/>
    <w:rsid w:val="003342A2"/>
    <w:rsid w:val="00334584"/>
    <w:rsid w:val="00334A18"/>
    <w:rsid w:val="00334B76"/>
    <w:rsid w:val="00334B8C"/>
    <w:rsid w:val="00334F42"/>
    <w:rsid w:val="003357B3"/>
    <w:rsid w:val="00337275"/>
    <w:rsid w:val="0033767A"/>
    <w:rsid w:val="003379D7"/>
    <w:rsid w:val="00337AB4"/>
    <w:rsid w:val="00337B94"/>
    <w:rsid w:val="00337F75"/>
    <w:rsid w:val="0034025B"/>
    <w:rsid w:val="003404E1"/>
    <w:rsid w:val="0034080F"/>
    <w:rsid w:val="00340B38"/>
    <w:rsid w:val="00341576"/>
    <w:rsid w:val="00341D86"/>
    <w:rsid w:val="0034252C"/>
    <w:rsid w:val="0034397A"/>
    <w:rsid w:val="00343FA3"/>
    <w:rsid w:val="00344A5A"/>
    <w:rsid w:val="00344AA2"/>
    <w:rsid w:val="0034566B"/>
    <w:rsid w:val="00345D6E"/>
    <w:rsid w:val="003460C3"/>
    <w:rsid w:val="0034658A"/>
    <w:rsid w:val="00346E57"/>
    <w:rsid w:val="00346EB3"/>
    <w:rsid w:val="0034767B"/>
    <w:rsid w:val="00347D31"/>
    <w:rsid w:val="00350B60"/>
    <w:rsid w:val="00350EF7"/>
    <w:rsid w:val="00350F1F"/>
    <w:rsid w:val="00351CFB"/>
    <w:rsid w:val="0035362D"/>
    <w:rsid w:val="00353E08"/>
    <w:rsid w:val="00353E31"/>
    <w:rsid w:val="00354271"/>
    <w:rsid w:val="0035434F"/>
    <w:rsid w:val="00354E8B"/>
    <w:rsid w:val="0035545C"/>
    <w:rsid w:val="00355484"/>
    <w:rsid w:val="003556D5"/>
    <w:rsid w:val="00355BF9"/>
    <w:rsid w:val="00355C15"/>
    <w:rsid w:val="00356139"/>
    <w:rsid w:val="00356433"/>
    <w:rsid w:val="003568DB"/>
    <w:rsid w:val="00357798"/>
    <w:rsid w:val="00357EB6"/>
    <w:rsid w:val="003601C6"/>
    <w:rsid w:val="00360E6E"/>
    <w:rsid w:val="003610CF"/>
    <w:rsid w:val="0036147B"/>
    <w:rsid w:val="003620C2"/>
    <w:rsid w:val="003625E6"/>
    <w:rsid w:val="0036281B"/>
    <w:rsid w:val="0036298B"/>
    <w:rsid w:val="00362C44"/>
    <w:rsid w:val="003638ED"/>
    <w:rsid w:val="00363BDD"/>
    <w:rsid w:val="00363CE5"/>
    <w:rsid w:val="00363DB2"/>
    <w:rsid w:val="00364609"/>
    <w:rsid w:val="003651A1"/>
    <w:rsid w:val="003660DE"/>
    <w:rsid w:val="00366398"/>
    <w:rsid w:val="00367169"/>
    <w:rsid w:val="003675CC"/>
    <w:rsid w:val="00367C05"/>
    <w:rsid w:val="003701B7"/>
    <w:rsid w:val="0037080E"/>
    <w:rsid w:val="003708F6"/>
    <w:rsid w:val="00370A78"/>
    <w:rsid w:val="0037111C"/>
    <w:rsid w:val="0037125E"/>
    <w:rsid w:val="003713F1"/>
    <w:rsid w:val="00371688"/>
    <w:rsid w:val="00371C03"/>
    <w:rsid w:val="00371E15"/>
    <w:rsid w:val="00371EBB"/>
    <w:rsid w:val="003720D6"/>
    <w:rsid w:val="0037249B"/>
    <w:rsid w:val="003734FC"/>
    <w:rsid w:val="003737DF"/>
    <w:rsid w:val="00373B6F"/>
    <w:rsid w:val="003741A4"/>
    <w:rsid w:val="00374A63"/>
    <w:rsid w:val="00375356"/>
    <w:rsid w:val="00376056"/>
    <w:rsid w:val="0037688C"/>
    <w:rsid w:val="00376910"/>
    <w:rsid w:val="00376B0B"/>
    <w:rsid w:val="00376F8C"/>
    <w:rsid w:val="0037764C"/>
    <w:rsid w:val="003776A8"/>
    <w:rsid w:val="0037784E"/>
    <w:rsid w:val="003802C6"/>
    <w:rsid w:val="00381169"/>
    <w:rsid w:val="003817F0"/>
    <w:rsid w:val="00381958"/>
    <w:rsid w:val="00381A61"/>
    <w:rsid w:val="00381D3E"/>
    <w:rsid w:val="00381EA6"/>
    <w:rsid w:val="003822B9"/>
    <w:rsid w:val="00382675"/>
    <w:rsid w:val="003827A7"/>
    <w:rsid w:val="0038308F"/>
    <w:rsid w:val="0038309E"/>
    <w:rsid w:val="0038358E"/>
    <w:rsid w:val="0038368D"/>
    <w:rsid w:val="00384237"/>
    <w:rsid w:val="0038470F"/>
    <w:rsid w:val="00384946"/>
    <w:rsid w:val="00385187"/>
    <w:rsid w:val="0038520B"/>
    <w:rsid w:val="003856D6"/>
    <w:rsid w:val="003859C5"/>
    <w:rsid w:val="00386079"/>
    <w:rsid w:val="00386687"/>
    <w:rsid w:val="00387492"/>
    <w:rsid w:val="0038765D"/>
    <w:rsid w:val="00387AB8"/>
    <w:rsid w:val="00387DDE"/>
    <w:rsid w:val="00390423"/>
    <w:rsid w:val="00390A39"/>
    <w:rsid w:val="00391A01"/>
    <w:rsid w:val="00391FDD"/>
    <w:rsid w:val="00391FF7"/>
    <w:rsid w:val="00392C42"/>
    <w:rsid w:val="00392C9E"/>
    <w:rsid w:val="003933CC"/>
    <w:rsid w:val="00394747"/>
    <w:rsid w:val="00395E3B"/>
    <w:rsid w:val="00396EFC"/>
    <w:rsid w:val="0039793B"/>
    <w:rsid w:val="00397D9C"/>
    <w:rsid w:val="003A006A"/>
    <w:rsid w:val="003A0C94"/>
    <w:rsid w:val="003A0EB5"/>
    <w:rsid w:val="003A0ECA"/>
    <w:rsid w:val="003A1041"/>
    <w:rsid w:val="003A10FA"/>
    <w:rsid w:val="003A131B"/>
    <w:rsid w:val="003A18D9"/>
    <w:rsid w:val="003A25F1"/>
    <w:rsid w:val="003A2D33"/>
    <w:rsid w:val="003A3709"/>
    <w:rsid w:val="003A37B6"/>
    <w:rsid w:val="003A5641"/>
    <w:rsid w:val="003A5711"/>
    <w:rsid w:val="003A5B9A"/>
    <w:rsid w:val="003A6924"/>
    <w:rsid w:val="003A6B1C"/>
    <w:rsid w:val="003A6E1F"/>
    <w:rsid w:val="003B050B"/>
    <w:rsid w:val="003B06AF"/>
    <w:rsid w:val="003B0C53"/>
    <w:rsid w:val="003B0DE3"/>
    <w:rsid w:val="003B10FD"/>
    <w:rsid w:val="003B1553"/>
    <w:rsid w:val="003B164E"/>
    <w:rsid w:val="003B1C61"/>
    <w:rsid w:val="003B2429"/>
    <w:rsid w:val="003B3491"/>
    <w:rsid w:val="003B38BA"/>
    <w:rsid w:val="003B3D23"/>
    <w:rsid w:val="003B4A4C"/>
    <w:rsid w:val="003B505F"/>
    <w:rsid w:val="003B55ED"/>
    <w:rsid w:val="003B5DF9"/>
    <w:rsid w:val="003B649B"/>
    <w:rsid w:val="003B71A8"/>
    <w:rsid w:val="003B74ED"/>
    <w:rsid w:val="003B76E8"/>
    <w:rsid w:val="003B7B21"/>
    <w:rsid w:val="003C0214"/>
    <w:rsid w:val="003C0B0A"/>
    <w:rsid w:val="003C0F59"/>
    <w:rsid w:val="003C1FCF"/>
    <w:rsid w:val="003C2525"/>
    <w:rsid w:val="003C2D77"/>
    <w:rsid w:val="003C373F"/>
    <w:rsid w:val="003C3DE8"/>
    <w:rsid w:val="003C40DD"/>
    <w:rsid w:val="003C410D"/>
    <w:rsid w:val="003C48AB"/>
    <w:rsid w:val="003C4969"/>
    <w:rsid w:val="003C4FEC"/>
    <w:rsid w:val="003C52FF"/>
    <w:rsid w:val="003C6459"/>
    <w:rsid w:val="003C64D9"/>
    <w:rsid w:val="003C660B"/>
    <w:rsid w:val="003C68B9"/>
    <w:rsid w:val="003C7184"/>
    <w:rsid w:val="003C71C9"/>
    <w:rsid w:val="003C7B14"/>
    <w:rsid w:val="003C7F53"/>
    <w:rsid w:val="003D05E9"/>
    <w:rsid w:val="003D084E"/>
    <w:rsid w:val="003D1A3E"/>
    <w:rsid w:val="003D1FF6"/>
    <w:rsid w:val="003D2A76"/>
    <w:rsid w:val="003D2AC0"/>
    <w:rsid w:val="003D2CF5"/>
    <w:rsid w:val="003D328F"/>
    <w:rsid w:val="003D329C"/>
    <w:rsid w:val="003D34CB"/>
    <w:rsid w:val="003D3B8E"/>
    <w:rsid w:val="003D4295"/>
    <w:rsid w:val="003D45B6"/>
    <w:rsid w:val="003D5CE4"/>
    <w:rsid w:val="003D61FC"/>
    <w:rsid w:val="003D6505"/>
    <w:rsid w:val="003D7B25"/>
    <w:rsid w:val="003D7E67"/>
    <w:rsid w:val="003E02F1"/>
    <w:rsid w:val="003E0592"/>
    <w:rsid w:val="003E1252"/>
    <w:rsid w:val="003E1689"/>
    <w:rsid w:val="003E1D74"/>
    <w:rsid w:val="003E1DD6"/>
    <w:rsid w:val="003E1DF7"/>
    <w:rsid w:val="003E201E"/>
    <w:rsid w:val="003E2E42"/>
    <w:rsid w:val="003E2EB0"/>
    <w:rsid w:val="003E3761"/>
    <w:rsid w:val="003E3809"/>
    <w:rsid w:val="003E41EE"/>
    <w:rsid w:val="003E422F"/>
    <w:rsid w:val="003E433A"/>
    <w:rsid w:val="003E4807"/>
    <w:rsid w:val="003E48B8"/>
    <w:rsid w:val="003E4D01"/>
    <w:rsid w:val="003E6099"/>
    <w:rsid w:val="003E65B2"/>
    <w:rsid w:val="003E6760"/>
    <w:rsid w:val="003E6B5F"/>
    <w:rsid w:val="003E6D78"/>
    <w:rsid w:val="003E6DA4"/>
    <w:rsid w:val="003E70E0"/>
    <w:rsid w:val="003E731A"/>
    <w:rsid w:val="003E7819"/>
    <w:rsid w:val="003E7BB6"/>
    <w:rsid w:val="003F0D37"/>
    <w:rsid w:val="003F0E02"/>
    <w:rsid w:val="003F0F3B"/>
    <w:rsid w:val="003F1590"/>
    <w:rsid w:val="003F1B1F"/>
    <w:rsid w:val="003F27BA"/>
    <w:rsid w:val="003F2917"/>
    <w:rsid w:val="003F29D2"/>
    <w:rsid w:val="003F2BC2"/>
    <w:rsid w:val="003F2C30"/>
    <w:rsid w:val="003F2EDF"/>
    <w:rsid w:val="003F323E"/>
    <w:rsid w:val="003F3DB6"/>
    <w:rsid w:val="003F3F26"/>
    <w:rsid w:val="003F5BE0"/>
    <w:rsid w:val="003F5C0C"/>
    <w:rsid w:val="003F5EC2"/>
    <w:rsid w:val="003F5FBA"/>
    <w:rsid w:val="003F6640"/>
    <w:rsid w:val="003F77ED"/>
    <w:rsid w:val="003F7975"/>
    <w:rsid w:val="003F7D88"/>
    <w:rsid w:val="003F7DA0"/>
    <w:rsid w:val="004001AB"/>
    <w:rsid w:val="00400B55"/>
    <w:rsid w:val="0040108A"/>
    <w:rsid w:val="00401628"/>
    <w:rsid w:val="00401633"/>
    <w:rsid w:val="00402393"/>
    <w:rsid w:val="0040267B"/>
    <w:rsid w:val="0040274B"/>
    <w:rsid w:val="00402A40"/>
    <w:rsid w:val="00402B3D"/>
    <w:rsid w:val="00403155"/>
    <w:rsid w:val="00403255"/>
    <w:rsid w:val="004035CC"/>
    <w:rsid w:val="00403C32"/>
    <w:rsid w:val="00403CE6"/>
    <w:rsid w:val="00404D3C"/>
    <w:rsid w:val="00404FEB"/>
    <w:rsid w:val="0040560A"/>
    <w:rsid w:val="0040566A"/>
    <w:rsid w:val="00405695"/>
    <w:rsid w:val="0040608F"/>
    <w:rsid w:val="00406EB0"/>
    <w:rsid w:val="00407130"/>
    <w:rsid w:val="00407713"/>
    <w:rsid w:val="0041058F"/>
    <w:rsid w:val="00410729"/>
    <w:rsid w:val="004109E1"/>
    <w:rsid w:val="004110CA"/>
    <w:rsid w:val="004110FC"/>
    <w:rsid w:val="0041121F"/>
    <w:rsid w:val="00411357"/>
    <w:rsid w:val="0041160E"/>
    <w:rsid w:val="00411722"/>
    <w:rsid w:val="00412000"/>
    <w:rsid w:val="00412289"/>
    <w:rsid w:val="00412ACA"/>
    <w:rsid w:val="00413682"/>
    <w:rsid w:val="00413A67"/>
    <w:rsid w:val="00413E1B"/>
    <w:rsid w:val="0041477B"/>
    <w:rsid w:val="0041498E"/>
    <w:rsid w:val="00414BE2"/>
    <w:rsid w:val="00415630"/>
    <w:rsid w:val="00415C8B"/>
    <w:rsid w:val="00415D5B"/>
    <w:rsid w:val="004161D9"/>
    <w:rsid w:val="004164F1"/>
    <w:rsid w:val="0041679F"/>
    <w:rsid w:val="00417AE1"/>
    <w:rsid w:val="004203DD"/>
    <w:rsid w:val="00420CBF"/>
    <w:rsid w:val="00420D0A"/>
    <w:rsid w:val="00420D1A"/>
    <w:rsid w:val="00420D8B"/>
    <w:rsid w:val="00421038"/>
    <w:rsid w:val="004219E6"/>
    <w:rsid w:val="00421B55"/>
    <w:rsid w:val="0042262E"/>
    <w:rsid w:val="00422A65"/>
    <w:rsid w:val="0042358D"/>
    <w:rsid w:val="00423872"/>
    <w:rsid w:val="00423D34"/>
    <w:rsid w:val="00423E3F"/>
    <w:rsid w:val="00424C0D"/>
    <w:rsid w:val="00424F4E"/>
    <w:rsid w:val="00424FCC"/>
    <w:rsid w:val="004251F3"/>
    <w:rsid w:val="00425305"/>
    <w:rsid w:val="004259B3"/>
    <w:rsid w:val="00425C24"/>
    <w:rsid w:val="00426716"/>
    <w:rsid w:val="00426A19"/>
    <w:rsid w:val="004277D0"/>
    <w:rsid w:val="00427E6F"/>
    <w:rsid w:val="00431162"/>
    <w:rsid w:val="00431FC1"/>
    <w:rsid w:val="00432367"/>
    <w:rsid w:val="0043245D"/>
    <w:rsid w:val="00432798"/>
    <w:rsid w:val="004327F1"/>
    <w:rsid w:val="00432A01"/>
    <w:rsid w:val="00432A08"/>
    <w:rsid w:val="00432B99"/>
    <w:rsid w:val="00432E65"/>
    <w:rsid w:val="0043309C"/>
    <w:rsid w:val="004335F0"/>
    <w:rsid w:val="00435DCD"/>
    <w:rsid w:val="0043753D"/>
    <w:rsid w:val="00437F65"/>
    <w:rsid w:val="004406FF"/>
    <w:rsid w:val="00440C11"/>
    <w:rsid w:val="00440C70"/>
    <w:rsid w:val="004415D9"/>
    <w:rsid w:val="0044162F"/>
    <w:rsid w:val="00441BF4"/>
    <w:rsid w:val="00441CAD"/>
    <w:rsid w:val="00442828"/>
    <w:rsid w:val="00442FFB"/>
    <w:rsid w:val="00443090"/>
    <w:rsid w:val="00443482"/>
    <w:rsid w:val="004435BC"/>
    <w:rsid w:val="00443688"/>
    <w:rsid w:val="0044416A"/>
    <w:rsid w:val="004444B5"/>
    <w:rsid w:val="00445BA8"/>
    <w:rsid w:val="004468C8"/>
    <w:rsid w:val="004469FF"/>
    <w:rsid w:val="00446EF4"/>
    <w:rsid w:val="00446F1E"/>
    <w:rsid w:val="004470CE"/>
    <w:rsid w:val="0044754D"/>
    <w:rsid w:val="00447C6D"/>
    <w:rsid w:val="00447D7D"/>
    <w:rsid w:val="004502FC"/>
    <w:rsid w:val="00450308"/>
    <w:rsid w:val="004504BD"/>
    <w:rsid w:val="00450633"/>
    <w:rsid w:val="0045085D"/>
    <w:rsid w:val="00450F63"/>
    <w:rsid w:val="00451BA7"/>
    <w:rsid w:val="00451C37"/>
    <w:rsid w:val="00451CDB"/>
    <w:rsid w:val="00452E60"/>
    <w:rsid w:val="00453097"/>
    <w:rsid w:val="00453147"/>
    <w:rsid w:val="004531F5"/>
    <w:rsid w:val="00453403"/>
    <w:rsid w:val="00453E1A"/>
    <w:rsid w:val="00454317"/>
    <w:rsid w:val="004547B3"/>
    <w:rsid w:val="00454810"/>
    <w:rsid w:val="00454DA3"/>
    <w:rsid w:val="00455424"/>
    <w:rsid w:val="00455C37"/>
    <w:rsid w:val="00455DD7"/>
    <w:rsid w:val="00456024"/>
    <w:rsid w:val="004567FA"/>
    <w:rsid w:val="00457AD1"/>
    <w:rsid w:val="00457E72"/>
    <w:rsid w:val="0046000B"/>
    <w:rsid w:val="00460868"/>
    <w:rsid w:val="00461100"/>
    <w:rsid w:val="0046160B"/>
    <w:rsid w:val="00461B44"/>
    <w:rsid w:val="00461B62"/>
    <w:rsid w:val="00461F38"/>
    <w:rsid w:val="00462CAB"/>
    <w:rsid w:val="00463234"/>
    <w:rsid w:val="00463438"/>
    <w:rsid w:val="00463A01"/>
    <w:rsid w:val="00463F59"/>
    <w:rsid w:val="0046427F"/>
    <w:rsid w:val="004642C7"/>
    <w:rsid w:val="0046459A"/>
    <w:rsid w:val="00464CED"/>
    <w:rsid w:val="00465870"/>
    <w:rsid w:val="00465F13"/>
    <w:rsid w:val="0046626C"/>
    <w:rsid w:val="0046665A"/>
    <w:rsid w:val="00466823"/>
    <w:rsid w:val="00466C41"/>
    <w:rsid w:val="004672B8"/>
    <w:rsid w:val="00467470"/>
    <w:rsid w:val="00467A8C"/>
    <w:rsid w:val="00471F0A"/>
    <w:rsid w:val="004724D6"/>
    <w:rsid w:val="004725F3"/>
    <w:rsid w:val="00473082"/>
    <w:rsid w:val="00473B6D"/>
    <w:rsid w:val="00474C7F"/>
    <w:rsid w:val="004750DF"/>
    <w:rsid w:val="00475733"/>
    <w:rsid w:val="0047586A"/>
    <w:rsid w:val="00476245"/>
    <w:rsid w:val="00476D00"/>
    <w:rsid w:val="00476FB5"/>
    <w:rsid w:val="004776E6"/>
    <w:rsid w:val="0047784A"/>
    <w:rsid w:val="00477967"/>
    <w:rsid w:val="004800C8"/>
    <w:rsid w:val="004801B2"/>
    <w:rsid w:val="00480556"/>
    <w:rsid w:val="00480A22"/>
    <w:rsid w:val="00481155"/>
    <w:rsid w:val="0048117B"/>
    <w:rsid w:val="004811BB"/>
    <w:rsid w:val="004811CE"/>
    <w:rsid w:val="004816B5"/>
    <w:rsid w:val="00481FCD"/>
    <w:rsid w:val="00482AA3"/>
    <w:rsid w:val="0048304D"/>
    <w:rsid w:val="0048315B"/>
    <w:rsid w:val="00483ABD"/>
    <w:rsid w:val="004842DB"/>
    <w:rsid w:val="00484394"/>
    <w:rsid w:val="004847F4"/>
    <w:rsid w:val="00484836"/>
    <w:rsid w:val="004849AE"/>
    <w:rsid w:val="00484CBB"/>
    <w:rsid w:val="00484E6B"/>
    <w:rsid w:val="00485665"/>
    <w:rsid w:val="004856AE"/>
    <w:rsid w:val="004858F1"/>
    <w:rsid w:val="00485963"/>
    <w:rsid w:val="00485BCC"/>
    <w:rsid w:val="004867C5"/>
    <w:rsid w:val="00486B81"/>
    <w:rsid w:val="00486FA4"/>
    <w:rsid w:val="00487017"/>
    <w:rsid w:val="0048701C"/>
    <w:rsid w:val="00487102"/>
    <w:rsid w:val="0048751E"/>
    <w:rsid w:val="0048751F"/>
    <w:rsid w:val="004875EE"/>
    <w:rsid w:val="00487A4B"/>
    <w:rsid w:val="00487CAF"/>
    <w:rsid w:val="00487D1B"/>
    <w:rsid w:val="00487D3E"/>
    <w:rsid w:val="004902F1"/>
    <w:rsid w:val="0049150D"/>
    <w:rsid w:val="00491977"/>
    <w:rsid w:val="004921FA"/>
    <w:rsid w:val="00492D86"/>
    <w:rsid w:val="00493095"/>
    <w:rsid w:val="004930E1"/>
    <w:rsid w:val="00493787"/>
    <w:rsid w:val="0049397E"/>
    <w:rsid w:val="00493988"/>
    <w:rsid w:val="00493CA2"/>
    <w:rsid w:val="0049420C"/>
    <w:rsid w:val="00494C8C"/>
    <w:rsid w:val="004953B5"/>
    <w:rsid w:val="0049571C"/>
    <w:rsid w:val="00495C05"/>
    <w:rsid w:val="00495CD4"/>
    <w:rsid w:val="00495DC9"/>
    <w:rsid w:val="00495E8D"/>
    <w:rsid w:val="00496085"/>
    <w:rsid w:val="00496BC9"/>
    <w:rsid w:val="00496E8E"/>
    <w:rsid w:val="004975D9"/>
    <w:rsid w:val="00497911"/>
    <w:rsid w:val="00497AB9"/>
    <w:rsid w:val="00497C86"/>
    <w:rsid w:val="004A01AA"/>
    <w:rsid w:val="004A066A"/>
    <w:rsid w:val="004A0DE7"/>
    <w:rsid w:val="004A0EDE"/>
    <w:rsid w:val="004A0FAD"/>
    <w:rsid w:val="004A1329"/>
    <w:rsid w:val="004A14EE"/>
    <w:rsid w:val="004A2152"/>
    <w:rsid w:val="004A26ED"/>
    <w:rsid w:val="004A2A75"/>
    <w:rsid w:val="004A2D03"/>
    <w:rsid w:val="004A3B7A"/>
    <w:rsid w:val="004A3D50"/>
    <w:rsid w:val="004A484E"/>
    <w:rsid w:val="004A4C37"/>
    <w:rsid w:val="004A4C58"/>
    <w:rsid w:val="004A717A"/>
    <w:rsid w:val="004A7A08"/>
    <w:rsid w:val="004A7A13"/>
    <w:rsid w:val="004A7C6F"/>
    <w:rsid w:val="004B0240"/>
    <w:rsid w:val="004B07D7"/>
    <w:rsid w:val="004B18C5"/>
    <w:rsid w:val="004B1FA8"/>
    <w:rsid w:val="004B2558"/>
    <w:rsid w:val="004B271E"/>
    <w:rsid w:val="004B3141"/>
    <w:rsid w:val="004B3187"/>
    <w:rsid w:val="004B3D82"/>
    <w:rsid w:val="004B4512"/>
    <w:rsid w:val="004B510E"/>
    <w:rsid w:val="004B5893"/>
    <w:rsid w:val="004B59EC"/>
    <w:rsid w:val="004B5BAA"/>
    <w:rsid w:val="004B6C67"/>
    <w:rsid w:val="004B71B1"/>
    <w:rsid w:val="004C0005"/>
    <w:rsid w:val="004C09F7"/>
    <w:rsid w:val="004C0B82"/>
    <w:rsid w:val="004C0C07"/>
    <w:rsid w:val="004C0DA2"/>
    <w:rsid w:val="004C0ED5"/>
    <w:rsid w:val="004C13AC"/>
    <w:rsid w:val="004C1652"/>
    <w:rsid w:val="004C1A8A"/>
    <w:rsid w:val="004C206F"/>
    <w:rsid w:val="004C238D"/>
    <w:rsid w:val="004C2566"/>
    <w:rsid w:val="004C289C"/>
    <w:rsid w:val="004C2CC0"/>
    <w:rsid w:val="004C2FAE"/>
    <w:rsid w:val="004C2FE8"/>
    <w:rsid w:val="004C30C7"/>
    <w:rsid w:val="004C3DE4"/>
    <w:rsid w:val="004C3E0E"/>
    <w:rsid w:val="004C3E49"/>
    <w:rsid w:val="004C43D4"/>
    <w:rsid w:val="004C4580"/>
    <w:rsid w:val="004C4A2E"/>
    <w:rsid w:val="004C54A2"/>
    <w:rsid w:val="004C5D93"/>
    <w:rsid w:val="004C5DDF"/>
    <w:rsid w:val="004C617E"/>
    <w:rsid w:val="004C63A3"/>
    <w:rsid w:val="004C6C69"/>
    <w:rsid w:val="004C6F31"/>
    <w:rsid w:val="004C6F4E"/>
    <w:rsid w:val="004C7534"/>
    <w:rsid w:val="004D0D6C"/>
    <w:rsid w:val="004D0EE0"/>
    <w:rsid w:val="004D1890"/>
    <w:rsid w:val="004D2028"/>
    <w:rsid w:val="004D26FA"/>
    <w:rsid w:val="004D27E2"/>
    <w:rsid w:val="004D28AE"/>
    <w:rsid w:val="004D2CF5"/>
    <w:rsid w:val="004D3481"/>
    <w:rsid w:val="004D3E6B"/>
    <w:rsid w:val="004D41FD"/>
    <w:rsid w:val="004D44E8"/>
    <w:rsid w:val="004D4811"/>
    <w:rsid w:val="004D484B"/>
    <w:rsid w:val="004D4945"/>
    <w:rsid w:val="004D54B9"/>
    <w:rsid w:val="004D5936"/>
    <w:rsid w:val="004D5A3A"/>
    <w:rsid w:val="004D6600"/>
    <w:rsid w:val="004D6D6B"/>
    <w:rsid w:val="004D6DD5"/>
    <w:rsid w:val="004D7328"/>
    <w:rsid w:val="004D74E1"/>
    <w:rsid w:val="004D78AB"/>
    <w:rsid w:val="004D78EF"/>
    <w:rsid w:val="004E057E"/>
    <w:rsid w:val="004E1965"/>
    <w:rsid w:val="004E1AB7"/>
    <w:rsid w:val="004E1B4B"/>
    <w:rsid w:val="004E1ED0"/>
    <w:rsid w:val="004E1EE4"/>
    <w:rsid w:val="004E2631"/>
    <w:rsid w:val="004E2D35"/>
    <w:rsid w:val="004E387F"/>
    <w:rsid w:val="004E3B59"/>
    <w:rsid w:val="004E3CFD"/>
    <w:rsid w:val="004E3D03"/>
    <w:rsid w:val="004E4208"/>
    <w:rsid w:val="004E44C8"/>
    <w:rsid w:val="004E458E"/>
    <w:rsid w:val="004E4772"/>
    <w:rsid w:val="004E53BE"/>
    <w:rsid w:val="004E553E"/>
    <w:rsid w:val="004E5778"/>
    <w:rsid w:val="004E59AD"/>
    <w:rsid w:val="004E5FB9"/>
    <w:rsid w:val="004E688F"/>
    <w:rsid w:val="004E68FD"/>
    <w:rsid w:val="004E6BF6"/>
    <w:rsid w:val="004E7F82"/>
    <w:rsid w:val="004F0545"/>
    <w:rsid w:val="004F062A"/>
    <w:rsid w:val="004F07B7"/>
    <w:rsid w:val="004F07E7"/>
    <w:rsid w:val="004F177D"/>
    <w:rsid w:val="004F2379"/>
    <w:rsid w:val="004F2961"/>
    <w:rsid w:val="004F311A"/>
    <w:rsid w:val="004F3B7A"/>
    <w:rsid w:val="004F3E89"/>
    <w:rsid w:val="004F4519"/>
    <w:rsid w:val="004F46C3"/>
    <w:rsid w:val="004F4986"/>
    <w:rsid w:val="004F4F1B"/>
    <w:rsid w:val="004F50C5"/>
    <w:rsid w:val="004F53A4"/>
    <w:rsid w:val="004F58C3"/>
    <w:rsid w:val="004F5A9E"/>
    <w:rsid w:val="004F5DA5"/>
    <w:rsid w:val="004F5F99"/>
    <w:rsid w:val="004F6FEC"/>
    <w:rsid w:val="004F7281"/>
    <w:rsid w:val="004F77AF"/>
    <w:rsid w:val="004F79CB"/>
    <w:rsid w:val="0050069E"/>
    <w:rsid w:val="00500C96"/>
    <w:rsid w:val="00500F49"/>
    <w:rsid w:val="00500F4F"/>
    <w:rsid w:val="00500F5C"/>
    <w:rsid w:val="00501992"/>
    <w:rsid w:val="00502794"/>
    <w:rsid w:val="00502CD0"/>
    <w:rsid w:val="00502DD6"/>
    <w:rsid w:val="00502F04"/>
    <w:rsid w:val="00504439"/>
    <w:rsid w:val="00504510"/>
    <w:rsid w:val="00504669"/>
    <w:rsid w:val="00504851"/>
    <w:rsid w:val="00504A55"/>
    <w:rsid w:val="00504E11"/>
    <w:rsid w:val="00504FB2"/>
    <w:rsid w:val="005051AB"/>
    <w:rsid w:val="00505FC3"/>
    <w:rsid w:val="0050647F"/>
    <w:rsid w:val="00506484"/>
    <w:rsid w:val="00506685"/>
    <w:rsid w:val="0050674F"/>
    <w:rsid w:val="00506C99"/>
    <w:rsid w:val="00507B65"/>
    <w:rsid w:val="00510B17"/>
    <w:rsid w:val="00510B99"/>
    <w:rsid w:val="00511279"/>
    <w:rsid w:val="00511D29"/>
    <w:rsid w:val="005120DF"/>
    <w:rsid w:val="0051247F"/>
    <w:rsid w:val="0051346F"/>
    <w:rsid w:val="0051363A"/>
    <w:rsid w:val="00513CC1"/>
    <w:rsid w:val="005144D8"/>
    <w:rsid w:val="005145E9"/>
    <w:rsid w:val="00514653"/>
    <w:rsid w:val="00514665"/>
    <w:rsid w:val="00515515"/>
    <w:rsid w:val="005155D2"/>
    <w:rsid w:val="00515CF6"/>
    <w:rsid w:val="0051692D"/>
    <w:rsid w:val="00516AC7"/>
    <w:rsid w:val="00517AA9"/>
    <w:rsid w:val="00517B86"/>
    <w:rsid w:val="0052023D"/>
    <w:rsid w:val="005202B2"/>
    <w:rsid w:val="0052065E"/>
    <w:rsid w:val="005208BB"/>
    <w:rsid w:val="005209F3"/>
    <w:rsid w:val="00520BFB"/>
    <w:rsid w:val="005212BE"/>
    <w:rsid w:val="005217D2"/>
    <w:rsid w:val="005217F3"/>
    <w:rsid w:val="00521BA3"/>
    <w:rsid w:val="0052223D"/>
    <w:rsid w:val="00522D9C"/>
    <w:rsid w:val="00523980"/>
    <w:rsid w:val="00523C88"/>
    <w:rsid w:val="005241DC"/>
    <w:rsid w:val="0052425C"/>
    <w:rsid w:val="005253BE"/>
    <w:rsid w:val="00525835"/>
    <w:rsid w:val="00525AC6"/>
    <w:rsid w:val="00525E2B"/>
    <w:rsid w:val="00525FA6"/>
    <w:rsid w:val="0052603C"/>
    <w:rsid w:val="0052698A"/>
    <w:rsid w:val="00526A35"/>
    <w:rsid w:val="00526C3D"/>
    <w:rsid w:val="005276FB"/>
    <w:rsid w:val="00530051"/>
    <w:rsid w:val="0053062A"/>
    <w:rsid w:val="00530DE4"/>
    <w:rsid w:val="00530DF5"/>
    <w:rsid w:val="00531185"/>
    <w:rsid w:val="005321FB"/>
    <w:rsid w:val="00532AF6"/>
    <w:rsid w:val="00532E13"/>
    <w:rsid w:val="005334AD"/>
    <w:rsid w:val="0053424D"/>
    <w:rsid w:val="00534523"/>
    <w:rsid w:val="00534C5F"/>
    <w:rsid w:val="0053503F"/>
    <w:rsid w:val="00535050"/>
    <w:rsid w:val="0053578A"/>
    <w:rsid w:val="00536866"/>
    <w:rsid w:val="00536A82"/>
    <w:rsid w:val="00536C4E"/>
    <w:rsid w:val="00536F3C"/>
    <w:rsid w:val="00537069"/>
    <w:rsid w:val="005372E0"/>
    <w:rsid w:val="005374CA"/>
    <w:rsid w:val="00537C59"/>
    <w:rsid w:val="005403EA"/>
    <w:rsid w:val="00540CC3"/>
    <w:rsid w:val="00540CE7"/>
    <w:rsid w:val="00540DB1"/>
    <w:rsid w:val="00541855"/>
    <w:rsid w:val="00541C79"/>
    <w:rsid w:val="0054260E"/>
    <w:rsid w:val="00542854"/>
    <w:rsid w:val="0054290A"/>
    <w:rsid w:val="00542DE8"/>
    <w:rsid w:val="00543858"/>
    <w:rsid w:val="00543D7C"/>
    <w:rsid w:val="005453CD"/>
    <w:rsid w:val="00545C7D"/>
    <w:rsid w:val="0054625D"/>
    <w:rsid w:val="00546B71"/>
    <w:rsid w:val="00546C9D"/>
    <w:rsid w:val="00546FBF"/>
    <w:rsid w:val="00546FFB"/>
    <w:rsid w:val="00547218"/>
    <w:rsid w:val="00547BA4"/>
    <w:rsid w:val="005508A6"/>
    <w:rsid w:val="00550D79"/>
    <w:rsid w:val="00551AED"/>
    <w:rsid w:val="00551F5E"/>
    <w:rsid w:val="005522D4"/>
    <w:rsid w:val="00553916"/>
    <w:rsid w:val="00553FEB"/>
    <w:rsid w:val="0055468F"/>
    <w:rsid w:val="00554D88"/>
    <w:rsid w:val="00554DD4"/>
    <w:rsid w:val="00555245"/>
    <w:rsid w:val="00555278"/>
    <w:rsid w:val="005559AC"/>
    <w:rsid w:val="00555AAA"/>
    <w:rsid w:val="00555FB3"/>
    <w:rsid w:val="005561A0"/>
    <w:rsid w:val="00556812"/>
    <w:rsid w:val="00556B5A"/>
    <w:rsid w:val="00556B8A"/>
    <w:rsid w:val="00556C18"/>
    <w:rsid w:val="00557B5A"/>
    <w:rsid w:val="00557BDC"/>
    <w:rsid w:val="00560909"/>
    <w:rsid w:val="005611D0"/>
    <w:rsid w:val="00561389"/>
    <w:rsid w:val="00561593"/>
    <w:rsid w:val="00562830"/>
    <w:rsid w:val="00562BD3"/>
    <w:rsid w:val="005638C3"/>
    <w:rsid w:val="00563ABA"/>
    <w:rsid w:val="00563DE3"/>
    <w:rsid w:val="00564802"/>
    <w:rsid w:val="005654C3"/>
    <w:rsid w:val="00565783"/>
    <w:rsid w:val="00565928"/>
    <w:rsid w:val="005664D4"/>
    <w:rsid w:val="00566873"/>
    <w:rsid w:val="005669A7"/>
    <w:rsid w:val="00566BD4"/>
    <w:rsid w:val="00566D31"/>
    <w:rsid w:val="00566DA6"/>
    <w:rsid w:val="00567064"/>
    <w:rsid w:val="00567166"/>
    <w:rsid w:val="0056719A"/>
    <w:rsid w:val="00567933"/>
    <w:rsid w:val="00567E11"/>
    <w:rsid w:val="00570244"/>
    <w:rsid w:val="00570B4F"/>
    <w:rsid w:val="00570C92"/>
    <w:rsid w:val="00570DB2"/>
    <w:rsid w:val="00570F58"/>
    <w:rsid w:val="00571100"/>
    <w:rsid w:val="00571990"/>
    <w:rsid w:val="00571ABA"/>
    <w:rsid w:val="0057233D"/>
    <w:rsid w:val="00572512"/>
    <w:rsid w:val="00572883"/>
    <w:rsid w:val="00572E29"/>
    <w:rsid w:val="00573001"/>
    <w:rsid w:val="005731E0"/>
    <w:rsid w:val="005738CD"/>
    <w:rsid w:val="00573D64"/>
    <w:rsid w:val="00574CAF"/>
    <w:rsid w:val="00575183"/>
    <w:rsid w:val="00575216"/>
    <w:rsid w:val="00575365"/>
    <w:rsid w:val="005756CD"/>
    <w:rsid w:val="00575A04"/>
    <w:rsid w:val="00575C7D"/>
    <w:rsid w:val="00575CBD"/>
    <w:rsid w:val="00575DCF"/>
    <w:rsid w:val="00575FBD"/>
    <w:rsid w:val="0057698F"/>
    <w:rsid w:val="00576BBA"/>
    <w:rsid w:val="0057725B"/>
    <w:rsid w:val="00577CAF"/>
    <w:rsid w:val="00580223"/>
    <w:rsid w:val="0058053A"/>
    <w:rsid w:val="00580EBF"/>
    <w:rsid w:val="00580F9F"/>
    <w:rsid w:val="00581ED1"/>
    <w:rsid w:val="00581F7D"/>
    <w:rsid w:val="00582648"/>
    <w:rsid w:val="0058299F"/>
    <w:rsid w:val="00582F31"/>
    <w:rsid w:val="005839A4"/>
    <w:rsid w:val="00583FF8"/>
    <w:rsid w:val="00584565"/>
    <w:rsid w:val="00584AA9"/>
    <w:rsid w:val="00585161"/>
    <w:rsid w:val="0058660C"/>
    <w:rsid w:val="00586BBC"/>
    <w:rsid w:val="00586DA4"/>
    <w:rsid w:val="0058781C"/>
    <w:rsid w:val="00587BEB"/>
    <w:rsid w:val="00587E78"/>
    <w:rsid w:val="005902D5"/>
    <w:rsid w:val="0059039D"/>
    <w:rsid w:val="00590C1E"/>
    <w:rsid w:val="00590F7C"/>
    <w:rsid w:val="00592804"/>
    <w:rsid w:val="00592AFA"/>
    <w:rsid w:val="00593C07"/>
    <w:rsid w:val="00594186"/>
    <w:rsid w:val="00595010"/>
    <w:rsid w:val="00595D6A"/>
    <w:rsid w:val="005968A2"/>
    <w:rsid w:val="00596F55"/>
    <w:rsid w:val="0059734E"/>
    <w:rsid w:val="00597677"/>
    <w:rsid w:val="00597726"/>
    <w:rsid w:val="005977E3"/>
    <w:rsid w:val="00597B62"/>
    <w:rsid w:val="005A05D1"/>
    <w:rsid w:val="005A0CB2"/>
    <w:rsid w:val="005A0F0A"/>
    <w:rsid w:val="005A13C3"/>
    <w:rsid w:val="005A14E2"/>
    <w:rsid w:val="005A16DB"/>
    <w:rsid w:val="005A17E0"/>
    <w:rsid w:val="005A1BF9"/>
    <w:rsid w:val="005A2E56"/>
    <w:rsid w:val="005A355C"/>
    <w:rsid w:val="005A43CD"/>
    <w:rsid w:val="005A4674"/>
    <w:rsid w:val="005A479C"/>
    <w:rsid w:val="005A48B0"/>
    <w:rsid w:val="005A4939"/>
    <w:rsid w:val="005A5056"/>
    <w:rsid w:val="005A5102"/>
    <w:rsid w:val="005A5180"/>
    <w:rsid w:val="005A53B8"/>
    <w:rsid w:val="005A6536"/>
    <w:rsid w:val="005A673E"/>
    <w:rsid w:val="005A68E9"/>
    <w:rsid w:val="005A70FE"/>
    <w:rsid w:val="005A74EE"/>
    <w:rsid w:val="005A7B43"/>
    <w:rsid w:val="005B04A9"/>
    <w:rsid w:val="005B07F5"/>
    <w:rsid w:val="005B0908"/>
    <w:rsid w:val="005B0ADD"/>
    <w:rsid w:val="005B0E6E"/>
    <w:rsid w:val="005B1009"/>
    <w:rsid w:val="005B1070"/>
    <w:rsid w:val="005B1438"/>
    <w:rsid w:val="005B147D"/>
    <w:rsid w:val="005B17BC"/>
    <w:rsid w:val="005B1969"/>
    <w:rsid w:val="005B198E"/>
    <w:rsid w:val="005B1E0F"/>
    <w:rsid w:val="005B202B"/>
    <w:rsid w:val="005B212F"/>
    <w:rsid w:val="005B2237"/>
    <w:rsid w:val="005B33BB"/>
    <w:rsid w:val="005B33D0"/>
    <w:rsid w:val="005B3BEE"/>
    <w:rsid w:val="005B4910"/>
    <w:rsid w:val="005B5BE5"/>
    <w:rsid w:val="005B61FD"/>
    <w:rsid w:val="005B752F"/>
    <w:rsid w:val="005B753E"/>
    <w:rsid w:val="005B78A4"/>
    <w:rsid w:val="005C10EB"/>
    <w:rsid w:val="005C11C1"/>
    <w:rsid w:val="005C1C0F"/>
    <w:rsid w:val="005C20F3"/>
    <w:rsid w:val="005C219F"/>
    <w:rsid w:val="005C39B0"/>
    <w:rsid w:val="005C3A46"/>
    <w:rsid w:val="005C3D84"/>
    <w:rsid w:val="005C422A"/>
    <w:rsid w:val="005C452D"/>
    <w:rsid w:val="005C46B6"/>
    <w:rsid w:val="005C4D34"/>
    <w:rsid w:val="005C56E8"/>
    <w:rsid w:val="005C57BC"/>
    <w:rsid w:val="005C5A96"/>
    <w:rsid w:val="005C5EBC"/>
    <w:rsid w:val="005C5FE7"/>
    <w:rsid w:val="005C687C"/>
    <w:rsid w:val="005C6967"/>
    <w:rsid w:val="005C6C70"/>
    <w:rsid w:val="005C78BF"/>
    <w:rsid w:val="005D0613"/>
    <w:rsid w:val="005D099E"/>
    <w:rsid w:val="005D09AC"/>
    <w:rsid w:val="005D1105"/>
    <w:rsid w:val="005D11A3"/>
    <w:rsid w:val="005D11ED"/>
    <w:rsid w:val="005D16B2"/>
    <w:rsid w:val="005D194D"/>
    <w:rsid w:val="005D30DB"/>
    <w:rsid w:val="005D371D"/>
    <w:rsid w:val="005D3877"/>
    <w:rsid w:val="005D3D3D"/>
    <w:rsid w:val="005D3F74"/>
    <w:rsid w:val="005D4512"/>
    <w:rsid w:val="005D475A"/>
    <w:rsid w:val="005D47C1"/>
    <w:rsid w:val="005D4B7B"/>
    <w:rsid w:val="005D4DD1"/>
    <w:rsid w:val="005D5345"/>
    <w:rsid w:val="005D563E"/>
    <w:rsid w:val="005D56EA"/>
    <w:rsid w:val="005D5A9D"/>
    <w:rsid w:val="005D5C5A"/>
    <w:rsid w:val="005D6114"/>
    <w:rsid w:val="005D6780"/>
    <w:rsid w:val="005D67BC"/>
    <w:rsid w:val="005D6807"/>
    <w:rsid w:val="005D6C00"/>
    <w:rsid w:val="005D6FCA"/>
    <w:rsid w:val="005D7801"/>
    <w:rsid w:val="005E0155"/>
    <w:rsid w:val="005E029F"/>
    <w:rsid w:val="005E039B"/>
    <w:rsid w:val="005E0D80"/>
    <w:rsid w:val="005E2022"/>
    <w:rsid w:val="005E2046"/>
    <w:rsid w:val="005E2163"/>
    <w:rsid w:val="005E2541"/>
    <w:rsid w:val="005E2C63"/>
    <w:rsid w:val="005E334D"/>
    <w:rsid w:val="005E34EA"/>
    <w:rsid w:val="005E394E"/>
    <w:rsid w:val="005E3F56"/>
    <w:rsid w:val="005E3F7F"/>
    <w:rsid w:val="005E4BE1"/>
    <w:rsid w:val="005E53EE"/>
    <w:rsid w:val="005E5D9A"/>
    <w:rsid w:val="005E66B9"/>
    <w:rsid w:val="005E71F3"/>
    <w:rsid w:val="005E7495"/>
    <w:rsid w:val="005E7CD1"/>
    <w:rsid w:val="005F0481"/>
    <w:rsid w:val="005F0B89"/>
    <w:rsid w:val="005F12A7"/>
    <w:rsid w:val="005F158E"/>
    <w:rsid w:val="005F19D3"/>
    <w:rsid w:val="005F1FFB"/>
    <w:rsid w:val="005F2069"/>
    <w:rsid w:val="005F227D"/>
    <w:rsid w:val="005F2E1F"/>
    <w:rsid w:val="005F32E3"/>
    <w:rsid w:val="005F3BCB"/>
    <w:rsid w:val="005F3E77"/>
    <w:rsid w:val="005F3EF7"/>
    <w:rsid w:val="005F450F"/>
    <w:rsid w:val="005F47D9"/>
    <w:rsid w:val="005F4832"/>
    <w:rsid w:val="005F493C"/>
    <w:rsid w:val="005F562E"/>
    <w:rsid w:val="005F58AD"/>
    <w:rsid w:val="005F5AE4"/>
    <w:rsid w:val="005F5E74"/>
    <w:rsid w:val="005F6575"/>
    <w:rsid w:val="005F724F"/>
    <w:rsid w:val="005F7C17"/>
    <w:rsid w:val="005F7D7B"/>
    <w:rsid w:val="00600825"/>
    <w:rsid w:val="00600CBA"/>
    <w:rsid w:val="00600E5E"/>
    <w:rsid w:val="00601409"/>
    <w:rsid w:val="00601F4E"/>
    <w:rsid w:val="00602188"/>
    <w:rsid w:val="00602DED"/>
    <w:rsid w:val="006039FF"/>
    <w:rsid w:val="00603B87"/>
    <w:rsid w:val="0060411E"/>
    <w:rsid w:val="0060466A"/>
    <w:rsid w:val="006048DA"/>
    <w:rsid w:val="006049F5"/>
    <w:rsid w:val="00604BA5"/>
    <w:rsid w:val="006051FA"/>
    <w:rsid w:val="006056AC"/>
    <w:rsid w:val="006059DD"/>
    <w:rsid w:val="00606562"/>
    <w:rsid w:val="00606E07"/>
    <w:rsid w:val="00607093"/>
    <w:rsid w:val="006073BF"/>
    <w:rsid w:val="006079DC"/>
    <w:rsid w:val="00607ECF"/>
    <w:rsid w:val="0061014B"/>
    <w:rsid w:val="006106E7"/>
    <w:rsid w:val="006109F6"/>
    <w:rsid w:val="00610A4E"/>
    <w:rsid w:val="0061136F"/>
    <w:rsid w:val="0061214B"/>
    <w:rsid w:val="00612A3B"/>
    <w:rsid w:val="00612F0A"/>
    <w:rsid w:val="00612F89"/>
    <w:rsid w:val="00613B29"/>
    <w:rsid w:val="00614019"/>
    <w:rsid w:val="0061410A"/>
    <w:rsid w:val="006141BB"/>
    <w:rsid w:val="00615227"/>
    <w:rsid w:val="00615B8D"/>
    <w:rsid w:val="006164C8"/>
    <w:rsid w:val="00617106"/>
    <w:rsid w:val="00617170"/>
    <w:rsid w:val="00617931"/>
    <w:rsid w:val="00620E00"/>
    <w:rsid w:val="0062133D"/>
    <w:rsid w:val="00621C12"/>
    <w:rsid w:val="00622884"/>
    <w:rsid w:val="006229F3"/>
    <w:rsid w:val="00622D5E"/>
    <w:rsid w:val="00623E18"/>
    <w:rsid w:val="0062413A"/>
    <w:rsid w:val="0062462E"/>
    <w:rsid w:val="00624777"/>
    <w:rsid w:val="00624782"/>
    <w:rsid w:val="00624B13"/>
    <w:rsid w:val="0062509A"/>
    <w:rsid w:val="006250AE"/>
    <w:rsid w:val="00625C5D"/>
    <w:rsid w:val="00626399"/>
    <w:rsid w:val="00626600"/>
    <w:rsid w:val="006266CD"/>
    <w:rsid w:val="00626D67"/>
    <w:rsid w:val="00627608"/>
    <w:rsid w:val="00627AA5"/>
    <w:rsid w:val="00630099"/>
    <w:rsid w:val="00630520"/>
    <w:rsid w:val="00631770"/>
    <w:rsid w:val="00631A5A"/>
    <w:rsid w:val="00631FD2"/>
    <w:rsid w:val="00634104"/>
    <w:rsid w:val="006341F6"/>
    <w:rsid w:val="006347D1"/>
    <w:rsid w:val="00634FC4"/>
    <w:rsid w:val="00635A22"/>
    <w:rsid w:val="00635D98"/>
    <w:rsid w:val="00637DDE"/>
    <w:rsid w:val="006400E5"/>
    <w:rsid w:val="00640106"/>
    <w:rsid w:val="006402B1"/>
    <w:rsid w:val="0064040D"/>
    <w:rsid w:val="00640688"/>
    <w:rsid w:val="00640A78"/>
    <w:rsid w:val="00640BD4"/>
    <w:rsid w:val="00640CAE"/>
    <w:rsid w:val="0064160F"/>
    <w:rsid w:val="00641836"/>
    <w:rsid w:val="006419B2"/>
    <w:rsid w:val="00642083"/>
    <w:rsid w:val="00642D7C"/>
    <w:rsid w:val="0064305A"/>
    <w:rsid w:val="00643909"/>
    <w:rsid w:val="00643D0A"/>
    <w:rsid w:val="00644438"/>
    <w:rsid w:val="006445C8"/>
    <w:rsid w:val="0064504F"/>
    <w:rsid w:val="006450EB"/>
    <w:rsid w:val="006452FC"/>
    <w:rsid w:val="00645EDB"/>
    <w:rsid w:val="00646328"/>
    <w:rsid w:val="00646C05"/>
    <w:rsid w:val="00646D9D"/>
    <w:rsid w:val="0064767A"/>
    <w:rsid w:val="006477C6"/>
    <w:rsid w:val="00647C6F"/>
    <w:rsid w:val="00647D45"/>
    <w:rsid w:val="006502E2"/>
    <w:rsid w:val="0065060C"/>
    <w:rsid w:val="0065087A"/>
    <w:rsid w:val="00652C0A"/>
    <w:rsid w:val="006532E9"/>
    <w:rsid w:val="006535AA"/>
    <w:rsid w:val="006538D0"/>
    <w:rsid w:val="0065395B"/>
    <w:rsid w:val="00653A97"/>
    <w:rsid w:val="00653FC2"/>
    <w:rsid w:val="0065550D"/>
    <w:rsid w:val="00655CD1"/>
    <w:rsid w:val="00656492"/>
    <w:rsid w:val="006566AE"/>
    <w:rsid w:val="00656A10"/>
    <w:rsid w:val="00656F0B"/>
    <w:rsid w:val="0065704D"/>
    <w:rsid w:val="00657453"/>
    <w:rsid w:val="0065752E"/>
    <w:rsid w:val="0065798D"/>
    <w:rsid w:val="00657B60"/>
    <w:rsid w:val="00657C62"/>
    <w:rsid w:val="00660047"/>
    <w:rsid w:val="00660A7D"/>
    <w:rsid w:val="00660ED2"/>
    <w:rsid w:val="00661177"/>
    <w:rsid w:val="00661921"/>
    <w:rsid w:val="00661EC3"/>
    <w:rsid w:val="006626D5"/>
    <w:rsid w:val="00663179"/>
    <w:rsid w:val="006632E8"/>
    <w:rsid w:val="00663CCC"/>
    <w:rsid w:val="00663CE2"/>
    <w:rsid w:val="00664086"/>
    <w:rsid w:val="00664295"/>
    <w:rsid w:val="006649DC"/>
    <w:rsid w:val="00664B21"/>
    <w:rsid w:val="00665364"/>
    <w:rsid w:val="00665A59"/>
    <w:rsid w:val="00665B3C"/>
    <w:rsid w:val="006669D0"/>
    <w:rsid w:val="00666F26"/>
    <w:rsid w:val="006672A4"/>
    <w:rsid w:val="0066793C"/>
    <w:rsid w:val="00667B35"/>
    <w:rsid w:val="00667B58"/>
    <w:rsid w:val="006706B1"/>
    <w:rsid w:val="00670EA2"/>
    <w:rsid w:val="00670EB9"/>
    <w:rsid w:val="0067127B"/>
    <w:rsid w:val="0067267B"/>
    <w:rsid w:val="00672796"/>
    <w:rsid w:val="0067279A"/>
    <w:rsid w:val="00672D23"/>
    <w:rsid w:val="006734E5"/>
    <w:rsid w:val="00673671"/>
    <w:rsid w:val="00673A9B"/>
    <w:rsid w:val="00674C25"/>
    <w:rsid w:val="00674C97"/>
    <w:rsid w:val="00675035"/>
    <w:rsid w:val="0067506E"/>
    <w:rsid w:val="00675361"/>
    <w:rsid w:val="0067582A"/>
    <w:rsid w:val="00676ADC"/>
    <w:rsid w:val="00680259"/>
    <w:rsid w:val="00680A1A"/>
    <w:rsid w:val="00680BFF"/>
    <w:rsid w:val="00680D0A"/>
    <w:rsid w:val="00681707"/>
    <w:rsid w:val="00681A93"/>
    <w:rsid w:val="0068265C"/>
    <w:rsid w:val="006827B1"/>
    <w:rsid w:val="006829A6"/>
    <w:rsid w:val="0068309E"/>
    <w:rsid w:val="006834D5"/>
    <w:rsid w:val="006835FF"/>
    <w:rsid w:val="00684205"/>
    <w:rsid w:val="0068455F"/>
    <w:rsid w:val="00684586"/>
    <w:rsid w:val="0068482E"/>
    <w:rsid w:val="006848AF"/>
    <w:rsid w:val="006848B6"/>
    <w:rsid w:val="00684D85"/>
    <w:rsid w:val="006855F7"/>
    <w:rsid w:val="00685790"/>
    <w:rsid w:val="00685970"/>
    <w:rsid w:val="0068617D"/>
    <w:rsid w:val="00686750"/>
    <w:rsid w:val="00686B86"/>
    <w:rsid w:val="00686B91"/>
    <w:rsid w:val="00687206"/>
    <w:rsid w:val="0068720C"/>
    <w:rsid w:val="006876A8"/>
    <w:rsid w:val="00687B26"/>
    <w:rsid w:val="00690336"/>
    <w:rsid w:val="00691458"/>
    <w:rsid w:val="006914EF"/>
    <w:rsid w:val="006919AC"/>
    <w:rsid w:val="00691C89"/>
    <w:rsid w:val="00692A31"/>
    <w:rsid w:val="00693507"/>
    <w:rsid w:val="00693DDD"/>
    <w:rsid w:val="0069431F"/>
    <w:rsid w:val="00694BFD"/>
    <w:rsid w:val="00694F8A"/>
    <w:rsid w:val="0069512C"/>
    <w:rsid w:val="00696A7D"/>
    <w:rsid w:val="00696E43"/>
    <w:rsid w:val="0069702E"/>
    <w:rsid w:val="00697329"/>
    <w:rsid w:val="00697668"/>
    <w:rsid w:val="00697A9F"/>
    <w:rsid w:val="00697C4B"/>
    <w:rsid w:val="006A00EF"/>
    <w:rsid w:val="006A0322"/>
    <w:rsid w:val="006A0897"/>
    <w:rsid w:val="006A0A67"/>
    <w:rsid w:val="006A0ACD"/>
    <w:rsid w:val="006A0C43"/>
    <w:rsid w:val="006A0D38"/>
    <w:rsid w:val="006A111F"/>
    <w:rsid w:val="006A1467"/>
    <w:rsid w:val="006A153A"/>
    <w:rsid w:val="006A157F"/>
    <w:rsid w:val="006A1A1C"/>
    <w:rsid w:val="006A1A3E"/>
    <w:rsid w:val="006A1F1A"/>
    <w:rsid w:val="006A2303"/>
    <w:rsid w:val="006A2402"/>
    <w:rsid w:val="006A2C3F"/>
    <w:rsid w:val="006A2D73"/>
    <w:rsid w:val="006A3664"/>
    <w:rsid w:val="006A3FE5"/>
    <w:rsid w:val="006A49E3"/>
    <w:rsid w:val="006A6100"/>
    <w:rsid w:val="006A6279"/>
    <w:rsid w:val="006A6A2F"/>
    <w:rsid w:val="006A719E"/>
    <w:rsid w:val="006A7AB5"/>
    <w:rsid w:val="006A7B93"/>
    <w:rsid w:val="006A7F5B"/>
    <w:rsid w:val="006A7F5D"/>
    <w:rsid w:val="006B122F"/>
    <w:rsid w:val="006B17D7"/>
    <w:rsid w:val="006B1EFD"/>
    <w:rsid w:val="006B2AF1"/>
    <w:rsid w:val="006B2BF1"/>
    <w:rsid w:val="006B2F03"/>
    <w:rsid w:val="006B2F0F"/>
    <w:rsid w:val="006B311C"/>
    <w:rsid w:val="006B3382"/>
    <w:rsid w:val="006B3EED"/>
    <w:rsid w:val="006B3EF2"/>
    <w:rsid w:val="006B422F"/>
    <w:rsid w:val="006B42C7"/>
    <w:rsid w:val="006B4C71"/>
    <w:rsid w:val="006B4CDA"/>
    <w:rsid w:val="006B4DA5"/>
    <w:rsid w:val="006B51CC"/>
    <w:rsid w:val="006B5EC3"/>
    <w:rsid w:val="006B601A"/>
    <w:rsid w:val="006B6143"/>
    <w:rsid w:val="006B6810"/>
    <w:rsid w:val="006B6875"/>
    <w:rsid w:val="006B6C5D"/>
    <w:rsid w:val="006B6D8B"/>
    <w:rsid w:val="006B6EF5"/>
    <w:rsid w:val="006B7075"/>
    <w:rsid w:val="006B75E4"/>
    <w:rsid w:val="006B7950"/>
    <w:rsid w:val="006C0324"/>
    <w:rsid w:val="006C04EF"/>
    <w:rsid w:val="006C0958"/>
    <w:rsid w:val="006C0DD1"/>
    <w:rsid w:val="006C14E4"/>
    <w:rsid w:val="006C1E4D"/>
    <w:rsid w:val="006C2DBD"/>
    <w:rsid w:val="006C327C"/>
    <w:rsid w:val="006C3F9B"/>
    <w:rsid w:val="006C4B4F"/>
    <w:rsid w:val="006C4CC1"/>
    <w:rsid w:val="006C4D0E"/>
    <w:rsid w:val="006C5F86"/>
    <w:rsid w:val="006C62A2"/>
    <w:rsid w:val="006C64D1"/>
    <w:rsid w:val="006C68BB"/>
    <w:rsid w:val="006C6A75"/>
    <w:rsid w:val="006C6DA8"/>
    <w:rsid w:val="006C7F61"/>
    <w:rsid w:val="006D070C"/>
    <w:rsid w:val="006D0BA7"/>
    <w:rsid w:val="006D12AB"/>
    <w:rsid w:val="006D1713"/>
    <w:rsid w:val="006D1FD1"/>
    <w:rsid w:val="006D2380"/>
    <w:rsid w:val="006D37A0"/>
    <w:rsid w:val="006D388A"/>
    <w:rsid w:val="006D39C4"/>
    <w:rsid w:val="006D407F"/>
    <w:rsid w:val="006D46C2"/>
    <w:rsid w:val="006D62EB"/>
    <w:rsid w:val="006D666A"/>
    <w:rsid w:val="006D6B69"/>
    <w:rsid w:val="006D72F6"/>
    <w:rsid w:val="006D7AA7"/>
    <w:rsid w:val="006E04EC"/>
    <w:rsid w:val="006E0AE7"/>
    <w:rsid w:val="006E1A5E"/>
    <w:rsid w:val="006E207B"/>
    <w:rsid w:val="006E2F8E"/>
    <w:rsid w:val="006E34EB"/>
    <w:rsid w:val="006E4778"/>
    <w:rsid w:val="006E48C7"/>
    <w:rsid w:val="006E541B"/>
    <w:rsid w:val="006E5BAA"/>
    <w:rsid w:val="006E5CCB"/>
    <w:rsid w:val="006E5DE7"/>
    <w:rsid w:val="006E66A7"/>
    <w:rsid w:val="006E67FE"/>
    <w:rsid w:val="006E6D40"/>
    <w:rsid w:val="006E6EF6"/>
    <w:rsid w:val="006E729C"/>
    <w:rsid w:val="006E7DBA"/>
    <w:rsid w:val="006F0442"/>
    <w:rsid w:val="006F0573"/>
    <w:rsid w:val="006F19FD"/>
    <w:rsid w:val="006F1F28"/>
    <w:rsid w:val="006F2DFB"/>
    <w:rsid w:val="006F30BA"/>
    <w:rsid w:val="006F3D5E"/>
    <w:rsid w:val="006F4630"/>
    <w:rsid w:val="006F4650"/>
    <w:rsid w:val="006F4D5D"/>
    <w:rsid w:val="006F50B2"/>
    <w:rsid w:val="006F547C"/>
    <w:rsid w:val="006F5BDD"/>
    <w:rsid w:val="006F6576"/>
    <w:rsid w:val="006F667B"/>
    <w:rsid w:val="006F6A4D"/>
    <w:rsid w:val="006F7122"/>
    <w:rsid w:val="006F71DC"/>
    <w:rsid w:val="006F7C11"/>
    <w:rsid w:val="006F7FAD"/>
    <w:rsid w:val="00700195"/>
    <w:rsid w:val="0070053E"/>
    <w:rsid w:val="0070148E"/>
    <w:rsid w:val="00701837"/>
    <w:rsid w:val="00702877"/>
    <w:rsid w:val="00702C86"/>
    <w:rsid w:val="007037B0"/>
    <w:rsid w:val="00703A26"/>
    <w:rsid w:val="00703C2C"/>
    <w:rsid w:val="00704046"/>
    <w:rsid w:val="00704235"/>
    <w:rsid w:val="00704B4C"/>
    <w:rsid w:val="00704D08"/>
    <w:rsid w:val="0070552F"/>
    <w:rsid w:val="00706179"/>
    <w:rsid w:val="007064C5"/>
    <w:rsid w:val="00706F75"/>
    <w:rsid w:val="007070A3"/>
    <w:rsid w:val="0070772E"/>
    <w:rsid w:val="00707A32"/>
    <w:rsid w:val="00710B02"/>
    <w:rsid w:val="00710CEF"/>
    <w:rsid w:val="00710DF8"/>
    <w:rsid w:val="00711443"/>
    <w:rsid w:val="007125F1"/>
    <w:rsid w:val="00712C23"/>
    <w:rsid w:val="00713F38"/>
    <w:rsid w:val="007140AC"/>
    <w:rsid w:val="0071412C"/>
    <w:rsid w:val="00714320"/>
    <w:rsid w:val="00714F9E"/>
    <w:rsid w:val="00715749"/>
    <w:rsid w:val="007160BE"/>
    <w:rsid w:val="007160FE"/>
    <w:rsid w:val="00716BE0"/>
    <w:rsid w:val="0071714C"/>
    <w:rsid w:val="00717291"/>
    <w:rsid w:val="007174C7"/>
    <w:rsid w:val="007174E8"/>
    <w:rsid w:val="0071787C"/>
    <w:rsid w:val="00717AEF"/>
    <w:rsid w:val="00717B5B"/>
    <w:rsid w:val="0072001D"/>
    <w:rsid w:val="00720B84"/>
    <w:rsid w:val="00721647"/>
    <w:rsid w:val="007219D1"/>
    <w:rsid w:val="00721B72"/>
    <w:rsid w:val="00721BBA"/>
    <w:rsid w:val="00722486"/>
    <w:rsid w:val="00722C39"/>
    <w:rsid w:val="00722F65"/>
    <w:rsid w:val="0072317C"/>
    <w:rsid w:val="0072318A"/>
    <w:rsid w:val="00723261"/>
    <w:rsid w:val="0072355B"/>
    <w:rsid w:val="00724248"/>
    <w:rsid w:val="007245D9"/>
    <w:rsid w:val="007245DF"/>
    <w:rsid w:val="00724971"/>
    <w:rsid w:val="00724A55"/>
    <w:rsid w:val="00724BE3"/>
    <w:rsid w:val="00724EE2"/>
    <w:rsid w:val="007251AC"/>
    <w:rsid w:val="0072574A"/>
    <w:rsid w:val="007257CD"/>
    <w:rsid w:val="00725BA4"/>
    <w:rsid w:val="00725D8D"/>
    <w:rsid w:val="00725FC8"/>
    <w:rsid w:val="00726043"/>
    <w:rsid w:val="007261E8"/>
    <w:rsid w:val="007266E8"/>
    <w:rsid w:val="00726959"/>
    <w:rsid w:val="00726A90"/>
    <w:rsid w:val="007275C8"/>
    <w:rsid w:val="0072764B"/>
    <w:rsid w:val="00727A23"/>
    <w:rsid w:val="00730132"/>
    <w:rsid w:val="00730914"/>
    <w:rsid w:val="00730C7C"/>
    <w:rsid w:val="00731461"/>
    <w:rsid w:val="00731ABD"/>
    <w:rsid w:val="00732046"/>
    <w:rsid w:val="007322FC"/>
    <w:rsid w:val="007328E7"/>
    <w:rsid w:val="007328F6"/>
    <w:rsid w:val="00732FDF"/>
    <w:rsid w:val="007334C3"/>
    <w:rsid w:val="007346CF"/>
    <w:rsid w:val="00734A4F"/>
    <w:rsid w:val="00736696"/>
    <w:rsid w:val="00736D35"/>
    <w:rsid w:val="0073775F"/>
    <w:rsid w:val="007377E9"/>
    <w:rsid w:val="00737B08"/>
    <w:rsid w:val="00737DAE"/>
    <w:rsid w:val="00740949"/>
    <w:rsid w:val="007409F4"/>
    <w:rsid w:val="00740C1E"/>
    <w:rsid w:val="007414C6"/>
    <w:rsid w:val="00741C89"/>
    <w:rsid w:val="00741D21"/>
    <w:rsid w:val="00741D8B"/>
    <w:rsid w:val="00742B75"/>
    <w:rsid w:val="007430C4"/>
    <w:rsid w:val="00743CBD"/>
    <w:rsid w:val="00743F58"/>
    <w:rsid w:val="007443A6"/>
    <w:rsid w:val="0074569E"/>
    <w:rsid w:val="00745A41"/>
    <w:rsid w:val="007460EB"/>
    <w:rsid w:val="00746435"/>
    <w:rsid w:val="007470CB"/>
    <w:rsid w:val="00747122"/>
    <w:rsid w:val="0074734E"/>
    <w:rsid w:val="0074766A"/>
    <w:rsid w:val="00747742"/>
    <w:rsid w:val="00747902"/>
    <w:rsid w:val="00747F40"/>
    <w:rsid w:val="00750037"/>
    <w:rsid w:val="00750348"/>
    <w:rsid w:val="0075055B"/>
    <w:rsid w:val="0075093A"/>
    <w:rsid w:val="00750E82"/>
    <w:rsid w:val="0075102D"/>
    <w:rsid w:val="00751091"/>
    <w:rsid w:val="00751562"/>
    <w:rsid w:val="00753FEE"/>
    <w:rsid w:val="007544BF"/>
    <w:rsid w:val="00754BB0"/>
    <w:rsid w:val="00754CCF"/>
    <w:rsid w:val="00754F87"/>
    <w:rsid w:val="00755525"/>
    <w:rsid w:val="0075639B"/>
    <w:rsid w:val="0075641C"/>
    <w:rsid w:val="007566B5"/>
    <w:rsid w:val="00757025"/>
    <w:rsid w:val="00757154"/>
    <w:rsid w:val="0075743F"/>
    <w:rsid w:val="0075747B"/>
    <w:rsid w:val="00757C45"/>
    <w:rsid w:val="00757CB3"/>
    <w:rsid w:val="00757F24"/>
    <w:rsid w:val="00760545"/>
    <w:rsid w:val="00761159"/>
    <w:rsid w:val="00761BC3"/>
    <w:rsid w:val="00761C0C"/>
    <w:rsid w:val="00762BCC"/>
    <w:rsid w:val="00762E4D"/>
    <w:rsid w:val="007637AD"/>
    <w:rsid w:val="00763BA3"/>
    <w:rsid w:val="00763DAA"/>
    <w:rsid w:val="00764D03"/>
    <w:rsid w:val="00765432"/>
    <w:rsid w:val="00765B66"/>
    <w:rsid w:val="00765BE8"/>
    <w:rsid w:val="00765FC3"/>
    <w:rsid w:val="007664D7"/>
    <w:rsid w:val="00766771"/>
    <w:rsid w:val="00766B51"/>
    <w:rsid w:val="00767195"/>
    <w:rsid w:val="0076722C"/>
    <w:rsid w:val="00767BB2"/>
    <w:rsid w:val="00767F86"/>
    <w:rsid w:val="007701C3"/>
    <w:rsid w:val="00770350"/>
    <w:rsid w:val="00770CFF"/>
    <w:rsid w:val="00770E95"/>
    <w:rsid w:val="00771306"/>
    <w:rsid w:val="00771365"/>
    <w:rsid w:val="0077159C"/>
    <w:rsid w:val="00772608"/>
    <w:rsid w:val="00772744"/>
    <w:rsid w:val="007734A3"/>
    <w:rsid w:val="007739C6"/>
    <w:rsid w:val="00773D78"/>
    <w:rsid w:val="00774F56"/>
    <w:rsid w:val="00775066"/>
    <w:rsid w:val="007757C7"/>
    <w:rsid w:val="00775926"/>
    <w:rsid w:val="0077640E"/>
    <w:rsid w:val="00776709"/>
    <w:rsid w:val="007769D5"/>
    <w:rsid w:val="00776C37"/>
    <w:rsid w:val="007779F4"/>
    <w:rsid w:val="00780376"/>
    <w:rsid w:val="00780EE3"/>
    <w:rsid w:val="007811BC"/>
    <w:rsid w:val="00781ED5"/>
    <w:rsid w:val="00781EFB"/>
    <w:rsid w:val="00782CA6"/>
    <w:rsid w:val="00784086"/>
    <w:rsid w:val="00784E91"/>
    <w:rsid w:val="00784F67"/>
    <w:rsid w:val="0078523F"/>
    <w:rsid w:val="007866A3"/>
    <w:rsid w:val="0078733E"/>
    <w:rsid w:val="00787E1F"/>
    <w:rsid w:val="00790827"/>
    <w:rsid w:val="00790960"/>
    <w:rsid w:val="00790C3F"/>
    <w:rsid w:val="00790D6B"/>
    <w:rsid w:val="007911F5"/>
    <w:rsid w:val="007919A5"/>
    <w:rsid w:val="00791AAC"/>
    <w:rsid w:val="007921EA"/>
    <w:rsid w:val="007931CE"/>
    <w:rsid w:val="00793355"/>
    <w:rsid w:val="00793A3D"/>
    <w:rsid w:val="00794491"/>
    <w:rsid w:val="00795685"/>
    <w:rsid w:val="00795822"/>
    <w:rsid w:val="00795E57"/>
    <w:rsid w:val="00797499"/>
    <w:rsid w:val="00797D4C"/>
    <w:rsid w:val="007A0B7D"/>
    <w:rsid w:val="007A1250"/>
    <w:rsid w:val="007A1362"/>
    <w:rsid w:val="007A1C06"/>
    <w:rsid w:val="007A27FA"/>
    <w:rsid w:val="007A318E"/>
    <w:rsid w:val="007A39BA"/>
    <w:rsid w:val="007A40CC"/>
    <w:rsid w:val="007A446A"/>
    <w:rsid w:val="007A5AD8"/>
    <w:rsid w:val="007A5D68"/>
    <w:rsid w:val="007A6252"/>
    <w:rsid w:val="007A6737"/>
    <w:rsid w:val="007A6BAC"/>
    <w:rsid w:val="007A7A1F"/>
    <w:rsid w:val="007A7DF5"/>
    <w:rsid w:val="007B0B5A"/>
    <w:rsid w:val="007B0EDF"/>
    <w:rsid w:val="007B10B2"/>
    <w:rsid w:val="007B1A88"/>
    <w:rsid w:val="007B205F"/>
    <w:rsid w:val="007B2085"/>
    <w:rsid w:val="007B296B"/>
    <w:rsid w:val="007B3996"/>
    <w:rsid w:val="007B40FA"/>
    <w:rsid w:val="007B41FC"/>
    <w:rsid w:val="007B456D"/>
    <w:rsid w:val="007B478A"/>
    <w:rsid w:val="007B4C1B"/>
    <w:rsid w:val="007B4E75"/>
    <w:rsid w:val="007B52EB"/>
    <w:rsid w:val="007B5A23"/>
    <w:rsid w:val="007B5BCD"/>
    <w:rsid w:val="007B5DC1"/>
    <w:rsid w:val="007B5E48"/>
    <w:rsid w:val="007B61CA"/>
    <w:rsid w:val="007B67B0"/>
    <w:rsid w:val="007C053B"/>
    <w:rsid w:val="007C0E7E"/>
    <w:rsid w:val="007C1513"/>
    <w:rsid w:val="007C2768"/>
    <w:rsid w:val="007C2CE8"/>
    <w:rsid w:val="007C3105"/>
    <w:rsid w:val="007C4098"/>
    <w:rsid w:val="007C4AEF"/>
    <w:rsid w:val="007C4B28"/>
    <w:rsid w:val="007C4E05"/>
    <w:rsid w:val="007C4E8F"/>
    <w:rsid w:val="007C59B5"/>
    <w:rsid w:val="007C5BBA"/>
    <w:rsid w:val="007C6A23"/>
    <w:rsid w:val="007C6D3D"/>
    <w:rsid w:val="007D005B"/>
    <w:rsid w:val="007D06F4"/>
    <w:rsid w:val="007D0C91"/>
    <w:rsid w:val="007D0CA6"/>
    <w:rsid w:val="007D1035"/>
    <w:rsid w:val="007D1545"/>
    <w:rsid w:val="007D17C5"/>
    <w:rsid w:val="007D2F84"/>
    <w:rsid w:val="007D323F"/>
    <w:rsid w:val="007D415F"/>
    <w:rsid w:val="007D41AF"/>
    <w:rsid w:val="007D455F"/>
    <w:rsid w:val="007D4C5E"/>
    <w:rsid w:val="007D4DB8"/>
    <w:rsid w:val="007D52DB"/>
    <w:rsid w:val="007D52EC"/>
    <w:rsid w:val="007D5479"/>
    <w:rsid w:val="007D5A29"/>
    <w:rsid w:val="007D5C7A"/>
    <w:rsid w:val="007D5F41"/>
    <w:rsid w:val="007D5F89"/>
    <w:rsid w:val="007D651C"/>
    <w:rsid w:val="007D6671"/>
    <w:rsid w:val="007D685B"/>
    <w:rsid w:val="007D689D"/>
    <w:rsid w:val="007D6B6B"/>
    <w:rsid w:val="007D6DF2"/>
    <w:rsid w:val="007D6F80"/>
    <w:rsid w:val="007D71FD"/>
    <w:rsid w:val="007D7701"/>
    <w:rsid w:val="007D7DF6"/>
    <w:rsid w:val="007D7EC5"/>
    <w:rsid w:val="007E01B0"/>
    <w:rsid w:val="007E0353"/>
    <w:rsid w:val="007E15DB"/>
    <w:rsid w:val="007E17F8"/>
    <w:rsid w:val="007E184F"/>
    <w:rsid w:val="007E25B5"/>
    <w:rsid w:val="007E285D"/>
    <w:rsid w:val="007E2986"/>
    <w:rsid w:val="007E2F6F"/>
    <w:rsid w:val="007E3115"/>
    <w:rsid w:val="007E34A6"/>
    <w:rsid w:val="007E35D1"/>
    <w:rsid w:val="007E3E57"/>
    <w:rsid w:val="007E3E99"/>
    <w:rsid w:val="007E451B"/>
    <w:rsid w:val="007E5590"/>
    <w:rsid w:val="007E564F"/>
    <w:rsid w:val="007E57AA"/>
    <w:rsid w:val="007E57B6"/>
    <w:rsid w:val="007E6DB4"/>
    <w:rsid w:val="007E7C64"/>
    <w:rsid w:val="007F009D"/>
    <w:rsid w:val="007F0484"/>
    <w:rsid w:val="007F04A9"/>
    <w:rsid w:val="007F0ACF"/>
    <w:rsid w:val="007F0B2C"/>
    <w:rsid w:val="007F0BF7"/>
    <w:rsid w:val="007F0F5F"/>
    <w:rsid w:val="007F103F"/>
    <w:rsid w:val="007F154A"/>
    <w:rsid w:val="007F1B56"/>
    <w:rsid w:val="007F1C56"/>
    <w:rsid w:val="007F1CEE"/>
    <w:rsid w:val="007F2C03"/>
    <w:rsid w:val="007F3042"/>
    <w:rsid w:val="007F30AA"/>
    <w:rsid w:val="007F30D4"/>
    <w:rsid w:val="007F3990"/>
    <w:rsid w:val="007F51D0"/>
    <w:rsid w:val="007F5451"/>
    <w:rsid w:val="007F5474"/>
    <w:rsid w:val="007F5574"/>
    <w:rsid w:val="007F5627"/>
    <w:rsid w:val="007F5B4C"/>
    <w:rsid w:val="007F699D"/>
    <w:rsid w:val="007F72BF"/>
    <w:rsid w:val="007F7442"/>
    <w:rsid w:val="007F7B7C"/>
    <w:rsid w:val="008004B4"/>
    <w:rsid w:val="008009ED"/>
    <w:rsid w:val="00800A43"/>
    <w:rsid w:val="00800ACC"/>
    <w:rsid w:val="008011EE"/>
    <w:rsid w:val="0080180A"/>
    <w:rsid w:val="008028D4"/>
    <w:rsid w:val="00802AE5"/>
    <w:rsid w:val="00802CA4"/>
    <w:rsid w:val="00803355"/>
    <w:rsid w:val="008033AF"/>
    <w:rsid w:val="00803B30"/>
    <w:rsid w:val="00803E06"/>
    <w:rsid w:val="00803FA7"/>
    <w:rsid w:val="00805CCE"/>
    <w:rsid w:val="008062AF"/>
    <w:rsid w:val="008065C6"/>
    <w:rsid w:val="00806892"/>
    <w:rsid w:val="008070B4"/>
    <w:rsid w:val="0080758A"/>
    <w:rsid w:val="0080788F"/>
    <w:rsid w:val="00810A42"/>
    <w:rsid w:val="00811183"/>
    <w:rsid w:val="00811A8A"/>
    <w:rsid w:val="00811B7A"/>
    <w:rsid w:val="00811F31"/>
    <w:rsid w:val="0081236D"/>
    <w:rsid w:val="00812409"/>
    <w:rsid w:val="0081256C"/>
    <w:rsid w:val="008126D8"/>
    <w:rsid w:val="0081276B"/>
    <w:rsid w:val="008127B2"/>
    <w:rsid w:val="00812B09"/>
    <w:rsid w:val="00814285"/>
    <w:rsid w:val="00814405"/>
    <w:rsid w:val="00814B8C"/>
    <w:rsid w:val="00814C10"/>
    <w:rsid w:val="00815212"/>
    <w:rsid w:val="008154A6"/>
    <w:rsid w:val="00815848"/>
    <w:rsid w:val="00815ADB"/>
    <w:rsid w:val="00816FE8"/>
    <w:rsid w:val="008170F8"/>
    <w:rsid w:val="00817906"/>
    <w:rsid w:val="00817A29"/>
    <w:rsid w:val="00817AF7"/>
    <w:rsid w:val="00820A3D"/>
    <w:rsid w:val="00820EFD"/>
    <w:rsid w:val="008225F4"/>
    <w:rsid w:val="00822C83"/>
    <w:rsid w:val="0082470D"/>
    <w:rsid w:val="00825259"/>
    <w:rsid w:val="00825541"/>
    <w:rsid w:val="00825AB3"/>
    <w:rsid w:val="008260CE"/>
    <w:rsid w:val="00826A0C"/>
    <w:rsid w:val="00826A81"/>
    <w:rsid w:val="008275B7"/>
    <w:rsid w:val="00827AC6"/>
    <w:rsid w:val="00827E0A"/>
    <w:rsid w:val="008306B4"/>
    <w:rsid w:val="0083072E"/>
    <w:rsid w:val="008307C0"/>
    <w:rsid w:val="00830A30"/>
    <w:rsid w:val="00830D24"/>
    <w:rsid w:val="00830EE2"/>
    <w:rsid w:val="0083115D"/>
    <w:rsid w:val="00831346"/>
    <w:rsid w:val="00832326"/>
    <w:rsid w:val="00832376"/>
    <w:rsid w:val="00832551"/>
    <w:rsid w:val="008328C1"/>
    <w:rsid w:val="00832AB7"/>
    <w:rsid w:val="0083317A"/>
    <w:rsid w:val="00834A1F"/>
    <w:rsid w:val="00834BE9"/>
    <w:rsid w:val="00834D75"/>
    <w:rsid w:val="008350E8"/>
    <w:rsid w:val="00835745"/>
    <w:rsid w:val="00835888"/>
    <w:rsid w:val="00836639"/>
    <w:rsid w:val="00836A47"/>
    <w:rsid w:val="0083716F"/>
    <w:rsid w:val="008374DF"/>
    <w:rsid w:val="00837537"/>
    <w:rsid w:val="00837EC4"/>
    <w:rsid w:val="0084001C"/>
    <w:rsid w:val="008405FD"/>
    <w:rsid w:val="00840C83"/>
    <w:rsid w:val="00840C85"/>
    <w:rsid w:val="00840EB4"/>
    <w:rsid w:val="0084113C"/>
    <w:rsid w:val="00841794"/>
    <w:rsid w:val="00841F11"/>
    <w:rsid w:val="008421D1"/>
    <w:rsid w:val="008422CB"/>
    <w:rsid w:val="00842766"/>
    <w:rsid w:val="00843907"/>
    <w:rsid w:val="00843A31"/>
    <w:rsid w:val="008441AF"/>
    <w:rsid w:val="00844572"/>
    <w:rsid w:val="0084483B"/>
    <w:rsid w:val="00844892"/>
    <w:rsid w:val="00845677"/>
    <w:rsid w:val="00845CFF"/>
    <w:rsid w:val="00845ED0"/>
    <w:rsid w:val="00846773"/>
    <w:rsid w:val="008469C8"/>
    <w:rsid w:val="00846FB7"/>
    <w:rsid w:val="008471C8"/>
    <w:rsid w:val="008507E3"/>
    <w:rsid w:val="00851377"/>
    <w:rsid w:val="00851570"/>
    <w:rsid w:val="00851A67"/>
    <w:rsid w:val="00851B0B"/>
    <w:rsid w:val="00851C8E"/>
    <w:rsid w:val="0085232F"/>
    <w:rsid w:val="00853119"/>
    <w:rsid w:val="0085322E"/>
    <w:rsid w:val="00854314"/>
    <w:rsid w:val="008547F1"/>
    <w:rsid w:val="00854A63"/>
    <w:rsid w:val="00854B34"/>
    <w:rsid w:val="00854BE9"/>
    <w:rsid w:val="00854C67"/>
    <w:rsid w:val="008553AA"/>
    <w:rsid w:val="00855662"/>
    <w:rsid w:val="00856847"/>
    <w:rsid w:val="0085685B"/>
    <w:rsid w:val="00856A6C"/>
    <w:rsid w:val="00856D3B"/>
    <w:rsid w:val="00857262"/>
    <w:rsid w:val="00857837"/>
    <w:rsid w:val="008578DA"/>
    <w:rsid w:val="00860596"/>
    <w:rsid w:val="0086094D"/>
    <w:rsid w:val="008609F4"/>
    <w:rsid w:val="00862180"/>
    <w:rsid w:val="008621F1"/>
    <w:rsid w:val="00862352"/>
    <w:rsid w:val="008623D3"/>
    <w:rsid w:val="00862980"/>
    <w:rsid w:val="00862B63"/>
    <w:rsid w:val="00863601"/>
    <w:rsid w:val="008640D6"/>
    <w:rsid w:val="00864394"/>
    <w:rsid w:val="008647B0"/>
    <w:rsid w:val="0086483E"/>
    <w:rsid w:val="00864858"/>
    <w:rsid w:val="00865BA6"/>
    <w:rsid w:val="008664FC"/>
    <w:rsid w:val="0086683D"/>
    <w:rsid w:val="00866A2D"/>
    <w:rsid w:val="0086715C"/>
    <w:rsid w:val="00867717"/>
    <w:rsid w:val="00867BFB"/>
    <w:rsid w:val="00867E75"/>
    <w:rsid w:val="00867F37"/>
    <w:rsid w:val="0087001E"/>
    <w:rsid w:val="00870944"/>
    <w:rsid w:val="008713C9"/>
    <w:rsid w:val="00872194"/>
    <w:rsid w:val="00872382"/>
    <w:rsid w:val="00872979"/>
    <w:rsid w:val="00872A03"/>
    <w:rsid w:val="0087345C"/>
    <w:rsid w:val="008734CC"/>
    <w:rsid w:val="00873C6C"/>
    <w:rsid w:val="00873E0E"/>
    <w:rsid w:val="00873FAA"/>
    <w:rsid w:val="00874693"/>
    <w:rsid w:val="008748B1"/>
    <w:rsid w:val="00874B58"/>
    <w:rsid w:val="008752F0"/>
    <w:rsid w:val="0087616A"/>
    <w:rsid w:val="00876217"/>
    <w:rsid w:val="008763F1"/>
    <w:rsid w:val="008764C7"/>
    <w:rsid w:val="00876E7F"/>
    <w:rsid w:val="008777D5"/>
    <w:rsid w:val="00877CB7"/>
    <w:rsid w:val="00877D9D"/>
    <w:rsid w:val="00877EBC"/>
    <w:rsid w:val="0088033A"/>
    <w:rsid w:val="0088042F"/>
    <w:rsid w:val="0088051F"/>
    <w:rsid w:val="008806A6"/>
    <w:rsid w:val="008806B2"/>
    <w:rsid w:val="00880928"/>
    <w:rsid w:val="008809E0"/>
    <w:rsid w:val="00880E42"/>
    <w:rsid w:val="00881125"/>
    <w:rsid w:val="00881266"/>
    <w:rsid w:val="00881783"/>
    <w:rsid w:val="00881F40"/>
    <w:rsid w:val="0088213B"/>
    <w:rsid w:val="008821F7"/>
    <w:rsid w:val="00882669"/>
    <w:rsid w:val="008826E1"/>
    <w:rsid w:val="008833CE"/>
    <w:rsid w:val="008835E0"/>
    <w:rsid w:val="008837C5"/>
    <w:rsid w:val="00883C2A"/>
    <w:rsid w:val="008847ED"/>
    <w:rsid w:val="008857E6"/>
    <w:rsid w:val="00886191"/>
    <w:rsid w:val="00886270"/>
    <w:rsid w:val="008862EE"/>
    <w:rsid w:val="008869C0"/>
    <w:rsid w:val="00886E13"/>
    <w:rsid w:val="008870A7"/>
    <w:rsid w:val="00887CB7"/>
    <w:rsid w:val="00890082"/>
    <w:rsid w:val="0089091C"/>
    <w:rsid w:val="00890A77"/>
    <w:rsid w:val="00890F44"/>
    <w:rsid w:val="008911F2"/>
    <w:rsid w:val="008912FE"/>
    <w:rsid w:val="0089138F"/>
    <w:rsid w:val="00891513"/>
    <w:rsid w:val="008919E2"/>
    <w:rsid w:val="00891CBB"/>
    <w:rsid w:val="00891F53"/>
    <w:rsid w:val="00892563"/>
    <w:rsid w:val="0089257F"/>
    <w:rsid w:val="008926DD"/>
    <w:rsid w:val="0089279F"/>
    <w:rsid w:val="00892AE6"/>
    <w:rsid w:val="00892B49"/>
    <w:rsid w:val="00892FCC"/>
    <w:rsid w:val="00893352"/>
    <w:rsid w:val="00893FFA"/>
    <w:rsid w:val="008949C9"/>
    <w:rsid w:val="00895488"/>
    <w:rsid w:val="00895E8B"/>
    <w:rsid w:val="0089601E"/>
    <w:rsid w:val="0089605D"/>
    <w:rsid w:val="0089640F"/>
    <w:rsid w:val="00896F35"/>
    <w:rsid w:val="008972A4"/>
    <w:rsid w:val="008976BE"/>
    <w:rsid w:val="008A0B66"/>
    <w:rsid w:val="008A197F"/>
    <w:rsid w:val="008A1BE2"/>
    <w:rsid w:val="008A1DBB"/>
    <w:rsid w:val="008A2302"/>
    <w:rsid w:val="008A245D"/>
    <w:rsid w:val="008A24F5"/>
    <w:rsid w:val="008A29E8"/>
    <w:rsid w:val="008A324D"/>
    <w:rsid w:val="008A32AA"/>
    <w:rsid w:val="008A3B60"/>
    <w:rsid w:val="008A3FB5"/>
    <w:rsid w:val="008A4056"/>
    <w:rsid w:val="008A4314"/>
    <w:rsid w:val="008A4D45"/>
    <w:rsid w:val="008A53F4"/>
    <w:rsid w:val="008A54FC"/>
    <w:rsid w:val="008A5C24"/>
    <w:rsid w:val="008A6AC9"/>
    <w:rsid w:val="008A721B"/>
    <w:rsid w:val="008B1051"/>
    <w:rsid w:val="008B13DB"/>
    <w:rsid w:val="008B1DB1"/>
    <w:rsid w:val="008B25D7"/>
    <w:rsid w:val="008B2936"/>
    <w:rsid w:val="008B2B21"/>
    <w:rsid w:val="008B2B6C"/>
    <w:rsid w:val="008B3333"/>
    <w:rsid w:val="008B3826"/>
    <w:rsid w:val="008B3A0D"/>
    <w:rsid w:val="008B3A34"/>
    <w:rsid w:val="008B3E1F"/>
    <w:rsid w:val="008B3E3E"/>
    <w:rsid w:val="008B403F"/>
    <w:rsid w:val="008B46AE"/>
    <w:rsid w:val="008B4791"/>
    <w:rsid w:val="008B4AE3"/>
    <w:rsid w:val="008B4C18"/>
    <w:rsid w:val="008B4E5D"/>
    <w:rsid w:val="008B5048"/>
    <w:rsid w:val="008B547B"/>
    <w:rsid w:val="008B5778"/>
    <w:rsid w:val="008B5EF6"/>
    <w:rsid w:val="008B6437"/>
    <w:rsid w:val="008B6A96"/>
    <w:rsid w:val="008B6B63"/>
    <w:rsid w:val="008B70CD"/>
    <w:rsid w:val="008B7397"/>
    <w:rsid w:val="008B7797"/>
    <w:rsid w:val="008B7AB7"/>
    <w:rsid w:val="008B7BD9"/>
    <w:rsid w:val="008C0053"/>
    <w:rsid w:val="008C01C5"/>
    <w:rsid w:val="008C023F"/>
    <w:rsid w:val="008C028B"/>
    <w:rsid w:val="008C0810"/>
    <w:rsid w:val="008C0B8D"/>
    <w:rsid w:val="008C10B3"/>
    <w:rsid w:val="008C12AF"/>
    <w:rsid w:val="008C12ED"/>
    <w:rsid w:val="008C1511"/>
    <w:rsid w:val="008C16FB"/>
    <w:rsid w:val="008C17BA"/>
    <w:rsid w:val="008C1ABF"/>
    <w:rsid w:val="008C22F9"/>
    <w:rsid w:val="008C2560"/>
    <w:rsid w:val="008C2577"/>
    <w:rsid w:val="008C30A3"/>
    <w:rsid w:val="008C360B"/>
    <w:rsid w:val="008C45B9"/>
    <w:rsid w:val="008C46EF"/>
    <w:rsid w:val="008C4AB3"/>
    <w:rsid w:val="008C4BD8"/>
    <w:rsid w:val="008C4E0D"/>
    <w:rsid w:val="008C5B05"/>
    <w:rsid w:val="008C6492"/>
    <w:rsid w:val="008C7086"/>
    <w:rsid w:val="008C7333"/>
    <w:rsid w:val="008C73A1"/>
    <w:rsid w:val="008C77B4"/>
    <w:rsid w:val="008C7980"/>
    <w:rsid w:val="008D06C3"/>
    <w:rsid w:val="008D0A19"/>
    <w:rsid w:val="008D0DEE"/>
    <w:rsid w:val="008D10E3"/>
    <w:rsid w:val="008D141C"/>
    <w:rsid w:val="008D144C"/>
    <w:rsid w:val="008D1559"/>
    <w:rsid w:val="008D176B"/>
    <w:rsid w:val="008D1D2B"/>
    <w:rsid w:val="008D1F0C"/>
    <w:rsid w:val="008D2600"/>
    <w:rsid w:val="008D2C13"/>
    <w:rsid w:val="008D3265"/>
    <w:rsid w:val="008D36F2"/>
    <w:rsid w:val="008D3859"/>
    <w:rsid w:val="008D3A91"/>
    <w:rsid w:val="008D43DE"/>
    <w:rsid w:val="008D4FC8"/>
    <w:rsid w:val="008D5278"/>
    <w:rsid w:val="008D582C"/>
    <w:rsid w:val="008D5F65"/>
    <w:rsid w:val="008D6D8C"/>
    <w:rsid w:val="008D712C"/>
    <w:rsid w:val="008D7A47"/>
    <w:rsid w:val="008D7AB0"/>
    <w:rsid w:val="008E0310"/>
    <w:rsid w:val="008E07C5"/>
    <w:rsid w:val="008E0C11"/>
    <w:rsid w:val="008E0E19"/>
    <w:rsid w:val="008E17A3"/>
    <w:rsid w:val="008E18EC"/>
    <w:rsid w:val="008E1C76"/>
    <w:rsid w:val="008E2672"/>
    <w:rsid w:val="008E2680"/>
    <w:rsid w:val="008E2CAF"/>
    <w:rsid w:val="008E32FD"/>
    <w:rsid w:val="008E433E"/>
    <w:rsid w:val="008E4A59"/>
    <w:rsid w:val="008E4C51"/>
    <w:rsid w:val="008E4D77"/>
    <w:rsid w:val="008E502D"/>
    <w:rsid w:val="008E6109"/>
    <w:rsid w:val="008E66F6"/>
    <w:rsid w:val="008E6BBA"/>
    <w:rsid w:val="008E70B5"/>
    <w:rsid w:val="008E76C2"/>
    <w:rsid w:val="008F004F"/>
    <w:rsid w:val="008F0469"/>
    <w:rsid w:val="008F0941"/>
    <w:rsid w:val="008F0BFD"/>
    <w:rsid w:val="008F1285"/>
    <w:rsid w:val="008F173D"/>
    <w:rsid w:val="008F2189"/>
    <w:rsid w:val="008F24AA"/>
    <w:rsid w:val="008F282B"/>
    <w:rsid w:val="008F2D01"/>
    <w:rsid w:val="008F2E47"/>
    <w:rsid w:val="008F2ED4"/>
    <w:rsid w:val="008F3543"/>
    <w:rsid w:val="008F3E69"/>
    <w:rsid w:val="008F4579"/>
    <w:rsid w:val="008F47A3"/>
    <w:rsid w:val="008F47AB"/>
    <w:rsid w:val="008F5253"/>
    <w:rsid w:val="008F57C7"/>
    <w:rsid w:val="008F5D11"/>
    <w:rsid w:val="008F5FCF"/>
    <w:rsid w:val="008F66FB"/>
    <w:rsid w:val="008F6EC4"/>
    <w:rsid w:val="008F7235"/>
    <w:rsid w:val="008F776B"/>
    <w:rsid w:val="009003EE"/>
    <w:rsid w:val="00900EF0"/>
    <w:rsid w:val="00901307"/>
    <w:rsid w:val="009018DA"/>
    <w:rsid w:val="00902188"/>
    <w:rsid w:val="0090231A"/>
    <w:rsid w:val="0090255E"/>
    <w:rsid w:val="00902CA6"/>
    <w:rsid w:val="00902E12"/>
    <w:rsid w:val="009037DB"/>
    <w:rsid w:val="00905578"/>
    <w:rsid w:val="00905BDA"/>
    <w:rsid w:val="00906CA5"/>
    <w:rsid w:val="00906CA8"/>
    <w:rsid w:val="00906E19"/>
    <w:rsid w:val="009074BA"/>
    <w:rsid w:val="0091129C"/>
    <w:rsid w:val="0091148F"/>
    <w:rsid w:val="00912302"/>
    <w:rsid w:val="009126E2"/>
    <w:rsid w:val="00912C6D"/>
    <w:rsid w:val="00912DF3"/>
    <w:rsid w:val="00913BFF"/>
    <w:rsid w:val="00913CC9"/>
    <w:rsid w:val="00913D45"/>
    <w:rsid w:val="00914C4D"/>
    <w:rsid w:val="00915923"/>
    <w:rsid w:val="00915992"/>
    <w:rsid w:val="00915A63"/>
    <w:rsid w:val="00915BAC"/>
    <w:rsid w:val="0091628F"/>
    <w:rsid w:val="009164C4"/>
    <w:rsid w:val="009167AC"/>
    <w:rsid w:val="00916A96"/>
    <w:rsid w:val="00916AC5"/>
    <w:rsid w:val="00916C76"/>
    <w:rsid w:val="00916FEF"/>
    <w:rsid w:val="009170D5"/>
    <w:rsid w:val="009170E5"/>
    <w:rsid w:val="009170EA"/>
    <w:rsid w:val="0091787A"/>
    <w:rsid w:val="009179D3"/>
    <w:rsid w:val="0092076F"/>
    <w:rsid w:val="0092094E"/>
    <w:rsid w:val="00920A57"/>
    <w:rsid w:val="00920D16"/>
    <w:rsid w:val="00921932"/>
    <w:rsid w:val="009224B6"/>
    <w:rsid w:val="00922F32"/>
    <w:rsid w:val="0092341F"/>
    <w:rsid w:val="0092443A"/>
    <w:rsid w:val="009245EB"/>
    <w:rsid w:val="0092563E"/>
    <w:rsid w:val="00925CB9"/>
    <w:rsid w:val="00925E45"/>
    <w:rsid w:val="00926467"/>
    <w:rsid w:val="00926E5A"/>
    <w:rsid w:val="00927015"/>
    <w:rsid w:val="0092730D"/>
    <w:rsid w:val="00927368"/>
    <w:rsid w:val="00927377"/>
    <w:rsid w:val="0092798C"/>
    <w:rsid w:val="00927B54"/>
    <w:rsid w:val="00930147"/>
    <w:rsid w:val="00930439"/>
    <w:rsid w:val="00930683"/>
    <w:rsid w:val="00931147"/>
    <w:rsid w:val="00931B56"/>
    <w:rsid w:val="00931E4F"/>
    <w:rsid w:val="00932573"/>
    <w:rsid w:val="00932F92"/>
    <w:rsid w:val="0093331A"/>
    <w:rsid w:val="00933CAE"/>
    <w:rsid w:val="00933F1B"/>
    <w:rsid w:val="00934DEF"/>
    <w:rsid w:val="00935AC2"/>
    <w:rsid w:val="0093625D"/>
    <w:rsid w:val="0093655A"/>
    <w:rsid w:val="009365C4"/>
    <w:rsid w:val="00936614"/>
    <w:rsid w:val="00936B9B"/>
    <w:rsid w:val="009373FE"/>
    <w:rsid w:val="009375EA"/>
    <w:rsid w:val="00937AEB"/>
    <w:rsid w:val="009402EE"/>
    <w:rsid w:val="009408AF"/>
    <w:rsid w:val="00940F4D"/>
    <w:rsid w:val="009410BC"/>
    <w:rsid w:val="0094133F"/>
    <w:rsid w:val="009416FE"/>
    <w:rsid w:val="009418FD"/>
    <w:rsid w:val="00941A4D"/>
    <w:rsid w:val="00941D3A"/>
    <w:rsid w:val="009424A6"/>
    <w:rsid w:val="009425F8"/>
    <w:rsid w:val="00944439"/>
    <w:rsid w:val="009450D1"/>
    <w:rsid w:val="00946059"/>
    <w:rsid w:val="00946409"/>
    <w:rsid w:val="009465E0"/>
    <w:rsid w:val="00946E1D"/>
    <w:rsid w:val="00946F14"/>
    <w:rsid w:val="00946FD4"/>
    <w:rsid w:val="009470EF"/>
    <w:rsid w:val="0094760C"/>
    <w:rsid w:val="00950387"/>
    <w:rsid w:val="009509A3"/>
    <w:rsid w:val="00952059"/>
    <w:rsid w:val="00952505"/>
    <w:rsid w:val="00952787"/>
    <w:rsid w:val="00952933"/>
    <w:rsid w:val="00952BBD"/>
    <w:rsid w:val="00952FA5"/>
    <w:rsid w:val="00952FEB"/>
    <w:rsid w:val="009531C0"/>
    <w:rsid w:val="00953442"/>
    <w:rsid w:val="009534F4"/>
    <w:rsid w:val="00953A1B"/>
    <w:rsid w:val="00954087"/>
    <w:rsid w:val="0095428C"/>
    <w:rsid w:val="0095437A"/>
    <w:rsid w:val="00954944"/>
    <w:rsid w:val="00954A72"/>
    <w:rsid w:val="00954ECB"/>
    <w:rsid w:val="009551E1"/>
    <w:rsid w:val="00955539"/>
    <w:rsid w:val="00955DD8"/>
    <w:rsid w:val="009564D7"/>
    <w:rsid w:val="009567A8"/>
    <w:rsid w:val="00957448"/>
    <w:rsid w:val="0095793E"/>
    <w:rsid w:val="00957A37"/>
    <w:rsid w:val="00957DDC"/>
    <w:rsid w:val="009606AA"/>
    <w:rsid w:val="00961102"/>
    <w:rsid w:val="00961B6E"/>
    <w:rsid w:val="00961F99"/>
    <w:rsid w:val="009620A2"/>
    <w:rsid w:val="009623C1"/>
    <w:rsid w:val="00962444"/>
    <w:rsid w:val="00962841"/>
    <w:rsid w:val="00962CA2"/>
    <w:rsid w:val="00962CAF"/>
    <w:rsid w:val="00962E56"/>
    <w:rsid w:val="00962ECE"/>
    <w:rsid w:val="0096339F"/>
    <w:rsid w:val="009638D1"/>
    <w:rsid w:val="00964617"/>
    <w:rsid w:val="00964842"/>
    <w:rsid w:val="00965C8D"/>
    <w:rsid w:val="00965E07"/>
    <w:rsid w:val="009660DE"/>
    <w:rsid w:val="009662E3"/>
    <w:rsid w:val="00966560"/>
    <w:rsid w:val="009665FB"/>
    <w:rsid w:val="00966DD9"/>
    <w:rsid w:val="00966E81"/>
    <w:rsid w:val="00967112"/>
    <w:rsid w:val="0097096B"/>
    <w:rsid w:val="00970A07"/>
    <w:rsid w:val="00970A6F"/>
    <w:rsid w:val="00971DE0"/>
    <w:rsid w:val="00971E34"/>
    <w:rsid w:val="00971FB6"/>
    <w:rsid w:val="009728B1"/>
    <w:rsid w:val="00972A1D"/>
    <w:rsid w:val="00972E45"/>
    <w:rsid w:val="00973468"/>
    <w:rsid w:val="00973B22"/>
    <w:rsid w:val="00974240"/>
    <w:rsid w:val="009743D3"/>
    <w:rsid w:val="00974598"/>
    <w:rsid w:val="009747CF"/>
    <w:rsid w:val="00974BBB"/>
    <w:rsid w:val="00974FB5"/>
    <w:rsid w:val="00975DF8"/>
    <w:rsid w:val="00975E84"/>
    <w:rsid w:val="00977D65"/>
    <w:rsid w:val="0098046F"/>
    <w:rsid w:val="00980816"/>
    <w:rsid w:val="00980C3E"/>
    <w:rsid w:val="00980DFC"/>
    <w:rsid w:val="00981314"/>
    <w:rsid w:val="0098161C"/>
    <w:rsid w:val="00981A20"/>
    <w:rsid w:val="009825D4"/>
    <w:rsid w:val="00982B3A"/>
    <w:rsid w:val="0098321A"/>
    <w:rsid w:val="0098347C"/>
    <w:rsid w:val="00983EA3"/>
    <w:rsid w:val="0098404F"/>
    <w:rsid w:val="00984400"/>
    <w:rsid w:val="00985817"/>
    <w:rsid w:val="00986116"/>
    <w:rsid w:val="00986677"/>
    <w:rsid w:val="009867AD"/>
    <w:rsid w:val="00987180"/>
    <w:rsid w:val="0098770B"/>
    <w:rsid w:val="009879E3"/>
    <w:rsid w:val="0099070B"/>
    <w:rsid w:val="009907E1"/>
    <w:rsid w:val="00990A55"/>
    <w:rsid w:val="00990C41"/>
    <w:rsid w:val="009914CC"/>
    <w:rsid w:val="00991B65"/>
    <w:rsid w:val="00991C74"/>
    <w:rsid w:val="00992F91"/>
    <w:rsid w:val="009934BD"/>
    <w:rsid w:val="0099368C"/>
    <w:rsid w:val="009936C5"/>
    <w:rsid w:val="00993F8C"/>
    <w:rsid w:val="0099421C"/>
    <w:rsid w:val="009943B9"/>
    <w:rsid w:val="00995A79"/>
    <w:rsid w:val="00995EEE"/>
    <w:rsid w:val="0099606E"/>
    <w:rsid w:val="009965B1"/>
    <w:rsid w:val="00996FB4"/>
    <w:rsid w:val="009973E3"/>
    <w:rsid w:val="009976D6"/>
    <w:rsid w:val="00997CAE"/>
    <w:rsid w:val="009A0A7A"/>
    <w:rsid w:val="009A0B7F"/>
    <w:rsid w:val="009A13D6"/>
    <w:rsid w:val="009A1966"/>
    <w:rsid w:val="009A1B2D"/>
    <w:rsid w:val="009A23F7"/>
    <w:rsid w:val="009A2C3D"/>
    <w:rsid w:val="009A2C96"/>
    <w:rsid w:val="009A2F3A"/>
    <w:rsid w:val="009A30E3"/>
    <w:rsid w:val="009A3C79"/>
    <w:rsid w:val="009A4443"/>
    <w:rsid w:val="009A4962"/>
    <w:rsid w:val="009A4C23"/>
    <w:rsid w:val="009A4DAE"/>
    <w:rsid w:val="009A6319"/>
    <w:rsid w:val="009A6571"/>
    <w:rsid w:val="009A6BDC"/>
    <w:rsid w:val="009A6D78"/>
    <w:rsid w:val="009A6F4C"/>
    <w:rsid w:val="009A73EE"/>
    <w:rsid w:val="009A752E"/>
    <w:rsid w:val="009A7734"/>
    <w:rsid w:val="009A7736"/>
    <w:rsid w:val="009A7A45"/>
    <w:rsid w:val="009A7ABA"/>
    <w:rsid w:val="009B022D"/>
    <w:rsid w:val="009B029D"/>
    <w:rsid w:val="009B0491"/>
    <w:rsid w:val="009B0599"/>
    <w:rsid w:val="009B09EA"/>
    <w:rsid w:val="009B1008"/>
    <w:rsid w:val="009B11FF"/>
    <w:rsid w:val="009B150B"/>
    <w:rsid w:val="009B18BC"/>
    <w:rsid w:val="009B1E1B"/>
    <w:rsid w:val="009B2155"/>
    <w:rsid w:val="009B2395"/>
    <w:rsid w:val="009B27AA"/>
    <w:rsid w:val="009B2FDB"/>
    <w:rsid w:val="009B3946"/>
    <w:rsid w:val="009B4C6B"/>
    <w:rsid w:val="009B4D09"/>
    <w:rsid w:val="009B4E42"/>
    <w:rsid w:val="009B57AC"/>
    <w:rsid w:val="009B5D6B"/>
    <w:rsid w:val="009B5E0A"/>
    <w:rsid w:val="009B5F11"/>
    <w:rsid w:val="009B6795"/>
    <w:rsid w:val="009B695E"/>
    <w:rsid w:val="009B7553"/>
    <w:rsid w:val="009B75FC"/>
    <w:rsid w:val="009B7993"/>
    <w:rsid w:val="009B79AF"/>
    <w:rsid w:val="009C0015"/>
    <w:rsid w:val="009C03DA"/>
    <w:rsid w:val="009C043E"/>
    <w:rsid w:val="009C0AE4"/>
    <w:rsid w:val="009C0FB4"/>
    <w:rsid w:val="009C1006"/>
    <w:rsid w:val="009C1447"/>
    <w:rsid w:val="009C1B27"/>
    <w:rsid w:val="009C238C"/>
    <w:rsid w:val="009C2D2B"/>
    <w:rsid w:val="009C2F13"/>
    <w:rsid w:val="009C2FC4"/>
    <w:rsid w:val="009C3803"/>
    <w:rsid w:val="009C48EC"/>
    <w:rsid w:val="009C494B"/>
    <w:rsid w:val="009C5547"/>
    <w:rsid w:val="009C5C4E"/>
    <w:rsid w:val="009C6455"/>
    <w:rsid w:val="009C6657"/>
    <w:rsid w:val="009C68CE"/>
    <w:rsid w:val="009C6AB2"/>
    <w:rsid w:val="009C6B45"/>
    <w:rsid w:val="009C7788"/>
    <w:rsid w:val="009C7DA4"/>
    <w:rsid w:val="009D047E"/>
    <w:rsid w:val="009D06F2"/>
    <w:rsid w:val="009D0789"/>
    <w:rsid w:val="009D0ACD"/>
    <w:rsid w:val="009D0D1B"/>
    <w:rsid w:val="009D1BFA"/>
    <w:rsid w:val="009D2132"/>
    <w:rsid w:val="009D22FA"/>
    <w:rsid w:val="009D2ABA"/>
    <w:rsid w:val="009D2C13"/>
    <w:rsid w:val="009D32DE"/>
    <w:rsid w:val="009D33F4"/>
    <w:rsid w:val="009D3BA5"/>
    <w:rsid w:val="009D3E6A"/>
    <w:rsid w:val="009D460D"/>
    <w:rsid w:val="009D4BA1"/>
    <w:rsid w:val="009D51F7"/>
    <w:rsid w:val="009D527F"/>
    <w:rsid w:val="009D52D1"/>
    <w:rsid w:val="009D54F5"/>
    <w:rsid w:val="009D592B"/>
    <w:rsid w:val="009D6F9A"/>
    <w:rsid w:val="009D7685"/>
    <w:rsid w:val="009D7779"/>
    <w:rsid w:val="009D7A1E"/>
    <w:rsid w:val="009D7D5A"/>
    <w:rsid w:val="009D7FC4"/>
    <w:rsid w:val="009E0D7F"/>
    <w:rsid w:val="009E1885"/>
    <w:rsid w:val="009E19AB"/>
    <w:rsid w:val="009E1F94"/>
    <w:rsid w:val="009E2741"/>
    <w:rsid w:val="009E2E55"/>
    <w:rsid w:val="009E3663"/>
    <w:rsid w:val="009E3E58"/>
    <w:rsid w:val="009E4057"/>
    <w:rsid w:val="009E452E"/>
    <w:rsid w:val="009E47EB"/>
    <w:rsid w:val="009E4DB7"/>
    <w:rsid w:val="009E5066"/>
    <w:rsid w:val="009E56D5"/>
    <w:rsid w:val="009E60B7"/>
    <w:rsid w:val="009E71BF"/>
    <w:rsid w:val="009E7575"/>
    <w:rsid w:val="009E7A9D"/>
    <w:rsid w:val="009F16EC"/>
    <w:rsid w:val="009F17A1"/>
    <w:rsid w:val="009F21B6"/>
    <w:rsid w:val="009F34C8"/>
    <w:rsid w:val="009F3A37"/>
    <w:rsid w:val="009F3C3E"/>
    <w:rsid w:val="009F3C96"/>
    <w:rsid w:val="009F3EC7"/>
    <w:rsid w:val="009F3FBC"/>
    <w:rsid w:val="009F415F"/>
    <w:rsid w:val="009F41CD"/>
    <w:rsid w:val="009F461A"/>
    <w:rsid w:val="009F46C0"/>
    <w:rsid w:val="009F47F3"/>
    <w:rsid w:val="009F517A"/>
    <w:rsid w:val="009F5347"/>
    <w:rsid w:val="009F538D"/>
    <w:rsid w:val="009F546B"/>
    <w:rsid w:val="009F581D"/>
    <w:rsid w:val="009F5899"/>
    <w:rsid w:val="009F5911"/>
    <w:rsid w:val="009F5CC7"/>
    <w:rsid w:val="009F6844"/>
    <w:rsid w:val="009F6867"/>
    <w:rsid w:val="009F68C9"/>
    <w:rsid w:val="009F6EA2"/>
    <w:rsid w:val="009F6EC0"/>
    <w:rsid w:val="009F723A"/>
    <w:rsid w:val="00A0030A"/>
    <w:rsid w:val="00A012D4"/>
    <w:rsid w:val="00A01336"/>
    <w:rsid w:val="00A015D0"/>
    <w:rsid w:val="00A01A85"/>
    <w:rsid w:val="00A01D6E"/>
    <w:rsid w:val="00A01FF3"/>
    <w:rsid w:val="00A02090"/>
    <w:rsid w:val="00A0244A"/>
    <w:rsid w:val="00A02601"/>
    <w:rsid w:val="00A02BA4"/>
    <w:rsid w:val="00A02EC3"/>
    <w:rsid w:val="00A03147"/>
    <w:rsid w:val="00A03218"/>
    <w:rsid w:val="00A0321F"/>
    <w:rsid w:val="00A03731"/>
    <w:rsid w:val="00A03775"/>
    <w:rsid w:val="00A050ED"/>
    <w:rsid w:val="00A05338"/>
    <w:rsid w:val="00A05360"/>
    <w:rsid w:val="00A05918"/>
    <w:rsid w:val="00A0601D"/>
    <w:rsid w:val="00A061CE"/>
    <w:rsid w:val="00A06273"/>
    <w:rsid w:val="00A06AF6"/>
    <w:rsid w:val="00A07104"/>
    <w:rsid w:val="00A0768F"/>
    <w:rsid w:val="00A076B5"/>
    <w:rsid w:val="00A07C1C"/>
    <w:rsid w:val="00A10AE2"/>
    <w:rsid w:val="00A10C1A"/>
    <w:rsid w:val="00A10ED6"/>
    <w:rsid w:val="00A10F3D"/>
    <w:rsid w:val="00A1101D"/>
    <w:rsid w:val="00A11A36"/>
    <w:rsid w:val="00A11D9B"/>
    <w:rsid w:val="00A12070"/>
    <w:rsid w:val="00A12293"/>
    <w:rsid w:val="00A12495"/>
    <w:rsid w:val="00A12660"/>
    <w:rsid w:val="00A12FFD"/>
    <w:rsid w:val="00A13B39"/>
    <w:rsid w:val="00A1475E"/>
    <w:rsid w:val="00A151AA"/>
    <w:rsid w:val="00A15254"/>
    <w:rsid w:val="00A15592"/>
    <w:rsid w:val="00A155D4"/>
    <w:rsid w:val="00A15840"/>
    <w:rsid w:val="00A16849"/>
    <w:rsid w:val="00A1686A"/>
    <w:rsid w:val="00A16A2B"/>
    <w:rsid w:val="00A16E69"/>
    <w:rsid w:val="00A171CF"/>
    <w:rsid w:val="00A1745B"/>
    <w:rsid w:val="00A175BF"/>
    <w:rsid w:val="00A17694"/>
    <w:rsid w:val="00A17E57"/>
    <w:rsid w:val="00A17F69"/>
    <w:rsid w:val="00A201CB"/>
    <w:rsid w:val="00A20C39"/>
    <w:rsid w:val="00A20C62"/>
    <w:rsid w:val="00A20E65"/>
    <w:rsid w:val="00A215E5"/>
    <w:rsid w:val="00A2170B"/>
    <w:rsid w:val="00A22BA7"/>
    <w:rsid w:val="00A2338A"/>
    <w:rsid w:val="00A2353B"/>
    <w:rsid w:val="00A23813"/>
    <w:rsid w:val="00A23870"/>
    <w:rsid w:val="00A24236"/>
    <w:rsid w:val="00A24C27"/>
    <w:rsid w:val="00A2540B"/>
    <w:rsid w:val="00A25781"/>
    <w:rsid w:val="00A25E36"/>
    <w:rsid w:val="00A25E95"/>
    <w:rsid w:val="00A25F0B"/>
    <w:rsid w:val="00A26AC6"/>
    <w:rsid w:val="00A26C75"/>
    <w:rsid w:val="00A273DE"/>
    <w:rsid w:val="00A274DB"/>
    <w:rsid w:val="00A277BE"/>
    <w:rsid w:val="00A2799B"/>
    <w:rsid w:val="00A304C9"/>
    <w:rsid w:val="00A30DCE"/>
    <w:rsid w:val="00A32147"/>
    <w:rsid w:val="00A329D5"/>
    <w:rsid w:val="00A32D87"/>
    <w:rsid w:val="00A330DF"/>
    <w:rsid w:val="00A3346E"/>
    <w:rsid w:val="00A33880"/>
    <w:rsid w:val="00A33A95"/>
    <w:rsid w:val="00A33CC7"/>
    <w:rsid w:val="00A343DC"/>
    <w:rsid w:val="00A34685"/>
    <w:rsid w:val="00A347D1"/>
    <w:rsid w:val="00A34AFC"/>
    <w:rsid w:val="00A35150"/>
    <w:rsid w:val="00A3602E"/>
    <w:rsid w:val="00A36B10"/>
    <w:rsid w:val="00A36B51"/>
    <w:rsid w:val="00A36D32"/>
    <w:rsid w:val="00A36FF6"/>
    <w:rsid w:val="00A3776A"/>
    <w:rsid w:val="00A40204"/>
    <w:rsid w:val="00A40507"/>
    <w:rsid w:val="00A40E06"/>
    <w:rsid w:val="00A4117A"/>
    <w:rsid w:val="00A4190F"/>
    <w:rsid w:val="00A41AB6"/>
    <w:rsid w:val="00A4216B"/>
    <w:rsid w:val="00A4229C"/>
    <w:rsid w:val="00A423A7"/>
    <w:rsid w:val="00A424A3"/>
    <w:rsid w:val="00A424C6"/>
    <w:rsid w:val="00A42B7A"/>
    <w:rsid w:val="00A43540"/>
    <w:rsid w:val="00A435F7"/>
    <w:rsid w:val="00A448F1"/>
    <w:rsid w:val="00A44E52"/>
    <w:rsid w:val="00A45CC8"/>
    <w:rsid w:val="00A4673A"/>
    <w:rsid w:val="00A46EAF"/>
    <w:rsid w:val="00A473C5"/>
    <w:rsid w:val="00A473E2"/>
    <w:rsid w:val="00A473F4"/>
    <w:rsid w:val="00A47649"/>
    <w:rsid w:val="00A47A0A"/>
    <w:rsid w:val="00A47BBD"/>
    <w:rsid w:val="00A47E23"/>
    <w:rsid w:val="00A50076"/>
    <w:rsid w:val="00A501C5"/>
    <w:rsid w:val="00A5022F"/>
    <w:rsid w:val="00A5041C"/>
    <w:rsid w:val="00A50462"/>
    <w:rsid w:val="00A505CD"/>
    <w:rsid w:val="00A51647"/>
    <w:rsid w:val="00A5169A"/>
    <w:rsid w:val="00A52234"/>
    <w:rsid w:val="00A52284"/>
    <w:rsid w:val="00A52CA9"/>
    <w:rsid w:val="00A5311B"/>
    <w:rsid w:val="00A535AA"/>
    <w:rsid w:val="00A53CA2"/>
    <w:rsid w:val="00A5408D"/>
    <w:rsid w:val="00A5411B"/>
    <w:rsid w:val="00A5493F"/>
    <w:rsid w:val="00A54A1A"/>
    <w:rsid w:val="00A54C2B"/>
    <w:rsid w:val="00A550E3"/>
    <w:rsid w:val="00A55452"/>
    <w:rsid w:val="00A56173"/>
    <w:rsid w:val="00A5648A"/>
    <w:rsid w:val="00A56530"/>
    <w:rsid w:val="00A56773"/>
    <w:rsid w:val="00A567B1"/>
    <w:rsid w:val="00A56896"/>
    <w:rsid w:val="00A56C03"/>
    <w:rsid w:val="00A56CE1"/>
    <w:rsid w:val="00A57D52"/>
    <w:rsid w:val="00A57E59"/>
    <w:rsid w:val="00A61396"/>
    <w:rsid w:val="00A621F3"/>
    <w:rsid w:val="00A623A7"/>
    <w:rsid w:val="00A623DB"/>
    <w:rsid w:val="00A62559"/>
    <w:rsid w:val="00A6260C"/>
    <w:rsid w:val="00A6361E"/>
    <w:rsid w:val="00A63683"/>
    <w:rsid w:val="00A6411D"/>
    <w:rsid w:val="00A643E3"/>
    <w:rsid w:val="00A64A60"/>
    <w:rsid w:val="00A64AD2"/>
    <w:rsid w:val="00A64E87"/>
    <w:rsid w:val="00A653BB"/>
    <w:rsid w:val="00A669EE"/>
    <w:rsid w:val="00A6768B"/>
    <w:rsid w:val="00A70092"/>
    <w:rsid w:val="00A70378"/>
    <w:rsid w:val="00A71373"/>
    <w:rsid w:val="00A72FB5"/>
    <w:rsid w:val="00A73298"/>
    <w:rsid w:val="00A732D8"/>
    <w:rsid w:val="00A73323"/>
    <w:rsid w:val="00A73382"/>
    <w:rsid w:val="00A7352A"/>
    <w:rsid w:val="00A743F9"/>
    <w:rsid w:val="00A747E0"/>
    <w:rsid w:val="00A74B8C"/>
    <w:rsid w:val="00A74DEB"/>
    <w:rsid w:val="00A75066"/>
    <w:rsid w:val="00A751EF"/>
    <w:rsid w:val="00A75BA9"/>
    <w:rsid w:val="00A75D2C"/>
    <w:rsid w:val="00A76312"/>
    <w:rsid w:val="00A76E9D"/>
    <w:rsid w:val="00A774BA"/>
    <w:rsid w:val="00A77C13"/>
    <w:rsid w:val="00A77E21"/>
    <w:rsid w:val="00A80291"/>
    <w:rsid w:val="00A809D3"/>
    <w:rsid w:val="00A80C59"/>
    <w:rsid w:val="00A816AF"/>
    <w:rsid w:val="00A81AD5"/>
    <w:rsid w:val="00A81C95"/>
    <w:rsid w:val="00A81CBA"/>
    <w:rsid w:val="00A81F77"/>
    <w:rsid w:val="00A8205D"/>
    <w:rsid w:val="00A820FD"/>
    <w:rsid w:val="00A827B3"/>
    <w:rsid w:val="00A835E6"/>
    <w:rsid w:val="00A83B72"/>
    <w:rsid w:val="00A83DA5"/>
    <w:rsid w:val="00A8403F"/>
    <w:rsid w:val="00A8417A"/>
    <w:rsid w:val="00A842EB"/>
    <w:rsid w:val="00A84464"/>
    <w:rsid w:val="00A8482A"/>
    <w:rsid w:val="00A84E2D"/>
    <w:rsid w:val="00A84F1C"/>
    <w:rsid w:val="00A853E4"/>
    <w:rsid w:val="00A85B37"/>
    <w:rsid w:val="00A86FD0"/>
    <w:rsid w:val="00A8702C"/>
    <w:rsid w:val="00A8762D"/>
    <w:rsid w:val="00A87AA4"/>
    <w:rsid w:val="00A90003"/>
    <w:rsid w:val="00A90156"/>
    <w:rsid w:val="00A90165"/>
    <w:rsid w:val="00A905C5"/>
    <w:rsid w:val="00A90997"/>
    <w:rsid w:val="00A90B63"/>
    <w:rsid w:val="00A91270"/>
    <w:rsid w:val="00A92108"/>
    <w:rsid w:val="00A92242"/>
    <w:rsid w:val="00A92DBD"/>
    <w:rsid w:val="00A92E3E"/>
    <w:rsid w:val="00A93888"/>
    <w:rsid w:val="00A939B3"/>
    <w:rsid w:val="00A93EE0"/>
    <w:rsid w:val="00A942E8"/>
    <w:rsid w:val="00A950A6"/>
    <w:rsid w:val="00A955E1"/>
    <w:rsid w:val="00A95654"/>
    <w:rsid w:val="00A957F8"/>
    <w:rsid w:val="00A95955"/>
    <w:rsid w:val="00A95A5D"/>
    <w:rsid w:val="00A95ACB"/>
    <w:rsid w:val="00A95D7E"/>
    <w:rsid w:val="00A96EBB"/>
    <w:rsid w:val="00A97942"/>
    <w:rsid w:val="00A97A58"/>
    <w:rsid w:val="00A97ABA"/>
    <w:rsid w:val="00A97C14"/>
    <w:rsid w:val="00AA0339"/>
    <w:rsid w:val="00AA079B"/>
    <w:rsid w:val="00AA086A"/>
    <w:rsid w:val="00AA1157"/>
    <w:rsid w:val="00AA139A"/>
    <w:rsid w:val="00AA13CB"/>
    <w:rsid w:val="00AA1457"/>
    <w:rsid w:val="00AA20BF"/>
    <w:rsid w:val="00AA20CD"/>
    <w:rsid w:val="00AA244D"/>
    <w:rsid w:val="00AA249C"/>
    <w:rsid w:val="00AA2D6D"/>
    <w:rsid w:val="00AA2EF5"/>
    <w:rsid w:val="00AA3A94"/>
    <w:rsid w:val="00AA3DF9"/>
    <w:rsid w:val="00AA4E97"/>
    <w:rsid w:val="00AA52A6"/>
    <w:rsid w:val="00AA5471"/>
    <w:rsid w:val="00AA59BB"/>
    <w:rsid w:val="00AA5A51"/>
    <w:rsid w:val="00AA5CA5"/>
    <w:rsid w:val="00AA67E2"/>
    <w:rsid w:val="00AA6998"/>
    <w:rsid w:val="00AA6EFD"/>
    <w:rsid w:val="00AA7870"/>
    <w:rsid w:val="00AB0723"/>
    <w:rsid w:val="00AB0B3D"/>
    <w:rsid w:val="00AB0EED"/>
    <w:rsid w:val="00AB11DA"/>
    <w:rsid w:val="00AB1A1F"/>
    <w:rsid w:val="00AB1ED8"/>
    <w:rsid w:val="00AB2575"/>
    <w:rsid w:val="00AB2CDD"/>
    <w:rsid w:val="00AB2F4D"/>
    <w:rsid w:val="00AB325B"/>
    <w:rsid w:val="00AB3330"/>
    <w:rsid w:val="00AB33E3"/>
    <w:rsid w:val="00AB4A07"/>
    <w:rsid w:val="00AB510B"/>
    <w:rsid w:val="00AB5E1C"/>
    <w:rsid w:val="00AB5E7D"/>
    <w:rsid w:val="00AB66D3"/>
    <w:rsid w:val="00AB6912"/>
    <w:rsid w:val="00AB694B"/>
    <w:rsid w:val="00AB694F"/>
    <w:rsid w:val="00AB7289"/>
    <w:rsid w:val="00AB75E5"/>
    <w:rsid w:val="00AB7B15"/>
    <w:rsid w:val="00AB7DB0"/>
    <w:rsid w:val="00AC030E"/>
    <w:rsid w:val="00AC0EA5"/>
    <w:rsid w:val="00AC12A9"/>
    <w:rsid w:val="00AC13DF"/>
    <w:rsid w:val="00AC1D7E"/>
    <w:rsid w:val="00AC1F51"/>
    <w:rsid w:val="00AC2686"/>
    <w:rsid w:val="00AC29D1"/>
    <w:rsid w:val="00AC2AA1"/>
    <w:rsid w:val="00AC2F7B"/>
    <w:rsid w:val="00AC31F1"/>
    <w:rsid w:val="00AC3634"/>
    <w:rsid w:val="00AC4001"/>
    <w:rsid w:val="00AC4132"/>
    <w:rsid w:val="00AC421E"/>
    <w:rsid w:val="00AC4668"/>
    <w:rsid w:val="00AC47A0"/>
    <w:rsid w:val="00AC4BCA"/>
    <w:rsid w:val="00AC5020"/>
    <w:rsid w:val="00AC51E2"/>
    <w:rsid w:val="00AC5DD2"/>
    <w:rsid w:val="00AC5FE3"/>
    <w:rsid w:val="00AC6181"/>
    <w:rsid w:val="00AC62CF"/>
    <w:rsid w:val="00AC6538"/>
    <w:rsid w:val="00AC6E8C"/>
    <w:rsid w:val="00AC73CE"/>
    <w:rsid w:val="00AC781E"/>
    <w:rsid w:val="00AC79EF"/>
    <w:rsid w:val="00AC7EE9"/>
    <w:rsid w:val="00AD0139"/>
    <w:rsid w:val="00AD0ED7"/>
    <w:rsid w:val="00AD131D"/>
    <w:rsid w:val="00AD14C1"/>
    <w:rsid w:val="00AD1BE1"/>
    <w:rsid w:val="00AD1E05"/>
    <w:rsid w:val="00AD1F78"/>
    <w:rsid w:val="00AD21A0"/>
    <w:rsid w:val="00AD261D"/>
    <w:rsid w:val="00AD286D"/>
    <w:rsid w:val="00AD3419"/>
    <w:rsid w:val="00AD42A4"/>
    <w:rsid w:val="00AD430A"/>
    <w:rsid w:val="00AD4661"/>
    <w:rsid w:val="00AD4BB9"/>
    <w:rsid w:val="00AD528B"/>
    <w:rsid w:val="00AD5665"/>
    <w:rsid w:val="00AD5B36"/>
    <w:rsid w:val="00AD5F11"/>
    <w:rsid w:val="00AD5FD0"/>
    <w:rsid w:val="00AD6097"/>
    <w:rsid w:val="00AD63C4"/>
    <w:rsid w:val="00AD640E"/>
    <w:rsid w:val="00AD6B0E"/>
    <w:rsid w:val="00AD6C05"/>
    <w:rsid w:val="00AD71D6"/>
    <w:rsid w:val="00AD7257"/>
    <w:rsid w:val="00AD77B4"/>
    <w:rsid w:val="00AD7C0C"/>
    <w:rsid w:val="00AD7EED"/>
    <w:rsid w:val="00AE012A"/>
    <w:rsid w:val="00AE0437"/>
    <w:rsid w:val="00AE118D"/>
    <w:rsid w:val="00AE1C78"/>
    <w:rsid w:val="00AE1D19"/>
    <w:rsid w:val="00AE20ED"/>
    <w:rsid w:val="00AE3122"/>
    <w:rsid w:val="00AE48DE"/>
    <w:rsid w:val="00AE5065"/>
    <w:rsid w:val="00AE5397"/>
    <w:rsid w:val="00AE64CB"/>
    <w:rsid w:val="00AE6521"/>
    <w:rsid w:val="00AE6692"/>
    <w:rsid w:val="00AE68A0"/>
    <w:rsid w:val="00AE7252"/>
    <w:rsid w:val="00AE769E"/>
    <w:rsid w:val="00AF0387"/>
    <w:rsid w:val="00AF04B5"/>
    <w:rsid w:val="00AF0602"/>
    <w:rsid w:val="00AF062A"/>
    <w:rsid w:val="00AF0950"/>
    <w:rsid w:val="00AF0B5A"/>
    <w:rsid w:val="00AF1141"/>
    <w:rsid w:val="00AF2319"/>
    <w:rsid w:val="00AF2527"/>
    <w:rsid w:val="00AF286D"/>
    <w:rsid w:val="00AF2D0C"/>
    <w:rsid w:val="00AF2D2D"/>
    <w:rsid w:val="00AF2E3A"/>
    <w:rsid w:val="00AF2F64"/>
    <w:rsid w:val="00AF326B"/>
    <w:rsid w:val="00AF348F"/>
    <w:rsid w:val="00AF35AB"/>
    <w:rsid w:val="00AF3B6C"/>
    <w:rsid w:val="00AF3DED"/>
    <w:rsid w:val="00AF3E9C"/>
    <w:rsid w:val="00AF3F08"/>
    <w:rsid w:val="00AF47DE"/>
    <w:rsid w:val="00AF4C0E"/>
    <w:rsid w:val="00AF4C1E"/>
    <w:rsid w:val="00AF57AD"/>
    <w:rsid w:val="00AF655D"/>
    <w:rsid w:val="00AF66ED"/>
    <w:rsid w:val="00AF689A"/>
    <w:rsid w:val="00AF6967"/>
    <w:rsid w:val="00AF706C"/>
    <w:rsid w:val="00AF70C1"/>
    <w:rsid w:val="00AF72CB"/>
    <w:rsid w:val="00AF7593"/>
    <w:rsid w:val="00AF7B6E"/>
    <w:rsid w:val="00B00171"/>
    <w:rsid w:val="00B00DBE"/>
    <w:rsid w:val="00B01BF8"/>
    <w:rsid w:val="00B01F1A"/>
    <w:rsid w:val="00B02269"/>
    <w:rsid w:val="00B02341"/>
    <w:rsid w:val="00B02743"/>
    <w:rsid w:val="00B02FB3"/>
    <w:rsid w:val="00B034A2"/>
    <w:rsid w:val="00B03E15"/>
    <w:rsid w:val="00B04B29"/>
    <w:rsid w:val="00B04CE8"/>
    <w:rsid w:val="00B0523B"/>
    <w:rsid w:val="00B05428"/>
    <w:rsid w:val="00B0591C"/>
    <w:rsid w:val="00B05A27"/>
    <w:rsid w:val="00B05F7D"/>
    <w:rsid w:val="00B06213"/>
    <w:rsid w:val="00B0630A"/>
    <w:rsid w:val="00B06414"/>
    <w:rsid w:val="00B06761"/>
    <w:rsid w:val="00B06DD1"/>
    <w:rsid w:val="00B06E90"/>
    <w:rsid w:val="00B07077"/>
    <w:rsid w:val="00B07167"/>
    <w:rsid w:val="00B07E97"/>
    <w:rsid w:val="00B10639"/>
    <w:rsid w:val="00B11216"/>
    <w:rsid w:val="00B1144D"/>
    <w:rsid w:val="00B11A43"/>
    <w:rsid w:val="00B11FAD"/>
    <w:rsid w:val="00B126C9"/>
    <w:rsid w:val="00B12809"/>
    <w:rsid w:val="00B13A98"/>
    <w:rsid w:val="00B14372"/>
    <w:rsid w:val="00B149BE"/>
    <w:rsid w:val="00B14E5E"/>
    <w:rsid w:val="00B1545C"/>
    <w:rsid w:val="00B1548F"/>
    <w:rsid w:val="00B15CCF"/>
    <w:rsid w:val="00B16E94"/>
    <w:rsid w:val="00B1790C"/>
    <w:rsid w:val="00B17D7A"/>
    <w:rsid w:val="00B211D7"/>
    <w:rsid w:val="00B2158B"/>
    <w:rsid w:val="00B21A95"/>
    <w:rsid w:val="00B21FE6"/>
    <w:rsid w:val="00B22061"/>
    <w:rsid w:val="00B22AB0"/>
    <w:rsid w:val="00B22F58"/>
    <w:rsid w:val="00B2353C"/>
    <w:rsid w:val="00B23B56"/>
    <w:rsid w:val="00B23CB8"/>
    <w:rsid w:val="00B24DA3"/>
    <w:rsid w:val="00B250A7"/>
    <w:rsid w:val="00B25910"/>
    <w:rsid w:val="00B25F4E"/>
    <w:rsid w:val="00B26271"/>
    <w:rsid w:val="00B266F6"/>
    <w:rsid w:val="00B26973"/>
    <w:rsid w:val="00B26ED7"/>
    <w:rsid w:val="00B2741E"/>
    <w:rsid w:val="00B275A7"/>
    <w:rsid w:val="00B279C6"/>
    <w:rsid w:val="00B279DD"/>
    <w:rsid w:val="00B27B3E"/>
    <w:rsid w:val="00B27DC5"/>
    <w:rsid w:val="00B306FC"/>
    <w:rsid w:val="00B30D3B"/>
    <w:rsid w:val="00B30DBC"/>
    <w:rsid w:val="00B313C3"/>
    <w:rsid w:val="00B3145A"/>
    <w:rsid w:val="00B315BD"/>
    <w:rsid w:val="00B31636"/>
    <w:rsid w:val="00B316C9"/>
    <w:rsid w:val="00B316D8"/>
    <w:rsid w:val="00B31DD6"/>
    <w:rsid w:val="00B32C94"/>
    <w:rsid w:val="00B33257"/>
    <w:rsid w:val="00B3346B"/>
    <w:rsid w:val="00B34363"/>
    <w:rsid w:val="00B354AC"/>
    <w:rsid w:val="00B35987"/>
    <w:rsid w:val="00B360EA"/>
    <w:rsid w:val="00B376C3"/>
    <w:rsid w:val="00B37E0D"/>
    <w:rsid w:val="00B40630"/>
    <w:rsid w:val="00B407B6"/>
    <w:rsid w:val="00B40BAA"/>
    <w:rsid w:val="00B4126E"/>
    <w:rsid w:val="00B4148C"/>
    <w:rsid w:val="00B41D23"/>
    <w:rsid w:val="00B424EF"/>
    <w:rsid w:val="00B4252A"/>
    <w:rsid w:val="00B431F3"/>
    <w:rsid w:val="00B432D4"/>
    <w:rsid w:val="00B43A2A"/>
    <w:rsid w:val="00B43CC9"/>
    <w:rsid w:val="00B44268"/>
    <w:rsid w:val="00B44DFD"/>
    <w:rsid w:val="00B46640"/>
    <w:rsid w:val="00B46B16"/>
    <w:rsid w:val="00B46F0E"/>
    <w:rsid w:val="00B46F2B"/>
    <w:rsid w:val="00B47173"/>
    <w:rsid w:val="00B47515"/>
    <w:rsid w:val="00B476E4"/>
    <w:rsid w:val="00B47A65"/>
    <w:rsid w:val="00B50071"/>
    <w:rsid w:val="00B50211"/>
    <w:rsid w:val="00B504CD"/>
    <w:rsid w:val="00B505F0"/>
    <w:rsid w:val="00B50A7A"/>
    <w:rsid w:val="00B5138B"/>
    <w:rsid w:val="00B51E93"/>
    <w:rsid w:val="00B51F3C"/>
    <w:rsid w:val="00B525B5"/>
    <w:rsid w:val="00B527C2"/>
    <w:rsid w:val="00B52ED2"/>
    <w:rsid w:val="00B53080"/>
    <w:rsid w:val="00B53143"/>
    <w:rsid w:val="00B5315C"/>
    <w:rsid w:val="00B5338E"/>
    <w:rsid w:val="00B53545"/>
    <w:rsid w:val="00B5359B"/>
    <w:rsid w:val="00B53D5C"/>
    <w:rsid w:val="00B53DF8"/>
    <w:rsid w:val="00B54296"/>
    <w:rsid w:val="00B542B8"/>
    <w:rsid w:val="00B54F32"/>
    <w:rsid w:val="00B55478"/>
    <w:rsid w:val="00B55B82"/>
    <w:rsid w:val="00B56032"/>
    <w:rsid w:val="00B56547"/>
    <w:rsid w:val="00B5680D"/>
    <w:rsid w:val="00B568EA"/>
    <w:rsid w:val="00B56B37"/>
    <w:rsid w:val="00B56DE6"/>
    <w:rsid w:val="00B56F64"/>
    <w:rsid w:val="00B5726F"/>
    <w:rsid w:val="00B576D7"/>
    <w:rsid w:val="00B57E8E"/>
    <w:rsid w:val="00B600A2"/>
    <w:rsid w:val="00B6070F"/>
    <w:rsid w:val="00B60BE3"/>
    <w:rsid w:val="00B611F2"/>
    <w:rsid w:val="00B617F3"/>
    <w:rsid w:val="00B61952"/>
    <w:rsid w:val="00B61A52"/>
    <w:rsid w:val="00B62459"/>
    <w:rsid w:val="00B625D7"/>
    <w:rsid w:val="00B62C95"/>
    <w:rsid w:val="00B62F98"/>
    <w:rsid w:val="00B6371A"/>
    <w:rsid w:val="00B63A48"/>
    <w:rsid w:val="00B63C9D"/>
    <w:rsid w:val="00B64817"/>
    <w:rsid w:val="00B64CF9"/>
    <w:rsid w:val="00B65D04"/>
    <w:rsid w:val="00B663EA"/>
    <w:rsid w:val="00B669E9"/>
    <w:rsid w:val="00B66A2C"/>
    <w:rsid w:val="00B66D71"/>
    <w:rsid w:val="00B6701F"/>
    <w:rsid w:val="00B6738A"/>
    <w:rsid w:val="00B675C6"/>
    <w:rsid w:val="00B67637"/>
    <w:rsid w:val="00B679EF"/>
    <w:rsid w:val="00B67CD8"/>
    <w:rsid w:val="00B67D36"/>
    <w:rsid w:val="00B70281"/>
    <w:rsid w:val="00B70A0B"/>
    <w:rsid w:val="00B70E61"/>
    <w:rsid w:val="00B70F05"/>
    <w:rsid w:val="00B71445"/>
    <w:rsid w:val="00B7190E"/>
    <w:rsid w:val="00B71A07"/>
    <w:rsid w:val="00B71B49"/>
    <w:rsid w:val="00B71F4A"/>
    <w:rsid w:val="00B7299E"/>
    <w:rsid w:val="00B72AA2"/>
    <w:rsid w:val="00B73088"/>
    <w:rsid w:val="00B734F9"/>
    <w:rsid w:val="00B74275"/>
    <w:rsid w:val="00B74DAE"/>
    <w:rsid w:val="00B75789"/>
    <w:rsid w:val="00B758FE"/>
    <w:rsid w:val="00B75F2A"/>
    <w:rsid w:val="00B765BA"/>
    <w:rsid w:val="00B76CE6"/>
    <w:rsid w:val="00B777CF"/>
    <w:rsid w:val="00B77C30"/>
    <w:rsid w:val="00B80892"/>
    <w:rsid w:val="00B80AD0"/>
    <w:rsid w:val="00B8122F"/>
    <w:rsid w:val="00B814A4"/>
    <w:rsid w:val="00B81C6B"/>
    <w:rsid w:val="00B8205E"/>
    <w:rsid w:val="00B82735"/>
    <w:rsid w:val="00B833A7"/>
    <w:rsid w:val="00B838CB"/>
    <w:rsid w:val="00B83E8A"/>
    <w:rsid w:val="00B842B2"/>
    <w:rsid w:val="00B8441C"/>
    <w:rsid w:val="00B851C3"/>
    <w:rsid w:val="00B852DB"/>
    <w:rsid w:val="00B85A08"/>
    <w:rsid w:val="00B86F43"/>
    <w:rsid w:val="00B871CD"/>
    <w:rsid w:val="00B87D09"/>
    <w:rsid w:val="00B9018C"/>
    <w:rsid w:val="00B90769"/>
    <w:rsid w:val="00B90861"/>
    <w:rsid w:val="00B908A8"/>
    <w:rsid w:val="00B90AAF"/>
    <w:rsid w:val="00B90C91"/>
    <w:rsid w:val="00B90D55"/>
    <w:rsid w:val="00B90E3E"/>
    <w:rsid w:val="00B91638"/>
    <w:rsid w:val="00B91FA9"/>
    <w:rsid w:val="00B92306"/>
    <w:rsid w:val="00B9235D"/>
    <w:rsid w:val="00B923D1"/>
    <w:rsid w:val="00B92861"/>
    <w:rsid w:val="00B93265"/>
    <w:rsid w:val="00B934D1"/>
    <w:rsid w:val="00B93668"/>
    <w:rsid w:val="00B93F4D"/>
    <w:rsid w:val="00B940BD"/>
    <w:rsid w:val="00B942EA"/>
    <w:rsid w:val="00B94300"/>
    <w:rsid w:val="00B94C54"/>
    <w:rsid w:val="00B953ED"/>
    <w:rsid w:val="00B960E0"/>
    <w:rsid w:val="00B96152"/>
    <w:rsid w:val="00B96220"/>
    <w:rsid w:val="00B9638B"/>
    <w:rsid w:val="00B96A29"/>
    <w:rsid w:val="00B96F9E"/>
    <w:rsid w:val="00B97202"/>
    <w:rsid w:val="00B97254"/>
    <w:rsid w:val="00B978FC"/>
    <w:rsid w:val="00BA0183"/>
    <w:rsid w:val="00BA07A8"/>
    <w:rsid w:val="00BA0AD8"/>
    <w:rsid w:val="00BA1594"/>
    <w:rsid w:val="00BA159E"/>
    <w:rsid w:val="00BA1A0B"/>
    <w:rsid w:val="00BA1A22"/>
    <w:rsid w:val="00BA2B84"/>
    <w:rsid w:val="00BA2CCE"/>
    <w:rsid w:val="00BA2DBF"/>
    <w:rsid w:val="00BA34F8"/>
    <w:rsid w:val="00BA3C60"/>
    <w:rsid w:val="00BA42FA"/>
    <w:rsid w:val="00BA46D5"/>
    <w:rsid w:val="00BA5D0B"/>
    <w:rsid w:val="00BA648F"/>
    <w:rsid w:val="00BA6C10"/>
    <w:rsid w:val="00BA6D6E"/>
    <w:rsid w:val="00BA7279"/>
    <w:rsid w:val="00BA7290"/>
    <w:rsid w:val="00BA77A1"/>
    <w:rsid w:val="00BA791A"/>
    <w:rsid w:val="00BA7A69"/>
    <w:rsid w:val="00BA7E84"/>
    <w:rsid w:val="00BB025A"/>
    <w:rsid w:val="00BB040D"/>
    <w:rsid w:val="00BB0542"/>
    <w:rsid w:val="00BB15E2"/>
    <w:rsid w:val="00BB1875"/>
    <w:rsid w:val="00BB196B"/>
    <w:rsid w:val="00BB2980"/>
    <w:rsid w:val="00BB2A42"/>
    <w:rsid w:val="00BB2E50"/>
    <w:rsid w:val="00BB2FF9"/>
    <w:rsid w:val="00BB3263"/>
    <w:rsid w:val="00BB36A2"/>
    <w:rsid w:val="00BB37F1"/>
    <w:rsid w:val="00BB3B83"/>
    <w:rsid w:val="00BB3C5F"/>
    <w:rsid w:val="00BB52CE"/>
    <w:rsid w:val="00BB541B"/>
    <w:rsid w:val="00BB5424"/>
    <w:rsid w:val="00BB5445"/>
    <w:rsid w:val="00BB561D"/>
    <w:rsid w:val="00BB5C38"/>
    <w:rsid w:val="00BB6949"/>
    <w:rsid w:val="00BB6B37"/>
    <w:rsid w:val="00BB7063"/>
    <w:rsid w:val="00BB710F"/>
    <w:rsid w:val="00BB7148"/>
    <w:rsid w:val="00BB743E"/>
    <w:rsid w:val="00BB7C39"/>
    <w:rsid w:val="00BC03FD"/>
    <w:rsid w:val="00BC0BF2"/>
    <w:rsid w:val="00BC0FCB"/>
    <w:rsid w:val="00BC108F"/>
    <w:rsid w:val="00BC130D"/>
    <w:rsid w:val="00BC280F"/>
    <w:rsid w:val="00BC2E2C"/>
    <w:rsid w:val="00BC2EDB"/>
    <w:rsid w:val="00BC3591"/>
    <w:rsid w:val="00BC381C"/>
    <w:rsid w:val="00BC38A9"/>
    <w:rsid w:val="00BC43E8"/>
    <w:rsid w:val="00BC5C91"/>
    <w:rsid w:val="00BC5E80"/>
    <w:rsid w:val="00BC61F6"/>
    <w:rsid w:val="00BC645F"/>
    <w:rsid w:val="00BC6700"/>
    <w:rsid w:val="00BC691B"/>
    <w:rsid w:val="00BC6A98"/>
    <w:rsid w:val="00BC6CC0"/>
    <w:rsid w:val="00BC6DF6"/>
    <w:rsid w:val="00BC702A"/>
    <w:rsid w:val="00BD05E7"/>
    <w:rsid w:val="00BD0C5D"/>
    <w:rsid w:val="00BD1190"/>
    <w:rsid w:val="00BD1416"/>
    <w:rsid w:val="00BD181A"/>
    <w:rsid w:val="00BD1973"/>
    <w:rsid w:val="00BD2058"/>
    <w:rsid w:val="00BD263D"/>
    <w:rsid w:val="00BD2820"/>
    <w:rsid w:val="00BD28DF"/>
    <w:rsid w:val="00BD2CDC"/>
    <w:rsid w:val="00BD3371"/>
    <w:rsid w:val="00BD3752"/>
    <w:rsid w:val="00BD4157"/>
    <w:rsid w:val="00BD476A"/>
    <w:rsid w:val="00BD488C"/>
    <w:rsid w:val="00BD527A"/>
    <w:rsid w:val="00BD571A"/>
    <w:rsid w:val="00BD59B6"/>
    <w:rsid w:val="00BD5C07"/>
    <w:rsid w:val="00BD6102"/>
    <w:rsid w:val="00BD6876"/>
    <w:rsid w:val="00BD71FC"/>
    <w:rsid w:val="00BE00AD"/>
    <w:rsid w:val="00BE0383"/>
    <w:rsid w:val="00BE06BB"/>
    <w:rsid w:val="00BE0ACE"/>
    <w:rsid w:val="00BE0E66"/>
    <w:rsid w:val="00BE1386"/>
    <w:rsid w:val="00BE1CC3"/>
    <w:rsid w:val="00BE1EBE"/>
    <w:rsid w:val="00BE2864"/>
    <w:rsid w:val="00BE296C"/>
    <w:rsid w:val="00BE2A6A"/>
    <w:rsid w:val="00BE2CBA"/>
    <w:rsid w:val="00BE2D16"/>
    <w:rsid w:val="00BE2EF4"/>
    <w:rsid w:val="00BE2F0F"/>
    <w:rsid w:val="00BE3553"/>
    <w:rsid w:val="00BE3EBB"/>
    <w:rsid w:val="00BE42BF"/>
    <w:rsid w:val="00BE45A2"/>
    <w:rsid w:val="00BE4AB8"/>
    <w:rsid w:val="00BE50BD"/>
    <w:rsid w:val="00BE5268"/>
    <w:rsid w:val="00BE55FF"/>
    <w:rsid w:val="00BE59CC"/>
    <w:rsid w:val="00BE5D85"/>
    <w:rsid w:val="00BE5E8C"/>
    <w:rsid w:val="00BE5F28"/>
    <w:rsid w:val="00BE603D"/>
    <w:rsid w:val="00BE64F3"/>
    <w:rsid w:val="00BE6C1E"/>
    <w:rsid w:val="00BE7101"/>
    <w:rsid w:val="00BE7FC8"/>
    <w:rsid w:val="00BF0BCB"/>
    <w:rsid w:val="00BF0DDD"/>
    <w:rsid w:val="00BF1119"/>
    <w:rsid w:val="00BF169B"/>
    <w:rsid w:val="00BF194F"/>
    <w:rsid w:val="00BF1F3F"/>
    <w:rsid w:val="00BF225B"/>
    <w:rsid w:val="00BF2463"/>
    <w:rsid w:val="00BF25F4"/>
    <w:rsid w:val="00BF4771"/>
    <w:rsid w:val="00BF5AA4"/>
    <w:rsid w:val="00BF5F71"/>
    <w:rsid w:val="00BF61CE"/>
    <w:rsid w:val="00BF6571"/>
    <w:rsid w:val="00BF6650"/>
    <w:rsid w:val="00BF665B"/>
    <w:rsid w:val="00BF71E4"/>
    <w:rsid w:val="00BF749B"/>
    <w:rsid w:val="00BF7BF1"/>
    <w:rsid w:val="00C00565"/>
    <w:rsid w:val="00C00583"/>
    <w:rsid w:val="00C0069B"/>
    <w:rsid w:val="00C00F65"/>
    <w:rsid w:val="00C01558"/>
    <w:rsid w:val="00C0156C"/>
    <w:rsid w:val="00C01575"/>
    <w:rsid w:val="00C01DF3"/>
    <w:rsid w:val="00C025E9"/>
    <w:rsid w:val="00C02E11"/>
    <w:rsid w:val="00C037B6"/>
    <w:rsid w:val="00C04233"/>
    <w:rsid w:val="00C0439A"/>
    <w:rsid w:val="00C046A4"/>
    <w:rsid w:val="00C04798"/>
    <w:rsid w:val="00C0482D"/>
    <w:rsid w:val="00C04ACF"/>
    <w:rsid w:val="00C06505"/>
    <w:rsid w:val="00C067B2"/>
    <w:rsid w:val="00C06E20"/>
    <w:rsid w:val="00C076BF"/>
    <w:rsid w:val="00C10378"/>
    <w:rsid w:val="00C10556"/>
    <w:rsid w:val="00C10EE5"/>
    <w:rsid w:val="00C1140D"/>
    <w:rsid w:val="00C11453"/>
    <w:rsid w:val="00C11FD6"/>
    <w:rsid w:val="00C12DAA"/>
    <w:rsid w:val="00C13A5E"/>
    <w:rsid w:val="00C146C7"/>
    <w:rsid w:val="00C14CD7"/>
    <w:rsid w:val="00C14D7A"/>
    <w:rsid w:val="00C15A19"/>
    <w:rsid w:val="00C16405"/>
    <w:rsid w:val="00C17438"/>
    <w:rsid w:val="00C1767A"/>
    <w:rsid w:val="00C1768E"/>
    <w:rsid w:val="00C176A8"/>
    <w:rsid w:val="00C1773A"/>
    <w:rsid w:val="00C204A8"/>
    <w:rsid w:val="00C206F8"/>
    <w:rsid w:val="00C208EB"/>
    <w:rsid w:val="00C211B8"/>
    <w:rsid w:val="00C211BB"/>
    <w:rsid w:val="00C212B5"/>
    <w:rsid w:val="00C21529"/>
    <w:rsid w:val="00C21AF3"/>
    <w:rsid w:val="00C22258"/>
    <w:rsid w:val="00C2271A"/>
    <w:rsid w:val="00C22801"/>
    <w:rsid w:val="00C23763"/>
    <w:rsid w:val="00C23788"/>
    <w:rsid w:val="00C23CC7"/>
    <w:rsid w:val="00C23D65"/>
    <w:rsid w:val="00C24148"/>
    <w:rsid w:val="00C241C1"/>
    <w:rsid w:val="00C24344"/>
    <w:rsid w:val="00C25280"/>
    <w:rsid w:val="00C25ECD"/>
    <w:rsid w:val="00C25F81"/>
    <w:rsid w:val="00C261EB"/>
    <w:rsid w:val="00C26478"/>
    <w:rsid w:val="00C267F7"/>
    <w:rsid w:val="00C26B2E"/>
    <w:rsid w:val="00C27346"/>
    <w:rsid w:val="00C27F02"/>
    <w:rsid w:val="00C3114D"/>
    <w:rsid w:val="00C31980"/>
    <w:rsid w:val="00C319BD"/>
    <w:rsid w:val="00C320C5"/>
    <w:rsid w:val="00C3278F"/>
    <w:rsid w:val="00C329AB"/>
    <w:rsid w:val="00C33BF4"/>
    <w:rsid w:val="00C33CF4"/>
    <w:rsid w:val="00C34040"/>
    <w:rsid w:val="00C34386"/>
    <w:rsid w:val="00C34FF8"/>
    <w:rsid w:val="00C356E8"/>
    <w:rsid w:val="00C378BE"/>
    <w:rsid w:val="00C37DDF"/>
    <w:rsid w:val="00C40243"/>
    <w:rsid w:val="00C40876"/>
    <w:rsid w:val="00C40C9B"/>
    <w:rsid w:val="00C410AA"/>
    <w:rsid w:val="00C418C5"/>
    <w:rsid w:val="00C427F9"/>
    <w:rsid w:val="00C42E53"/>
    <w:rsid w:val="00C42F74"/>
    <w:rsid w:val="00C43196"/>
    <w:rsid w:val="00C43220"/>
    <w:rsid w:val="00C43312"/>
    <w:rsid w:val="00C43D2A"/>
    <w:rsid w:val="00C43ED2"/>
    <w:rsid w:val="00C4413B"/>
    <w:rsid w:val="00C4489B"/>
    <w:rsid w:val="00C44908"/>
    <w:rsid w:val="00C44C9E"/>
    <w:rsid w:val="00C44D00"/>
    <w:rsid w:val="00C450F6"/>
    <w:rsid w:val="00C45722"/>
    <w:rsid w:val="00C45729"/>
    <w:rsid w:val="00C45B56"/>
    <w:rsid w:val="00C460CD"/>
    <w:rsid w:val="00C461E0"/>
    <w:rsid w:val="00C46712"/>
    <w:rsid w:val="00C470B6"/>
    <w:rsid w:val="00C4729D"/>
    <w:rsid w:val="00C47957"/>
    <w:rsid w:val="00C504F4"/>
    <w:rsid w:val="00C506C5"/>
    <w:rsid w:val="00C5075C"/>
    <w:rsid w:val="00C51CFA"/>
    <w:rsid w:val="00C523B9"/>
    <w:rsid w:val="00C528AC"/>
    <w:rsid w:val="00C52FB8"/>
    <w:rsid w:val="00C530A6"/>
    <w:rsid w:val="00C538AD"/>
    <w:rsid w:val="00C53A38"/>
    <w:rsid w:val="00C54E0C"/>
    <w:rsid w:val="00C551F1"/>
    <w:rsid w:val="00C56B9B"/>
    <w:rsid w:val="00C57585"/>
    <w:rsid w:val="00C57781"/>
    <w:rsid w:val="00C579DB"/>
    <w:rsid w:val="00C57E85"/>
    <w:rsid w:val="00C60256"/>
    <w:rsid w:val="00C6037B"/>
    <w:rsid w:val="00C604A1"/>
    <w:rsid w:val="00C61579"/>
    <w:rsid w:val="00C619E9"/>
    <w:rsid w:val="00C620EF"/>
    <w:rsid w:val="00C62498"/>
    <w:rsid w:val="00C6254B"/>
    <w:rsid w:val="00C62A2C"/>
    <w:rsid w:val="00C62E9F"/>
    <w:rsid w:val="00C630A9"/>
    <w:rsid w:val="00C630DA"/>
    <w:rsid w:val="00C63AE9"/>
    <w:rsid w:val="00C63CAD"/>
    <w:rsid w:val="00C63E50"/>
    <w:rsid w:val="00C64198"/>
    <w:rsid w:val="00C642FC"/>
    <w:rsid w:val="00C65BB4"/>
    <w:rsid w:val="00C66599"/>
    <w:rsid w:val="00C666EC"/>
    <w:rsid w:val="00C669C2"/>
    <w:rsid w:val="00C66B2A"/>
    <w:rsid w:val="00C66F9F"/>
    <w:rsid w:val="00C6747C"/>
    <w:rsid w:val="00C706E7"/>
    <w:rsid w:val="00C71B4A"/>
    <w:rsid w:val="00C7231D"/>
    <w:rsid w:val="00C7284D"/>
    <w:rsid w:val="00C72957"/>
    <w:rsid w:val="00C72D9E"/>
    <w:rsid w:val="00C734AB"/>
    <w:rsid w:val="00C734BA"/>
    <w:rsid w:val="00C7358F"/>
    <w:rsid w:val="00C74339"/>
    <w:rsid w:val="00C74588"/>
    <w:rsid w:val="00C753E9"/>
    <w:rsid w:val="00C75709"/>
    <w:rsid w:val="00C760E2"/>
    <w:rsid w:val="00C766BA"/>
    <w:rsid w:val="00C7675C"/>
    <w:rsid w:val="00C76789"/>
    <w:rsid w:val="00C76A34"/>
    <w:rsid w:val="00C7727B"/>
    <w:rsid w:val="00C77853"/>
    <w:rsid w:val="00C77D99"/>
    <w:rsid w:val="00C77ECC"/>
    <w:rsid w:val="00C801A8"/>
    <w:rsid w:val="00C806F0"/>
    <w:rsid w:val="00C8071C"/>
    <w:rsid w:val="00C8095F"/>
    <w:rsid w:val="00C80EDA"/>
    <w:rsid w:val="00C81516"/>
    <w:rsid w:val="00C816CB"/>
    <w:rsid w:val="00C81803"/>
    <w:rsid w:val="00C81C58"/>
    <w:rsid w:val="00C81C85"/>
    <w:rsid w:val="00C82461"/>
    <w:rsid w:val="00C825FC"/>
    <w:rsid w:val="00C82D78"/>
    <w:rsid w:val="00C84346"/>
    <w:rsid w:val="00C844DA"/>
    <w:rsid w:val="00C8524C"/>
    <w:rsid w:val="00C85457"/>
    <w:rsid w:val="00C8552E"/>
    <w:rsid w:val="00C85E33"/>
    <w:rsid w:val="00C85F3C"/>
    <w:rsid w:val="00C86241"/>
    <w:rsid w:val="00C862C8"/>
    <w:rsid w:val="00C863CE"/>
    <w:rsid w:val="00C86A0E"/>
    <w:rsid w:val="00C86A21"/>
    <w:rsid w:val="00C90E69"/>
    <w:rsid w:val="00C9188D"/>
    <w:rsid w:val="00C91C75"/>
    <w:rsid w:val="00C91E3B"/>
    <w:rsid w:val="00C9282B"/>
    <w:rsid w:val="00C92C90"/>
    <w:rsid w:val="00C93677"/>
    <w:rsid w:val="00C93806"/>
    <w:rsid w:val="00C94083"/>
    <w:rsid w:val="00C94769"/>
    <w:rsid w:val="00C94ECE"/>
    <w:rsid w:val="00C94F4C"/>
    <w:rsid w:val="00C96077"/>
    <w:rsid w:val="00C9676B"/>
    <w:rsid w:val="00C96942"/>
    <w:rsid w:val="00C97CDC"/>
    <w:rsid w:val="00C97EB9"/>
    <w:rsid w:val="00CA0083"/>
    <w:rsid w:val="00CA07CC"/>
    <w:rsid w:val="00CA0D94"/>
    <w:rsid w:val="00CA0EEF"/>
    <w:rsid w:val="00CA201C"/>
    <w:rsid w:val="00CA25B5"/>
    <w:rsid w:val="00CA2829"/>
    <w:rsid w:val="00CA287A"/>
    <w:rsid w:val="00CA28A4"/>
    <w:rsid w:val="00CA29B3"/>
    <w:rsid w:val="00CA38F0"/>
    <w:rsid w:val="00CA4565"/>
    <w:rsid w:val="00CA46CC"/>
    <w:rsid w:val="00CA4FA7"/>
    <w:rsid w:val="00CA4FCE"/>
    <w:rsid w:val="00CA5578"/>
    <w:rsid w:val="00CA5782"/>
    <w:rsid w:val="00CA5DFE"/>
    <w:rsid w:val="00CA5E6D"/>
    <w:rsid w:val="00CA5F8F"/>
    <w:rsid w:val="00CA5FF7"/>
    <w:rsid w:val="00CA66AC"/>
    <w:rsid w:val="00CA6BCB"/>
    <w:rsid w:val="00CA6C3A"/>
    <w:rsid w:val="00CA77E3"/>
    <w:rsid w:val="00CB07E9"/>
    <w:rsid w:val="00CB0957"/>
    <w:rsid w:val="00CB0E5E"/>
    <w:rsid w:val="00CB1AD5"/>
    <w:rsid w:val="00CB1B26"/>
    <w:rsid w:val="00CB1B97"/>
    <w:rsid w:val="00CB1EFE"/>
    <w:rsid w:val="00CB27BF"/>
    <w:rsid w:val="00CB2C1F"/>
    <w:rsid w:val="00CB2DA9"/>
    <w:rsid w:val="00CB3C05"/>
    <w:rsid w:val="00CB3C99"/>
    <w:rsid w:val="00CB4000"/>
    <w:rsid w:val="00CB4388"/>
    <w:rsid w:val="00CB4529"/>
    <w:rsid w:val="00CB498E"/>
    <w:rsid w:val="00CB539A"/>
    <w:rsid w:val="00CB5902"/>
    <w:rsid w:val="00CB598C"/>
    <w:rsid w:val="00CB5A74"/>
    <w:rsid w:val="00CB5F53"/>
    <w:rsid w:val="00CB5F7D"/>
    <w:rsid w:val="00CB6310"/>
    <w:rsid w:val="00CB669B"/>
    <w:rsid w:val="00CB66FE"/>
    <w:rsid w:val="00CB7917"/>
    <w:rsid w:val="00CB7A11"/>
    <w:rsid w:val="00CB7D7F"/>
    <w:rsid w:val="00CB7FA2"/>
    <w:rsid w:val="00CC0AD0"/>
    <w:rsid w:val="00CC0B7A"/>
    <w:rsid w:val="00CC0F97"/>
    <w:rsid w:val="00CC1255"/>
    <w:rsid w:val="00CC14F4"/>
    <w:rsid w:val="00CC188B"/>
    <w:rsid w:val="00CC2396"/>
    <w:rsid w:val="00CC25ED"/>
    <w:rsid w:val="00CC2714"/>
    <w:rsid w:val="00CC2731"/>
    <w:rsid w:val="00CC2E00"/>
    <w:rsid w:val="00CC2E93"/>
    <w:rsid w:val="00CC3282"/>
    <w:rsid w:val="00CC3724"/>
    <w:rsid w:val="00CC395C"/>
    <w:rsid w:val="00CC39BB"/>
    <w:rsid w:val="00CC4124"/>
    <w:rsid w:val="00CC4344"/>
    <w:rsid w:val="00CC4C98"/>
    <w:rsid w:val="00CC53C5"/>
    <w:rsid w:val="00CC5A6F"/>
    <w:rsid w:val="00CC665D"/>
    <w:rsid w:val="00CC71E6"/>
    <w:rsid w:val="00CC7321"/>
    <w:rsid w:val="00CD000E"/>
    <w:rsid w:val="00CD0537"/>
    <w:rsid w:val="00CD07D1"/>
    <w:rsid w:val="00CD07E7"/>
    <w:rsid w:val="00CD0D06"/>
    <w:rsid w:val="00CD1F81"/>
    <w:rsid w:val="00CD2290"/>
    <w:rsid w:val="00CD388F"/>
    <w:rsid w:val="00CD3CAE"/>
    <w:rsid w:val="00CD3ECA"/>
    <w:rsid w:val="00CD414D"/>
    <w:rsid w:val="00CD420A"/>
    <w:rsid w:val="00CD4313"/>
    <w:rsid w:val="00CD456F"/>
    <w:rsid w:val="00CD4F65"/>
    <w:rsid w:val="00CD52E2"/>
    <w:rsid w:val="00CD56D7"/>
    <w:rsid w:val="00CD5E4B"/>
    <w:rsid w:val="00CD5FFB"/>
    <w:rsid w:val="00CD6B5E"/>
    <w:rsid w:val="00CD6EC4"/>
    <w:rsid w:val="00CD71B1"/>
    <w:rsid w:val="00CD7A2A"/>
    <w:rsid w:val="00CD7A37"/>
    <w:rsid w:val="00CD7F7A"/>
    <w:rsid w:val="00CE002C"/>
    <w:rsid w:val="00CE0C82"/>
    <w:rsid w:val="00CE1CE0"/>
    <w:rsid w:val="00CE22A3"/>
    <w:rsid w:val="00CE2528"/>
    <w:rsid w:val="00CE26D9"/>
    <w:rsid w:val="00CE271A"/>
    <w:rsid w:val="00CE2A82"/>
    <w:rsid w:val="00CE2D90"/>
    <w:rsid w:val="00CE30BF"/>
    <w:rsid w:val="00CE3B18"/>
    <w:rsid w:val="00CE3CC3"/>
    <w:rsid w:val="00CE3DC1"/>
    <w:rsid w:val="00CE4309"/>
    <w:rsid w:val="00CE4BF8"/>
    <w:rsid w:val="00CE4EC0"/>
    <w:rsid w:val="00CE5697"/>
    <w:rsid w:val="00CE57D4"/>
    <w:rsid w:val="00CE5A8E"/>
    <w:rsid w:val="00CE5D9C"/>
    <w:rsid w:val="00CE68F8"/>
    <w:rsid w:val="00CE6FF5"/>
    <w:rsid w:val="00CE75DD"/>
    <w:rsid w:val="00CE7F02"/>
    <w:rsid w:val="00CF0096"/>
    <w:rsid w:val="00CF0C0F"/>
    <w:rsid w:val="00CF18A7"/>
    <w:rsid w:val="00CF2835"/>
    <w:rsid w:val="00CF2B39"/>
    <w:rsid w:val="00CF2D15"/>
    <w:rsid w:val="00CF3584"/>
    <w:rsid w:val="00CF37EF"/>
    <w:rsid w:val="00CF3D1F"/>
    <w:rsid w:val="00CF4070"/>
    <w:rsid w:val="00CF4155"/>
    <w:rsid w:val="00CF4621"/>
    <w:rsid w:val="00CF4B91"/>
    <w:rsid w:val="00CF4FB0"/>
    <w:rsid w:val="00CF4FEE"/>
    <w:rsid w:val="00CF5245"/>
    <w:rsid w:val="00CF5839"/>
    <w:rsid w:val="00CF5EB2"/>
    <w:rsid w:val="00CF624B"/>
    <w:rsid w:val="00CF6E48"/>
    <w:rsid w:val="00CF72F2"/>
    <w:rsid w:val="00CF78CE"/>
    <w:rsid w:val="00CF7EAA"/>
    <w:rsid w:val="00D0028B"/>
    <w:rsid w:val="00D0051F"/>
    <w:rsid w:val="00D0089F"/>
    <w:rsid w:val="00D00DFE"/>
    <w:rsid w:val="00D016AA"/>
    <w:rsid w:val="00D02BEE"/>
    <w:rsid w:val="00D02F26"/>
    <w:rsid w:val="00D0379A"/>
    <w:rsid w:val="00D041C9"/>
    <w:rsid w:val="00D0475E"/>
    <w:rsid w:val="00D04780"/>
    <w:rsid w:val="00D04979"/>
    <w:rsid w:val="00D04AF9"/>
    <w:rsid w:val="00D04C90"/>
    <w:rsid w:val="00D0521C"/>
    <w:rsid w:val="00D05794"/>
    <w:rsid w:val="00D05B2F"/>
    <w:rsid w:val="00D05D6A"/>
    <w:rsid w:val="00D06489"/>
    <w:rsid w:val="00D06683"/>
    <w:rsid w:val="00D06EAA"/>
    <w:rsid w:val="00D071A4"/>
    <w:rsid w:val="00D07A23"/>
    <w:rsid w:val="00D07A7E"/>
    <w:rsid w:val="00D07B1A"/>
    <w:rsid w:val="00D1096C"/>
    <w:rsid w:val="00D10C61"/>
    <w:rsid w:val="00D1167E"/>
    <w:rsid w:val="00D11F59"/>
    <w:rsid w:val="00D123FD"/>
    <w:rsid w:val="00D12B36"/>
    <w:rsid w:val="00D12EF3"/>
    <w:rsid w:val="00D137C9"/>
    <w:rsid w:val="00D13E52"/>
    <w:rsid w:val="00D146C6"/>
    <w:rsid w:val="00D14997"/>
    <w:rsid w:val="00D16192"/>
    <w:rsid w:val="00D16199"/>
    <w:rsid w:val="00D1627C"/>
    <w:rsid w:val="00D16E74"/>
    <w:rsid w:val="00D20341"/>
    <w:rsid w:val="00D20390"/>
    <w:rsid w:val="00D207B0"/>
    <w:rsid w:val="00D209E6"/>
    <w:rsid w:val="00D20A6F"/>
    <w:rsid w:val="00D20B8B"/>
    <w:rsid w:val="00D22177"/>
    <w:rsid w:val="00D225EF"/>
    <w:rsid w:val="00D22669"/>
    <w:rsid w:val="00D23454"/>
    <w:rsid w:val="00D234E7"/>
    <w:rsid w:val="00D23C3E"/>
    <w:rsid w:val="00D24A9F"/>
    <w:rsid w:val="00D25810"/>
    <w:rsid w:val="00D25A33"/>
    <w:rsid w:val="00D26389"/>
    <w:rsid w:val="00D26F6B"/>
    <w:rsid w:val="00D27679"/>
    <w:rsid w:val="00D276C9"/>
    <w:rsid w:val="00D27D66"/>
    <w:rsid w:val="00D301D5"/>
    <w:rsid w:val="00D30960"/>
    <w:rsid w:val="00D30A7E"/>
    <w:rsid w:val="00D30E46"/>
    <w:rsid w:val="00D30E9C"/>
    <w:rsid w:val="00D310A1"/>
    <w:rsid w:val="00D3194B"/>
    <w:rsid w:val="00D31F41"/>
    <w:rsid w:val="00D31F45"/>
    <w:rsid w:val="00D3238C"/>
    <w:rsid w:val="00D32E25"/>
    <w:rsid w:val="00D32EE2"/>
    <w:rsid w:val="00D33FFB"/>
    <w:rsid w:val="00D34FDA"/>
    <w:rsid w:val="00D36317"/>
    <w:rsid w:val="00D364DC"/>
    <w:rsid w:val="00D3716E"/>
    <w:rsid w:val="00D3725D"/>
    <w:rsid w:val="00D37463"/>
    <w:rsid w:val="00D374BD"/>
    <w:rsid w:val="00D37CDE"/>
    <w:rsid w:val="00D37EFD"/>
    <w:rsid w:val="00D40B08"/>
    <w:rsid w:val="00D417E3"/>
    <w:rsid w:val="00D4194F"/>
    <w:rsid w:val="00D41AD5"/>
    <w:rsid w:val="00D41DD4"/>
    <w:rsid w:val="00D4208C"/>
    <w:rsid w:val="00D4219A"/>
    <w:rsid w:val="00D4220D"/>
    <w:rsid w:val="00D423CA"/>
    <w:rsid w:val="00D427DB"/>
    <w:rsid w:val="00D428B5"/>
    <w:rsid w:val="00D42D2F"/>
    <w:rsid w:val="00D42DF5"/>
    <w:rsid w:val="00D4331C"/>
    <w:rsid w:val="00D43A3C"/>
    <w:rsid w:val="00D43DFF"/>
    <w:rsid w:val="00D44087"/>
    <w:rsid w:val="00D44442"/>
    <w:rsid w:val="00D445C9"/>
    <w:rsid w:val="00D447B6"/>
    <w:rsid w:val="00D44B68"/>
    <w:rsid w:val="00D4526D"/>
    <w:rsid w:val="00D45C5D"/>
    <w:rsid w:val="00D460C2"/>
    <w:rsid w:val="00D46428"/>
    <w:rsid w:val="00D46EF1"/>
    <w:rsid w:val="00D47325"/>
    <w:rsid w:val="00D47326"/>
    <w:rsid w:val="00D47EF6"/>
    <w:rsid w:val="00D5030B"/>
    <w:rsid w:val="00D504A7"/>
    <w:rsid w:val="00D507C0"/>
    <w:rsid w:val="00D50AC8"/>
    <w:rsid w:val="00D50F8D"/>
    <w:rsid w:val="00D5133B"/>
    <w:rsid w:val="00D515CD"/>
    <w:rsid w:val="00D5205B"/>
    <w:rsid w:val="00D5205F"/>
    <w:rsid w:val="00D524EE"/>
    <w:rsid w:val="00D529C9"/>
    <w:rsid w:val="00D52D6C"/>
    <w:rsid w:val="00D53953"/>
    <w:rsid w:val="00D53B7A"/>
    <w:rsid w:val="00D53F6A"/>
    <w:rsid w:val="00D546E0"/>
    <w:rsid w:val="00D54A42"/>
    <w:rsid w:val="00D54C7F"/>
    <w:rsid w:val="00D55D73"/>
    <w:rsid w:val="00D561F8"/>
    <w:rsid w:val="00D56294"/>
    <w:rsid w:val="00D56896"/>
    <w:rsid w:val="00D577E9"/>
    <w:rsid w:val="00D6000A"/>
    <w:rsid w:val="00D6057F"/>
    <w:rsid w:val="00D60A44"/>
    <w:rsid w:val="00D60DE6"/>
    <w:rsid w:val="00D60DF1"/>
    <w:rsid w:val="00D6124C"/>
    <w:rsid w:val="00D61E4D"/>
    <w:rsid w:val="00D633F9"/>
    <w:rsid w:val="00D64092"/>
    <w:rsid w:val="00D64574"/>
    <w:rsid w:val="00D64D51"/>
    <w:rsid w:val="00D64EAC"/>
    <w:rsid w:val="00D650C5"/>
    <w:rsid w:val="00D65F17"/>
    <w:rsid w:val="00D660FE"/>
    <w:rsid w:val="00D66883"/>
    <w:rsid w:val="00D669B1"/>
    <w:rsid w:val="00D66D8A"/>
    <w:rsid w:val="00D66DC1"/>
    <w:rsid w:val="00D6793F"/>
    <w:rsid w:val="00D70590"/>
    <w:rsid w:val="00D70C2C"/>
    <w:rsid w:val="00D71039"/>
    <w:rsid w:val="00D7255C"/>
    <w:rsid w:val="00D725F6"/>
    <w:rsid w:val="00D7280F"/>
    <w:rsid w:val="00D72FDB"/>
    <w:rsid w:val="00D737BD"/>
    <w:rsid w:val="00D73892"/>
    <w:rsid w:val="00D7390F"/>
    <w:rsid w:val="00D73ECF"/>
    <w:rsid w:val="00D746C1"/>
    <w:rsid w:val="00D74F04"/>
    <w:rsid w:val="00D7572F"/>
    <w:rsid w:val="00D7584D"/>
    <w:rsid w:val="00D758F2"/>
    <w:rsid w:val="00D76702"/>
    <w:rsid w:val="00D76EBE"/>
    <w:rsid w:val="00D77009"/>
    <w:rsid w:val="00D7729A"/>
    <w:rsid w:val="00D7734C"/>
    <w:rsid w:val="00D77E7F"/>
    <w:rsid w:val="00D80082"/>
    <w:rsid w:val="00D803E0"/>
    <w:rsid w:val="00D80E6A"/>
    <w:rsid w:val="00D80ECC"/>
    <w:rsid w:val="00D810F4"/>
    <w:rsid w:val="00D81106"/>
    <w:rsid w:val="00D8140E"/>
    <w:rsid w:val="00D81464"/>
    <w:rsid w:val="00D814BB"/>
    <w:rsid w:val="00D81B19"/>
    <w:rsid w:val="00D81C11"/>
    <w:rsid w:val="00D82255"/>
    <w:rsid w:val="00D82383"/>
    <w:rsid w:val="00D826A5"/>
    <w:rsid w:val="00D8305A"/>
    <w:rsid w:val="00D83228"/>
    <w:rsid w:val="00D83BDB"/>
    <w:rsid w:val="00D83E67"/>
    <w:rsid w:val="00D84BCD"/>
    <w:rsid w:val="00D84E32"/>
    <w:rsid w:val="00D85145"/>
    <w:rsid w:val="00D854C2"/>
    <w:rsid w:val="00D858CE"/>
    <w:rsid w:val="00D85969"/>
    <w:rsid w:val="00D8604E"/>
    <w:rsid w:val="00D862C0"/>
    <w:rsid w:val="00D8678F"/>
    <w:rsid w:val="00D86A08"/>
    <w:rsid w:val="00D86F72"/>
    <w:rsid w:val="00D87A34"/>
    <w:rsid w:val="00D87AC7"/>
    <w:rsid w:val="00D87ADC"/>
    <w:rsid w:val="00D87B34"/>
    <w:rsid w:val="00D87CB1"/>
    <w:rsid w:val="00D906A7"/>
    <w:rsid w:val="00D90B04"/>
    <w:rsid w:val="00D90CA1"/>
    <w:rsid w:val="00D918A3"/>
    <w:rsid w:val="00D92BEC"/>
    <w:rsid w:val="00D935F8"/>
    <w:rsid w:val="00D93F02"/>
    <w:rsid w:val="00D93F10"/>
    <w:rsid w:val="00D95327"/>
    <w:rsid w:val="00D953CE"/>
    <w:rsid w:val="00D957E7"/>
    <w:rsid w:val="00D95F74"/>
    <w:rsid w:val="00D95FCD"/>
    <w:rsid w:val="00D96028"/>
    <w:rsid w:val="00D969C2"/>
    <w:rsid w:val="00D96BB1"/>
    <w:rsid w:val="00D96D40"/>
    <w:rsid w:val="00DA0729"/>
    <w:rsid w:val="00DA0A26"/>
    <w:rsid w:val="00DA18F2"/>
    <w:rsid w:val="00DA1C1A"/>
    <w:rsid w:val="00DA1D2C"/>
    <w:rsid w:val="00DA225E"/>
    <w:rsid w:val="00DA2E0D"/>
    <w:rsid w:val="00DA344D"/>
    <w:rsid w:val="00DA3A02"/>
    <w:rsid w:val="00DA3CBD"/>
    <w:rsid w:val="00DA544C"/>
    <w:rsid w:val="00DA56CE"/>
    <w:rsid w:val="00DA5A28"/>
    <w:rsid w:val="00DA5D64"/>
    <w:rsid w:val="00DA62CA"/>
    <w:rsid w:val="00DA6315"/>
    <w:rsid w:val="00DA6FE0"/>
    <w:rsid w:val="00DA7A5B"/>
    <w:rsid w:val="00DB0229"/>
    <w:rsid w:val="00DB039D"/>
    <w:rsid w:val="00DB0B0E"/>
    <w:rsid w:val="00DB0CA7"/>
    <w:rsid w:val="00DB0D62"/>
    <w:rsid w:val="00DB14AB"/>
    <w:rsid w:val="00DB17F9"/>
    <w:rsid w:val="00DB2858"/>
    <w:rsid w:val="00DB2ED0"/>
    <w:rsid w:val="00DB2F58"/>
    <w:rsid w:val="00DB3AB1"/>
    <w:rsid w:val="00DB4296"/>
    <w:rsid w:val="00DB42B0"/>
    <w:rsid w:val="00DB441B"/>
    <w:rsid w:val="00DB4621"/>
    <w:rsid w:val="00DB4E96"/>
    <w:rsid w:val="00DB51EB"/>
    <w:rsid w:val="00DB53E8"/>
    <w:rsid w:val="00DB56EE"/>
    <w:rsid w:val="00DB58E3"/>
    <w:rsid w:val="00DB624D"/>
    <w:rsid w:val="00DB645B"/>
    <w:rsid w:val="00DB6525"/>
    <w:rsid w:val="00DB65D5"/>
    <w:rsid w:val="00DB67B7"/>
    <w:rsid w:val="00DB74C9"/>
    <w:rsid w:val="00DB7F90"/>
    <w:rsid w:val="00DC07E0"/>
    <w:rsid w:val="00DC09B6"/>
    <w:rsid w:val="00DC1465"/>
    <w:rsid w:val="00DC1B01"/>
    <w:rsid w:val="00DC1E6F"/>
    <w:rsid w:val="00DC25ED"/>
    <w:rsid w:val="00DC2791"/>
    <w:rsid w:val="00DC2A36"/>
    <w:rsid w:val="00DC2DFE"/>
    <w:rsid w:val="00DC34D1"/>
    <w:rsid w:val="00DC3797"/>
    <w:rsid w:val="00DC3D0F"/>
    <w:rsid w:val="00DC3D21"/>
    <w:rsid w:val="00DC430C"/>
    <w:rsid w:val="00DC4557"/>
    <w:rsid w:val="00DC45B0"/>
    <w:rsid w:val="00DC48A9"/>
    <w:rsid w:val="00DC5019"/>
    <w:rsid w:val="00DC56A5"/>
    <w:rsid w:val="00DC611D"/>
    <w:rsid w:val="00DC65C9"/>
    <w:rsid w:val="00DC6F15"/>
    <w:rsid w:val="00DC714A"/>
    <w:rsid w:val="00DC744D"/>
    <w:rsid w:val="00DC78EC"/>
    <w:rsid w:val="00DC79CE"/>
    <w:rsid w:val="00DC7DB1"/>
    <w:rsid w:val="00DD03AF"/>
    <w:rsid w:val="00DD04AF"/>
    <w:rsid w:val="00DD12DE"/>
    <w:rsid w:val="00DD1672"/>
    <w:rsid w:val="00DD1E40"/>
    <w:rsid w:val="00DD21BD"/>
    <w:rsid w:val="00DD2249"/>
    <w:rsid w:val="00DD24A3"/>
    <w:rsid w:val="00DD2739"/>
    <w:rsid w:val="00DD2C57"/>
    <w:rsid w:val="00DD38E0"/>
    <w:rsid w:val="00DD3C8E"/>
    <w:rsid w:val="00DD5200"/>
    <w:rsid w:val="00DD5A1A"/>
    <w:rsid w:val="00DD5BD2"/>
    <w:rsid w:val="00DD5E14"/>
    <w:rsid w:val="00DD6464"/>
    <w:rsid w:val="00DD646F"/>
    <w:rsid w:val="00DD6973"/>
    <w:rsid w:val="00DD6E22"/>
    <w:rsid w:val="00DD6F9D"/>
    <w:rsid w:val="00DD6FC5"/>
    <w:rsid w:val="00DD761D"/>
    <w:rsid w:val="00DE044E"/>
    <w:rsid w:val="00DE0714"/>
    <w:rsid w:val="00DE0860"/>
    <w:rsid w:val="00DE08A1"/>
    <w:rsid w:val="00DE0A99"/>
    <w:rsid w:val="00DE0B14"/>
    <w:rsid w:val="00DE1F8D"/>
    <w:rsid w:val="00DE3915"/>
    <w:rsid w:val="00DE4236"/>
    <w:rsid w:val="00DE46BC"/>
    <w:rsid w:val="00DE4BB0"/>
    <w:rsid w:val="00DE4FC8"/>
    <w:rsid w:val="00DE5406"/>
    <w:rsid w:val="00DE605B"/>
    <w:rsid w:val="00DE6600"/>
    <w:rsid w:val="00DE6A8D"/>
    <w:rsid w:val="00DE6C10"/>
    <w:rsid w:val="00DE72F3"/>
    <w:rsid w:val="00DE743D"/>
    <w:rsid w:val="00DE7553"/>
    <w:rsid w:val="00DE7A9A"/>
    <w:rsid w:val="00DE7B6E"/>
    <w:rsid w:val="00DE7D1A"/>
    <w:rsid w:val="00DF01A7"/>
    <w:rsid w:val="00DF1AAB"/>
    <w:rsid w:val="00DF26A7"/>
    <w:rsid w:val="00DF2BAE"/>
    <w:rsid w:val="00DF2C67"/>
    <w:rsid w:val="00DF2E19"/>
    <w:rsid w:val="00DF39CF"/>
    <w:rsid w:val="00DF3AE2"/>
    <w:rsid w:val="00DF3E9F"/>
    <w:rsid w:val="00DF420C"/>
    <w:rsid w:val="00DF5707"/>
    <w:rsid w:val="00DF5DDC"/>
    <w:rsid w:val="00DF5EE4"/>
    <w:rsid w:val="00DF6175"/>
    <w:rsid w:val="00DF6B6E"/>
    <w:rsid w:val="00DF6CF9"/>
    <w:rsid w:val="00DF75AD"/>
    <w:rsid w:val="00DF7A15"/>
    <w:rsid w:val="00DF7D1E"/>
    <w:rsid w:val="00DF7D21"/>
    <w:rsid w:val="00E00197"/>
    <w:rsid w:val="00E00A6B"/>
    <w:rsid w:val="00E00F14"/>
    <w:rsid w:val="00E00FD8"/>
    <w:rsid w:val="00E01125"/>
    <w:rsid w:val="00E01850"/>
    <w:rsid w:val="00E020AA"/>
    <w:rsid w:val="00E0214D"/>
    <w:rsid w:val="00E026AF"/>
    <w:rsid w:val="00E02843"/>
    <w:rsid w:val="00E02C2E"/>
    <w:rsid w:val="00E033A9"/>
    <w:rsid w:val="00E037C2"/>
    <w:rsid w:val="00E037E2"/>
    <w:rsid w:val="00E04A95"/>
    <w:rsid w:val="00E04F06"/>
    <w:rsid w:val="00E05630"/>
    <w:rsid w:val="00E059C5"/>
    <w:rsid w:val="00E05AB6"/>
    <w:rsid w:val="00E05CDA"/>
    <w:rsid w:val="00E05D15"/>
    <w:rsid w:val="00E06A67"/>
    <w:rsid w:val="00E07316"/>
    <w:rsid w:val="00E07449"/>
    <w:rsid w:val="00E111A3"/>
    <w:rsid w:val="00E115B7"/>
    <w:rsid w:val="00E11D7E"/>
    <w:rsid w:val="00E11F44"/>
    <w:rsid w:val="00E11FD7"/>
    <w:rsid w:val="00E12083"/>
    <w:rsid w:val="00E120F7"/>
    <w:rsid w:val="00E122BC"/>
    <w:rsid w:val="00E125E8"/>
    <w:rsid w:val="00E12D9D"/>
    <w:rsid w:val="00E12E71"/>
    <w:rsid w:val="00E13609"/>
    <w:rsid w:val="00E13F91"/>
    <w:rsid w:val="00E14334"/>
    <w:rsid w:val="00E1484D"/>
    <w:rsid w:val="00E14B3B"/>
    <w:rsid w:val="00E14FAD"/>
    <w:rsid w:val="00E152AE"/>
    <w:rsid w:val="00E15504"/>
    <w:rsid w:val="00E1573F"/>
    <w:rsid w:val="00E157F4"/>
    <w:rsid w:val="00E15896"/>
    <w:rsid w:val="00E15AEF"/>
    <w:rsid w:val="00E16A7A"/>
    <w:rsid w:val="00E16C5C"/>
    <w:rsid w:val="00E16CD0"/>
    <w:rsid w:val="00E1752A"/>
    <w:rsid w:val="00E175F8"/>
    <w:rsid w:val="00E201F6"/>
    <w:rsid w:val="00E20481"/>
    <w:rsid w:val="00E20860"/>
    <w:rsid w:val="00E20B2D"/>
    <w:rsid w:val="00E20BEA"/>
    <w:rsid w:val="00E21528"/>
    <w:rsid w:val="00E21ACA"/>
    <w:rsid w:val="00E224B0"/>
    <w:rsid w:val="00E22AB6"/>
    <w:rsid w:val="00E22CA5"/>
    <w:rsid w:val="00E22F59"/>
    <w:rsid w:val="00E2303A"/>
    <w:rsid w:val="00E23328"/>
    <w:rsid w:val="00E24423"/>
    <w:rsid w:val="00E25023"/>
    <w:rsid w:val="00E253C1"/>
    <w:rsid w:val="00E254FD"/>
    <w:rsid w:val="00E263D3"/>
    <w:rsid w:val="00E272F3"/>
    <w:rsid w:val="00E2756A"/>
    <w:rsid w:val="00E27AE3"/>
    <w:rsid w:val="00E30265"/>
    <w:rsid w:val="00E306EE"/>
    <w:rsid w:val="00E316C5"/>
    <w:rsid w:val="00E318CC"/>
    <w:rsid w:val="00E31904"/>
    <w:rsid w:val="00E32620"/>
    <w:rsid w:val="00E32BB7"/>
    <w:rsid w:val="00E32D1B"/>
    <w:rsid w:val="00E330B4"/>
    <w:rsid w:val="00E3378A"/>
    <w:rsid w:val="00E33C26"/>
    <w:rsid w:val="00E33CB2"/>
    <w:rsid w:val="00E33DF7"/>
    <w:rsid w:val="00E343BD"/>
    <w:rsid w:val="00E34634"/>
    <w:rsid w:val="00E348D9"/>
    <w:rsid w:val="00E35199"/>
    <w:rsid w:val="00E3538B"/>
    <w:rsid w:val="00E35AE7"/>
    <w:rsid w:val="00E35BA7"/>
    <w:rsid w:val="00E35E62"/>
    <w:rsid w:val="00E363F9"/>
    <w:rsid w:val="00E36433"/>
    <w:rsid w:val="00E36601"/>
    <w:rsid w:val="00E36AFE"/>
    <w:rsid w:val="00E41127"/>
    <w:rsid w:val="00E41922"/>
    <w:rsid w:val="00E41BD7"/>
    <w:rsid w:val="00E41D71"/>
    <w:rsid w:val="00E425BC"/>
    <w:rsid w:val="00E42C6F"/>
    <w:rsid w:val="00E42D98"/>
    <w:rsid w:val="00E438AF"/>
    <w:rsid w:val="00E43C88"/>
    <w:rsid w:val="00E43CE6"/>
    <w:rsid w:val="00E442C6"/>
    <w:rsid w:val="00E4452C"/>
    <w:rsid w:val="00E446A1"/>
    <w:rsid w:val="00E45C2F"/>
    <w:rsid w:val="00E46384"/>
    <w:rsid w:val="00E464B3"/>
    <w:rsid w:val="00E467E0"/>
    <w:rsid w:val="00E469D9"/>
    <w:rsid w:val="00E46CA0"/>
    <w:rsid w:val="00E46DFA"/>
    <w:rsid w:val="00E46FA2"/>
    <w:rsid w:val="00E47447"/>
    <w:rsid w:val="00E47878"/>
    <w:rsid w:val="00E50C42"/>
    <w:rsid w:val="00E522BC"/>
    <w:rsid w:val="00E52D39"/>
    <w:rsid w:val="00E52D5E"/>
    <w:rsid w:val="00E52DCF"/>
    <w:rsid w:val="00E53407"/>
    <w:rsid w:val="00E534A1"/>
    <w:rsid w:val="00E53993"/>
    <w:rsid w:val="00E53C92"/>
    <w:rsid w:val="00E5417C"/>
    <w:rsid w:val="00E5468A"/>
    <w:rsid w:val="00E5471A"/>
    <w:rsid w:val="00E54D18"/>
    <w:rsid w:val="00E554E8"/>
    <w:rsid w:val="00E559E5"/>
    <w:rsid w:val="00E55FED"/>
    <w:rsid w:val="00E56F16"/>
    <w:rsid w:val="00E570AD"/>
    <w:rsid w:val="00E57468"/>
    <w:rsid w:val="00E57C6F"/>
    <w:rsid w:val="00E57D55"/>
    <w:rsid w:val="00E60351"/>
    <w:rsid w:val="00E60BA1"/>
    <w:rsid w:val="00E61D6E"/>
    <w:rsid w:val="00E620D9"/>
    <w:rsid w:val="00E62185"/>
    <w:rsid w:val="00E62336"/>
    <w:rsid w:val="00E62867"/>
    <w:rsid w:val="00E62B87"/>
    <w:rsid w:val="00E640AE"/>
    <w:rsid w:val="00E6482E"/>
    <w:rsid w:val="00E64974"/>
    <w:rsid w:val="00E65A2F"/>
    <w:rsid w:val="00E65DA0"/>
    <w:rsid w:val="00E66759"/>
    <w:rsid w:val="00E668CE"/>
    <w:rsid w:val="00E66E46"/>
    <w:rsid w:val="00E66FCD"/>
    <w:rsid w:val="00E6705C"/>
    <w:rsid w:val="00E6789D"/>
    <w:rsid w:val="00E703CC"/>
    <w:rsid w:val="00E7094A"/>
    <w:rsid w:val="00E70A44"/>
    <w:rsid w:val="00E70B79"/>
    <w:rsid w:val="00E7101D"/>
    <w:rsid w:val="00E716D2"/>
    <w:rsid w:val="00E71AE7"/>
    <w:rsid w:val="00E722E6"/>
    <w:rsid w:val="00E72E24"/>
    <w:rsid w:val="00E73003"/>
    <w:rsid w:val="00E74014"/>
    <w:rsid w:val="00E7447E"/>
    <w:rsid w:val="00E74B0D"/>
    <w:rsid w:val="00E74D81"/>
    <w:rsid w:val="00E74ECF"/>
    <w:rsid w:val="00E752E6"/>
    <w:rsid w:val="00E75785"/>
    <w:rsid w:val="00E76907"/>
    <w:rsid w:val="00E77ACA"/>
    <w:rsid w:val="00E77F7A"/>
    <w:rsid w:val="00E813F4"/>
    <w:rsid w:val="00E822E6"/>
    <w:rsid w:val="00E82707"/>
    <w:rsid w:val="00E82B69"/>
    <w:rsid w:val="00E83003"/>
    <w:rsid w:val="00E831E9"/>
    <w:rsid w:val="00E83868"/>
    <w:rsid w:val="00E84588"/>
    <w:rsid w:val="00E84E1D"/>
    <w:rsid w:val="00E855AD"/>
    <w:rsid w:val="00E85D97"/>
    <w:rsid w:val="00E85F9E"/>
    <w:rsid w:val="00E87731"/>
    <w:rsid w:val="00E9025C"/>
    <w:rsid w:val="00E90366"/>
    <w:rsid w:val="00E90442"/>
    <w:rsid w:val="00E91381"/>
    <w:rsid w:val="00E915E6"/>
    <w:rsid w:val="00E91991"/>
    <w:rsid w:val="00E91EAD"/>
    <w:rsid w:val="00E91F25"/>
    <w:rsid w:val="00E938F6"/>
    <w:rsid w:val="00E93931"/>
    <w:rsid w:val="00E93A86"/>
    <w:rsid w:val="00E93C82"/>
    <w:rsid w:val="00E94B3A"/>
    <w:rsid w:val="00E94B7C"/>
    <w:rsid w:val="00E950F5"/>
    <w:rsid w:val="00E955AB"/>
    <w:rsid w:val="00E95869"/>
    <w:rsid w:val="00E95A0E"/>
    <w:rsid w:val="00E95F6D"/>
    <w:rsid w:val="00E96095"/>
    <w:rsid w:val="00E961CC"/>
    <w:rsid w:val="00E96230"/>
    <w:rsid w:val="00E96AB6"/>
    <w:rsid w:val="00E97081"/>
    <w:rsid w:val="00E9751F"/>
    <w:rsid w:val="00E97982"/>
    <w:rsid w:val="00E979D2"/>
    <w:rsid w:val="00E97A97"/>
    <w:rsid w:val="00EA02B1"/>
    <w:rsid w:val="00EA050F"/>
    <w:rsid w:val="00EA0B96"/>
    <w:rsid w:val="00EA17F7"/>
    <w:rsid w:val="00EA2C22"/>
    <w:rsid w:val="00EA2CE4"/>
    <w:rsid w:val="00EA2ED5"/>
    <w:rsid w:val="00EA304D"/>
    <w:rsid w:val="00EA3133"/>
    <w:rsid w:val="00EA3E06"/>
    <w:rsid w:val="00EA3FB4"/>
    <w:rsid w:val="00EA4357"/>
    <w:rsid w:val="00EA48AD"/>
    <w:rsid w:val="00EA4E3F"/>
    <w:rsid w:val="00EA5030"/>
    <w:rsid w:val="00EA5184"/>
    <w:rsid w:val="00EA51B2"/>
    <w:rsid w:val="00EA5B6C"/>
    <w:rsid w:val="00EA5E90"/>
    <w:rsid w:val="00EA6088"/>
    <w:rsid w:val="00EA6429"/>
    <w:rsid w:val="00EA644F"/>
    <w:rsid w:val="00EA6B6C"/>
    <w:rsid w:val="00EA6E43"/>
    <w:rsid w:val="00EA74A5"/>
    <w:rsid w:val="00EA77EA"/>
    <w:rsid w:val="00EA7A89"/>
    <w:rsid w:val="00EA7BC9"/>
    <w:rsid w:val="00EA7EA5"/>
    <w:rsid w:val="00EB0384"/>
    <w:rsid w:val="00EB0540"/>
    <w:rsid w:val="00EB078C"/>
    <w:rsid w:val="00EB10D0"/>
    <w:rsid w:val="00EB1228"/>
    <w:rsid w:val="00EB1CEE"/>
    <w:rsid w:val="00EB2E46"/>
    <w:rsid w:val="00EB30CC"/>
    <w:rsid w:val="00EB316F"/>
    <w:rsid w:val="00EB31F5"/>
    <w:rsid w:val="00EB3A5B"/>
    <w:rsid w:val="00EB61A5"/>
    <w:rsid w:val="00EB6211"/>
    <w:rsid w:val="00EB62D7"/>
    <w:rsid w:val="00EB6674"/>
    <w:rsid w:val="00EB6900"/>
    <w:rsid w:val="00EB6C5F"/>
    <w:rsid w:val="00EB710E"/>
    <w:rsid w:val="00EB758A"/>
    <w:rsid w:val="00EB7BD6"/>
    <w:rsid w:val="00EC0013"/>
    <w:rsid w:val="00EC194B"/>
    <w:rsid w:val="00EC1A2C"/>
    <w:rsid w:val="00EC1B1F"/>
    <w:rsid w:val="00EC2608"/>
    <w:rsid w:val="00EC26A3"/>
    <w:rsid w:val="00EC272B"/>
    <w:rsid w:val="00EC2863"/>
    <w:rsid w:val="00EC2BB7"/>
    <w:rsid w:val="00EC2F76"/>
    <w:rsid w:val="00EC3022"/>
    <w:rsid w:val="00EC30C7"/>
    <w:rsid w:val="00EC393D"/>
    <w:rsid w:val="00EC4938"/>
    <w:rsid w:val="00EC4CAB"/>
    <w:rsid w:val="00EC4E13"/>
    <w:rsid w:val="00EC5133"/>
    <w:rsid w:val="00EC52A5"/>
    <w:rsid w:val="00EC5C3E"/>
    <w:rsid w:val="00EC643A"/>
    <w:rsid w:val="00EC6B48"/>
    <w:rsid w:val="00EC708C"/>
    <w:rsid w:val="00EC76FB"/>
    <w:rsid w:val="00EC7D55"/>
    <w:rsid w:val="00ED017A"/>
    <w:rsid w:val="00ED0343"/>
    <w:rsid w:val="00ED09EF"/>
    <w:rsid w:val="00ED0B26"/>
    <w:rsid w:val="00ED0B97"/>
    <w:rsid w:val="00ED1050"/>
    <w:rsid w:val="00ED1A4D"/>
    <w:rsid w:val="00ED1B9E"/>
    <w:rsid w:val="00ED259C"/>
    <w:rsid w:val="00ED27D3"/>
    <w:rsid w:val="00ED2C10"/>
    <w:rsid w:val="00ED2E10"/>
    <w:rsid w:val="00ED3338"/>
    <w:rsid w:val="00ED48BA"/>
    <w:rsid w:val="00ED53DF"/>
    <w:rsid w:val="00ED5781"/>
    <w:rsid w:val="00ED5C74"/>
    <w:rsid w:val="00ED5D70"/>
    <w:rsid w:val="00ED66E1"/>
    <w:rsid w:val="00ED6891"/>
    <w:rsid w:val="00ED714E"/>
    <w:rsid w:val="00ED7245"/>
    <w:rsid w:val="00ED72AD"/>
    <w:rsid w:val="00ED735F"/>
    <w:rsid w:val="00ED75DC"/>
    <w:rsid w:val="00ED7A8E"/>
    <w:rsid w:val="00ED7B1D"/>
    <w:rsid w:val="00ED7FD8"/>
    <w:rsid w:val="00EE01C9"/>
    <w:rsid w:val="00EE03AD"/>
    <w:rsid w:val="00EE0914"/>
    <w:rsid w:val="00EE16EE"/>
    <w:rsid w:val="00EE17D2"/>
    <w:rsid w:val="00EE19B5"/>
    <w:rsid w:val="00EE1F14"/>
    <w:rsid w:val="00EE23F3"/>
    <w:rsid w:val="00EE2971"/>
    <w:rsid w:val="00EE37BA"/>
    <w:rsid w:val="00EE3A8A"/>
    <w:rsid w:val="00EE4046"/>
    <w:rsid w:val="00EE42B7"/>
    <w:rsid w:val="00EE480F"/>
    <w:rsid w:val="00EE48C6"/>
    <w:rsid w:val="00EE48FD"/>
    <w:rsid w:val="00EE4AAB"/>
    <w:rsid w:val="00EE4D02"/>
    <w:rsid w:val="00EE506D"/>
    <w:rsid w:val="00EE52EA"/>
    <w:rsid w:val="00EE52FD"/>
    <w:rsid w:val="00EE579D"/>
    <w:rsid w:val="00EE5FBF"/>
    <w:rsid w:val="00EE6014"/>
    <w:rsid w:val="00EE6044"/>
    <w:rsid w:val="00EE6F75"/>
    <w:rsid w:val="00EE71CA"/>
    <w:rsid w:val="00EE7844"/>
    <w:rsid w:val="00EE7DE7"/>
    <w:rsid w:val="00EF03E8"/>
    <w:rsid w:val="00EF04EE"/>
    <w:rsid w:val="00EF0D1E"/>
    <w:rsid w:val="00EF0EA9"/>
    <w:rsid w:val="00EF133E"/>
    <w:rsid w:val="00EF172F"/>
    <w:rsid w:val="00EF2E92"/>
    <w:rsid w:val="00EF3580"/>
    <w:rsid w:val="00EF37FA"/>
    <w:rsid w:val="00EF3CCB"/>
    <w:rsid w:val="00EF4769"/>
    <w:rsid w:val="00EF4D1E"/>
    <w:rsid w:val="00EF6741"/>
    <w:rsid w:val="00EF6B99"/>
    <w:rsid w:val="00EF7275"/>
    <w:rsid w:val="00EF756D"/>
    <w:rsid w:val="00EF76DA"/>
    <w:rsid w:val="00EF78B5"/>
    <w:rsid w:val="00F00063"/>
    <w:rsid w:val="00F005D9"/>
    <w:rsid w:val="00F007AB"/>
    <w:rsid w:val="00F00B94"/>
    <w:rsid w:val="00F00E6A"/>
    <w:rsid w:val="00F00F71"/>
    <w:rsid w:val="00F00FE3"/>
    <w:rsid w:val="00F0106C"/>
    <w:rsid w:val="00F01827"/>
    <w:rsid w:val="00F01F37"/>
    <w:rsid w:val="00F02282"/>
    <w:rsid w:val="00F0230B"/>
    <w:rsid w:val="00F0247F"/>
    <w:rsid w:val="00F0300D"/>
    <w:rsid w:val="00F03387"/>
    <w:rsid w:val="00F036A5"/>
    <w:rsid w:val="00F037AB"/>
    <w:rsid w:val="00F03A73"/>
    <w:rsid w:val="00F03CF4"/>
    <w:rsid w:val="00F03EE5"/>
    <w:rsid w:val="00F03F0D"/>
    <w:rsid w:val="00F046F0"/>
    <w:rsid w:val="00F049A9"/>
    <w:rsid w:val="00F04DB6"/>
    <w:rsid w:val="00F064C5"/>
    <w:rsid w:val="00F0684F"/>
    <w:rsid w:val="00F069DC"/>
    <w:rsid w:val="00F06AC9"/>
    <w:rsid w:val="00F06D3D"/>
    <w:rsid w:val="00F0762D"/>
    <w:rsid w:val="00F07D11"/>
    <w:rsid w:val="00F10CE9"/>
    <w:rsid w:val="00F10EDD"/>
    <w:rsid w:val="00F1114C"/>
    <w:rsid w:val="00F112B7"/>
    <w:rsid w:val="00F114BC"/>
    <w:rsid w:val="00F11657"/>
    <w:rsid w:val="00F11EEE"/>
    <w:rsid w:val="00F122ED"/>
    <w:rsid w:val="00F12DA9"/>
    <w:rsid w:val="00F132F7"/>
    <w:rsid w:val="00F13A25"/>
    <w:rsid w:val="00F13B8C"/>
    <w:rsid w:val="00F13CC8"/>
    <w:rsid w:val="00F1439E"/>
    <w:rsid w:val="00F149FF"/>
    <w:rsid w:val="00F14F98"/>
    <w:rsid w:val="00F1554F"/>
    <w:rsid w:val="00F15849"/>
    <w:rsid w:val="00F15887"/>
    <w:rsid w:val="00F15F90"/>
    <w:rsid w:val="00F161E5"/>
    <w:rsid w:val="00F1713A"/>
    <w:rsid w:val="00F1770B"/>
    <w:rsid w:val="00F2075E"/>
    <w:rsid w:val="00F20D2D"/>
    <w:rsid w:val="00F20F32"/>
    <w:rsid w:val="00F211F3"/>
    <w:rsid w:val="00F212EB"/>
    <w:rsid w:val="00F21533"/>
    <w:rsid w:val="00F21B83"/>
    <w:rsid w:val="00F22242"/>
    <w:rsid w:val="00F22CE6"/>
    <w:rsid w:val="00F22FD7"/>
    <w:rsid w:val="00F23D13"/>
    <w:rsid w:val="00F23E4F"/>
    <w:rsid w:val="00F242EB"/>
    <w:rsid w:val="00F25242"/>
    <w:rsid w:val="00F254DB"/>
    <w:rsid w:val="00F2581E"/>
    <w:rsid w:val="00F25A25"/>
    <w:rsid w:val="00F25BCD"/>
    <w:rsid w:val="00F2686C"/>
    <w:rsid w:val="00F269B4"/>
    <w:rsid w:val="00F26F26"/>
    <w:rsid w:val="00F26FB2"/>
    <w:rsid w:val="00F27677"/>
    <w:rsid w:val="00F27866"/>
    <w:rsid w:val="00F300AB"/>
    <w:rsid w:val="00F30106"/>
    <w:rsid w:val="00F3078F"/>
    <w:rsid w:val="00F30C93"/>
    <w:rsid w:val="00F31090"/>
    <w:rsid w:val="00F32396"/>
    <w:rsid w:val="00F32933"/>
    <w:rsid w:val="00F330B8"/>
    <w:rsid w:val="00F330FA"/>
    <w:rsid w:val="00F334BE"/>
    <w:rsid w:val="00F3370D"/>
    <w:rsid w:val="00F33B4F"/>
    <w:rsid w:val="00F345AE"/>
    <w:rsid w:val="00F356CD"/>
    <w:rsid w:val="00F35AB3"/>
    <w:rsid w:val="00F35BC0"/>
    <w:rsid w:val="00F35DCF"/>
    <w:rsid w:val="00F3676C"/>
    <w:rsid w:val="00F36C61"/>
    <w:rsid w:val="00F37624"/>
    <w:rsid w:val="00F415F3"/>
    <w:rsid w:val="00F419E0"/>
    <w:rsid w:val="00F41E8C"/>
    <w:rsid w:val="00F42B3B"/>
    <w:rsid w:val="00F436C7"/>
    <w:rsid w:val="00F43E24"/>
    <w:rsid w:val="00F43FF3"/>
    <w:rsid w:val="00F4538F"/>
    <w:rsid w:val="00F455E9"/>
    <w:rsid w:val="00F45D29"/>
    <w:rsid w:val="00F465D3"/>
    <w:rsid w:val="00F4675D"/>
    <w:rsid w:val="00F46C09"/>
    <w:rsid w:val="00F475B3"/>
    <w:rsid w:val="00F4760C"/>
    <w:rsid w:val="00F47958"/>
    <w:rsid w:val="00F47990"/>
    <w:rsid w:val="00F501BB"/>
    <w:rsid w:val="00F50763"/>
    <w:rsid w:val="00F510F6"/>
    <w:rsid w:val="00F51BD6"/>
    <w:rsid w:val="00F5210B"/>
    <w:rsid w:val="00F527F9"/>
    <w:rsid w:val="00F52A11"/>
    <w:rsid w:val="00F539C5"/>
    <w:rsid w:val="00F53AA9"/>
    <w:rsid w:val="00F5452D"/>
    <w:rsid w:val="00F5496F"/>
    <w:rsid w:val="00F550B7"/>
    <w:rsid w:val="00F554CF"/>
    <w:rsid w:val="00F5574B"/>
    <w:rsid w:val="00F55850"/>
    <w:rsid w:val="00F56334"/>
    <w:rsid w:val="00F56540"/>
    <w:rsid w:val="00F56BBB"/>
    <w:rsid w:val="00F56EEE"/>
    <w:rsid w:val="00F56F06"/>
    <w:rsid w:val="00F56F4E"/>
    <w:rsid w:val="00F56F62"/>
    <w:rsid w:val="00F5740F"/>
    <w:rsid w:val="00F57530"/>
    <w:rsid w:val="00F5761E"/>
    <w:rsid w:val="00F579A4"/>
    <w:rsid w:val="00F57A02"/>
    <w:rsid w:val="00F602A0"/>
    <w:rsid w:val="00F607B3"/>
    <w:rsid w:val="00F60A12"/>
    <w:rsid w:val="00F60A65"/>
    <w:rsid w:val="00F60C0F"/>
    <w:rsid w:val="00F60F73"/>
    <w:rsid w:val="00F61331"/>
    <w:rsid w:val="00F615A0"/>
    <w:rsid w:val="00F621DE"/>
    <w:rsid w:val="00F629DD"/>
    <w:rsid w:val="00F62DC8"/>
    <w:rsid w:val="00F634DC"/>
    <w:rsid w:val="00F63F94"/>
    <w:rsid w:val="00F6400F"/>
    <w:rsid w:val="00F64C08"/>
    <w:rsid w:val="00F64F27"/>
    <w:rsid w:val="00F65379"/>
    <w:rsid w:val="00F65948"/>
    <w:rsid w:val="00F65EB9"/>
    <w:rsid w:val="00F6600F"/>
    <w:rsid w:val="00F66EA1"/>
    <w:rsid w:val="00F6715B"/>
    <w:rsid w:val="00F6754E"/>
    <w:rsid w:val="00F70814"/>
    <w:rsid w:val="00F71484"/>
    <w:rsid w:val="00F71608"/>
    <w:rsid w:val="00F71CD7"/>
    <w:rsid w:val="00F71F85"/>
    <w:rsid w:val="00F72A9C"/>
    <w:rsid w:val="00F72DB7"/>
    <w:rsid w:val="00F73179"/>
    <w:rsid w:val="00F73321"/>
    <w:rsid w:val="00F73491"/>
    <w:rsid w:val="00F73815"/>
    <w:rsid w:val="00F73952"/>
    <w:rsid w:val="00F73D3C"/>
    <w:rsid w:val="00F73DC1"/>
    <w:rsid w:val="00F74144"/>
    <w:rsid w:val="00F7440E"/>
    <w:rsid w:val="00F746ED"/>
    <w:rsid w:val="00F749B7"/>
    <w:rsid w:val="00F74AF1"/>
    <w:rsid w:val="00F74DD2"/>
    <w:rsid w:val="00F754DF"/>
    <w:rsid w:val="00F75640"/>
    <w:rsid w:val="00F7581E"/>
    <w:rsid w:val="00F75A03"/>
    <w:rsid w:val="00F75FD3"/>
    <w:rsid w:val="00F765FE"/>
    <w:rsid w:val="00F76BE7"/>
    <w:rsid w:val="00F77680"/>
    <w:rsid w:val="00F7770D"/>
    <w:rsid w:val="00F77BDF"/>
    <w:rsid w:val="00F803F1"/>
    <w:rsid w:val="00F804B3"/>
    <w:rsid w:val="00F8060D"/>
    <w:rsid w:val="00F80B81"/>
    <w:rsid w:val="00F80EC4"/>
    <w:rsid w:val="00F80F21"/>
    <w:rsid w:val="00F81292"/>
    <w:rsid w:val="00F8135F"/>
    <w:rsid w:val="00F81496"/>
    <w:rsid w:val="00F815B1"/>
    <w:rsid w:val="00F818AE"/>
    <w:rsid w:val="00F81A6C"/>
    <w:rsid w:val="00F82197"/>
    <w:rsid w:val="00F82239"/>
    <w:rsid w:val="00F82647"/>
    <w:rsid w:val="00F82A5B"/>
    <w:rsid w:val="00F831D7"/>
    <w:rsid w:val="00F833F0"/>
    <w:rsid w:val="00F8423A"/>
    <w:rsid w:val="00F84392"/>
    <w:rsid w:val="00F84BDF"/>
    <w:rsid w:val="00F856BC"/>
    <w:rsid w:val="00F857D4"/>
    <w:rsid w:val="00F85964"/>
    <w:rsid w:val="00F85ACF"/>
    <w:rsid w:val="00F85DA1"/>
    <w:rsid w:val="00F85F41"/>
    <w:rsid w:val="00F86AB3"/>
    <w:rsid w:val="00F874C7"/>
    <w:rsid w:val="00F87532"/>
    <w:rsid w:val="00F87665"/>
    <w:rsid w:val="00F87BD3"/>
    <w:rsid w:val="00F90B99"/>
    <w:rsid w:val="00F90CAC"/>
    <w:rsid w:val="00F912EB"/>
    <w:rsid w:val="00F91521"/>
    <w:rsid w:val="00F9223F"/>
    <w:rsid w:val="00F9264F"/>
    <w:rsid w:val="00F92B3D"/>
    <w:rsid w:val="00F930CE"/>
    <w:rsid w:val="00F93110"/>
    <w:rsid w:val="00F93115"/>
    <w:rsid w:val="00F9387C"/>
    <w:rsid w:val="00F94112"/>
    <w:rsid w:val="00F94C06"/>
    <w:rsid w:val="00F94D2F"/>
    <w:rsid w:val="00F94EDD"/>
    <w:rsid w:val="00F96673"/>
    <w:rsid w:val="00F9692A"/>
    <w:rsid w:val="00F96B54"/>
    <w:rsid w:val="00F96DAD"/>
    <w:rsid w:val="00F96E95"/>
    <w:rsid w:val="00F96F10"/>
    <w:rsid w:val="00F977C7"/>
    <w:rsid w:val="00F97C51"/>
    <w:rsid w:val="00FA004A"/>
    <w:rsid w:val="00FA01A5"/>
    <w:rsid w:val="00FA16F0"/>
    <w:rsid w:val="00FA193F"/>
    <w:rsid w:val="00FA1FF3"/>
    <w:rsid w:val="00FA22CE"/>
    <w:rsid w:val="00FA26EC"/>
    <w:rsid w:val="00FA3029"/>
    <w:rsid w:val="00FA355D"/>
    <w:rsid w:val="00FA391F"/>
    <w:rsid w:val="00FA3A29"/>
    <w:rsid w:val="00FA3BAE"/>
    <w:rsid w:val="00FA3D6D"/>
    <w:rsid w:val="00FA548A"/>
    <w:rsid w:val="00FA54D5"/>
    <w:rsid w:val="00FA55BD"/>
    <w:rsid w:val="00FA5792"/>
    <w:rsid w:val="00FA64DA"/>
    <w:rsid w:val="00FA651D"/>
    <w:rsid w:val="00FA6B67"/>
    <w:rsid w:val="00FA6DB8"/>
    <w:rsid w:val="00FA7572"/>
    <w:rsid w:val="00FA75A8"/>
    <w:rsid w:val="00FA7E03"/>
    <w:rsid w:val="00FB012C"/>
    <w:rsid w:val="00FB04BE"/>
    <w:rsid w:val="00FB0521"/>
    <w:rsid w:val="00FB161A"/>
    <w:rsid w:val="00FB1810"/>
    <w:rsid w:val="00FB1A39"/>
    <w:rsid w:val="00FB1AC6"/>
    <w:rsid w:val="00FB1DAE"/>
    <w:rsid w:val="00FB1E9A"/>
    <w:rsid w:val="00FB200D"/>
    <w:rsid w:val="00FB2DD0"/>
    <w:rsid w:val="00FB303D"/>
    <w:rsid w:val="00FB352D"/>
    <w:rsid w:val="00FB3571"/>
    <w:rsid w:val="00FB3974"/>
    <w:rsid w:val="00FB3B8F"/>
    <w:rsid w:val="00FB3F24"/>
    <w:rsid w:val="00FB41C3"/>
    <w:rsid w:val="00FB42FB"/>
    <w:rsid w:val="00FB4419"/>
    <w:rsid w:val="00FB490F"/>
    <w:rsid w:val="00FB4F1D"/>
    <w:rsid w:val="00FB59AC"/>
    <w:rsid w:val="00FB6197"/>
    <w:rsid w:val="00FB69F3"/>
    <w:rsid w:val="00FB6E3E"/>
    <w:rsid w:val="00FB787B"/>
    <w:rsid w:val="00FB7893"/>
    <w:rsid w:val="00FB78A5"/>
    <w:rsid w:val="00FB7975"/>
    <w:rsid w:val="00FB79DE"/>
    <w:rsid w:val="00FC012E"/>
    <w:rsid w:val="00FC0853"/>
    <w:rsid w:val="00FC13B6"/>
    <w:rsid w:val="00FC13C5"/>
    <w:rsid w:val="00FC1C72"/>
    <w:rsid w:val="00FC1ED8"/>
    <w:rsid w:val="00FC22C2"/>
    <w:rsid w:val="00FC2604"/>
    <w:rsid w:val="00FC2605"/>
    <w:rsid w:val="00FC26E9"/>
    <w:rsid w:val="00FC27F0"/>
    <w:rsid w:val="00FC30A2"/>
    <w:rsid w:val="00FC3116"/>
    <w:rsid w:val="00FC31F6"/>
    <w:rsid w:val="00FC3AE2"/>
    <w:rsid w:val="00FC3D96"/>
    <w:rsid w:val="00FC49C1"/>
    <w:rsid w:val="00FC5DCE"/>
    <w:rsid w:val="00FC6390"/>
    <w:rsid w:val="00FC6FD1"/>
    <w:rsid w:val="00FC7FEB"/>
    <w:rsid w:val="00FD0805"/>
    <w:rsid w:val="00FD08BD"/>
    <w:rsid w:val="00FD0AC3"/>
    <w:rsid w:val="00FD0D51"/>
    <w:rsid w:val="00FD0E0D"/>
    <w:rsid w:val="00FD12DF"/>
    <w:rsid w:val="00FD15FA"/>
    <w:rsid w:val="00FD1BAF"/>
    <w:rsid w:val="00FD3BB5"/>
    <w:rsid w:val="00FD3BEA"/>
    <w:rsid w:val="00FD4E56"/>
    <w:rsid w:val="00FD560B"/>
    <w:rsid w:val="00FD5711"/>
    <w:rsid w:val="00FD5954"/>
    <w:rsid w:val="00FD59D3"/>
    <w:rsid w:val="00FD6435"/>
    <w:rsid w:val="00FD6523"/>
    <w:rsid w:val="00FD6A7B"/>
    <w:rsid w:val="00FD6A8C"/>
    <w:rsid w:val="00FD7261"/>
    <w:rsid w:val="00FD7442"/>
    <w:rsid w:val="00FD75B7"/>
    <w:rsid w:val="00FD7765"/>
    <w:rsid w:val="00FD7B94"/>
    <w:rsid w:val="00FD7CFA"/>
    <w:rsid w:val="00FD7F9D"/>
    <w:rsid w:val="00FE1172"/>
    <w:rsid w:val="00FE15D9"/>
    <w:rsid w:val="00FE22ED"/>
    <w:rsid w:val="00FE2796"/>
    <w:rsid w:val="00FE2B72"/>
    <w:rsid w:val="00FE3055"/>
    <w:rsid w:val="00FE385B"/>
    <w:rsid w:val="00FE3CFF"/>
    <w:rsid w:val="00FE3F62"/>
    <w:rsid w:val="00FE3FB8"/>
    <w:rsid w:val="00FE43D6"/>
    <w:rsid w:val="00FE4664"/>
    <w:rsid w:val="00FE46F4"/>
    <w:rsid w:val="00FE4A3F"/>
    <w:rsid w:val="00FE5523"/>
    <w:rsid w:val="00FE5F81"/>
    <w:rsid w:val="00FE6BC8"/>
    <w:rsid w:val="00FE6D06"/>
    <w:rsid w:val="00FE771A"/>
    <w:rsid w:val="00FE7D73"/>
    <w:rsid w:val="00FE7EEC"/>
    <w:rsid w:val="00FF018B"/>
    <w:rsid w:val="00FF0A4B"/>
    <w:rsid w:val="00FF0CD9"/>
    <w:rsid w:val="00FF0E94"/>
    <w:rsid w:val="00FF1293"/>
    <w:rsid w:val="00FF1C0B"/>
    <w:rsid w:val="00FF2F6E"/>
    <w:rsid w:val="00FF2FCD"/>
    <w:rsid w:val="00FF3075"/>
    <w:rsid w:val="00FF3745"/>
    <w:rsid w:val="00FF3B2F"/>
    <w:rsid w:val="00FF3C6A"/>
    <w:rsid w:val="00FF3D1E"/>
    <w:rsid w:val="00FF3D2C"/>
    <w:rsid w:val="00FF46E5"/>
    <w:rsid w:val="00FF47D7"/>
    <w:rsid w:val="00FF4A23"/>
    <w:rsid w:val="00FF4F48"/>
    <w:rsid w:val="00FF5404"/>
    <w:rsid w:val="00FF5530"/>
    <w:rsid w:val="00FF5CF5"/>
    <w:rsid w:val="00FF5EB6"/>
    <w:rsid w:val="00FF725B"/>
    <w:rsid w:val="00FF740F"/>
    <w:rsid w:val="00FF7675"/>
    <w:rsid w:val="00FF76B6"/>
    <w:rsid w:val="00FF7A1B"/>
    <w:rsid w:val="0A1160C3"/>
    <w:rsid w:val="15B17305"/>
    <w:rsid w:val="6C000DFD"/>
    <w:rsid w:val="7C865FD0"/>
  </w:rsids>
  <m:mathPr>
    <m:mathFont m:val="Cambria Math"/>
    <m:brkBin m:val="before"/>
    <m:brkBinSub m:val="--"/>
    <m:smallFrac m:val="0"/>
    <m:dispDef m:val="0"/>
    <m:lMargin m:val="0"/>
    <m:rMargin m:val="0"/>
    <m:defJc m:val="centerGroup"/>
    <m:wrapRight/>
    <m:intLim m:val="subSup"/>
    <m:naryLim m:val="subSup"/>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6">
      <o:colormru v:ext="edit" colors="#7b6c58,#887e6e,#b0a696"/>
    </o:shapedefaults>
    <o:shapelayout v:ext="edit">
      <o:idmap v:ext="edit" data="2"/>
    </o:shapelayout>
  </w:shapeDefaults>
  <w:decimalSymbol w:val="."/>
  <w:listSeparator w:val=","/>
  <w14:docId w14:val="7DCF58AE"/>
  <w15:docId w15:val="{FA92C110-450A-4930-96FE-A2E7652472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imes New Roman" w:hAnsi="Arial" w:cs="Times New Roman"/>
        <w:lang w:val="da-DK" w:eastAsia="en-US" w:bidi="ar-SA"/>
      </w:rPr>
    </w:rPrDefault>
    <w:pPrDefault>
      <w:pPr>
        <w:spacing w:before="240" w:after="60"/>
        <w:jc w:val="both"/>
      </w:pPr>
    </w:pPrDefault>
  </w:docDefaults>
  <w:latentStyles w:defLockedState="1" w:defUIPriority="99" w:defSemiHidden="0" w:defUnhideWhenUsed="0" w:defQFormat="0" w:count="376">
    <w:lsdException w:name="Normal" w:locked="0" w:uiPriority="0" w:qFormat="1"/>
    <w:lsdException w:name="heading 1" w:locked="0" w:uiPriority="0" w:qFormat="1"/>
    <w:lsdException w:name="heading 2" w:locked="0" w:uiPriority="0" w:unhideWhenUsed="1" w:qFormat="1"/>
    <w:lsdException w:name="heading 3" w:locked="0" w:uiPriority="0" w:unhideWhenUsed="1" w:qFormat="1"/>
    <w:lsdException w:name="heading 4" w:locked="0" w:uiPriority="0" w:unhideWhenUsed="1" w:qFormat="1"/>
    <w:lsdException w:name="heading 5" w:uiPriority="9" w:unhideWhenUsed="1" w:qFormat="1"/>
    <w:lsdException w:name="heading 6" w:uiPriority="9" w:unhideWhenUsed="1" w:qFormat="1"/>
    <w:lsdException w:name="heading 7" w:uiPriority="9" w:unhideWhenUsed="1" w:qFormat="1"/>
    <w:lsdException w:name="heading 8" w:uiPriority="9" w:unhideWhenUsed="1" w:qFormat="1"/>
    <w:lsdException w:name="heading 9" w:uiPriority="9" w:unhideWhenUsed="1" w:qFormat="1"/>
    <w:lsdException w:name="index 1" w:locked="0" w:semiHidden="1" w:unhideWhenUsed="1"/>
    <w:lsdException w:name="index 2" w:locked="0" w:semiHidden="1" w:unhideWhenUsed="1"/>
    <w:lsdException w:name="index 3" w:locked="0" w:semiHidden="1" w:unhideWhenUsed="1"/>
    <w:lsdException w:name="index 4" w:locked="0"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locked="0" w:semiHidden="1" w:uiPriority="0"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locked="0"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locked="0"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lsdException w:name="macro" w:semiHidden="1" w:unhideWhenUsed="1"/>
    <w:lsdException w:name="toa heading" w:semiHidden="1" w:unhideWhenUsed="1"/>
    <w:lsdException w:name="List" w:semiHidden="1"/>
    <w:lsdException w:name="List Bullet" w:semiHidden="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lsdException w:name="List Continue 3" w:semiHidden="1"/>
    <w:lsdException w:name="List Continue 4" w:semiHidden="1"/>
    <w:lsdException w:name="List Continue 5" w:semiHidden="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nhideWhenUsed="1"/>
    <w:lsdException w:name="FollowedHyperlink" w:semiHidden="1" w:unhideWhenUsed="1"/>
    <w:lsdException w:name="Strong" w:uiPriority="0" w:qFormat="1"/>
    <w:lsdException w:name="Emphasis" w:locked="0" w:uiPriority="1" w:qFormat="1"/>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semiHidden="1" w:uiPriority="31" w:qFormat="1"/>
    <w:lsdException w:name="Intense Reference" w:locked="0" w:uiPriority="0" w:qFormat="1"/>
    <w:lsdException w:name="Book Title" w:semiHidden="1" w:uiPriority="33" w:qFormat="1"/>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aliases w:val="ECC Base"/>
    <w:semiHidden/>
    <w:qFormat/>
    <w:rsid w:val="003B1553"/>
    <w:rPr>
      <w:rFonts w:eastAsia="Calibri"/>
      <w:szCs w:val="22"/>
      <w:lang w:val="en-GB"/>
    </w:rPr>
  </w:style>
  <w:style w:type="paragraph" w:styleId="Heading1">
    <w:name w:val="heading 1"/>
    <w:aliases w:val="ECC Heading 1,H1,h1,h11,h12,h13,h14,h15,h16,h17,h111,h121,h131,h141,h151,h161,h18,h112,h122,h132,h142,h152,h162,h19,h113,h123,h133,h143,h153,h163,1,l1,II+,I,Section Head,Chapter Heading,h:1,h:1app,app heading 1,Head 1 (Chapter heading)"/>
    <w:next w:val="Normal"/>
    <w:qFormat/>
    <w:rsid w:val="009465E0"/>
    <w:pPr>
      <w:keepNext/>
      <w:pageBreakBefore/>
      <w:numPr>
        <w:numId w:val="7"/>
      </w:numPr>
      <w:spacing w:before="600"/>
      <w:outlineLvl w:val="0"/>
    </w:pPr>
    <w:rPr>
      <w:rFonts w:cs="Arial"/>
      <w:b/>
      <w:bCs/>
      <w:caps/>
      <w:color w:val="D2232A"/>
      <w:kern w:val="32"/>
      <w:szCs w:val="32"/>
    </w:rPr>
  </w:style>
  <w:style w:type="paragraph" w:styleId="Heading2">
    <w:name w:val="heading 2"/>
    <w:aliases w:val="ECC Heading 2,Head2A,2,H2,h2,UNDERRUBRIK 1-2,2nd level,†berschrift 2,DO NOT USE_h2,h21,heading8,Heading Two,R2,h 2,l2"/>
    <w:next w:val="Normal"/>
    <w:qFormat/>
    <w:rsid w:val="00F51BD6"/>
    <w:pPr>
      <w:keepNext/>
      <w:numPr>
        <w:ilvl w:val="1"/>
        <w:numId w:val="7"/>
      </w:numPr>
      <w:spacing w:before="480"/>
      <w:outlineLvl w:val="1"/>
    </w:pPr>
    <w:rPr>
      <w:rFonts w:cs="Arial"/>
      <w:b/>
      <w:bCs/>
      <w:iCs/>
      <w:caps/>
      <w:szCs w:val="28"/>
    </w:rPr>
  </w:style>
  <w:style w:type="paragraph" w:styleId="Heading3">
    <w:name w:val="heading 3"/>
    <w:aliases w:val="ECC Heading 3,Underrubrik2,H3,Memo Heading 3,h3,no break,Heading 3 Char1 Char,Heading 3 Char Char Char,Heading 3 Char1 Char Char Char,Heading 3 Char Char Char Char Char,Heading 3 Char Char1 Char,Heading 3 Char2 Char,0H,标题 3 Char,3"/>
    <w:next w:val="Normal"/>
    <w:qFormat/>
    <w:rsid w:val="00E2303A"/>
    <w:pPr>
      <w:keepNext/>
      <w:numPr>
        <w:ilvl w:val="2"/>
        <w:numId w:val="7"/>
      </w:numPr>
      <w:spacing w:before="360"/>
      <w:outlineLvl w:val="2"/>
    </w:pPr>
    <w:rPr>
      <w:rFonts w:cs="Arial"/>
      <w:b/>
      <w:bCs/>
      <w:szCs w:val="26"/>
    </w:rPr>
  </w:style>
  <w:style w:type="paragraph" w:styleId="Heading4">
    <w:name w:val="heading 4"/>
    <w:aliases w:val="ECC Heading 4,h4,H4,H41,h41,H42,h42,H43,h43,H411,h411,H421,h421,H44,h44,H412,h412,H422,h422,H431,h431,H45,h45,H413,h413,H423,h423,H432,h432,H46,h46,H47,h47,Memo Heading 4,Memo Heading 5,Heading,4,Memo,5,段1.2.,heading 4,heading 41"/>
    <w:next w:val="Normal"/>
    <w:qFormat/>
    <w:rsid w:val="00F51BD6"/>
    <w:pPr>
      <w:numPr>
        <w:ilvl w:val="3"/>
        <w:numId w:val="7"/>
      </w:numPr>
      <w:spacing w:before="360"/>
      <w:outlineLvl w:val="3"/>
    </w:pPr>
    <w:rPr>
      <w:rFonts w:cs="Arial"/>
      <w:bCs/>
      <w:i/>
      <w:color w:val="D2232A"/>
      <w:szCs w:val="26"/>
    </w:rPr>
  </w:style>
  <w:style w:type="paragraph" w:styleId="Heading5">
    <w:name w:val="heading 5"/>
    <w:basedOn w:val="Normal"/>
    <w:next w:val="Normal"/>
    <w:semiHidden/>
    <w:qFormat/>
    <w:locked/>
    <w:rsid w:val="009E47EB"/>
    <w:pPr>
      <w:numPr>
        <w:ilvl w:val="4"/>
        <w:numId w:val="7"/>
      </w:numPr>
      <w:outlineLvl w:val="4"/>
    </w:pPr>
    <w:rPr>
      <w:b/>
      <w:bCs/>
      <w:i/>
      <w:iCs/>
      <w:sz w:val="26"/>
      <w:szCs w:val="26"/>
    </w:rPr>
  </w:style>
  <w:style w:type="paragraph" w:styleId="Heading6">
    <w:name w:val="heading 6"/>
    <w:basedOn w:val="Normal"/>
    <w:next w:val="Normal"/>
    <w:semiHidden/>
    <w:qFormat/>
    <w:locked/>
    <w:rsid w:val="009E47EB"/>
    <w:pPr>
      <w:numPr>
        <w:ilvl w:val="5"/>
        <w:numId w:val="7"/>
      </w:numPr>
      <w:outlineLvl w:val="5"/>
    </w:pPr>
    <w:rPr>
      <w:b/>
      <w:bCs/>
      <w:sz w:val="22"/>
    </w:rPr>
  </w:style>
  <w:style w:type="paragraph" w:styleId="Heading7">
    <w:name w:val="heading 7"/>
    <w:basedOn w:val="Normal"/>
    <w:next w:val="Normal"/>
    <w:semiHidden/>
    <w:qFormat/>
    <w:locked/>
    <w:rsid w:val="009E47EB"/>
    <w:pPr>
      <w:numPr>
        <w:ilvl w:val="6"/>
        <w:numId w:val="7"/>
      </w:numPr>
      <w:outlineLvl w:val="6"/>
    </w:pPr>
    <w:rPr>
      <w:sz w:val="24"/>
    </w:rPr>
  </w:style>
  <w:style w:type="paragraph" w:styleId="Heading8">
    <w:name w:val="heading 8"/>
    <w:basedOn w:val="Normal"/>
    <w:next w:val="Normal"/>
    <w:semiHidden/>
    <w:qFormat/>
    <w:locked/>
    <w:rsid w:val="009E47EB"/>
    <w:pPr>
      <w:numPr>
        <w:ilvl w:val="7"/>
        <w:numId w:val="7"/>
      </w:numPr>
      <w:outlineLvl w:val="7"/>
    </w:pPr>
    <w:rPr>
      <w:i/>
      <w:iCs/>
      <w:sz w:val="24"/>
    </w:rPr>
  </w:style>
  <w:style w:type="paragraph" w:styleId="Heading9">
    <w:name w:val="heading 9"/>
    <w:basedOn w:val="Normal"/>
    <w:next w:val="Normal"/>
    <w:semiHidden/>
    <w:qFormat/>
    <w:locked/>
    <w:rsid w:val="009E47EB"/>
    <w:pPr>
      <w:numPr>
        <w:ilvl w:val="8"/>
        <w:numId w:val="7"/>
      </w:numPr>
      <w:outlineLvl w:val="8"/>
    </w:pPr>
    <w:rPr>
      <w:rFonts w:cs="Arial"/>
      <w:sz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ECCBulletsLv1">
    <w:name w:val="ECC Bullets Lv1"/>
    <w:basedOn w:val="Normal"/>
    <w:uiPriority w:val="99"/>
    <w:qFormat/>
    <w:rsid w:val="00BC03FD"/>
    <w:pPr>
      <w:numPr>
        <w:numId w:val="2"/>
      </w:numPr>
      <w:tabs>
        <w:tab w:val="left" w:pos="340"/>
      </w:tabs>
      <w:spacing w:before="60" w:after="0"/>
    </w:pPr>
  </w:style>
  <w:style w:type="paragraph" w:styleId="Header">
    <w:name w:val="header"/>
    <w:basedOn w:val="Normal"/>
    <w:semiHidden/>
    <w:locked/>
    <w:rsid w:val="00C95C7C"/>
    <w:pPr>
      <w:tabs>
        <w:tab w:val="center" w:pos="4320"/>
        <w:tab w:val="right" w:pos="8640"/>
      </w:tabs>
    </w:pPr>
    <w:rPr>
      <w:b/>
      <w:sz w:val="16"/>
    </w:rPr>
  </w:style>
  <w:style w:type="paragraph" w:customStyle="1" w:styleId="ECCAnnexheading1">
    <w:name w:val="ECC Annex heading1"/>
    <w:next w:val="Normal"/>
    <w:qFormat/>
    <w:rsid w:val="00E2303A"/>
    <w:pPr>
      <w:keepNext/>
      <w:pageBreakBefore/>
      <w:numPr>
        <w:numId w:val="1"/>
      </w:numPr>
    </w:pPr>
    <w:rPr>
      <w:b/>
      <w:caps/>
      <w:color w:val="D2232A"/>
    </w:rPr>
  </w:style>
  <w:style w:type="paragraph" w:styleId="TOC1">
    <w:name w:val="toc 1"/>
    <w:aliases w:val="ECC Index 1"/>
    <w:basedOn w:val="Normal"/>
    <w:next w:val="Normal"/>
    <w:link w:val="TOC1Char"/>
    <w:uiPriority w:val="39"/>
    <w:rsid w:val="004930E1"/>
    <w:pPr>
      <w:tabs>
        <w:tab w:val="left" w:pos="425"/>
        <w:tab w:val="right" w:leader="dot" w:pos="9629"/>
      </w:tabs>
      <w:spacing w:after="0"/>
      <w:ind w:left="425" w:hanging="425"/>
    </w:pPr>
    <w:rPr>
      <w:b/>
      <w:szCs w:val="20"/>
    </w:rPr>
  </w:style>
  <w:style w:type="paragraph" w:styleId="FootnoteText">
    <w:name w:val="footnote text"/>
    <w:aliases w:val="ECC Footnote,ALTS FOOTNOTE,Footnote Text Char1,Footnote Text Char Char1,Footnote Text Char4 Char Char,Footnote Text Char1 Char1 Char1 Char,Footnote Text Char Char1 Char1 Char Char,Footnote Text Char1 Char1 Char1 Char Char Char1,fn,f"/>
    <w:basedOn w:val="Normal"/>
    <w:link w:val="FootnoteTextChar"/>
    <w:qFormat/>
    <w:rsid w:val="00CD1F81"/>
    <w:pPr>
      <w:widowControl w:val="0"/>
      <w:tabs>
        <w:tab w:val="left" w:pos="284"/>
      </w:tabs>
      <w:spacing w:before="60" w:after="0" w:line="288" w:lineRule="auto"/>
      <w:ind w:left="284" w:hanging="284"/>
    </w:pPr>
    <w:rPr>
      <w:sz w:val="16"/>
      <w:szCs w:val="16"/>
      <w:lang w:val="da-DK"/>
      <w14:cntxtAlts/>
    </w:rPr>
  </w:style>
  <w:style w:type="paragraph" w:styleId="TOC2">
    <w:name w:val="toc 2"/>
    <w:aliases w:val="ECC Index 2"/>
    <w:basedOn w:val="Normal"/>
    <w:next w:val="Normal"/>
    <w:uiPriority w:val="39"/>
    <w:rsid w:val="00210414"/>
    <w:pPr>
      <w:tabs>
        <w:tab w:val="left" w:pos="993"/>
        <w:tab w:val="right" w:leader="dot" w:pos="9629"/>
      </w:tabs>
      <w:spacing w:before="0" w:after="0"/>
      <w:ind w:left="992" w:hanging="567"/>
    </w:pPr>
    <w:rPr>
      <w:rFonts w:cs="Arial"/>
      <w:bCs/>
      <w:noProof/>
      <w:szCs w:val="20"/>
    </w:rPr>
  </w:style>
  <w:style w:type="paragraph" w:styleId="TOC3">
    <w:name w:val="toc 3"/>
    <w:aliases w:val="ECC Index 3"/>
    <w:basedOn w:val="Normal"/>
    <w:next w:val="Normal"/>
    <w:uiPriority w:val="39"/>
    <w:rsid w:val="00210414"/>
    <w:pPr>
      <w:tabs>
        <w:tab w:val="left" w:pos="1701"/>
        <w:tab w:val="right" w:leader="dot" w:pos="9629"/>
      </w:tabs>
      <w:spacing w:before="0" w:after="0"/>
      <w:ind w:left="1701" w:hanging="709"/>
    </w:pPr>
    <w:rPr>
      <w:rFonts w:cs="Arial"/>
      <w:noProof/>
      <w:szCs w:val="20"/>
    </w:rPr>
  </w:style>
  <w:style w:type="paragraph" w:styleId="TOC4">
    <w:name w:val="toc 4"/>
    <w:aliases w:val="ECC Index 4"/>
    <w:basedOn w:val="Normal"/>
    <w:next w:val="Normal"/>
    <w:uiPriority w:val="39"/>
    <w:rsid w:val="00210414"/>
    <w:pPr>
      <w:tabs>
        <w:tab w:val="left" w:pos="2552"/>
        <w:tab w:val="right" w:leader="dot" w:pos="9629"/>
      </w:tabs>
      <w:spacing w:before="0" w:after="0"/>
      <w:ind w:left="2552" w:hanging="851"/>
    </w:pPr>
    <w:rPr>
      <w:rFonts w:cs="Arial"/>
      <w:noProof/>
      <w:szCs w:val="20"/>
    </w:rPr>
  </w:style>
  <w:style w:type="character" w:customStyle="1" w:styleId="ECCHLgreen">
    <w:name w:val="ECC HL green"/>
    <w:basedOn w:val="DefaultParagraphFont"/>
    <w:uiPriority w:val="1"/>
    <w:qFormat/>
    <w:rsid w:val="00CD1F81"/>
    <w:rPr>
      <w:bdr w:val="none" w:sz="0" w:space="0" w:color="auto"/>
      <w:shd w:val="solid" w:color="92D050" w:fill="auto"/>
      <w:lang w:val="en-GB"/>
    </w:rPr>
  </w:style>
  <w:style w:type="character" w:customStyle="1" w:styleId="FootnoteTextChar">
    <w:name w:val="Footnote Text Char"/>
    <w:aliases w:val="ECC Footnote Char,ALTS FOOTNOTE Char,Footnote Text Char1 Char,Footnote Text Char Char1 Char,Footnote Text Char4 Char Char Char,Footnote Text Char1 Char1 Char1 Char Char,Footnote Text Char Char1 Char1 Char Char Char,fn Char,f Char"/>
    <w:basedOn w:val="DefaultParagraphFont"/>
    <w:link w:val="FootnoteText"/>
    <w:rsid w:val="00CD1F81"/>
    <w:rPr>
      <w:rFonts w:eastAsia="Calibri"/>
      <w:sz w:val="16"/>
      <w:szCs w:val="16"/>
      <w14:cntxtAlts/>
    </w:rPr>
  </w:style>
  <w:style w:type="character" w:styleId="FootnoteReference">
    <w:name w:val="footnote reference"/>
    <w:aliases w:val="ECC Footnote number,Appel note de bas de p,Fussnotenzeichen,Footnote symbol,Appel note de bas de p + (Asian) Batang,Black,Footnote Reference/,(NECG) Footnote Reference,Nota,Footnote"/>
    <w:basedOn w:val="DefaultParagraphFont"/>
    <w:rsid w:val="00DB17F9"/>
    <w:rPr>
      <w:rFonts w:ascii="Arial" w:hAnsi="Arial"/>
      <w:sz w:val="20"/>
      <w:vertAlign w:val="superscript"/>
    </w:rPr>
  </w:style>
  <w:style w:type="paragraph" w:styleId="Caption">
    <w:name w:val="caption"/>
    <w:aliases w:val="ECC Caption,cap,cap Char,Caption Char,Caption Char1 Char,cap Char Char1,Caption Char Char1 Char,cap Char2 Char,Ca,RptCaption,Figure Lable,cap1,cap2,cap11,cap Char Char Char Char Char Char Char,Caption Char1,Caption Char Char,Caption Char2"/>
    <w:next w:val="Normal"/>
    <w:qFormat/>
    <w:rsid w:val="00F51BD6"/>
    <w:pPr>
      <w:keepLines/>
      <w:tabs>
        <w:tab w:val="left" w:pos="0"/>
        <w:tab w:val="center" w:pos="4820"/>
        <w:tab w:val="right" w:pos="9639"/>
      </w:tabs>
      <w:spacing w:after="240"/>
      <w:contextualSpacing/>
      <w:jc w:val="center"/>
    </w:pPr>
    <w:rPr>
      <w:b/>
      <w:bCs/>
      <w:color w:val="D2232A"/>
    </w:rPr>
  </w:style>
  <w:style w:type="paragraph" w:customStyle="1" w:styleId="ECCTablenote">
    <w:name w:val="ECC Table note"/>
    <w:qFormat/>
    <w:rsid w:val="00A90997"/>
    <w:pPr>
      <w:spacing w:before="0" w:after="0"/>
      <w:ind w:left="284" w:hanging="284"/>
    </w:pPr>
    <w:rPr>
      <w:sz w:val="16"/>
      <w:szCs w:val="16"/>
      <w:lang w:val="en-GB"/>
    </w:rPr>
  </w:style>
  <w:style w:type="paragraph" w:customStyle="1" w:styleId="ECCBulletsLv2">
    <w:name w:val="ECC Bullets Lv2"/>
    <w:basedOn w:val="ECCBulletsLv1"/>
    <w:rsid w:val="00E36601"/>
    <w:pPr>
      <w:tabs>
        <w:tab w:val="clear" w:pos="340"/>
        <w:tab w:val="left" w:pos="680"/>
      </w:tabs>
      <w:ind w:left="680"/>
    </w:pPr>
  </w:style>
  <w:style w:type="paragraph" w:customStyle="1" w:styleId="ECCAnnexheading2">
    <w:name w:val="ECC Annex heading2"/>
    <w:next w:val="Normal"/>
    <w:rsid w:val="00E2303A"/>
    <w:pPr>
      <w:numPr>
        <w:ilvl w:val="1"/>
        <w:numId w:val="1"/>
      </w:numPr>
      <w:overflowPunct w:val="0"/>
      <w:autoSpaceDE w:val="0"/>
      <w:autoSpaceDN w:val="0"/>
      <w:adjustRightInd w:val="0"/>
      <w:spacing w:before="480" w:after="240"/>
      <w:textAlignment w:val="baseline"/>
    </w:pPr>
    <w:rPr>
      <w:b/>
      <w:caps/>
    </w:rPr>
  </w:style>
  <w:style w:type="paragraph" w:customStyle="1" w:styleId="ECCAnnexheading3">
    <w:name w:val="ECC Annex heading3"/>
    <w:next w:val="Normal"/>
    <w:rsid w:val="004D6DD5"/>
    <w:pPr>
      <w:numPr>
        <w:ilvl w:val="2"/>
        <w:numId w:val="1"/>
      </w:numPr>
      <w:overflowPunct w:val="0"/>
      <w:autoSpaceDE w:val="0"/>
      <w:autoSpaceDN w:val="0"/>
      <w:adjustRightInd w:val="0"/>
      <w:spacing w:before="360"/>
      <w:ind w:left="720"/>
      <w:textAlignment w:val="baseline"/>
    </w:pPr>
    <w:rPr>
      <w:b/>
    </w:rPr>
  </w:style>
  <w:style w:type="paragraph" w:customStyle="1" w:styleId="ECCAnnexheading4">
    <w:name w:val="ECC Annex heading4"/>
    <w:next w:val="Normal"/>
    <w:rsid w:val="00631770"/>
    <w:pPr>
      <w:numPr>
        <w:ilvl w:val="3"/>
        <w:numId w:val="1"/>
      </w:numPr>
      <w:overflowPunct w:val="0"/>
      <w:autoSpaceDE w:val="0"/>
      <w:autoSpaceDN w:val="0"/>
      <w:adjustRightInd w:val="0"/>
      <w:spacing w:before="360"/>
      <w:textAlignment w:val="baseline"/>
    </w:pPr>
    <w:rPr>
      <w:b/>
      <w:i/>
      <w:color w:val="D2232A"/>
    </w:rPr>
  </w:style>
  <w:style w:type="paragraph" w:customStyle="1" w:styleId="ECCBulletsLv3">
    <w:name w:val="ECC Bullets Lv3"/>
    <w:basedOn w:val="ECCBulletsLv1"/>
    <w:rsid w:val="00E36601"/>
    <w:pPr>
      <w:tabs>
        <w:tab w:val="clear" w:pos="340"/>
        <w:tab w:val="left" w:pos="1021"/>
      </w:tabs>
      <w:ind w:left="1020"/>
    </w:pPr>
  </w:style>
  <w:style w:type="paragraph" w:customStyle="1" w:styleId="coverpagelastupdatedDDMMYY">
    <w:name w:val="cover page 'last updated DD MM YY'"/>
    <w:next w:val="coverpageapprovedDDMMYY"/>
    <w:rsid w:val="00DB17F9"/>
    <w:pPr>
      <w:spacing w:before="120"/>
      <w:ind w:left="3402"/>
    </w:pPr>
    <w:rPr>
      <w:bCs/>
      <w:sz w:val="18"/>
    </w:rPr>
  </w:style>
  <w:style w:type="paragraph" w:customStyle="1" w:styleId="ECCLetteredList">
    <w:name w:val="ECC Lettered List"/>
    <w:qFormat/>
    <w:rsid w:val="00F51BD6"/>
    <w:pPr>
      <w:numPr>
        <w:ilvl w:val="1"/>
        <w:numId w:val="5"/>
      </w:numPr>
      <w:spacing w:after="0"/>
    </w:pPr>
  </w:style>
  <w:style w:type="paragraph" w:customStyle="1" w:styleId="ECCNumberedList">
    <w:name w:val="ECC Numbered List"/>
    <w:basedOn w:val="Normal"/>
    <w:qFormat/>
    <w:rsid w:val="00210414"/>
    <w:pPr>
      <w:numPr>
        <w:numId w:val="3"/>
      </w:numPr>
      <w:spacing w:after="0"/>
    </w:pPr>
    <w:rPr>
      <w:szCs w:val="20"/>
    </w:rPr>
  </w:style>
  <w:style w:type="paragraph" w:customStyle="1" w:styleId="ECCReference">
    <w:name w:val="ECC Reference"/>
    <w:basedOn w:val="Normal"/>
    <w:rsid w:val="00471F0A"/>
    <w:pPr>
      <w:numPr>
        <w:numId w:val="4"/>
      </w:numPr>
      <w:spacing w:before="0" w:after="0"/>
    </w:pPr>
    <w:rPr>
      <w:lang w:eastAsia="ja-JP"/>
    </w:rPr>
  </w:style>
  <w:style w:type="paragraph" w:styleId="BalloonText">
    <w:name w:val="Balloon Text"/>
    <w:basedOn w:val="Normal"/>
    <w:link w:val="BalloonTextChar"/>
    <w:uiPriority w:val="99"/>
    <w:semiHidden/>
    <w:locked/>
    <w:rsid w:val="009E47EB"/>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9B022D"/>
    <w:rPr>
      <w:rFonts w:ascii="Lucida Grande" w:eastAsia="Calibri" w:hAnsi="Lucida Grande" w:cs="Lucida Grande"/>
      <w:sz w:val="18"/>
      <w:szCs w:val="18"/>
      <w:lang w:val="en-GB"/>
    </w:rPr>
  </w:style>
  <w:style w:type="paragraph" w:customStyle="1" w:styleId="coverpageReporttitledescription">
    <w:name w:val="cover page 'Report title/description'"/>
    <w:rsid w:val="005E71F3"/>
    <w:pPr>
      <w:keepLines/>
      <w:spacing w:before="1800" w:line="288" w:lineRule="auto"/>
      <w:ind w:left="3402"/>
      <w:contextualSpacing/>
      <w:textboxTightWrap w:val="firstLineOnly"/>
    </w:pPr>
    <w:rPr>
      <w:sz w:val="24"/>
    </w:rPr>
  </w:style>
  <w:style w:type="paragraph" w:customStyle="1" w:styleId="ECCEditorsNote">
    <w:name w:val="ECC Editor's Note"/>
    <w:next w:val="Normal"/>
    <w:qFormat/>
    <w:rsid w:val="00A26AC6"/>
    <w:pPr>
      <w:numPr>
        <w:numId w:val="6"/>
      </w:numPr>
      <w:shd w:val="solid" w:color="FFFF00" w:fill="auto"/>
      <w:spacing w:before="120"/>
    </w:pPr>
    <w:rPr>
      <w:rFonts w:eastAsia="Calibri"/>
      <w:szCs w:val="22"/>
      <w:lang w:eastAsia="de-DE"/>
    </w:rPr>
  </w:style>
  <w:style w:type="paragraph" w:customStyle="1" w:styleId="ECCpageHeader">
    <w:name w:val="ECC page Header"/>
    <w:rsid w:val="00E36601"/>
    <w:pPr>
      <w:tabs>
        <w:tab w:val="left" w:pos="0"/>
        <w:tab w:val="center" w:pos="4820"/>
        <w:tab w:val="right" w:pos="9639"/>
      </w:tabs>
      <w:spacing w:before="0" w:after="0"/>
    </w:pPr>
    <w:rPr>
      <w:b/>
      <w:sz w:val="16"/>
    </w:rPr>
  </w:style>
  <w:style w:type="paragraph" w:customStyle="1" w:styleId="ECCFiguregraphcentered">
    <w:name w:val="ECC Figure/graph centered"/>
    <w:next w:val="Normal"/>
    <w:qFormat/>
    <w:rsid w:val="00283417"/>
    <w:pPr>
      <w:spacing w:after="240"/>
      <w:jc w:val="center"/>
    </w:pPr>
    <w:rPr>
      <w:noProof/>
      <w:lang w:val="de-DE" w:eastAsia="de-DE"/>
      <w14:cntxtAlts/>
    </w:rPr>
  </w:style>
  <w:style w:type="paragraph" w:customStyle="1" w:styleId="coverpageapprovedDDMMYY">
    <w:name w:val="cover page 'approved DD MM YY'"/>
    <w:next w:val="coverpagelastupdatedDDMMYY"/>
    <w:rsid w:val="00DB17F9"/>
    <w:pPr>
      <w:spacing w:before="600"/>
      <w:ind w:left="3402"/>
    </w:pPr>
    <w:rPr>
      <w:b/>
      <w:sz w:val="18"/>
      <w:szCs w:val="18"/>
    </w:rPr>
  </w:style>
  <w:style w:type="paragraph" w:customStyle="1" w:styleId="coverpageECCReport">
    <w:name w:val="cover page 'ECC Report'"/>
    <w:link w:val="coverpageECCReportZchn"/>
    <w:semiHidden/>
    <w:rsid w:val="00A90997"/>
    <w:pPr>
      <w:shd w:val="clear" w:color="FFFFFF" w:themeColor="background1" w:fill="auto"/>
      <w:spacing w:before="60"/>
    </w:pPr>
    <w:rPr>
      <w:rFonts w:eastAsia="Calibri"/>
      <w:color w:val="FFFFFF" w:themeColor="background1"/>
      <w:sz w:val="68"/>
      <w:szCs w:val="68"/>
      <w:lang w:val="en-GB"/>
    </w:rPr>
  </w:style>
  <w:style w:type="character" w:customStyle="1" w:styleId="coverpageECCReportZchn">
    <w:name w:val="cover page 'ECC Report' Zchn"/>
    <w:basedOn w:val="DefaultParagraphFont"/>
    <w:link w:val="coverpageECCReport"/>
    <w:semiHidden/>
    <w:rsid w:val="00A90997"/>
    <w:rPr>
      <w:rFonts w:eastAsia="Calibri"/>
      <w:color w:val="FFFFFF" w:themeColor="background1"/>
      <w:sz w:val="68"/>
      <w:szCs w:val="68"/>
      <w:shd w:val="clear" w:color="FFFFFF" w:themeColor="background1" w:fill="auto"/>
      <w:lang w:val="en-GB"/>
    </w:rPr>
  </w:style>
  <w:style w:type="character" w:customStyle="1" w:styleId="ECCHLyellow">
    <w:name w:val="ECC HL yellow"/>
    <w:basedOn w:val="DefaultParagraphFont"/>
    <w:uiPriority w:val="1"/>
    <w:qFormat/>
    <w:rsid w:val="00210414"/>
    <w:rPr>
      <w:rFonts w:eastAsia="Calibri"/>
      <w:i w:val="0"/>
      <w:szCs w:val="22"/>
      <w:bdr w:val="none" w:sz="0" w:space="0" w:color="auto"/>
      <w:shd w:val="solid" w:color="FFFF00" w:fill="auto"/>
      <w:lang w:val="en-GB"/>
    </w:rPr>
  </w:style>
  <w:style w:type="paragraph" w:customStyle="1" w:styleId="coverpageTableofContent">
    <w:name w:val="cover page 'Table of Content'"/>
    <w:semiHidden/>
    <w:rsid w:val="00E2303A"/>
    <w:pPr>
      <w:spacing w:after="240"/>
    </w:pPr>
    <w:rPr>
      <w:b/>
      <w:noProof/>
      <w:color w:val="FFFFFF" w:themeColor="background1"/>
      <w:lang w:val="de-DE" w:eastAsia="de-DE"/>
    </w:rPr>
  </w:style>
  <w:style w:type="paragraph" w:customStyle="1" w:styleId="ECCTableHeaderwhitefont">
    <w:name w:val="ECC Table Header white font"/>
    <w:qFormat/>
    <w:rsid w:val="003B1553"/>
    <w:pPr>
      <w:jc w:val="center"/>
    </w:pPr>
    <w:rPr>
      <w:rFonts w:eastAsia="Calibri"/>
      <w:bCs/>
      <w:color w:val="FFFFFF" w:themeColor="background1"/>
      <w:lang w:val="en-GB" w:eastAsia="de-DE"/>
    </w:rPr>
  </w:style>
  <w:style w:type="paragraph" w:customStyle="1" w:styleId="ECCTabletext">
    <w:name w:val="ECC Table text"/>
    <w:basedOn w:val="Normal"/>
    <w:qFormat/>
    <w:rsid w:val="00A90997"/>
    <w:pPr>
      <w:spacing w:before="0"/>
    </w:pPr>
  </w:style>
  <w:style w:type="paragraph" w:styleId="Signature">
    <w:name w:val="Signature"/>
    <w:basedOn w:val="Normal"/>
    <w:link w:val="SignatureChar"/>
    <w:uiPriority w:val="99"/>
    <w:semiHidden/>
    <w:locked/>
    <w:rsid w:val="007D52EC"/>
    <w:pPr>
      <w:spacing w:before="0" w:after="0"/>
      <w:ind w:left="4252"/>
    </w:pPr>
  </w:style>
  <w:style w:type="paragraph" w:customStyle="1" w:styleId="ECCTableHeaderredfont">
    <w:name w:val="ECC Table Header red font"/>
    <w:qFormat/>
    <w:rsid w:val="003B1553"/>
    <w:pPr>
      <w:spacing w:before="120" w:after="120"/>
      <w:jc w:val="left"/>
    </w:pPr>
    <w:rPr>
      <w:rFonts w:eastAsia="Calibri"/>
      <w:bCs/>
      <w:color w:val="D2232A"/>
      <w:lang w:val="en-GB" w:eastAsia="de-DE"/>
    </w:rPr>
  </w:style>
  <w:style w:type="character" w:customStyle="1" w:styleId="SignatureChar">
    <w:name w:val="Signature Char"/>
    <w:basedOn w:val="DefaultParagraphFont"/>
    <w:link w:val="Signature"/>
    <w:uiPriority w:val="99"/>
    <w:semiHidden/>
    <w:rsid w:val="009B022D"/>
    <w:rPr>
      <w:rFonts w:eastAsia="Calibri"/>
      <w:szCs w:val="22"/>
      <w:lang w:val="en-GB"/>
    </w:rPr>
  </w:style>
  <w:style w:type="paragraph" w:customStyle="1" w:styleId="ECCpageFooter">
    <w:name w:val="ECC page Footer"/>
    <w:rsid w:val="00E36601"/>
    <w:pPr>
      <w:tabs>
        <w:tab w:val="left" w:pos="0"/>
        <w:tab w:val="center" w:pos="4820"/>
        <w:tab w:val="right" w:pos="9639"/>
      </w:tabs>
      <w:spacing w:before="0" w:after="0"/>
    </w:pPr>
    <w:rPr>
      <w:b/>
      <w:sz w:val="16"/>
      <w:szCs w:val="22"/>
      <w:lang w:val="de-DE" w:eastAsia="de-DE"/>
    </w:rPr>
  </w:style>
  <w:style w:type="character" w:customStyle="1" w:styleId="ECCHLbold">
    <w:name w:val="ECC HL bold"/>
    <w:uiPriority w:val="1"/>
    <w:qFormat/>
    <w:rsid w:val="00CA5782"/>
    <w:rPr>
      <w:b/>
      <w:bCs w:val="0"/>
    </w:rPr>
  </w:style>
  <w:style w:type="character" w:styleId="IntenseReference">
    <w:name w:val="Intense Reference"/>
    <w:aliases w:val="cover page 'Report No'"/>
    <w:basedOn w:val="DefaultParagraphFont"/>
    <w:semiHidden/>
    <w:qFormat/>
    <w:rsid w:val="00980DFC"/>
    <w:rPr>
      <w:b/>
      <w:bCs/>
      <w:caps w:val="0"/>
      <w:smallCaps w:val="0"/>
      <w:color w:val="632423" w:themeColor="accent2" w:themeShade="80"/>
      <w:spacing w:val="5"/>
      <w:u w:val="none"/>
      <w:bdr w:val="none" w:sz="0" w:space="0" w:color="auto"/>
      <w:vertAlign w:val="baseline"/>
    </w:rPr>
  </w:style>
  <w:style w:type="character" w:styleId="Emphasis">
    <w:name w:val="Emphasis"/>
    <w:aliases w:val="ECC HL italics"/>
    <w:uiPriority w:val="1"/>
    <w:qFormat/>
    <w:rsid w:val="00C418C5"/>
    <w:rPr>
      <w:i/>
    </w:rPr>
  </w:style>
  <w:style w:type="character" w:customStyle="1" w:styleId="TOC1Char">
    <w:name w:val="TOC 1 Char"/>
    <w:aliases w:val="ECC Index 1 Char"/>
    <w:basedOn w:val="DefaultParagraphFont"/>
    <w:link w:val="TOC1"/>
    <w:uiPriority w:val="39"/>
    <w:semiHidden/>
    <w:rsid w:val="00471F0A"/>
    <w:rPr>
      <w:rFonts w:eastAsia="Calibri"/>
      <w:b/>
      <w:lang w:val="en-GB"/>
    </w:rPr>
  </w:style>
  <w:style w:type="paragraph" w:styleId="TOCHeading">
    <w:name w:val="TOC Heading"/>
    <w:basedOn w:val="Heading1"/>
    <w:next w:val="Normal"/>
    <w:uiPriority w:val="39"/>
    <w:semiHidden/>
    <w:qFormat/>
    <w:locked/>
    <w:rsid w:val="003A5711"/>
    <w:pPr>
      <w:keepLines/>
      <w:numPr>
        <w:numId w:val="0"/>
      </w:numPr>
      <w:spacing w:before="480" w:after="0"/>
      <w:outlineLvl w:val="9"/>
    </w:pPr>
    <w:rPr>
      <w:rFonts w:asciiTheme="majorHAnsi" w:eastAsiaTheme="majorEastAsia" w:hAnsiTheme="majorHAnsi" w:cstheme="majorBidi"/>
      <w:caps w:val="0"/>
      <w:color w:val="365F91" w:themeColor="accent1" w:themeShade="BF"/>
      <w:kern w:val="0"/>
      <w:sz w:val="28"/>
      <w:szCs w:val="28"/>
      <w:lang w:val="en-GB"/>
    </w:rPr>
  </w:style>
  <w:style w:type="character" w:customStyle="1" w:styleId="ECCHLcyan">
    <w:name w:val="ECC HL cyan"/>
    <w:basedOn w:val="DefaultParagraphFont"/>
    <w:uiPriority w:val="1"/>
    <w:qFormat/>
    <w:rsid w:val="00CD1F81"/>
    <w:rPr>
      <w:iCs w:val="0"/>
      <w:bdr w:val="none" w:sz="0" w:space="0" w:color="auto"/>
      <w:shd w:val="solid" w:color="00FFFF" w:fill="auto"/>
      <w:lang w:val="en-GB"/>
    </w:rPr>
  </w:style>
  <w:style w:type="character" w:customStyle="1" w:styleId="ECCHLorange">
    <w:name w:val="ECC HL orange"/>
    <w:basedOn w:val="DefaultParagraphFont"/>
    <w:uiPriority w:val="1"/>
    <w:qFormat/>
    <w:rsid w:val="00CD1F81"/>
    <w:rPr>
      <w:bdr w:val="none" w:sz="0" w:space="0" w:color="auto"/>
      <w:shd w:val="solid" w:color="FFC000" w:fill="auto"/>
    </w:rPr>
  </w:style>
  <w:style w:type="character" w:customStyle="1" w:styleId="ECCHLblue">
    <w:name w:val="ECC HL blue"/>
    <w:basedOn w:val="DefaultParagraphFont"/>
    <w:uiPriority w:val="1"/>
    <w:qFormat/>
    <w:rsid w:val="00210414"/>
    <w:rPr>
      <w:rFonts w:eastAsia="Calibri"/>
      <w:color w:val="FFFF00"/>
      <w:szCs w:val="22"/>
      <w:bdr w:val="none" w:sz="0" w:space="0" w:color="auto"/>
      <w:shd w:val="solid" w:color="4F81BD" w:themeColor="accent1" w:fill="auto"/>
      <w:lang w:val="en-GB"/>
    </w:rPr>
  </w:style>
  <w:style w:type="character" w:customStyle="1" w:styleId="ECCHLpetrol">
    <w:name w:val="ECC HL petrol"/>
    <w:basedOn w:val="DefaultParagraphFont"/>
    <w:uiPriority w:val="1"/>
    <w:qFormat/>
    <w:rsid w:val="00CD1F81"/>
    <w:rPr>
      <w:iCs w:val="0"/>
      <w:color w:val="FFFFFF" w:themeColor="background1"/>
      <w:bdr w:val="none" w:sz="0" w:space="0" w:color="auto"/>
      <w:shd w:val="solid" w:color="008080" w:fill="auto"/>
    </w:rPr>
  </w:style>
  <w:style w:type="paragraph" w:styleId="ListParagraph">
    <w:name w:val="List Paragraph"/>
    <w:basedOn w:val="Normal"/>
    <w:uiPriority w:val="34"/>
    <w:semiHidden/>
    <w:qFormat/>
    <w:locked/>
    <w:rsid w:val="005C5A96"/>
    <w:pPr>
      <w:ind w:left="720"/>
      <w:contextualSpacing/>
    </w:pPr>
  </w:style>
  <w:style w:type="character" w:customStyle="1" w:styleId="ECCHLsubscript">
    <w:name w:val="ECC HL subscript"/>
    <w:uiPriority w:val="1"/>
    <w:qFormat/>
    <w:rsid w:val="00C418C5"/>
    <w:rPr>
      <w:vertAlign w:val="subscript"/>
    </w:rPr>
  </w:style>
  <w:style w:type="character" w:customStyle="1" w:styleId="ECCHLsuperscript">
    <w:name w:val="ECC HL superscript"/>
    <w:uiPriority w:val="1"/>
    <w:rsid w:val="00C418C5"/>
    <w:rPr>
      <w:vertAlign w:val="superscript"/>
    </w:rPr>
  </w:style>
  <w:style w:type="character" w:customStyle="1" w:styleId="ECCHLmagenta">
    <w:name w:val="ECC HL magenta"/>
    <w:basedOn w:val="DefaultParagraphFont"/>
    <w:uiPriority w:val="1"/>
    <w:qFormat/>
    <w:rsid w:val="00CD1F81"/>
    <w:rPr>
      <w:color w:val="auto"/>
      <w:bdr w:val="none" w:sz="0" w:space="0" w:color="auto"/>
      <w:shd w:val="solid" w:color="FF3399" w:fill="auto"/>
      <w:lang w:val="en-GB"/>
    </w:rPr>
  </w:style>
  <w:style w:type="character" w:customStyle="1" w:styleId="ECCHLbrown">
    <w:name w:val="ECC HL brown"/>
    <w:basedOn w:val="DefaultParagraphFont"/>
    <w:uiPriority w:val="1"/>
    <w:qFormat/>
    <w:rsid w:val="00CD1F81"/>
    <w:rPr>
      <w:color w:val="D9D9D9" w:themeColor="background1" w:themeShade="D9"/>
      <w:bdr w:val="none" w:sz="0" w:space="0" w:color="auto"/>
      <w:shd w:val="solid" w:color="B95807" w:fill="auto"/>
    </w:rPr>
  </w:style>
  <w:style w:type="character" w:styleId="Hyperlink">
    <w:name w:val="Hyperlink"/>
    <w:aliases w:val="ECC Hyperlink"/>
    <w:basedOn w:val="DefaultParagraphFont"/>
    <w:uiPriority w:val="99"/>
    <w:rsid w:val="00DB17F9"/>
    <w:rPr>
      <w:color w:val="0000FF" w:themeColor="hyperlink"/>
      <w:u w:val="single"/>
    </w:rPr>
  </w:style>
  <w:style w:type="paragraph" w:customStyle="1" w:styleId="ECCHeadingnonumbering">
    <w:name w:val="ECC Heading no numbering"/>
    <w:rsid w:val="007F3990"/>
    <w:pPr>
      <w:tabs>
        <w:tab w:val="left" w:pos="0"/>
        <w:tab w:val="center" w:pos="4820"/>
        <w:tab w:val="right" w:pos="9639"/>
      </w:tabs>
    </w:pPr>
    <w:rPr>
      <w:rFonts w:cs="Arial"/>
      <w:b/>
      <w:bCs/>
      <w:caps/>
      <w:color w:val="D2232A"/>
      <w:kern w:val="32"/>
      <w:szCs w:val="32"/>
    </w:rPr>
  </w:style>
  <w:style w:type="character" w:customStyle="1" w:styleId="ECCParagraph">
    <w:name w:val="ECC Paragraph"/>
    <w:basedOn w:val="DefaultParagraphFont"/>
    <w:uiPriority w:val="1"/>
    <w:qFormat/>
    <w:rsid w:val="00BF7BF1"/>
    <w:rPr>
      <w:rFonts w:ascii="Arial" w:hAnsi="Arial"/>
      <w:noProof w:val="0"/>
      <w:sz w:val="20"/>
      <w:bdr w:val="none" w:sz="0" w:space="0" w:color="auto"/>
      <w:lang w:val="en-GB"/>
    </w:rPr>
  </w:style>
  <w:style w:type="character" w:customStyle="1" w:styleId="ECCHLunderlined">
    <w:name w:val="ECC HL underlined"/>
    <w:uiPriority w:val="1"/>
    <w:qFormat/>
    <w:rsid w:val="00C418C5"/>
    <w:rPr>
      <w:u w:val="single"/>
    </w:rPr>
  </w:style>
  <w:style w:type="table" w:styleId="ColorfulGrid">
    <w:name w:val="Colorful Grid"/>
    <w:basedOn w:val="TableNormal"/>
    <w:uiPriority w:val="73"/>
    <w:locked/>
    <w:rsid w:val="00F23D13"/>
    <w:pPr>
      <w:spacing w:before="0" w:after="0"/>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TableSimple1">
    <w:name w:val="Table Simple 1"/>
    <w:basedOn w:val="TableNormal"/>
    <w:uiPriority w:val="99"/>
    <w:semiHidden/>
    <w:unhideWhenUsed/>
    <w:locked/>
    <w:rsid w:val="00DB17F9"/>
    <w:pPr>
      <w:shd w:val="clear" w:color="FFFFFF" w:themeColor="background1" w:fill="auto"/>
      <w:spacing w:after="240"/>
      <w:textboxTightWrap w:val="lastLineOnly"/>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ColorfulGrid-Accent6">
    <w:name w:val="Colorful Grid Accent 6"/>
    <w:basedOn w:val="TableNormal"/>
    <w:uiPriority w:val="73"/>
    <w:locked/>
    <w:rsid w:val="00F23D13"/>
    <w:pPr>
      <w:spacing w:before="0" w:after="0"/>
    </w:pPr>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customStyle="1" w:styleId="ECCTable-whiteheader">
    <w:name w:val="ECC Table - white header"/>
    <w:basedOn w:val="ECCTable-clean"/>
    <w:uiPriority w:val="99"/>
    <w:locked/>
    <w:rsid w:val="00442828"/>
    <w:pPr>
      <w:jc w:val="left"/>
    </w:pPr>
    <w:tblPr>
      <w:tblBorders>
        <w:top w:val="single" w:sz="4" w:space="0" w:color="D22A23"/>
        <w:left w:val="single" w:sz="4" w:space="0" w:color="D22A23"/>
        <w:bottom w:val="single" w:sz="4" w:space="0" w:color="D22A23"/>
        <w:right w:val="single" w:sz="4" w:space="0" w:color="D22A23"/>
        <w:insideH w:val="single" w:sz="4" w:space="0" w:color="D22A23"/>
        <w:insideV w:val="single" w:sz="4" w:space="0" w:color="D22A23"/>
      </w:tblBorders>
    </w:tblPr>
    <w:tblStylePr w:type="firstRow">
      <w:pPr>
        <w:wordWrap/>
        <w:spacing w:beforeLines="0" w:before="120" w:beforeAutospacing="0" w:afterLines="0" w:after="120" w:afterAutospacing="0" w:line="240" w:lineRule="auto"/>
        <w:jc w:val="center"/>
      </w:pPr>
      <w:rPr>
        <w:rFonts w:ascii="Arial" w:hAnsi="Arial"/>
        <w:b/>
        <w:i w:val="0"/>
        <w:color w:val="D22A23"/>
        <w:sz w:val="20"/>
      </w:rPr>
      <w:tblPr/>
      <w:trPr>
        <w:tblHeader/>
      </w:trPr>
      <w:tcPr>
        <w:shd w:val="clear" w:color="auto" w:fill="FFFFFF" w:themeFill="background1"/>
      </w:tcPr>
    </w:tblStylePr>
    <w:tblStylePr w:type="lastRow">
      <w:rPr>
        <w:b w:val="0"/>
      </w:rPr>
    </w:tblStylePr>
  </w:style>
  <w:style w:type="table" w:customStyle="1" w:styleId="ECCTable-redheader">
    <w:name w:val="ECC Table - red header"/>
    <w:basedOn w:val="ECCTable-clean"/>
    <w:uiPriority w:val="99"/>
    <w:qFormat/>
    <w:rsid w:val="00442828"/>
    <w:tblPr>
      <w:tblBorders>
        <w:top w:val="single" w:sz="4" w:space="0" w:color="D22A23"/>
        <w:left w:val="single" w:sz="4" w:space="0" w:color="D22A23"/>
        <w:bottom w:val="single" w:sz="4" w:space="0" w:color="D22A23"/>
        <w:right w:val="single" w:sz="4" w:space="0" w:color="D22A23"/>
        <w:insideH w:val="single" w:sz="4" w:space="0" w:color="D22A23"/>
        <w:insideV w:val="single" w:sz="4" w:space="0" w:color="D22A23"/>
      </w:tblBorders>
    </w:tblPr>
    <w:tblStylePr w:type="firstRow">
      <w:pPr>
        <w:wordWrap/>
        <w:spacing w:beforeLines="0" w:before="120" w:beforeAutospacing="0" w:afterLines="0" w:after="120" w:afterAutospacing="0" w:line="240" w:lineRule="auto"/>
        <w:jc w:val="center"/>
      </w:pPr>
      <w:rPr>
        <w:b/>
        <w:i w:val="0"/>
        <w:color w:val="FFFFFF" w:themeColor="background1"/>
      </w:rPr>
      <w:tblPr/>
      <w:trPr>
        <w:tblHeader/>
      </w:trPr>
      <w:tcPr>
        <w:tcBorders>
          <w:top w:val="single" w:sz="4" w:space="0" w:color="D22A23"/>
          <w:left w:val="single" w:sz="4" w:space="0" w:color="D22A23"/>
          <w:bottom w:val="single" w:sz="4" w:space="0" w:color="D22A23"/>
          <w:right w:val="single" w:sz="4" w:space="0" w:color="D22A23"/>
          <w:insideH w:val="nil"/>
          <w:insideV w:val="single" w:sz="4" w:space="0" w:color="FFFFFF" w:themeColor="background1"/>
          <w:tl2br w:val="nil"/>
          <w:tr2bl w:val="nil"/>
        </w:tcBorders>
        <w:shd w:val="clear" w:color="auto" w:fill="D22A23"/>
      </w:tcPr>
    </w:tblStylePr>
  </w:style>
  <w:style w:type="table" w:customStyle="1" w:styleId="ECCTable-clean">
    <w:name w:val="ECC Table - clean"/>
    <w:uiPriority w:val="99"/>
    <w:rsid w:val="001555E1"/>
    <w:pPr>
      <w:spacing w:before="60"/>
    </w:pPr>
    <w:rPr>
      <w:rFonts w:eastAsia="Calibri"/>
      <w:lang w:val="de-DE" w:eastAsia="de-DE"/>
    </w:rPr>
    <w:tblPr>
      <w:tblStyleRowBandSize w:val="1"/>
      <w:jc w:val="center"/>
      <w:tblCellMar>
        <w:top w:w="57" w:type="dxa"/>
        <w:left w:w="108" w:type="dxa"/>
        <w:bottom w:w="0" w:type="dxa"/>
        <w:right w:w="108" w:type="dxa"/>
      </w:tblCellMar>
    </w:tblPr>
    <w:trPr>
      <w:jc w:val="center"/>
    </w:trPr>
    <w:tcPr>
      <w:vAlign w:val="center"/>
    </w:tcPr>
    <w:tblStylePr w:type="firstRow">
      <w:pPr>
        <w:wordWrap/>
        <w:spacing w:beforeLines="0" w:before="120" w:beforeAutospacing="0" w:afterLines="0" w:after="120" w:afterAutospacing="0" w:line="240" w:lineRule="auto"/>
        <w:jc w:val="left"/>
      </w:pPr>
      <w:rPr>
        <w:b/>
        <w:i w:val="0"/>
      </w:rPr>
      <w:tblPr/>
      <w:trPr>
        <w:tblHeader/>
      </w:trPr>
    </w:tblStylePr>
  </w:style>
  <w:style w:type="character" w:customStyle="1" w:styleId="ECCHLgrey">
    <w:name w:val="ECC HL grey"/>
    <w:uiPriority w:val="1"/>
    <w:qFormat/>
    <w:rsid w:val="00CD1F81"/>
    <w:rPr>
      <w:bdr w:val="none" w:sz="0" w:space="0" w:color="auto"/>
      <w:shd w:val="solid" w:color="BFBFBF" w:themeColor="background1" w:themeShade="BF" w:fill="auto"/>
    </w:rPr>
  </w:style>
  <w:style w:type="table" w:styleId="TableGrid">
    <w:name w:val="Table Grid"/>
    <w:basedOn w:val="TableNormal"/>
    <w:locked/>
    <w:rsid w:val="001B190A"/>
    <w:pPr>
      <w:spacing w:before="0"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5">
    <w:name w:val="toc 5"/>
    <w:basedOn w:val="Normal"/>
    <w:next w:val="Normal"/>
    <w:autoRedefine/>
    <w:uiPriority w:val="39"/>
    <w:semiHidden/>
    <w:locked/>
    <w:rsid w:val="00B61952"/>
    <w:pPr>
      <w:spacing w:before="0" w:after="0"/>
      <w:ind w:left="600"/>
    </w:pPr>
    <w:rPr>
      <w:rFonts w:asciiTheme="minorHAnsi" w:hAnsiTheme="minorHAnsi"/>
      <w:szCs w:val="20"/>
    </w:rPr>
  </w:style>
  <w:style w:type="paragraph" w:styleId="TOC6">
    <w:name w:val="toc 6"/>
    <w:basedOn w:val="Normal"/>
    <w:next w:val="Normal"/>
    <w:autoRedefine/>
    <w:uiPriority w:val="39"/>
    <w:semiHidden/>
    <w:locked/>
    <w:rsid w:val="00B61952"/>
    <w:pPr>
      <w:spacing w:before="0" w:after="0"/>
      <w:ind w:left="800"/>
    </w:pPr>
    <w:rPr>
      <w:rFonts w:asciiTheme="minorHAnsi" w:hAnsiTheme="minorHAnsi"/>
      <w:szCs w:val="20"/>
    </w:rPr>
  </w:style>
  <w:style w:type="paragraph" w:styleId="TOC7">
    <w:name w:val="toc 7"/>
    <w:basedOn w:val="Normal"/>
    <w:next w:val="Normal"/>
    <w:autoRedefine/>
    <w:uiPriority w:val="39"/>
    <w:semiHidden/>
    <w:locked/>
    <w:rsid w:val="00B61952"/>
    <w:pPr>
      <w:spacing w:before="0" w:after="0"/>
      <w:ind w:left="1000"/>
    </w:pPr>
    <w:rPr>
      <w:rFonts w:asciiTheme="minorHAnsi" w:hAnsiTheme="minorHAnsi"/>
      <w:szCs w:val="20"/>
    </w:rPr>
  </w:style>
  <w:style w:type="paragraph" w:styleId="TOC8">
    <w:name w:val="toc 8"/>
    <w:basedOn w:val="Normal"/>
    <w:next w:val="Normal"/>
    <w:autoRedefine/>
    <w:uiPriority w:val="39"/>
    <w:semiHidden/>
    <w:locked/>
    <w:rsid w:val="00B61952"/>
    <w:pPr>
      <w:spacing w:before="0" w:after="0"/>
      <w:ind w:left="1200"/>
    </w:pPr>
    <w:rPr>
      <w:rFonts w:asciiTheme="minorHAnsi" w:hAnsiTheme="minorHAnsi"/>
      <w:szCs w:val="20"/>
    </w:rPr>
  </w:style>
  <w:style w:type="paragraph" w:styleId="TOC9">
    <w:name w:val="toc 9"/>
    <w:basedOn w:val="Normal"/>
    <w:next w:val="Normal"/>
    <w:autoRedefine/>
    <w:uiPriority w:val="39"/>
    <w:semiHidden/>
    <w:locked/>
    <w:rsid w:val="00B61952"/>
    <w:pPr>
      <w:spacing w:before="0" w:after="0"/>
      <w:ind w:left="1400"/>
    </w:pPr>
    <w:rPr>
      <w:rFonts w:asciiTheme="minorHAnsi" w:hAnsiTheme="minorHAnsi"/>
      <w:szCs w:val="20"/>
    </w:rPr>
  </w:style>
  <w:style w:type="paragraph" w:styleId="Footer">
    <w:name w:val="footer"/>
    <w:basedOn w:val="Normal"/>
    <w:link w:val="FooterChar"/>
    <w:uiPriority w:val="99"/>
    <w:semiHidden/>
    <w:locked/>
    <w:rsid w:val="000F0A57"/>
    <w:pPr>
      <w:tabs>
        <w:tab w:val="center" w:pos="4536"/>
        <w:tab w:val="right" w:pos="9072"/>
      </w:tabs>
      <w:spacing w:before="0" w:after="0"/>
    </w:pPr>
  </w:style>
  <w:style w:type="character" w:customStyle="1" w:styleId="FooterChar">
    <w:name w:val="Footer Char"/>
    <w:basedOn w:val="DefaultParagraphFont"/>
    <w:link w:val="Footer"/>
    <w:uiPriority w:val="99"/>
    <w:semiHidden/>
    <w:rsid w:val="009B022D"/>
    <w:rPr>
      <w:rFonts w:eastAsia="Calibri"/>
      <w:szCs w:val="22"/>
      <w:lang w:val="en-GB"/>
    </w:rPr>
  </w:style>
  <w:style w:type="character" w:styleId="Strong">
    <w:name w:val="Strong"/>
    <w:basedOn w:val="DefaultParagraphFont"/>
    <w:semiHidden/>
    <w:qFormat/>
    <w:locked/>
    <w:rsid w:val="005E71F3"/>
    <w:rPr>
      <w:b/>
      <w:bCs/>
    </w:rPr>
  </w:style>
  <w:style w:type="paragraph" w:styleId="CommentText">
    <w:name w:val="annotation text"/>
    <w:basedOn w:val="Normal"/>
    <w:link w:val="CommentTextChar"/>
    <w:uiPriority w:val="99"/>
    <w:unhideWhenUsed/>
    <w:locked/>
    <w:rPr>
      <w:szCs w:val="20"/>
    </w:rPr>
  </w:style>
  <w:style w:type="character" w:customStyle="1" w:styleId="CommentTextChar">
    <w:name w:val="Comment Text Char"/>
    <w:basedOn w:val="DefaultParagraphFont"/>
    <w:link w:val="CommentText"/>
    <w:uiPriority w:val="99"/>
    <w:rPr>
      <w:rFonts w:eastAsia="Calibri"/>
      <w:lang w:val="en-GB"/>
    </w:rPr>
  </w:style>
  <w:style w:type="character" w:styleId="CommentReference">
    <w:name w:val="annotation reference"/>
    <w:basedOn w:val="DefaultParagraphFont"/>
    <w:uiPriority w:val="99"/>
    <w:semiHidden/>
    <w:unhideWhenUsed/>
    <w:locked/>
    <w:rPr>
      <w:sz w:val="16"/>
      <w:szCs w:val="16"/>
    </w:rPr>
  </w:style>
  <w:style w:type="paragraph" w:styleId="NormalWeb">
    <w:name w:val="Normal (Web)"/>
    <w:basedOn w:val="Normal"/>
    <w:uiPriority w:val="99"/>
    <w:semiHidden/>
    <w:unhideWhenUsed/>
    <w:locked/>
    <w:rsid w:val="00F22CE6"/>
    <w:rPr>
      <w:rFonts w:ascii="Times New Roman" w:hAnsi="Times New Roman"/>
      <w:sz w:val="24"/>
      <w:szCs w:val="24"/>
    </w:rPr>
  </w:style>
  <w:style w:type="paragraph" w:styleId="Revision">
    <w:name w:val="Revision"/>
    <w:hidden/>
    <w:uiPriority w:val="99"/>
    <w:semiHidden/>
    <w:rsid w:val="000A1353"/>
    <w:pPr>
      <w:spacing w:before="0" w:after="0"/>
      <w:jc w:val="left"/>
    </w:pPr>
    <w:rPr>
      <w:rFonts w:eastAsia="Calibri"/>
      <w:szCs w:val="22"/>
      <w:lang w:val="en-GB"/>
    </w:rPr>
  </w:style>
  <w:style w:type="paragraph" w:styleId="CommentSubject">
    <w:name w:val="annotation subject"/>
    <w:basedOn w:val="CommentText"/>
    <w:next w:val="CommentText"/>
    <w:link w:val="CommentSubjectChar"/>
    <w:uiPriority w:val="99"/>
    <w:semiHidden/>
    <w:unhideWhenUsed/>
    <w:locked/>
    <w:rsid w:val="00A93EE0"/>
    <w:rPr>
      <w:b/>
      <w:bCs/>
    </w:rPr>
  </w:style>
  <w:style w:type="character" w:customStyle="1" w:styleId="CommentSubjectChar">
    <w:name w:val="Comment Subject Char"/>
    <w:basedOn w:val="CommentTextChar"/>
    <w:link w:val="CommentSubject"/>
    <w:uiPriority w:val="99"/>
    <w:semiHidden/>
    <w:rsid w:val="00A93EE0"/>
    <w:rPr>
      <w:rFonts w:eastAsia="Calibri"/>
      <w:b/>
      <w:bCs/>
      <w:lang w:val="en-GB"/>
    </w:rPr>
  </w:style>
  <w:style w:type="table" w:styleId="GridTable1Light">
    <w:name w:val="Grid Table 1 Light"/>
    <w:basedOn w:val="TableNormal"/>
    <w:uiPriority w:val="46"/>
    <w:rsid w:val="00032C37"/>
    <w:pPr>
      <w:spacing w:before="0" w:after="0"/>
      <w:jc w:val="left"/>
    </w:pPr>
    <w:rPr>
      <w:rFonts w:asciiTheme="minorHAnsi" w:eastAsiaTheme="minorHAnsi" w:hAnsiTheme="minorHAnsi" w:cstheme="minorBidi"/>
      <w:sz w:val="22"/>
      <w:szCs w:val="22"/>
      <w:lang w:val="en-GB"/>
    </w:rPr>
    <w:tblPr>
      <w:tblStyleRowBandSize w:val="1"/>
      <w:tblStyleColBandSize w:val="1"/>
      <w:tblInd w:w="0" w:type="nil"/>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character" w:customStyle="1" w:styleId="UnresolvedMention1">
    <w:name w:val="Unresolved Mention1"/>
    <w:basedOn w:val="DefaultParagraphFont"/>
    <w:uiPriority w:val="99"/>
    <w:unhideWhenUsed/>
    <w:rsid w:val="00890F44"/>
    <w:rPr>
      <w:color w:val="605E5C"/>
      <w:shd w:val="clear" w:color="auto" w:fill="E1DFDD"/>
    </w:rPr>
  </w:style>
  <w:style w:type="paragraph" w:styleId="EndnoteText">
    <w:name w:val="endnote text"/>
    <w:basedOn w:val="Normal"/>
    <w:link w:val="EndnoteTextChar"/>
    <w:uiPriority w:val="99"/>
    <w:semiHidden/>
    <w:unhideWhenUsed/>
    <w:locked/>
    <w:rsid w:val="008260CE"/>
    <w:pPr>
      <w:spacing w:before="0" w:after="0"/>
    </w:pPr>
    <w:rPr>
      <w:szCs w:val="20"/>
    </w:rPr>
  </w:style>
  <w:style w:type="character" w:customStyle="1" w:styleId="EndnoteTextChar">
    <w:name w:val="Endnote Text Char"/>
    <w:basedOn w:val="DefaultParagraphFont"/>
    <w:link w:val="EndnoteText"/>
    <w:uiPriority w:val="99"/>
    <w:semiHidden/>
    <w:rsid w:val="008260CE"/>
    <w:rPr>
      <w:rFonts w:eastAsia="Calibri"/>
      <w:lang w:val="en-GB"/>
    </w:rPr>
  </w:style>
  <w:style w:type="character" w:styleId="EndnoteReference">
    <w:name w:val="endnote reference"/>
    <w:basedOn w:val="DefaultParagraphFont"/>
    <w:uiPriority w:val="99"/>
    <w:semiHidden/>
    <w:unhideWhenUsed/>
    <w:locked/>
    <w:rsid w:val="008260CE"/>
    <w:rPr>
      <w:vertAlign w:val="superscript"/>
    </w:rPr>
  </w:style>
  <w:style w:type="character" w:styleId="FollowedHyperlink">
    <w:name w:val="FollowedHyperlink"/>
    <w:basedOn w:val="DefaultParagraphFont"/>
    <w:uiPriority w:val="99"/>
    <w:semiHidden/>
    <w:unhideWhenUsed/>
    <w:locked/>
    <w:rsid w:val="008260CE"/>
    <w:rPr>
      <w:color w:val="800080" w:themeColor="followedHyperlink"/>
      <w:u w:val="single"/>
    </w:rPr>
  </w:style>
  <w:style w:type="table" w:styleId="TableGridLight">
    <w:name w:val="Grid Table Light"/>
    <w:basedOn w:val="TableNormal"/>
    <w:uiPriority w:val="40"/>
    <w:rsid w:val="005334AD"/>
    <w:pPr>
      <w:spacing w:after="0"/>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styleId="HTMLCite">
    <w:name w:val="HTML Cite"/>
    <w:basedOn w:val="DefaultParagraphFont"/>
    <w:uiPriority w:val="99"/>
    <w:semiHidden/>
    <w:unhideWhenUsed/>
    <w:locked/>
    <w:rsid w:val="00422A65"/>
    <w:rPr>
      <w:i/>
      <w:iCs/>
    </w:rPr>
  </w:style>
  <w:style w:type="character" w:customStyle="1" w:styleId="Mention1">
    <w:name w:val="Mention1"/>
    <w:basedOn w:val="DefaultParagraphFont"/>
    <w:uiPriority w:val="99"/>
    <w:unhideWhenUsed/>
    <w:rsid w:val="00506C99"/>
    <w:rPr>
      <w:color w:val="2B579A"/>
      <w:shd w:val="clear" w:color="auto" w:fill="E1DFDD"/>
    </w:rPr>
  </w:style>
  <w:style w:type="character" w:styleId="UnresolvedMention">
    <w:name w:val="Unresolved Mention"/>
    <w:basedOn w:val="DefaultParagraphFont"/>
    <w:uiPriority w:val="99"/>
    <w:semiHidden/>
    <w:unhideWhenUsed/>
    <w:rsid w:val="00BE7FC8"/>
    <w:rPr>
      <w:color w:val="605E5C"/>
      <w:shd w:val="clear" w:color="auto" w:fill="E1DFDD"/>
    </w:rPr>
  </w:style>
  <w:style w:type="character" w:customStyle="1" w:styleId="markedcontent">
    <w:name w:val="markedcontent"/>
    <w:basedOn w:val="DefaultParagraphFont"/>
    <w:rsid w:val="00B40630"/>
  </w:style>
  <w:style w:type="character" w:styleId="PlaceholderText">
    <w:name w:val="Placeholder Text"/>
    <w:basedOn w:val="DefaultParagraphFont"/>
    <w:uiPriority w:val="99"/>
    <w:semiHidden/>
    <w:locked/>
    <w:rsid w:val="00AE68A0"/>
    <w:rPr>
      <w:color w:val="808080"/>
    </w:rPr>
  </w:style>
  <w:style w:type="character" w:customStyle="1" w:styleId="UnresolvedMention2">
    <w:name w:val="Unresolved Mention2"/>
    <w:basedOn w:val="DefaultParagraphFont"/>
    <w:uiPriority w:val="99"/>
    <w:semiHidden/>
    <w:unhideWhenUsed/>
    <w:rsid w:val="006B6875"/>
    <w:rPr>
      <w:color w:val="605E5C"/>
      <w:shd w:val="clear" w:color="auto" w:fill="E1DFDD"/>
    </w:rPr>
  </w:style>
  <w:style w:type="paragraph" w:styleId="Bibliography">
    <w:name w:val="Bibliography"/>
    <w:basedOn w:val="Normal"/>
    <w:next w:val="Normal"/>
    <w:uiPriority w:val="37"/>
    <w:semiHidden/>
    <w:unhideWhenUsed/>
    <w:locked/>
    <w:rsid w:val="001F0975"/>
  </w:style>
  <w:style w:type="paragraph" w:styleId="BlockText">
    <w:name w:val="Block Text"/>
    <w:basedOn w:val="Normal"/>
    <w:uiPriority w:val="99"/>
    <w:semiHidden/>
    <w:unhideWhenUsed/>
    <w:locked/>
    <w:rsid w:val="001F0975"/>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
    <w:name w:val="Body Text"/>
    <w:basedOn w:val="Normal"/>
    <w:link w:val="BodyTextChar"/>
    <w:uiPriority w:val="99"/>
    <w:semiHidden/>
    <w:unhideWhenUsed/>
    <w:locked/>
    <w:rsid w:val="001F0975"/>
    <w:pPr>
      <w:spacing w:after="120"/>
    </w:pPr>
  </w:style>
  <w:style w:type="character" w:customStyle="1" w:styleId="BodyTextChar">
    <w:name w:val="Body Text Char"/>
    <w:basedOn w:val="DefaultParagraphFont"/>
    <w:link w:val="BodyText"/>
    <w:uiPriority w:val="99"/>
    <w:semiHidden/>
    <w:rsid w:val="001F0975"/>
    <w:rPr>
      <w:rFonts w:eastAsia="Calibri"/>
      <w:szCs w:val="22"/>
      <w:lang w:val="en-GB"/>
    </w:rPr>
  </w:style>
  <w:style w:type="paragraph" w:styleId="BodyText2">
    <w:name w:val="Body Text 2"/>
    <w:basedOn w:val="Normal"/>
    <w:link w:val="BodyText2Char"/>
    <w:uiPriority w:val="99"/>
    <w:semiHidden/>
    <w:unhideWhenUsed/>
    <w:locked/>
    <w:rsid w:val="001F0975"/>
    <w:pPr>
      <w:spacing w:after="120" w:line="480" w:lineRule="auto"/>
    </w:pPr>
  </w:style>
  <w:style w:type="character" w:customStyle="1" w:styleId="BodyText2Char">
    <w:name w:val="Body Text 2 Char"/>
    <w:basedOn w:val="DefaultParagraphFont"/>
    <w:link w:val="BodyText2"/>
    <w:uiPriority w:val="99"/>
    <w:semiHidden/>
    <w:rsid w:val="001F0975"/>
    <w:rPr>
      <w:rFonts w:eastAsia="Calibri"/>
      <w:szCs w:val="22"/>
      <w:lang w:val="en-GB"/>
    </w:rPr>
  </w:style>
  <w:style w:type="paragraph" w:styleId="BodyText3">
    <w:name w:val="Body Text 3"/>
    <w:basedOn w:val="Normal"/>
    <w:link w:val="BodyText3Char"/>
    <w:uiPriority w:val="99"/>
    <w:semiHidden/>
    <w:unhideWhenUsed/>
    <w:locked/>
    <w:rsid w:val="001F0975"/>
    <w:pPr>
      <w:spacing w:after="120"/>
    </w:pPr>
    <w:rPr>
      <w:sz w:val="16"/>
      <w:szCs w:val="16"/>
    </w:rPr>
  </w:style>
  <w:style w:type="character" w:customStyle="1" w:styleId="BodyText3Char">
    <w:name w:val="Body Text 3 Char"/>
    <w:basedOn w:val="DefaultParagraphFont"/>
    <w:link w:val="BodyText3"/>
    <w:uiPriority w:val="99"/>
    <w:semiHidden/>
    <w:rsid w:val="001F0975"/>
    <w:rPr>
      <w:rFonts w:eastAsia="Calibri"/>
      <w:sz w:val="16"/>
      <w:szCs w:val="16"/>
      <w:lang w:val="en-GB"/>
    </w:rPr>
  </w:style>
  <w:style w:type="paragraph" w:styleId="BodyTextFirstIndent">
    <w:name w:val="Body Text First Indent"/>
    <w:basedOn w:val="BodyText"/>
    <w:link w:val="BodyTextFirstIndentChar"/>
    <w:uiPriority w:val="99"/>
    <w:semiHidden/>
    <w:unhideWhenUsed/>
    <w:locked/>
    <w:rsid w:val="001F0975"/>
    <w:pPr>
      <w:spacing w:after="60"/>
      <w:ind w:firstLine="360"/>
    </w:pPr>
  </w:style>
  <w:style w:type="character" w:customStyle="1" w:styleId="BodyTextFirstIndentChar">
    <w:name w:val="Body Text First Indent Char"/>
    <w:basedOn w:val="BodyTextChar"/>
    <w:link w:val="BodyTextFirstIndent"/>
    <w:uiPriority w:val="99"/>
    <w:semiHidden/>
    <w:rsid w:val="001F0975"/>
    <w:rPr>
      <w:rFonts w:eastAsia="Calibri"/>
      <w:szCs w:val="22"/>
      <w:lang w:val="en-GB"/>
    </w:rPr>
  </w:style>
  <w:style w:type="paragraph" w:styleId="BodyTextIndent">
    <w:name w:val="Body Text Indent"/>
    <w:basedOn w:val="Normal"/>
    <w:link w:val="BodyTextIndentChar"/>
    <w:uiPriority w:val="99"/>
    <w:semiHidden/>
    <w:unhideWhenUsed/>
    <w:locked/>
    <w:rsid w:val="001F0975"/>
    <w:pPr>
      <w:spacing w:after="120"/>
      <w:ind w:left="283"/>
    </w:pPr>
  </w:style>
  <w:style w:type="character" w:customStyle="1" w:styleId="BodyTextIndentChar">
    <w:name w:val="Body Text Indent Char"/>
    <w:basedOn w:val="DefaultParagraphFont"/>
    <w:link w:val="BodyTextIndent"/>
    <w:uiPriority w:val="99"/>
    <w:semiHidden/>
    <w:rsid w:val="001F0975"/>
    <w:rPr>
      <w:rFonts w:eastAsia="Calibri"/>
      <w:szCs w:val="22"/>
      <w:lang w:val="en-GB"/>
    </w:rPr>
  </w:style>
  <w:style w:type="paragraph" w:styleId="BodyTextFirstIndent2">
    <w:name w:val="Body Text First Indent 2"/>
    <w:basedOn w:val="BodyTextIndent"/>
    <w:link w:val="BodyTextFirstIndent2Char"/>
    <w:uiPriority w:val="99"/>
    <w:semiHidden/>
    <w:unhideWhenUsed/>
    <w:locked/>
    <w:rsid w:val="001F0975"/>
    <w:pPr>
      <w:spacing w:after="60"/>
      <w:ind w:left="360" w:firstLine="360"/>
    </w:pPr>
  </w:style>
  <w:style w:type="character" w:customStyle="1" w:styleId="BodyTextFirstIndent2Char">
    <w:name w:val="Body Text First Indent 2 Char"/>
    <w:basedOn w:val="BodyTextIndentChar"/>
    <w:link w:val="BodyTextFirstIndent2"/>
    <w:uiPriority w:val="99"/>
    <w:semiHidden/>
    <w:rsid w:val="001F0975"/>
    <w:rPr>
      <w:rFonts w:eastAsia="Calibri"/>
      <w:szCs w:val="22"/>
      <w:lang w:val="en-GB"/>
    </w:rPr>
  </w:style>
  <w:style w:type="paragraph" w:styleId="BodyTextIndent2">
    <w:name w:val="Body Text Indent 2"/>
    <w:basedOn w:val="Normal"/>
    <w:link w:val="BodyTextIndent2Char"/>
    <w:uiPriority w:val="99"/>
    <w:semiHidden/>
    <w:unhideWhenUsed/>
    <w:locked/>
    <w:rsid w:val="001F0975"/>
    <w:pPr>
      <w:spacing w:after="120" w:line="480" w:lineRule="auto"/>
      <w:ind w:left="283"/>
    </w:pPr>
  </w:style>
  <w:style w:type="character" w:customStyle="1" w:styleId="BodyTextIndent2Char">
    <w:name w:val="Body Text Indent 2 Char"/>
    <w:basedOn w:val="DefaultParagraphFont"/>
    <w:link w:val="BodyTextIndent2"/>
    <w:uiPriority w:val="99"/>
    <w:semiHidden/>
    <w:rsid w:val="001F0975"/>
    <w:rPr>
      <w:rFonts w:eastAsia="Calibri"/>
      <w:szCs w:val="22"/>
      <w:lang w:val="en-GB"/>
    </w:rPr>
  </w:style>
  <w:style w:type="paragraph" w:styleId="BodyTextIndent3">
    <w:name w:val="Body Text Indent 3"/>
    <w:basedOn w:val="Normal"/>
    <w:link w:val="BodyTextIndent3Char"/>
    <w:uiPriority w:val="99"/>
    <w:semiHidden/>
    <w:unhideWhenUsed/>
    <w:locked/>
    <w:rsid w:val="001F0975"/>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1F0975"/>
    <w:rPr>
      <w:rFonts w:eastAsia="Calibri"/>
      <w:sz w:val="16"/>
      <w:szCs w:val="16"/>
      <w:lang w:val="en-GB"/>
    </w:rPr>
  </w:style>
  <w:style w:type="paragraph" w:styleId="Closing">
    <w:name w:val="Closing"/>
    <w:basedOn w:val="Normal"/>
    <w:link w:val="ClosingChar"/>
    <w:uiPriority w:val="99"/>
    <w:semiHidden/>
    <w:unhideWhenUsed/>
    <w:locked/>
    <w:rsid w:val="001F0975"/>
    <w:pPr>
      <w:spacing w:before="0" w:after="0"/>
      <w:ind w:left="4252"/>
    </w:pPr>
  </w:style>
  <w:style w:type="character" w:customStyle="1" w:styleId="ClosingChar">
    <w:name w:val="Closing Char"/>
    <w:basedOn w:val="DefaultParagraphFont"/>
    <w:link w:val="Closing"/>
    <w:uiPriority w:val="99"/>
    <w:semiHidden/>
    <w:rsid w:val="001F0975"/>
    <w:rPr>
      <w:rFonts w:eastAsia="Calibri"/>
      <w:szCs w:val="22"/>
      <w:lang w:val="en-GB"/>
    </w:rPr>
  </w:style>
  <w:style w:type="paragraph" w:styleId="Date">
    <w:name w:val="Date"/>
    <w:basedOn w:val="Normal"/>
    <w:next w:val="Normal"/>
    <w:link w:val="DateChar"/>
    <w:uiPriority w:val="99"/>
    <w:semiHidden/>
    <w:unhideWhenUsed/>
    <w:locked/>
    <w:rsid w:val="001F0975"/>
  </w:style>
  <w:style w:type="character" w:customStyle="1" w:styleId="DateChar">
    <w:name w:val="Date Char"/>
    <w:basedOn w:val="DefaultParagraphFont"/>
    <w:link w:val="Date"/>
    <w:uiPriority w:val="99"/>
    <w:semiHidden/>
    <w:rsid w:val="001F0975"/>
    <w:rPr>
      <w:rFonts w:eastAsia="Calibri"/>
      <w:szCs w:val="22"/>
      <w:lang w:val="en-GB"/>
    </w:rPr>
  </w:style>
  <w:style w:type="paragraph" w:styleId="DocumentMap">
    <w:name w:val="Document Map"/>
    <w:basedOn w:val="Normal"/>
    <w:link w:val="DocumentMapChar"/>
    <w:uiPriority w:val="99"/>
    <w:semiHidden/>
    <w:unhideWhenUsed/>
    <w:locked/>
    <w:rsid w:val="001F0975"/>
    <w:pPr>
      <w:spacing w:before="0"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1F0975"/>
    <w:rPr>
      <w:rFonts w:ascii="Segoe UI" w:eastAsia="Calibri" w:hAnsi="Segoe UI" w:cs="Segoe UI"/>
      <w:sz w:val="16"/>
      <w:szCs w:val="16"/>
      <w:lang w:val="en-GB"/>
    </w:rPr>
  </w:style>
  <w:style w:type="paragraph" w:styleId="E-mailSignature">
    <w:name w:val="E-mail Signature"/>
    <w:basedOn w:val="Normal"/>
    <w:link w:val="E-mailSignatureChar"/>
    <w:uiPriority w:val="99"/>
    <w:semiHidden/>
    <w:unhideWhenUsed/>
    <w:locked/>
    <w:rsid w:val="001F0975"/>
    <w:pPr>
      <w:spacing w:before="0" w:after="0"/>
    </w:pPr>
  </w:style>
  <w:style w:type="character" w:customStyle="1" w:styleId="E-mailSignatureChar">
    <w:name w:val="E-mail Signature Char"/>
    <w:basedOn w:val="DefaultParagraphFont"/>
    <w:link w:val="E-mailSignature"/>
    <w:uiPriority w:val="99"/>
    <w:semiHidden/>
    <w:rsid w:val="001F0975"/>
    <w:rPr>
      <w:rFonts w:eastAsia="Calibri"/>
      <w:szCs w:val="22"/>
      <w:lang w:val="en-GB"/>
    </w:rPr>
  </w:style>
  <w:style w:type="paragraph" w:styleId="EnvelopeAddress">
    <w:name w:val="envelope address"/>
    <w:basedOn w:val="Normal"/>
    <w:uiPriority w:val="99"/>
    <w:semiHidden/>
    <w:unhideWhenUsed/>
    <w:locked/>
    <w:rsid w:val="001F0975"/>
    <w:pPr>
      <w:framePr w:w="7920" w:h="1980" w:hRule="exact" w:hSpace="180" w:wrap="auto" w:hAnchor="page" w:xAlign="center" w:yAlign="bottom"/>
      <w:spacing w:before="0"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locked/>
    <w:rsid w:val="001F0975"/>
    <w:pPr>
      <w:spacing w:before="0" w:after="0"/>
    </w:pPr>
    <w:rPr>
      <w:rFonts w:asciiTheme="majorHAnsi" w:eastAsiaTheme="majorEastAsia" w:hAnsiTheme="majorHAnsi" w:cstheme="majorBidi"/>
      <w:szCs w:val="20"/>
    </w:rPr>
  </w:style>
  <w:style w:type="paragraph" w:styleId="HTMLAddress">
    <w:name w:val="HTML Address"/>
    <w:basedOn w:val="Normal"/>
    <w:link w:val="HTMLAddressChar"/>
    <w:uiPriority w:val="99"/>
    <w:semiHidden/>
    <w:unhideWhenUsed/>
    <w:locked/>
    <w:rsid w:val="001F0975"/>
    <w:pPr>
      <w:spacing w:before="0" w:after="0"/>
    </w:pPr>
    <w:rPr>
      <w:i/>
      <w:iCs/>
    </w:rPr>
  </w:style>
  <w:style w:type="character" w:customStyle="1" w:styleId="HTMLAddressChar">
    <w:name w:val="HTML Address Char"/>
    <w:basedOn w:val="DefaultParagraphFont"/>
    <w:link w:val="HTMLAddress"/>
    <w:uiPriority w:val="99"/>
    <w:semiHidden/>
    <w:rsid w:val="001F0975"/>
    <w:rPr>
      <w:rFonts w:eastAsia="Calibri"/>
      <w:i/>
      <w:iCs/>
      <w:szCs w:val="22"/>
      <w:lang w:val="en-GB"/>
    </w:rPr>
  </w:style>
  <w:style w:type="paragraph" w:styleId="HTMLPreformatted">
    <w:name w:val="HTML Preformatted"/>
    <w:basedOn w:val="Normal"/>
    <w:link w:val="HTMLPreformattedChar"/>
    <w:uiPriority w:val="99"/>
    <w:semiHidden/>
    <w:unhideWhenUsed/>
    <w:locked/>
    <w:rsid w:val="001F0975"/>
    <w:pPr>
      <w:spacing w:before="0" w:after="0"/>
    </w:pPr>
    <w:rPr>
      <w:rFonts w:ascii="Consolas" w:hAnsi="Consolas"/>
      <w:szCs w:val="20"/>
    </w:rPr>
  </w:style>
  <w:style w:type="character" w:customStyle="1" w:styleId="HTMLPreformattedChar">
    <w:name w:val="HTML Preformatted Char"/>
    <w:basedOn w:val="DefaultParagraphFont"/>
    <w:link w:val="HTMLPreformatted"/>
    <w:uiPriority w:val="99"/>
    <w:semiHidden/>
    <w:rsid w:val="001F0975"/>
    <w:rPr>
      <w:rFonts w:ascii="Consolas" w:eastAsia="Calibri" w:hAnsi="Consolas"/>
      <w:lang w:val="en-GB"/>
    </w:rPr>
  </w:style>
  <w:style w:type="paragraph" w:styleId="Index1">
    <w:name w:val="index 1"/>
    <w:basedOn w:val="Normal"/>
    <w:next w:val="Normal"/>
    <w:autoRedefine/>
    <w:uiPriority w:val="99"/>
    <w:semiHidden/>
    <w:unhideWhenUsed/>
    <w:rsid w:val="001F0975"/>
    <w:pPr>
      <w:spacing w:before="0" w:after="0"/>
      <w:ind w:left="200" w:hanging="200"/>
    </w:pPr>
  </w:style>
  <w:style w:type="paragraph" w:styleId="Index2">
    <w:name w:val="index 2"/>
    <w:basedOn w:val="Normal"/>
    <w:next w:val="Normal"/>
    <w:autoRedefine/>
    <w:uiPriority w:val="99"/>
    <w:semiHidden/>
    <w:unhideWhenUsed/>
    <w:rsid w:val="001F0975"/>
    <w:pPr>
      <w:spacing w:before="0" w:after="0"/>
      <w:ind w:left="400" w:hanging="200"/>
    </w:pPr>
  </w:style>
  <w:style w:type="paragraph" w:styleId="Index3">
    <w:name w:val="index 3"/>
    <w:basedOn w:val="Normal"/>
    <w:next w:val="Normal"/>
    <w:autoRedefine/>
    <w:uiPriority w:val="99"/>
    <w:semiHidden/>
    <w:unhideWhenUsed/>
    <w:rsid w:val="001F0975"/>
    <w:pPr>
      <w:spacing w:before="0" w:after="0"/>
      <w:ind w:left="600" w:hanging="200"/>
    </w:pPr>
  </w:style>
  <w:style w:type="paragraph" w:styleId="Index4">
    <w:name w:val="index 4"/>
    <w:basedOn w:val="Normal"/>
    <w:next w:val="Normal"/>
    <w:autoRedefine/>
    <w:uiPriority w:val="99"/>
    <w:semiHidden/>
    <w:unhideWhenUsed/>
    <w:rsid w:val="001F0975"/>
    <w:pPr>
      <w:spacing w:before="0" w:after="0"/>
      <w:ind w:left="800" w:hanging="200"/>
    </w:pPr>
  </w:style>
  <w:style w:type="paragraph" w:styleId="Index5">
    <w:name w:val="index 5"/>
    <w:basedOn w:val="Normal"/>
    <w:next w:val="Normal"/>
    <w:autoRedefine/>
    <w:uiPriority w:val="99"/>
    <w:semiHidden/>
    <w:unhideWhenUsed/>
    <w:locked/>
    <w:rsid w:val="001F0975"/>
    <w:pPr>
      <w:spacing w:before="0" w:after="0"/>
      <w:ind w:left="1000" w:hanging="200"/>
    </w:pPr>
  </w:style>
  <w:style w:type="paragraph" w:styleId="Index6">
    <w:name w:val="index 6"/>
    <w:basedOn w:val="Normal"/>
    <w:next w:val="Normal"/>
    <w:autoRedefine/>
    <w:uiPriority w:val="99"/>
    <w:semiHidden/>
    <w:unhideWhenUsed/>
    <w:locked/>
    <w:rsid w:val="001F0975"/>
    <w:pPr>
      <w:spacing w:before="0" w:after="0"/>
      <w:ind w:left="1200" w:hanging="200"/>
    </w:pPr>
  </w:style>
  <w:style w:type="paragraph" w:styleId="Index7">
    <w:name w:val="index 7"/>
    <w:basedOn w:val="Normal"/>
    <w:next w:val="Normal"/>
    <w:autoRedefine/>
    <w:uiPriority w:val="99"/>
    <w:semiHidden/>
    <w:unhideWhenUsed/>
    <w:locked/>
    <w:rsid w:val="001F0975"/>
    <w:pPr>
      <w:spacing w:before="0" w:after="0"/>
      <w:ind w:left="1400" w:hanging="200"/>
    </w:pPr>
  </w:style>
  <w:style w:type="paragraph" w:styleId="Index8">
    <w:name w:val="index 8"/>
    <w:basedOn w:val="Normal"/>
    <w:next w:val="Normal"/>
    <w:autoRedefine/>
    <w:uiPriority w:val="99"/>
    <w:semiHidden/>
    <w:unhideWhenUsed/>
    <w:locked/>
    <w:rsid w:val="001F0975"/>
    <w:pPr>
      <w:spacing w:before="0" w:after="0"/>
      <w:ind w:left="1600" w:hanging="200"/>
    </w:pPr>
  </w:style>
  <w:style w:type="paragraph" w:styleId="Index9">
    <w:name w:val="index 9"/>
    <w:basedOn w:val="Normal"/>
    <w:next w:val="Normal"/>
    <w:autoRedefine/>
    <w:uiPriority w:val="99"/>
    <w:semiHidden/>
    <w:unhideWhenUsed/>
    <w:locked/>
    <w:rsid w:val="001F0975"/>
    <w:pPr>
      <w:spacing w:before="0" w:after="0"/>
      <w:ind w:left="1800" w:hanging="200"/>
    </w:pPr>
  </w:style>
  <w:style w:type="paragraph" w:styleId="IndexHeading">
    <w:name w:val="index heading"/>
    <w:basedOn w:val="Normal"/>
    <w:next w:val="Index1"/>
    <w:uiPriority w:val="99"/>
    <w:semiHidden/>
    <w:unhideWhenUsed/>
    <w:locked/>
    <w:rsid w:val="001F0975"/>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locked/>
    <w:rsid w:val="001F0975"/>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1F0975"/>
    <w:rPr>
      <w:rFonts w:eastAsia="Calibri"/>
      <w:i/>
      <w:iCs/>
      <w:color w:val="4F81BD" w:themeColor="accent1"/>
      <w:szCs w:val="22"/>
      <w:lang w:val="en-GB"/>
    </w:rPr>
  </w:style>
  <w:style w:type="paragraph" w:styleId="List">
    <w:name w:val="List"/>
    <w:basedOn w:val="Normal"/>
    <w:uiPriority w:val="99"/>
    <w:semiHidden/>
    <w:locked/>
    <w:rsid w:val="001F0975"/>
    <w:pPr>
      <w:ind w:left="283" w:hanging="283"/>
      <w:contextualSpacing/>
    </w:pPr>
  </w:style>
  <w:style w:type="paragraph" w:styleId="List2">
    <w:name w:val="List 2"/>
    <w:basedOn w:val="Normal"/>
    <w:uiPriority w:val="99"/>
    <w:semiHidden/>
    <w:unhideWhenUsed/>
    <w:locked/>
    <w:rsid w:val="001F0975"/>
    <w:pPr>
      <w:ind w:left="566" w:hanging="283"/>
      <w:contextualSpacing/>
    </w:pPr>
  </w:style>
  <w:style w:type="paragraph" w:styleId="List3">
    <w:name w:val="List 3"/>
    <w:basedOn w:val="Normal"/>
    <w:uiPriority w:val="99"/>
    <w:semiHidden/>
    <w:unhideWhenUsed/>
    <w:locked/>
    <w:rsid w:val="001F0975"/>
    <w:pPr>
      <w:ind w:left="849" w:hanging="283"/>
      <w:contextualSpacing/>
    </w:pPr>
  </w:style>
  <w:style w:type="paragraph" w:styleId="List4">
    <w:name w:val="List 4"/>
    <w:basedOn w:val="Normal"/>
    <w:uiPriority w:val="99"/>
    <w:semiHidden/>
    <w:unhideWhenUsed/>
    <w:locked/>
    <w:rsid w:val="001F0975"/>
    <w:pPr>
      <w:ind w:left="1132" w:hanging="283"/>
      <w:contextualSpacing/>
    </w:pPr>
  </w:style>
  <w:style w:type="paragraph" w:styleId="List5">
    <w:name w:val="List 5"/>
    <w:basedOn w:val="Normal"/>
    <w:uiPriority w:val="99"/>
    <w:semiHidden/>
    <w:unhideWhenUsed/>
    <w:locked/>
    <w:rsid w:val="001F0975"/>
    <w:pPr>
      <w:ind w:left="1415" w:hanging="283"/>
      <w:contextualSpacing/>
    </w:pPr>
  </w:style>
  <w:style w:type="paragraph" w:styleId="ListBullet">
    <w:name w:val="List Bullet"/>
    <w:basedOn w:val="Normal"/>
    <w:uiPriority w:val="99"/>
    <w:semiHidden/>
    <w:locked/>
    <w:rsid w:val="001F0975"/>
    <w:pPr>
      <w:numPr>
        <w:numId w:val="8"/>
      </w:numPr>
      <w:contextualSpacing/>
    </w:pPr>
  </w:style>
  <w:style w:type="paragraph" w:styleId="ListBullet2">
    <w:name w:val="List Bullet 2"/>
    <w:basedOn w:val="Normal"/>
    <w:uiPriority w:val="99"/>
    <w:semiHidden/>
    <w:unhideWhenUsed/>
    <w:locked/>
    <w:rsid w:val="001F0975"/>
    <w:pPr>
      <w:numPr>
        <w:numId w:val="9"/>
      </w:numPr>
      <w:contextualSpacing/>
    </w:pPr>
  </w:style>
  <w:style w:type="paragraph" w:styleId="ListBullet3">
    <w:name w:val="List Bullet 3"/>
    <w:basedOn w:val="Normal"/>
    <w:uiPriority w:val="99"/>
    <w:semiHidden/>
    <w:unhideWhenUsed/>
    <w:locked/>
    <w:rsid w:val="001F0975"/>
    <w:pPr>
      <w:numPr>
        <w:numId w:val="10"/>
      </w:numPr>
      <w:contextualSpacing/>
    </w:pPr>
  </w:style>
  <w:style w:type="paragraph" w:styleId="ListBullet4">
    <w:name w:val="List Bullet 4"/>
    <w:basedOn w:val="Normal"/>
    <w:uiPriority w:val="99"/>
    <w:semiHidden/>
    <w:unhideWhenUsed/>
    <w:locked/>
    <w:rsid w:val="001F0975"/>
    <w:pPr>
      <w:numPr>
        <w:numId w:val="11"/>
      </w:numPr>
      <w:contextualSpacing/>
    </w:pPr>
  </w:style>
  <w:style w:type="paragraph" w:styleId="ListBullet5">
    <w:name w:val="List Bullet 5"/>
    <w:basedOn w:val="Normal"/>
    <w:uiPriority w:val="99"/>
    <w:semiHidden/>
    <w:unhideWhenUsed/>
    <w:locked/>
    <w:rsid w:val="001F0975"/>
    <w:pPr>
      <w:numPr>
        <w:numId w:val="12"/>
      </w:numPr>
      <w:contextualSpacing/>
    </w:pPr>
  </w:style>
  <w:style w:type="paragraph" w:styleId="ListContinue">
    <w:name w:val="List Continue"/>
    <w:basedOn w:val="Normal"/>
    <w:uiPriority w:val="99"/>
    <w:semiHidden/>
    <w:unhideWhenUsed/>
    <w:locked/>
    <w:rsid w:val="001F0975"/>
    <w:pPr>
      <w:spacing w:after="120"/>
      <w:ind w:left="283"/>
      <w:contextualSpacing/>
    </w:pPr>
  </w:style>
  <w:style w:type="paragraph" w:styleId="ListContinue2">
    <w:name w:val="List Continue 2"/>
    <w:basedOn w:val="Normal"/>
    <w:uiPriority w:val="99"/>
    <w:semiHidden/>
    <w:locked/>
    <w:rsid w:val="001F0975"/>
    <w:pPr>
      <w:spacing w:after="120"/>
      <w:ind w:left="566"/>
      <w:contextualSpacing/>
    </w:pPr>
  </w:style>
  <w:style w:type="paragraph" w:styleId="ListContinue3">
    <w:name w:val="List Continue 3"/>
    <w:basedOn w:val="Normal"/>
    <w:uiPriority w:val="99"/>
    <w:semiHidden/>
    <w:locked/>
    <w:rsid w:val="001F0975"/>
    <w:pPr>
      <w:spacing w:after="120"/>
      <w:ind w:left="849"/>
      <w:contextualSpacing/>
    </w:pPr>
  </w:style>
  <w:style w:type="paragraph" w:styleId="ListContinue4">
    <w:name w:val="List Continue 4"/>
    <w:basedOn w:val="Normal"/>
    <w:uiPriority w:val="99"/>
    <w:semiHidden/>
    <w:locked/>
    <w:rsid w:val="001F0975"/>
    <w:pPr>
      <w:spacing w:after="120"/>
      <w:ind w:left="1132"/>
      <w:contextualSpacing/>
    </w:pPr>
  </w:style>
  <w:style w:type="paragraph" w:styleId="ListContinue5">
    <w:name w:val="List Continue 5"/>
    <w:basedOn w:val="Normal"/>
    <w:uiPriority w:val="99"/>
    <w:semiHidden/>
    <w:locked/>
    <w:rsid w:val="001F0975"/>
    <w:pPr>
      <w:spacing w:after="120"/>
      <w:ind w:left="1415"/>
      <w:contextualSpacing/>
    </w:pPr>
  </w:style>
  <w:style w:type="paragraph" w:styleId="ListNumber">
    <w:name w:val="List Number"/>
    <w:basedOn w:val="Normal"/>
    <w:uiPriority w:val="99"/>
    <w:semiHidden/>
    <w:unhideWhenUsed/>
    <w:locked/>
    <w:rsid w:val="001F0975"/>
    <w:pPr>
      <w:numPr>
        <w:numId w:val="13"/>
      </w:numPr>
      <w:contextualSpacing/>
    </w:pPr>
  </w:style>
  <w:style w:type="paragraph" w:styleId="ListNumber2">
    <w:name w:val="List Number 2"/>
    <w:basedOn w:val="Normal"/>
    <w:uiPriority w:val="99"/>
    <w:semiHidden/>
    <w:unhideWhenUsed/>
    <w:locked/>
    <w:rsid w:val="001F0975"/>
    <w:pPr>
      <w:numPr>
        <w:numId w:val="14"/>
      </w:numPr>
      <w:contextualSpacing/>
    </w:pPr>
  </w:style>
  <w:style w:type="paragraph" w:styleId="ListNumber3">
    <w:name w:val="List Number 3"/>
    <w:basedOn w:val="Normal"/>
    <w:uiPriority w:val="99"/>
    <w:semiHidden/>
    <w:unhideWhenUsed/>
    <w:locked/>
    <w:rsid w:val="001F0975"/>
    <w:pPr>
      <w:numPr>
        <w:numId w:val="15"/>
      </w:numPr>
      <w:contextualSpacing/>
    </w:pPr>
  </w:style>
  <w:style w:type="paragraph" w:styleId="ListNumber4">
    <w:name w:val="List Number 4"/>
    <w:basedOn w:val="Normal"/>
    <w:uiPriority w:val="99"/>
    <w:semiHidden/>
    <w:unhideWhenUsed/>
    <w:locked/>
    <w:rsid w:val="001F0975"/>
    <w:pPr>
      <w:numPr>
        <w:numId w:val="16"/>
      </w:numPr>
      <w:contextualSpacing/>
    </w:pPr>
  </w:style>
  <w:style w:type="paragraph" w:styleId="ListNumber5">
    <w:name w:val="List Number 5"/>
    <w:basedOn w:val="Normal"/>
    <w:uiPriority w:val="99"/>
    <w:semiHidden/>
    <w:unhideWhenUsed/>
    <w:locked/>
    <w:rsid w:val="001F0975"/>
    <w:pPr>
      <w:numPr>
        <w:numId w:val="17"/>
      </w:numPr>
      <w:contextualSpacing/>
    </w:pPr>
  </w:style>
  <w:style w:type="paragraph" w:styleId="MacroText">
    <w:name w:val="macro"/>
    <w:link w:val="MacroTextChar"/>
    <w:uiPriority w:val="99"/>
    <w:semiHidden/>
    <w:unhideWhenUsed/>
    <w:locked/>
    <w:rsid w:val="001F0975"/>
    <w:pPr>
      <w:tabs>
        <w:tab w:val="left" w:pos="480"/>
        <w:tab w:val="left" w:pos="960"/>
        <w:tab w:val="left" w:pos="1440"/>
        <w:tab w:val="left" w:pos="1920"/>
        <w:tab w:val="left" w:pos="2400"/>
        <w:tab w:val="left" w:pos="2880"/>
        <w:tab w:val="left" w:pos="3360"/>
        <w:tab w:val="left" w:pos="3840"/>
        <w:tab w:val="left" w:pos="4320"/>
      </w:tabs>
      <w:spacing w:after="0"/>
    </w:pPr>
    <w:rPr>
      <w:rFonts w:ascii="Consolas" w:eastAsia="Calibri" w:hAnsi="Consolas"/>
      <w:lang w:val="en-GB"/>
    </w:rPr>
  </w:style>
  <w:style w:type="character" w:customStyle="1" w:styleId="MacroTextChar">
    <w:name w:val="Macro Text Char"/>
    <w:basedOn w:val="DefaultParagraphFont"/>
    <w:link w:val="MacroText"/>
    <w:uiPriority w:val="99"/>
    <w:semiHidden/>
    <w:rsid w:val="001F0975"/>
    <w:rPr>
      <w:rFonts w:ascii="Consolas" w:eastAsia="Calibri" w:hAnsi="Consolas"/>
      <w:lang w:val="en-GB"/>
    </w:rPr>
  </w:style>
  <w:style w:type="paragraph" w:styleId="MessageHeader">
    <w:name w:val="Message Header"/>
    <w:basedOn w:val="Normal"/>
    <w:link w:val="MessageHeaderChar"/>
    <w:uiPriority w:val="99"/>
    <w:semiHidden/>
    <w:unhideWhenUsed/>
    <w:locked/>
    <w:rsid w:val="001F0975"/>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1F0975"/>
    <w:rPr>
      <w:rFonts w:asciiTheme="majorHAnsi" w:eastAsiaTheme="majorEastAsia" w:hAnsiTheme="majorHAnsi" w:cstheme="majorBidi"/>
      <w:sz w:val="24"/>
      <w:szCs w:val="24"/>
      <w:shd w:val="pct20" w:color="auto" w:fill="auto"/>
      <w:lang w:val="en-GB"/>
    </w:rPr>
  </w:style>
  <w:style w:type="paragraph" w:styleId="NoSpacing">
    <w:name w:val="No Spacing"/>
    <w:uiPriority w:val="1"/>
    <w:semiHidden/>
    <w:qFormat/>
    <w:locked/>
    <w:rsid w:val="001F0975"/>
    <w:pPr>
      <w:spacing w:before="0" w:after="0"/>
    </w:pPr>
    <w:rPr>
      <w:rFonts w:eastAsia="Calibri"/>
      <w:szCs w:val="22"/>
      <w:lang w:val="en-GB"/>
    </w:rPr>
  </w:style>
  <w:style w:type="paragraph" w:styleId="NormalIndent">
    <w:name w:val="Normal Indent"/>
    <w:basedOn w:val="Normal"/>
    <w:uiPriority w:val="99"/>
    <w:semiHidden/>
    <w:unhideWhenUsed/>
    <w:locked/>
    <w:rsid w:val="001F0975"/>
    <w:pPr>
      <w:ind w:left="720"/>
    </w:pPr>
  </w:style>
  <w:style w:type="paragraph" w:styleId="NoteHeading">
    <w:name w:val="Note Heading"/>
    <w:basedOn w:val="Normal"/>
    <w:next w:val="Normal"/>
    <w:link w:val="NoteHeadingChar"/>
    <w:uiPriority w:val="99"/>
    <w:semiHidden/>
    <w:unhideWhenUsed/>
    <w:locked/>
    <w:rsid w:val="001F0975"/>
    <w:pPr>
      <w:spacing w:before="0" w:after="0"/>
    </w:pPr>
  </w:style>
  <w:style w:type="character" w:customStyle="1" w:styleId="NoteHeadingChar">
    <w:name w:val="Note Heading Char"/>
    <w:basedOn w:val="DefaultParagraphFont"/>
    <w:link w:val="NoteHeading"/>
    <w:uiPriority w:val="99"/>
    <w:semiHidden/>
    <w:rsid w:val="001F0975"/>
    <w:rPr>
      <w:rFonts w:eastAsia="Calibri"/>
      <w:szCs w:val="22"/>
      <w:lang w:val="en-GB"/>
    </w:rPr>
  </w:style>
  <w:style w:type="paragraph" w:styleId="PlainText">
    <w:name w:val="Plain Text"/>
    <w:basedOn w:val="Normal"/>
    <w:link w:val="PlainTextChar"/>
    <w:uiPriority w:val="99"/>
    <w:semiHidden/>
    <w:unhideWhenUsed/>
    <w:locked/>
    <w:rsid w:val="001F0975"/>
    <w:pPr>
      <w:spacing w:before="0" w:after="0"/>
    </w:pPr>
    <w:rPr>
      <w:rFonts w:ascii="Consolas" w:hAnsi="Consolas"/>
      <w:sz w:val="21"/>
      <w:szCs w:val="21"/>
    </w:rPr>
  </w:style>
  <w:style w:type="character" w:customStyle="1" w:styleId="PlainTextChar">
    <w:name w:val="Plain Text Char"/>
    <w:basedOn w:val="DefaultParagraphFont"/>
    <w:link w:val="PlainText"/>
    <w:uiPriority w:val="99"/>
    <w:semiHidden/>
    <w:rsid w:val="001F0975"/>
    <w:rPr>
      <w:rFonts w:ascii="Consolas" w:eastAsia="Calibri" w:hAnsi="Consolas"/>
      <w:sz w:val="21"/>
      <w:szCs w:val="21"/>
      <w:lang w:val="en-GB"/>
    </w:rPr>
  </w:style>
  <w:style w:type="paragraph" w:styleId="Quote">
    <w:name w:val="Quote"/>
    <w:basedOn w:val="Normal"/>
    <w:next w:val="Normal"/>
    <w:link w:val="QuoteChar"/>
    <w:uiPriority w:val="29"/>
    <w:qFormat/>
    <w:locked/>
    <w:rsid w:val="001F0975"/>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1F0975"/>
    <w:rPr>
      <w:rFonts w:eastAsia="Calibri"/>
      <w:i/>
      <w:iCs/>
      <w:color w:val="404040" w:themeColor="text1" w:themeTint="BF"/>
      <w:szCs w:val="22"/>
      <w:lang w:val="en-GB"/>
    </w:rPr>
  </w:style>
  <w:style w:type="paragraph" w:styleId="Salutation">
    <w:name w:val="Salutation"/>
    <w:basedOn w:val="Normal"/>
    <w:next w:val="Normal"/>
    <w:link w:val="SalutationChar"/>
    <w:uiPriority w:val="99"/>
    <w:semiHidden/>
    <w:unhideWhenUsed/>
    <w:locked/>
    <w:rsid w:val="001F0975"/>
  </w:style>
  <w:style w:type="character" w:customStyle="1" w:styleId="SalutationChar">
    <w:name w:val="Salutation Char"/>
    <w:basedOn w:val="DefaultParagraphFont"/>
    <w:link w:val="Salutation"/>
    <w:uiPriority w:val="99"/>
    <w:semiHidden/>
    <w:rsid w:val="001F0975"/>
    <w:rPr>
      <w:rFonts w:eastAsia="Calibri"/>
      <w:szCs w:val="22"/>
      <w:lang w:val="en-GB"/>
    </w:rPr>
  </w:style>
  <w:style w:type="paragraph" w:styleId="Subtitle">
    <w:name w:val="Subtitle"/>
    <w:basedOn w:val="Normal"/>
    <w:next w:val="Normal"/>
    <w:link w:val="SubtitleChar"/>
    <w:uiPriority w:val="11"/>
    <w:qFormat/>
    <w:locked/>
    <w:rsid w:val="001F0975"/>
    <w:pPr>
      <w:numPr>
        <w:ilvl w:val="1"/>
      </w:numPr>
      <w:spacing w:after="160"/>
    </w:pPr>
    <w:rPr>
      <w:rFonts w:asciiTheme="minorHAnsi" w:eastAsiaTheme="minorEastAsia" w:hAnsiTheme="minorHAnsi" w:cstheme="minorBidi"/>
      <w:color w:val="5A5A5A" w:themeColor="text1" w:themeTint="A5"/>
      <w:spacing w:val="15"/>
      <w:sz w:val="22"/>
    </w:rPr>
  </w:style>
  <w:style w:type="character" w:customStyle="1" w:styleId="SubtitleChar">
    <w:name w:val="Subtitle Char"/>
    <w:basedOn w:val="DefaultParagraphFont"/>
    <w:link w:val="Subtitle"/>
    <w:uiPriority w:val="11"/>
    <w:rsid w:val="001F0975"/>
    <w:rPr>
      <w:rFonts w:asciiTheme="minorHAnsi" w:eastAsiaTheme="minorEastAsia" w:hAnsiTheme="minorHAnsi" w:cstheme="minorBidi"/>
      <w:color w:val="5A5A5A" w:themeColor="text1" w:themeTint="A5"/>
      <w:spacing w:val="15"/>
      <w:sz w:val="22"/>
      <w:szCs w:val="22"/>
      <w:lang w:val="en-GB"/>
    </w:rPr>
  </w:style>
  <w:style w:type="paragraph" w:styleId="TableofAuthorities">
    <w:name w:val="table of authorities"/>
    <w:basedOn w:val="Normal"/>
    <w:next w:val="Normal"/>
    <w:uiPriority w:val="99"/>
    <w:semiHidden/>
    <w:locked/>
    <w:rsid w:val="001F0975"/>
    <w:pPr>
      <w:spacing w:after="0"/>
      <w:ind w:left="200" w:hanging="200"/>
    </w:pPr>
  </w:style>
  <w:style w:type="paragraph" w:styleId="TableofFigures">
    <w:name w:val="table of figures"/>
    <w:basedOn w:val="Normal"/>
    <w:next w:val="Normal"/>
    <w:uiPriority w:val="99"/>
    <w:semiHidden/>
    <w:unhideWhenUsed/>
    <w:locked/>
    <w:rsid w:val="001F0975"/>
    <w:pPr>
      <w:spacing w:after="0"/>
    </w:pPr>
  </w:style>
  <w:style w:type="paragraph" w:styleId="Title">
    <w:name w:val="Title"/>
    <w:basedOn w:val="Normal"/>
    <w:next w:val="Normal"/>
    <w:link w:val="TitleChar"/>
    <w:uiPriority w:val="10"/>
    <w:qFormat/>
    <w:locked/>
    <w:rsid w:val="001F0975"/>
    <w:pPr>
      <w:spacing w:before="0" w:after="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1F0975"/>
    <w:rPr>
      <w:rFonts w:asciiTheme="majorHAnsi" w:eastAsiaTheme="majorEastAsia" w:hAnsiTheme="majorHAnsi" w:cstheme="majorBidi"/>
      <w:spacing w:val="-10"/>
      <w:kern w:val="28"/>
      <w:sz w:val="56"/>
      <w:szCs w:val="56"/>
      <w:lang w:val="en-GB"/>
    </w:rPr>
  </w:style>
  <w:style w:type="paragraph" w:styleId="TOAHeading">
    <w:name w:val="toa heading"/>
    <w:basedOn w:val="Normal"/>
    <w:next w:val="Normal"/>
    <w:uiPriority w:val="99"/>
    <w:semiHidden/>
    <w:unhideWhenUsed/>
    <w:locked/>
    <w:rsid w:val="001F0975"/>
    <w:pPr>
      <w:spacing w:before="120"/>
    </w:pPr>
    <w:rPr>
      <w:rFonts w:asciiTheme="majorHAnsi" w:eastAsiaTheme="majorEastAsia" w:hAnsiTheme="majorHAnsi" w:cstheme="majorBidi"/>
      <w:b/>
      <w:bCs/>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518136">
      <w:bodyDiv w:val="1"/>
      <w:marLeft w:val="0"/>
      <w:marRight w:val="0"/>
      <w:marTop w:val="0"/>
      <w:marBottom w:val="0"/>
      <w:divBdr>
        <w:top w:val="none" w:sz="0" w:space="0" w:color="auto"/>
        <w:left w:val="none" w:sz="0" w:space="0" w:color="auto"/>
        <w:bottom w:val="none" w:sz="0" w:space="0" w:color="auto"/>
        <w:right w:val="none" w:sz="0" w:space="0" w:color="auto"/>
      </w:divBdr>
    </w:div>
    <w:div w:id="3675855">
      <w:bodyDiv w:val="1"/>
      <w:marLeft w:val="0"/>
      <w:marRight w:val="0"/>
      <w:marTop w:val="0"/>
      <w:marBottom w:val="0"/>
      <w:divBdr>
        <w:top w:val="none" w:sz="0" w:space="0" w:color="auto"/>
        <w:left w:val="none" w:sz="0" w:space="0" w:color="auto"/>
        <w:bottom w:val="none" w:sz="0" w:space="0" w:color="auto"/>
        <w:right w:val="none" w:sz="0" w:space="0" w:color="auto"/>
      </w:divBdr>
    </w:div>
    <w:div w:id="5599507">
      <w:bodyDiv w:val="1"/>
      <w:marLeft w:val="0"/>
      <w:marRight w:val="0"/>
      <w:marTop w:val="0"/>
      <w:marBottom w:val="0"/>
      <w:divBdr>
        <w:top w:val="none" w:sz="0" w:space="0" w:color="auto"/>
        <w:left w:val="none" w:sz="0" w:space="0" w:color="auto"/>
        <w:bottom w:val="none" w:sz="0" w:space="0" w:color="auto"/>
        <w:right w:val="none" w:sz="0" w:space="0" w:color="auto"/>
      </w:divBdr>
    </w:div>
    <w:div w:id="10642571">
      <w:bodyDiv w:val="1"/>
      <w:marLeft w:val="0"/>
      <w:marRight w:val="0"/>
      <w:marTop w:val="0"/>
      <w:marBottom w:val="0"/>
      <w:divBdr>
        <w:top w:val="none" w:sz="0" w:space="0" w:color="auto"/>
        <w:left w:val="none" w:sz="0" w:space="0" w:color="auto"/>
        <w:bottom w:val="none" w:sz="0" w:space="0" w:color="auto"/>
        <w:right w:val="none" w:sz="0" w:space="0" w:color="auto"/>
      </w:divBdr>
    </w:div>
    <w:div w:id="50155546">
      <w:bodyDiv w:val="1"/>
      <w:marLeft w:val="0"/>
      <w:marRight w:val="0"/>
      <w:marTop w:val="0"/>
      <w:marBottom w:val="0"/>
      <w:divBdr>
        <w:top w:val="none" w:sz="0" w:space="0" w:color="auto"/>
        <w:left w:val="none" w:sz="0" w:space="0" w:color="auto"/>
        <w:bottom w:val="none" w:sz="0" w:space="0" w:color="auto"/>
        <w:right w:val="none" w:sz="0" w:space="0" w:color="auto"/>
      </w:divBdr>
    </w:div>
    <w:div w:id="83036939">
      <w:bodyDiv w:val="1"/>
      <w:marLeft w:val="0"/>
      <w:marRight w:val="0"/>
      <w:marTop w:val="0"/>
      <w:marBottom w:val="0"/>
      <w:divBdr>
        <w:top w:val="none" w:sz="0" w:space="0" w:color="auto"/>
        <w:left w:val="none" w:sz="0" w:space="0" w:color="auto"/>
        <w:bottom w:val="none" w:sz="0" w:space="0" w:color="auto"/>
        <w:right w:val="none" w:sz="0" w:space="0" w:color="auto"/>
      </w:divBdr>
    </w:div>
    <w:div w:id="97525530">
      <w:bodyDiv w:val="1"/>
      <w:marLeft w:val="0"/>
      <w:marRight w:val="0"/>
      <w:marTop w:val="0"/>
      <w:marBottom w:val="0"/>
      <w:divBdr>
        <w:top w:val="none" w:sz="0" w:space="0" w:color="auto"/>
        <w:left w:val="none" w:sz="0" w:space="0" w:color="auto"/>
        <w:bottom w:val="none" w:sz="0" w:space="0" w:color="auto"/>
        <w:right w:val="none" w:sz="0" w:space="0" w:color="auto"/>
      </w:divBdr>
    </w:div>
    <w:div w:id="111559168">
      <w:bodyDiv w:val="1"/>
      <w:marLeft w:val="0"/>
      <w:marRight w:val="0"/>
      <w:marTop w:val="0"/>
      <w:marBottom w:val="0"/>
      <w:divBdr>
        <w:top w:val="none" w:sz="0" w:space="0" w:color="auto"/>
        <w:left w:val="none" w:sz="0" w:space="0" w:color="auto"/>
        <w:bottom w:val="none" w:sz="0" w:space="0" w:color="auto"/>
        <w:right w:val="none" w:sz="0" w:space="0" w:color="auto"/>
      </w:divBdr>
      <w:divsChild>
        <w:div w:id="518005205">
          <w:marLeft w:val="0"/>
          <w:marRight w:val="0"/>
          <w:marTop w:val="0"/>
          <w:marBottom w:val="0"/>
          <w:divBdr>
            <w:top w:val="none" w:sz="0" w:space="0" w:color="auto"/>
            <w:left w:val="none" w:sz="0" w:space="0" w:color="auto"/>
            <w:bottom w:val="none" w:sz="0" w:space="0" w:color="auto"/>
            <w:right w:val="none" w:sz="0" w:space="0" w:color="auto"/>
          </w:divBdr>
        </w:div>
      </w:divsChild>
    </w:div>
    <w:div w:id="160394154">
      <w:bodyDiv w:val="1"/>
      <w:marLeft w:val="0"/>
      <w:marRight w:val="0"/>
      <w:marTop w:val="0"/>
      <w:marBottom w:val="0"/>
      <w:divBdr>
        <w:top w:val="none" w:sz="0" w:space="0" w:color="auto"/>
        <w:left w:val="none" w:sz="0" w:space="0" w:color="auto"/>
        <w:bottom w:val="none" w:sz="0" w:space="0" w:color="auto"/>
        <w:right w:val="none" w:sz="0" w:space="0" w:color="auto"/>
      </w:divBdr>
    </w:div>
    <w:div w:id="167790898">
      <w:bodyDiv w:val="1"/>
      <w:marLeft w:val="0"/>
      <w:marRight w:val="0"/>
      <w:marTop w:val="0"/>
      <w:marBottom w:val="0"/>
      <w:divBdr>
        <w:top w:val="none" w:sz="0" w:space="0" w:color="auto"/>
        <w:left w:val="none" w:sz="0" w:space="0" w:color="auto"/>
        <w:bottom w:val="none" w:sz="0" w:space="0" w:color="auto"/>
        <w:right w:val="none" w:sz="0" w:space="0" w:color="auto"/>
      </w:divBdr>
    </w:div>
    <w:div w:id="219638421">
      <w:bodyDiv w:val="1"/>
      <w:marLeft w:val="0"/>
      <w:marRight w:val="0"/>
      <w:marTop w:val="0"/>
      <w:marBottom w:val="0"/>
      <w:divBdr>
        <w:top w:val="none" w:sz="0" w:space="0" w:color="auto"/>
        <w:left w:val="none" w:sz="0" w:space="0" w:color="auto"/>
        <w:bottom w:val="none" w:sz="0" w:space="0" w:color="auto"/>
        <w:right w:val="none" w:sz="0" w:space="0" w:color="auto"/>
      </w:divBdr>
    </w:div>
    <w:div w:id="253636239">
      <w:bodyDiv w:val="1"/>
      <w:marLeft w:val="0"/>
      <w:marRight w:val="0"/>
      <w:marTop w:val="0"/>
      <w:marBottom w:val="0"/>
      <w:divBdr>
        <w:top w:val="none" w:sz="0" w:space="0" w:color="auto"/>
        <w:left w:val="none" w:sz="0" w:space="0" w:color="auto"/>
        <w:bottom w:val="none" w:sz="0" w:space="0" w:color="auto"/>
        <w:right w:val="none" w:sz="0" w:space="0" w:color="auto"/>
      </w:divBdr>
    </w:div>
    <w:div w:id="283655266">
      <w:bodyDiv w:val="1"/>
      <w:marLeft w:val="0"/>
      <w:marRight w:val="0"/>
      <w:marTop w:val="0"/>
      <w:marBottom w:val="0"/>
      <w:divBdr>
        <w:top w:val="none" w:sz="0" w:space="0" w:color="auto"/>
        <w:left w:val="none" w:sz="0" w:space="0" w:color="auto"/>
        <w:bottom w:val="none" w:sz="0" w:space="0" w:color="auto"/>
        <w:right w:val="none" w:sz="0" w:space="0" w:color="auto"/>
      </w:divBdr>
    </w:div>
    <w:div w:id="285738603">
      <w:bodyDiv w:val="1"/>
      <w:marLeft w:val="0"/>
      <w:marRight w:val="0"/>
      <w:marTop w:val="0"/>
      <w:marBottom w:val="0"/>
      <w:divBdr>
        <w:top w:val="none" w:sz="0" w:space="0" w:color="auto"/>
        <w:left w:val="none" w:sz="0" w:space="0" w:color="auto"/>
        <w:bottom w:val="none" w:sz="0" w:space="0" w:color="auto"/>
        <w:right w:val="none" w:sz="0" w:space="0" w:color="auto"/>
      </w:divBdr>
    </w:div>
    <w:div w:id="304819983">
      <w:bodyDiv w:val="1"/>
      <w:marLeft w:val="0"/>
      <w:marRight w:val="0"/>
      <w:marTop w:val="0"/>
      <w:marBottom w:val="0"/>
      <w:divBdr>
        <w:top w:val="none" w:sz="0" w:space="0" w:color="auto"/>
        <w:left w:val="none" w:sz="0" w:space="0" w:color="auto"/>
        <w:bottom w:val="none" w:sz="0" w:space="0" w:color="auto"/>
        <w:right w:val="none" w:sz="0" w:space="0" w:color="auto"/>
      </w:divBdr>
    </w:div>
    <w:div w:id="375204990">
      <w:bodyDiv w:val="1"/>
      <w:marLeft w:val="0"/>
      <w:marRight w:val="0"/>
      <w:marTop w:val="0"/>
      <w:marBottom w:val="0"/>
      <w:divBdr>
        <w:top w:val="none" w:sz="0" w:space="0" w:color="auto"/>
        <w:left w:val="none" w:sz="0" w:space="0" w:color="auto"/>
        <w:bottom w:val="none" w:sz="0" w:space="0" w:color="auto"/>
        <w:right w:val="none" w:sz="0" w:space="0" w:color="auto"/>
      </w:divBdr>
    </w:div>
    <w:div w:id="402024386">
      <w:bodyDiv w:val="1"/>
      <w:marLeft w:val="0"/>
      <w:marRight w:val="0"/>
      <w:marTop w:val="0"/>
      <w:marBottom w:val="0"/>
      <w:divBdr>
        <w:top w:val="none" w:sz="0" w:space="0" w:color="auto"/>
        <w:left w:val="none" w:sz="0" w:space="0" w:color="auto"/>
        <w:bottom w:val="none" w:sz="0" w:space="0" w:color="auto"/>
        <w:right w:val="none" w:sz="0" w:space="0" w:color="auto"/>
      </w:divBdr>
    </w:div>
    <w:div w:id="402408315">
      <w:bodyDiv w:val="1"/>
      <w:marLeft w:val="0"/>
      <w:marRight w:val="0"/>
      <w:marTop w:val="0"/>
      <w:marBottom w:val="0"/>
      <w:divBdr>
        <w:top w:val="none" w:sz="0" w:space="0" w:color="auto"/>
        <w:left w:val="none" w:sz="0" w:space="0" w:color="auto"/>
        <w:bottom w:val="none" w:sz="0" w:space="0" w:color="auto"/>
        <w:right w:val="none" w:sz="0" w:space="0" w:color="auto"/>
      </w:divBdr>
    </w:div>
    <w:div w:id="466046248">
      <w:bodyDiv w:val="1"/>
      <w:marLeft w:val="0"/>
      <w:marRight w:val="0"/>
      <w:marTop w:val="0"/>
      <w:marBottom w:val="0"/>
      <w:divBdr>
        <w:top w:val="none" w:sz="0" w:space="0" w:color="auto"/>
        <w:left w:val="none" w:sz="0" w:space="0" w:color="auto"/>
        <w:bottom w:val="none" w:sz="0" w:space="0" w:color="auto"/>
        <w:right w:val="none" w:sz="0" w:space="0" w:color="auto"/>
      </w:divBdr>
    </w:div>
    <w:div w:id="470945042">
      <w:bodyDiv w:val="1"/>
      <w:marLeft w:val="0"/>
      <w:marRight w:val="0"/>
      <w:marTop w:val="0"/>
      <w:marBottom w:val="0"/>
      <w:divBdr>
        <w:top w:val="none" w:sz="0" w:space="0" w:color="auto"/>
        <w:left w:val="none" w:sz="0" w:space="0" w:color="auto"/>
        <w:bottom w:val="none" w:sz="0" w:space="0" w:color="auto"/>
        <w:right w:val="none" w:sz="0" w:space="0" w:color="auto"/>
      </w:divBdr>
    </w:div>
    <w:div w:id="477187089">
      <w:bodyDiv w:val="1"/>
      <w:marLeft w:val="0"/>
      <w:marRight w:val="0"/>
      <w:marTop w:val="0"/>
      <w:marBottom w:val="0"/>
      <w:divBdr>
        <w:top w:val="none" w:sz="0" w:space="0" w:color="auto"/>
        <w:left w:val="none" w:sz="0" w:space="0" w:color="auto"/>
        <w:bottom w:val="none" w:sz="0" w:space="0" w:color="auto"/>
        <w:right w:val="none" w:sz="0" w:space="0" w:color="auto"/>
      </w:divBdr>
    </w:div>
    <w:div w:id="547765498">
      <w:bodyDiv w:val="1"/>
      <w:marLeft w:val="0"/>
      <w:marRight w:val="0"/>
      <w:marTop w:val="0"/>
      <w:marBottom w:val="0"/>
      <w:divBdr>
        <w:top w:val="none" w:sz="0" w:space="0" w:color="auto"/>
        <w:left w:val="none" w:sz="0" w:space="0" w:color="auto"/>
        <w:bottom w:val="none" w:sz="0" w:space="0" w:color="auto"/>
        <w:right w:val="none" w:sz="0" w:space="0" w:color="auto"/>
      </w:divBdr>
    </w:div>
    <w:div w:id="564603879">
      <w:bodyDiv w:val="1"/>
      <w:marLeft w:val="0"/>
      <w:marRight w:val="0"/>
      <w:marTop w:val="0"/>
      <w:marBottom w:val="0"/>
      <w:divBdr>
        <w:top w:val="none" w:sz="0" w:space="0" w:color="auto"/>
        <w:left w:val="none" w:sz="0" w:space="0" w:color="auto"/>
        <w:bottom w:val="none" w:sz="0" w:space="0" w:color="auto"/>
        <w:right w:val="none" w:sz="0" w:space="0" w:color="auto"/>
      </w:divBdr>
    </w:div>
    <w:div w:id="675350215">
      <w:bodyDiv w:val="1"/>
      <w:marLeft w:val="0"/>
      <w:marRight w:val="0"/>
      <w:marTop w:val="0"/>
      <w:marBottom w:val="0"/>
      <w:divBdr>
        <w:top w:val="none" w:sz="0" w:space="0" w:color="auto"/>
        <w:left w:val="none" w:sz="0" w:space="0" w:color="auto"/>
        <w:bottom w:val="none" w:sz="0" w:space="0" w:color="auto"/>
        <w:right w:val="none" w:sz="0" w:space="0" w:color="auto"/>
      </w:divBdr>
    </w:div>
    <w:div w:id="701243367">
      <w:bodyDiv w:val="1"/>
      <w:marLeft w:val="0"/>
      <w:marRight w:val="0"/>
      <w:marTop w:val="0"/>
      <w:marBottom w:val="0"/>
      <w:divBdr>
        <w:top w:val="none" w:sz="0" w:space="0" w:color="auto"/>
        <w:left w:val="none" w:sz="0" w:space="0" w:color="auto"/>
        <w:bottom w:val="none" w:sz="0" w:space="0" w:color="auto"/>
        <w:right w:val="none" w:sz="0" w:space="0" w:color="auto"/>
      </w:divBdr>
    </w:div>
    <w:div w:id="701395750">
      <w:bodyDiv w:val="1"/>
      <w:marLeft w:val="0"/>
      <w:marRight w:val="0"/>
      <w:marTop w:val="0"/>
      <w:marBottom w:val="0"/>
      <w:divBdr>
        <w:top w:val="none" w:sz="0" w:space="0" w:color="auto"/>
        <w:left w:val="none" w:sz="0" w:space="0" w:color="auto"/>
        <w:bottom w:val="none" w:sz="0" w:space="0" w:color="auto"/>
        <w:right w:val="none" w:sz="0" w:space="0" w:color="auto"/>
      </w:divBdr>
    </w:div>
    <w:div w:id="714156672">
      <w:bodyDiv w:val="1"/>
      <w:marLeft w:val="0"/>
      <w:marRight w:val="0"/>
      <w:marTop w:val="0"/>
      <w:marBottom w:val="0"/>
      <w:divBdr>
        <w:top w:val="none" w:sz="0" w:space="0" w:color="auto"/>
        <w:left w:val="none" w:sz="0" w:space="0" w:color="auto"/>
        <w:bottom w:val="none" w:sz="0" w:space="0" w:color="auto"/>
        <w:right w:val="none" w:sz="0" w:space="0" w:color="auto"/>
      </w:divBdr>
    </w:div>
    <w:div w:id="724573742">
      <w:bodyDiv w:val="1"/>
      <w:marLeft w:val="0"/>
      <w:marRight w:val="0"/>
      <w:marTop w:val="0"/>
      <w:marBottom w:val="0"/>
      <w:divBdr>
        <w:top w:val="none" w:sz="0" w:space="0" w:color="auto"/>
        <w:left w:val="none" w:sz="0" w:space="0" w:color="auto"/>
        <w:bottom w:val="none" w:sz="0" w:space="0" w:color="auto"/>
        <w:right w:val="none" w:sz="0" w:space="0" w:color="auto"/>
      </w:divBdr>
    </w:div>
    <w:div w:id="774792448">
      <w:bodyDiv w:val="1"/>
      <w:marLeft w:val="0"/>
      <w:marRight w:val="0"/>
      <w:marTop w:val="0"/>
      <w:marBottom w:val="0"/>
      <w:divBdr>
        <w:top w:val="none" w:sz="0" w:space="0" w:color="auto"/>
        <w:left w:val="none" w:sz="0" w:space="0" w:color="auto"/>
        <w:bottom w:val="none" w:sz="0" w:space="0" w:color="auto"/>
        <w:right w:val="none" w:sz="0" w:space="0" w:color="auto"/>
      </w:divBdr>
    </w:div>
    <w:div w:id="853766408">
      <w:bodyDiv w:val="1"/>
      <w:marLeft w:val="0"/>
      <w:marRight w:val="0"/>
      <w:marTop w:val="0"/>
      <w:marBottom w:val="0"/>
      <w:divBdr>
        <w:top w:val="none" w:sz="0" w:space="0" w:color="auto"/>
        <w:left w:val="none" w:sz="0" w:space="0" w:color="auto"/>
        <w:bottom w:val="none" w:sz="0" w:space="0" w:color="auto"/>
        <w:right w:val="none" w:sz="0" w:space="0" w:color="auto"/>
      </w:divBdr>
    </w:div>
    <w:div w:id="894126470">
      <w:bodyDiv w:val="1"/>
      <w:marLeft w:val="0"/>
      <w:marRight w:val="0"/>
      <w:marTop w:val="0"/>
      <w:marBottom w:val="0"/>
      <w:divBdr>
        <w:top w:val="none" w:sz="0" w:space="0" w:color="auto"/>
        <w:left w:val="none" w:sz="0" w:space="0" w:color="auto"/>
        <w:bottom w:val="none" w:sz="0" w:space="0" w:color="auto"/>
        <w:right w:val="none" w:sz="0" w:space="0" w:color="auto"/>
      </w:divBdr>
    </w:div>
    <w:div w:id="904872867">
      <w:bodyDiv w:val="1"/>
      <w:marLeft w:val="0"/>
      <w:marRight w:val="0"/>
      <w:marTop w:val="0"/>
      <w:marBottom w:val="0"/>
      <w:divBdr>
        <w:top w:val="none" w:sz="0" w:space="0" w:color="auto"/>
        <w:left w:val="none" w:sz="0" w:space="0" w:color="auto"/>
        <w:bottom w:val="none" w:sz="0" w:space="0" w:color="auto"/>
        <w:right w:val="none" w:sz="0" w:space="0" w:color="auto"/>
      </w:divBdr>
    </w:div>
    <w:div w:id="968978821">
      <w:bodyDiv w:val="1"/>
      <w:marLeft w:val="0"/>
      <w:marRight w:val="0"/>
      <w:marTop w:val="0"/>
      <w:marBottom w:val="0"/>
      <w:divBdr>
        <w:top w:val="none" w:sz="0" w:space="0" w:color="auto"/>
        <w:left w:val="none" w:sz="0" w:space="0" w:color="auto"/>
        <w:bottom w:val="none" w:sz="0" w:space="0" w:color="auto"/>
        <w:right w:val="none" w:sz="0" w:space="0" w:color="auto"/>
      </w:divBdr>
    </w:div>
    <w:div w:id="997226108">
      <w:bodyDiv w:val="1"/>
      <w:marLeft w:val="0"/>
      <w:marRight w:val="0"/>
      <w:marTop w:val="0"/>
      <w:marBottom w:val="0"/>
      <w:divBdr>
        <w:top w:val="none" w:sz="0" w:space="0" w:color="auto"/>
        <w:left w:val="none" w:sz="0" w:space="0" w:color="auto"/>
        <w:bottom w:val="none" w:sz="0" w:space="0" w:color="auto"/>
        <w:right w:val="none" w:sz="0" w:space="0" w:color="auto"/>
      </w:divBdr>
    </w:div>
    <w:div w:id="997733854">
      <w:bodyDiv w:val="1"/>
      <w:marLeft w:val="0"/>
      <w:marRight w:val="0"/>
      <w:marTop w:val="0"/>
      <w:marBottom w:val="0"/>
      <w:divBdr>
        <w:top w:val="none" w:sz="0" w:space="0" w:color="auto"/>
        <w:left w:val="none" w:sz="0" w:space="0" w:color="auto"/>
        <w:bottom w:val="none" w:sz="0" w:space="0" w:color="auto"/>
        <w:right w:val="none" w:sz="0" w:space="0" w:color="auto"/>
      </w:divBdr>
    </w:div>
    <w:div w:id="1015762764">
      <w:bodyDiv w:val="1"/>
      <w:marLeft w:val="0"/>
      <w:marRight w:val="0"/>
      <w:marTop w:val="0"/>
      <w:marBottom w:val="0"/>
      <w:divBdr>
        <w:top w:val="none" w:sz="0" w:space="0" w:color="auto"/>
        <w:left w:val="none" w:sz="0" w:space="0" w:color="auto"/>
        <w:bottom w:val="none" w:sz="0" w:space="0" w:color="auto"/>
        <w:right w:val="none" w:sz="0" w:space="0" w:color="auto"/>
      </w:divBdr>
    </w:div>
    <w:div w:id="1054113301">
      <w:bodyDiv w:val="1"/>
      <w:marLeft w:val="0"/>
      <w:marRight w:val="0"/>
      <w:marTop w:val="0"/>
      <w:marBottom w:val="0"/>
      <w:divBdr>
        <w:top w:val="none" w:sz="0" w:space="0" w:color="auto"/>
        <w:left w:val="none" w:sz="0" w:space="0" w:color="auto"/>
        <w:bottom w:val="none" w:sz="0" w:space="0" w:color="auto"/>
        <w:right w:val="none" w:sz="0" w:space="0" w:color="auto"/>
      </w:divBdr>
    </w:div>
    <w:div w:id="1060905869">
      <w:bodyDiv w:val="1"/>
      <w:marLeft w:val="0"/>
      <w:marRight w:val="0"/>
      <w:marTop w:val="0"/>
      <w:marBottom w:val="0"/>
      <w:divBdr>
        <w:top w:val="none" w:sz="0" w:space="0" w:color="auto"/>
        <w:left w:val="none" w:sz="0" w:space="0" w:color="auto"/>
        <w:bottom w:val="none" w:sz="0" w:space="0" w:color="auto"/>
        <w:right w:val="none" w:sz="0" w:space="0" w:color="auto"/>
      </w:divBdr>
    </w:div>
    <w:div w:id="1091857990">
      <w:bodyDiv w:val="1"/>
      <w:marLeft w:val="0"/>
      <w:marRight w:val="0"/>
      <w:marTop w:val="0"/>
      <w:marBottom w:val="0"/>
      <w:divBdr>
        <w:top w:val="none" w:sz="0" w:space="0" w:color="auto"/>
        <w:left w:val="none" w:sz="0" w:space="0" w:color="auto"/>
        <w:bottom w:val="none" w:sz="0" w:space="0" w:color="auto"/>
        <w:right w:val="none" w:sz="0" w:space="0" w:color="auto"/>
      </w:divBdr>
    </w:div>
    <w:div w:id="1095638256">
      <w:bodyDiv w:val="1"/>
      <w:marLeft w:val="0"/>
      <w:marRight w:val="0"/>
      <w:marTop w:val="0"/>
      <w:marBottom w:val="0"/>
      <w:divBdr>
        <w:top w:val="none" w:sz="0" w:space="0" w:color="auto"/>
        <w:left w:val="none" w:sz="0" w:space="0" w:color="auto"/>
        <w:bottom w:val="none" w:sz="0" w:space="0" w:color="auto"/>
        <w:right w:val="none" w:sz="0" w:space="0" w:color="auto"/>
      </w:divBdr>
    </w:div>
    <w:div w:id="1122529889">
      <w:bodyDiv w:val="1"/>
      <w:marLeft w:val="0"/>
      <w:marRight w:val="0"/>
      <w:marTop w:val="0"/>
      <w:marBottom w:val="0"/>
      <w:divBdr>
        <w:top w:val="none" w:sz="0" w:space="0" w:color="auto"/>
        <w:left w:val="none" w:sz="0" w:space="0" w:color="auto"/>
        <w:bottom w:val="none" w:sz="0" w:space="0" w:color="auto"/>
        <w:right w:val="none" w:sz="0" w:space="0" w:color="auto"/>
      </w:divBdr>
    </w:div>
    <w:div w:id="1168717346">
      <w:bodyDiv w:val="1"/>
      <w:marLeft w:val="0"/>
      <w:marRight w:val="0"/>
      <w:marTop w:val="0"/>
      <w:marBottom w:val="0"/>
      <w:divBdr>
        <w:top w:val="none" w:sz="0" w:space="0" w:color="auto"/>
        <w:left w:val="none" w:sz="0" w:space="0" w:color="auto"/>
        <w:bottom w:val="none" w:sz="0" w:space="0" w:color="auto"/>
        <w:right w:val="none" w:sz="0" w:space="0" w:color="auto"/>
      </w:divBdr>
    </w:div>
    <w:div w:id="1194030629">
      <w:bodyDiv w:val="1"/>
      <w:marLeft w:val="0"/>
      <w:marRight w:val="0"/>
      <w:marTop w:val="0"/>
      <w:marBottom w:val="0"/>
      <w:divBdr>
        <w:top w:val="none" w:sz="0" w:space="0" w:color="auto"/>
        <w:left w:val="none" w:sz="0" w:space="0" w:color="auto"/>
        <w:bottom w:val="none" w:sz="0" w:space="0" w:color="auto"/>
        <w:right w:val="none" w:sz="0" w:space="0" w:color="auto"/>
      </w:divBdr>
    </w:div>
    <w:div w:id="1297373024">
      <w:bodyDiv w:val="1"/>
      <w:marLeft w:val="0"/>
      <w:marRight w:val="0"/>
      <w:marTop w:val="0"/>
      <w:marBottom w:val="0"/>
      <w:divBdr>
        <w:top w:val="none" w:sz="0" w:space="0" w:color="auto"/>
        <w:left w:val="none" w:sz="0" w:space="0" w:color="auto"/>
        <w:bottom w:val="none" w:sz="0" w:space="0" w:color="auto"/>
        <w:right w:val="none" w:sz="0" w:space="0" w:color="auto"/>
      </w:divBdr>
    </w:div>
    <w:div w:id="1315911665">
      <w:bodyDiv w:val="1"/>
      <w:marLeft w:val="0"/>
      <w:marRight w:val="0"/>
      <w:marTop w:val="0"/>
      <w:marBottom w:val="0"/>
      <w:divBdr>
        <w:top w:val="none" w:sz="0" w:space="0" w:color="auto"/>
        <w:left w:val="none" w:sz="0" w:space="0" w:color="auto"/>
        <w:bottom w:val="none" w:sz="0" w:space="0" w:color="auto"/>
        <w:right w:val="none" w:sz="0" w:space="0" w:color="auto"/>
      </w:divBdr>
    </w:div>
    <w:div w:id="1317999636">
      <w:bodyDiv w:val="1"/>
      <w:marLeft w:val="0"/>
      <w:marRight w:val="0"/>
      <w:marTop w:val="0"/>
      <w:marBottom w:val="0"/>
      <w:divBdr>
        <w:top w:val="none" w:sz="0" w:space="0" w:color="auto"/>
        <w:left w:val="none" w:sz="0" w:space="0" w:color="auto"/>
        <w:bottom w:val="none" w:sz="0" w:space="0" w:color="auto"/>
        <w:right w:val="none" w:sz="0" w:space="0" w:color="auto"/>
      </w:divBdr>
    </w:div>
    <w:div w:id="1351638646">
      <w:bodyDiv w:val="1"/>
      <w:marLeft w:val="0"/>
      <w:marRight w:val="0"/>
      <w:marTop w:val="0"/>
      <w:marBottom w:val="0"/>
      <w:divBdr>
        <w:top w:val="none" w:sz="0" w:space="0" w:color="auto"/>
        <w:left w:val="none" w:sz="0" w:space="0" w:color="auto"/>
        <w:bottom w:val="none" w:sz="0" w:space="0" w:color="auto"/>
        <w:right w:val="none" w:sz="0" w:space="0" w:color="auto"/>
      </w:divBdr>
    </w:div>
    <w:div w:id="1441334440">
      <w:bodyDiv w:val="1"/>
      <w:marLeft w:val="0"/>
      <w:marRight w:val="0"/>
      <w:marTop w:val="0"/>
      <w:marBottom w:val="0"/>
      <w:divBdr>
        <w:top w:val="none" w:sz="0" w:space="0" w:color="auto"/>
        <w:left w:val="none" w:sz="0" w:space="0" w:color="auto"/>
        <w:bottom w:val="none" w:sz="0" w:space="0" w:color="auto"/>
        <w:right w:val="none" w:sz="0" w:space="0" w:color="auto"/>
      </w:divBdr>
    </w:div>
    <w:div w:id="1458985080">
      <w:bodyDiv w:val="1"/>
      <w:marLeft w:val="0"/>
      <w:marRight w:val="0"/>
      <w:marTop w:val="0"/>
      <w:marBottom w:val="0"/>
      <w:divBdr>
        <w:top w:val="none" w:sz="0" w:space="0" w:color="auto"/>
        <w:left w:val="none" w:sz="0" w:space="0" w:color="auto"/>
        <w:bottom w:val="none" w:sz="0" w:space="0" w:color="auto"/>
        <w:right w:val="none" w:sz="0" w:space="0" w:color="auto"/>
      </w:divBdr>
    </w:div>
    <w:div w:id="1543251771">
      <w:bodyDiv w:val="1"/>
      <w:marLeft w:val="0"/>
      <w:marRight w:val="0"/>
      <w:marTop w:val="0"/>
      <w:marBottom w:val="0"/>
      <w:divBdr>
        <w:top w:val="none" w:sz="0" w:space="0" w:color="auto"/>
        <w:left w:val="none" w:sz="0" w:space="0" w:color="auto"/>
        <w:bottom w:val="none" w:sz="0" w:space="0" w:color="auto"/>
        <w:right w:val="none" w:sz="0" w:space="0" w:color="auto"/>
      </w:divBdr>
    </w:div>
    <w:div w:id="1564950791">
      <w:bodyDiv w:val="1"/>
      <w:marLeft w:val="0"/>
      <w:marRight w:val="0"/>
      <w:marTop w:val="0"/>
      <w:marBottom w:val="0"/>
      <w:divBdr>
        <w:top w:val="none" w:sz="0" w:space="0" w:color="auto"/>
        <w:left w:val="none" w:sz="0" w:space="0" w:color="auto"/>
        <w:bottom w:val="none" w:sz="0" w:space="0" w:color="auto"/>
        <w:right w:val="none" w:sz="0" w:space="0" w:color="auto"/>
      </w:divBdr>
    </w:div>
    <w:div w:id="1567107661">
      <w:bodyDiv w:val="1"/>
      <w:marLeft w:val="0"/>
      <w:marRight w:val="0"/>
      <w:marTop w:val="0"/>
      <w:marBottom w:val="0"/>
      <w:divBdr>
        <w:top w:val="none" w:sz="0" w:space="0" w:color="auto"/>
        <w:left w:val="none" w:sz="0" w:space="0" w:color="auto"/>
        <w:bottom w:val="none" w:sz="0" w:space="0" w:color="auto"/>
        <w:right w:val="none" w:sz="0" w:space="0" w:color="auto"/>
      </w:divBdr>
    </w:div>
    <w:div w:id="1582175114">
      <w:bodyDiv w:val="1"/>
      <w:marLeft w:val="0"/>
      <w:marRight w:val="0"/>
      <w:marTop w:val="0"/>
      <w:marBottom w:val="0"/>
      <w:divBdr>
        <w:top w:val="none" w:sz="0" w:space="0" w:color="auto"/>
        <w:left w:val="none" w:sz="0" w:space="0" w:color="auto"/>
        <w:bottom w:val="none" w:sz="0" w:space="0" w:color="auto"/>
        <w:right w:val="none" w:sz="0" w:space="0" w:color="auto"/>
      </w:divBdr>
    </w:div>
    <w:div w:id="1601723076">
      <w:bodyDiv w:val="1"/>
      <w:marLeft w:val="0"/>
      <w:marRight w:val="0"/>
      <w:marTop w:val="0"/>
      <w:marBottom w:val="0"/>
      <w:divBdr>
        <w:top w:val="none" w:sz="0" w:space="0" w:color="auto"/>
        <w:left w:val="none" w:sz="0" w:space="0" w:color="auto"/>
        <w:bottom w:val="none" w:sz="0" w:space="0" w:color="auto"/>
        <w:right w:val="none" w:sz="0" w:space="0" w:color="auto"/>
      </w:divBdr>
    </w:div>
    <w:div w:id="1610237319">
      <w:bodyDiv w:val="1"/>
      <w:marLeft w:val="0"/>
      <w:marRight w:val="0"/>
      <w:marTop w:val="0"/>
      <w:marBottom w:val="0"/>
      <w:divBdr>
        <w:top w:val="none" w:sz="0" w:space="0" w:color="auto"/>
        <w:left w:val="none" w:sz="0" w:space="0" w:color="auto"/>
        <w:bottom w:val="none" w:sz="0" w:space="0" w:color="auto"/>
        <w:right w:val="none" w:sz="0" w:space="0" w:color="auto"/>
      </w:divBdr>
    </w:div>
    <w:div w:id="1617522120">
      <w:bodyDiv w:val="1"/>
      <w:marLeft w:val="0"/>
      <w:marRight w:val="0"/>
      <w:marTop w:val="0"/>
      <w:marBottom w:val="0"/>
      <w:divBdr>
        <w:top w:val="none" w:sz="0" w:space="0" w:color="auto"/>
        <w:left w:val="none" w:sz="0" w:space="0" w:color="auto"/>
        <w:bottom w:val="none" w:sz="0" w:space="0" w:color="auto"/>
        <w:right w:val="none" w:sz="0" w:space="0" w:color="auto"/>
      </w:divBdr>
    </w:div>
    <w:div w:id="1667592031">
      <w:bodyDiv w:val="1"/>
      <w:marLeft w:val="0"/>
      <w:marRight w:val="0"/>
      <w:marTop w:val="0"/>
      <w:marBottom w:val="0"/>
      <w:divBdr>
        <w:top w:val="none" w:sz="0" w:space="0" w:color="auto"/>
        <w:left w:val="none" w:sz="0" w:space="0" w:color="auto"/>
        <w:bottom w:val="none" w:sz="0" w:space="0" w:color="auto"/>
        <w:right w:val="none" w:sz="0" w:space="0" w:color="auto"/>
      </w:divBdr>
    </w:div>
    <w:div w:id="1726483823">
      <w:bodyDiv w:val="1"/>
      <w:marLeft w:val="0"/>
      <w:marRight w:val="0"/>
      <w:marTop w:val="0"/>
      <w:marBottom w:val="0"/>
      <w:divBdr>
        <w:top w:val="none" w:sz="0" w:space="0" w:color="auto"/>
        <w:left w:val="none" w:sz="0" w:space="0" w:color="auto"/>
        <w:bottom w:val="none" w:sz="0" w:space="0" w:color="auto"/>
        <w:right w:val="none" w:sz="0" w:space="0" w:color="auto"/>
      </w:divBdr>
    </w:div>
    <w:div w:id="1831869432">
      <w:bodyDiv w:val="1"/>
      <w:marLeft w:val="0"/>
      <w:marRight w:val="0"/>
      <w:marTop w:val="0"/>
      <w:marBottom w:val="0"/>
      <w:divBdr>
        <w:top w:val="none" w:sz="0" w:space="0" w:color="auto"/>
        <w:left w:val="none" w:sz="0" w:space="0" w:color="auto"/>
        <w:bottom w:val="none" w:sz="0" w:space="0" w:color="auto"/>
        <w:right w:val="none" w:sz="0" w:space="0" w:color="auto"/>
      </w:divBdr>
    </w:div>
    <w:div w:id="1832715685">
      <w:bodyDiv w:val="1"/>
      <w:marLeft w:val="0"/>
      <w:marRight w:val="0"/>
      <w:marTop w:val="0"/>
      <w:marBottom w:val="0"/>
      <w:divBdr>
        <w:top w:val="none" w:sz="0" w:space="0" w:color="auto"/>
        <w:left w:val="none" w:sz="0" w:space="0" w:color="auto"/>
        <w:bottom w:val="none" w:sz="0" w:space="0" w:color="auto"/>
        <w:right w:val="none" w:sz="0" w:space="0" w:color="auto"/>
      </w:divBdr>
    </w:div>
    <w:div w:id="1854801879">
      <w:bodyDiv w:val="1"/>
      <w:marLeft w:val="0"/>
      <w:marRight w:val="0"/>
      <w:marTop w:val="0"/>
      <w:marBottom w:val="0"/>
      <w:divBdr>
        <w:top w:val="none" w:sz="0" w:space="0" w:color="auto"/>
        <w:left w:val="none" w:sz="0" w:space="0" w:color="auto"/>
        <w:bottom w:val="none" w:sz="0" w:space="0" w:color="auto"/>
        <w:right w:val="none" w:sz="0" w:space="0" w:color="auto"/>
      </w:divBdr>
    </w:div>
    <w:div w:id="1896358117">
      <w:bodyDiv w:val="1"/>
      <w:marLeft w:val="0"/>
      <w:marRight w:val="0"/>
      <w:marTop w:val="0"/>
      <w:marBottom w:val="0"/>
      <w:divBdr>
        <w:top w:val="none" w:sz="0" w:space="0" w:color="auto"/>
        <w:left w:val="none" w:sz="0" w:space="0" w:color="auto"/>
        <w:bottom w:val="none" w:sz="0" w:space="0" w:color="auto"/>
        <w:right w:val="none" w:sz="0" w:space="0" w:color="auto"/>
      </w:divBdr>
    </w:div>
    <w:div w:id="1931768024">
      <w:bodyDiv w:val="1"/>
      <w:marLeft w:val="0"/>
      <w:marRight w:val="0"/>
      <w:marTop w:val="0"/>
      <w:marBottom w:val="0"/>
      <w:divBdr>
        <w:top w:val="none" w:sz="0" w:space="0" w:color="auto"/>
        <w:left w:val="none" w:sz="0" w:space="0" w:color="auto"/>
        <w:bottom w:val="none" w:sz="0" w:space="0" w:color="auto"/>
        <w:right w:val="none" w:sz="0" w:space="0" w:color="auto"/>
      </w:divBdr>
    </w:div>
    <w:div w:id="1971781633">
      <w:bodyDiv w:val="1"/>
      <w:marLeft w:val="0"/>
      <w:marRight w:val="0"/>
      <w:marTop w:val="0"/>
      <w:marBottom w:val="0"/>
      <w:divBdr>
        <w:top w:val="none" w:sz="0" w:space="0" w:color="auto"/>
        <w:left w:val="none" w:sz="0" w:space="0" w:color="auto"/>
        <w:bottom w:val="none" w:sz="0" w:space="0" w:color="auto"/>
        <w:right w:val="none" w:sz="0" w:space="0" w:color="auto"/>
      </w:divBdr>
    </w:div>
    <w:div w:id="2057270855">
      <w:bodyDiv w:val="1"/>
      <w:marLeft w:val="0"/>
      <w:marRight w:val="0"/>
      <w:marTop w:val="0"/>
      <w:marBottom w:val="0"/>
      <w:divBdr>
        <w:top w:val="none" w:sz="0" w:space="0" w:color="auto"/>
        <w:left w:val="none" w:sz="0" w:space="0" w:color="auto"/>
        <w:bottom w:val="none" w:sz="0" w:space="0" w:color="auto"/>
        <w:right w:val="none" w:sz="0" w:space="0" w:color="auto"/>
      </w:divBdr>
    </w:div>
    <w:div w:id="2057389923">
      <w:bodyDiv w:val="1"/>
      <w:marLeft w:val="0"/>
      <w:marRight w:val="0"/>
      <w:marTop w:val="0"/>
      <w:marBottom w:val="0"/>
      <w:divBdr>
        <w:top w:val="none" w:sz="0" w:space="0" w:color="auto"/>
        <w:left w:val="none" w:sz="0" w:space="0" w:color="auto"/>
        <w:bottom w:val="none" w:sz="0" w:space="0" w:color="auto"/>
        <w:right w:val="none" w:sz="0" w:space="0" w:color="auto"/>
      </w:divBdr>
    </w:div>
    <w:div w:id="2086340548">
      <w:bodyDiv w:val="1"/>
      <w:marLeft w:val="0"/>
      <w:marRight w:val="0"/>
      <w:marTop w:val="0"/>
      <w:marBottom w:val="0"/>
      <w:divBdr>
        <w:top w:val="none" w:sz="0" w:space="0" w:color="auto"/>
        <w:left w:val="none" w:sz="0" w:space="0" w:color="auto"/>
        <w:bottom w:val="none" w:sz="0" w:space="0" w:color="auto"/>
        <w:right w:val="none" w:sz="0" w:space="0" w:color="auto"/>
      </w:divBdr>
    </w:div>
    <w:div w:id="21412233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png"/><Relationship Id="rId26" Type="http://schemas.openxmlformats.org/officeDocument/2006/relationships/image" Target="media/image10.png"/><Relationship Id="rId39" Type="http://schemas.openxmlformats.org/officeDocument/2006/relationships/image" Target="media/image23.png"/><Relationship Id="rId21" Type="http://schemas.openxmlformats.org/officeDocument/2006/relationships/hyperlink" Target="https://efis.cept.org/views2/report03.jsp" TargetMode="External"/><Relationship Id="rId34" Type="http://schemas.openxmlformats.org/officeDocument/2006/relationships/image" Target="media/image18.png"/><Relationship Id="rId42" Type="http://schemas.openxmlformats.org/officeDocument/2006/relationships/image" Target="media/image26.emf"/><Relationship Id="rId47" Type="http://schemas.openxmlformats.org/officeDocument/2006/relationships/hyperlink" Target="https://gsacom.com/paper/synchronisation-frameworks-cross-border-coordination/" TargetMode="External"/><Relationship Id="rId50" Type="http://schemas.openxmlformats.org/officeDocument/2006/relationships/header" Target="header2.xml"/><Relationship Id="rId55" Type="http://schemas.openxmlformats.org/officeDocument/2006/relationships/fontTable" Target="fontTab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2.png"/><Relationship Id="rId29" Type="http://schemas.openxmlformats.org/officeDocument/2006/relationships/image" Target="media/image13.png"/><Relationship Id="rId11" Type="http://schemas.openxmlformats.org/officeDocument/2006/relationships/settings" Target="settings.xml"/><Relationship Id="rId24" Type="http://schemas.openxmlformats.org/officeDocument/2006/relationships/image" Target="media/image8.png"/><Relationship Id="rId32" Type="http://schemas.openxmlformats.org/officeDocument/2006/relationships/image" Target="media/image16.png"/><Relationship Id="rId37" Type="http://schemas.openxmlformats.org/officeDocument/2006/relationships/image" Target="media/image21.png"/><Relationship Id="rId40" Type="http://schemas.openxmlformats.org/officeDocument/2006/relationships/image" Target="media/image24.png"/><Relationship Id="rId45" Type="http://schemas.openxmlformats.org/officeDocument/2006/relationships/image" Target="media/image28.png"/><Relationship Id="rId53" Type="http://schemas.openxmlformats.org/officeDocument/2006/relationships/header" Target="header3.xml"/><Relationship Id="rId5" Type="http://schemas.openxmlformats.org/officeDocument/2006/relationships/customXml" Target="../customXml/item5.xml"/><Relationship Id="rId10" Type="http://schemas.openxmlformats.org/officeDocument/2006/relationships/styles" Target="styles.xml"/><Relationship Id="rId19" Type="http://schemas.openxmlformats.org/officeDocument/2006/relationships/image" Target="media/image5.emf"/><Relationship Id="rId31" Type="http://schemas.openxmlformats.org/officeDocument/2006/relationships/image" Target="media/image15.png"/><Relationship Id="rId44" Type="http://schemas.openxmlformats.org/officeDocument/2006/relationships/image" Target="media/image27.png"/><Relationship Id="rId52"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6.png"/><Relationship Id="rId27" Type="http://schemas.openxmlformats.org/officeDocument/2006/relationships/image" Target="media/image11.png"/><Relationship Id="rId30" Type="http://schemas.openxmlformats.org/officeDocument/2006/relationships/image" Target="media/image14.png"/><Relationship Id="rId35" Type="http://schemas.openxmlformats.org/officeDocument/2006/relationships/image" Target="media/image19.png"/><Relationship Id="rId43" Type="http://schemas.openxmlformats.org/officeDocument/2006/relationships/package" Target="embeddings/Microsoft_Excel_Worksheet.xlsx"/><Relationship Id="rId48" Type="http://schemas.openxmlformats.org/officeDocument/2006/relationships/hyperlink" Target="https://www.motorolasolutions.com/content/dam/msi/docs/business/_documents/static_files/interference_tb_0809.pdf" TargetMode="External"/><Relationship Id="rId56" Type="http://schemas.openxmlformats.org/officeDocument/2006/relationships/theme" Target="theme/theme1.xml"/><Relationship Id="rId8" Type="http://schemas.openxmlformats.org/officeDocument/2006/relationships/customXml" Target="../customXml/item8.xml"/><Relationship Id="rId51" Type="http://schemas.openxmlformats.org/officeDocument/2006/relationships/footer" Target="footer1.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9.png"/><Relationship Id="rId33" Type="http://schemas.openxmlformats.org/officeDocument/2006/relationships/image" Target="media/image17.png"/><Relationship Id="rId38" Type="http://schemas.openxmlformats.org/officeDocument/2006/relationships/image" Target="media/image22.png"/><Relationship Id="rId46" Type="http://schemas.openxmlformats.org/officeDocument/2006/relationships/image" Target="media/image29.emf"/><Relationship Id="rId20" Type="http://schemas.openxmlformats.org/officeDocument/2006/relationships/hyperlink" Target="https://efis.cept.org/view/compare-applications.do" TargetMode="External"/><Relationship Id="rId41" Type="http://schemas.openxmlformats.org/officeDocument/2006/relationships/image" Target="media/image25.png"/><Relationship Id="rId54"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png"/><Relationship Id="rId23" Type="http://schemas.openxmlformats.org/officeDocument/2006/relationships/image" Target="media/image7.png"/><Relationship Id="rId28" Type="http://schemas.openxmlformats.org/officeDocument/2006/relationships/image" Target="media/image12.png"/><Relationship Id="rId36" Type="http://schemas.openxmlformats.org/officeDocument/2006/relationships/image" Target="media/image20.png"/><Relationship Id="rId49" Type="http://schemas.openxmlformats.org/officeDocument/2006/relationships/header" Target="header1.xml"/></Relationships>
</file>

<file path=word/_rels/footnotes.xml.rels><?xml version="1.0" encoding="UTF-8" standalone="yes"?>
<Relationships xmlns="http://schemas.openxmlformats.org/package/2006/relationships"><Relationship Id="rId1" Type="http://schemas.openxmlformats.org/officeDocument/2006/relationships/hyperlink" Target="https://eur01.safelinks.protection.outlook.com/?url=https%3A%2F%2Fwww.ofcom.org.uk%2F__data%2Fassets%2Fpdf_file%2F0026%2F33497%2Fpssr.pdf&amp;data=04%7C01%7CSteve.Leach%40ofcom.org.uk%7C413e4dd46108479c327408da08e2c850%7C0af648de310c40688ae4f9418bae24cc%7C0%7C1%7C637832067362796715%7CUnknown%7CTWFpbGZsb3d8eyJWIjoiMC4wLjAwMDAiLCJQIjoiV2luMzIiLCJBTiI6Ik1haWwiLCJXVCI6Mn0%3D%7C3000&amp;sdata=445rgRbwtmZaacW8O493E8WWcuQASbGVJQbJreqOGu4%3D&amp;reserved=0" TargetMode="External"/></Relationships>
</file>

<file path=word/_rels/header3.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image" Target="media/image30.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soberauskas\OneDrive%20-%20RRT\DarbasRRT\Mobile%20Service\ECC%20PT1\CGs\SWG-C%20-%202300-2400%20for%205G\CG%202.3%20GHz%232%20-%207%20April%202021\Template%20ECC%20Report%20-%2031.08.2015.dotx" TargetMode="External"/></Relationships>
</file>

<file path=word/theme/theme1.xml><?xml version="1.0" encoding="utf-8"?>
<a:theme xmlns:a="http://schemas.openxmlformats.org/drawingml/2006/main" name="Office Theme">
  <a:themeElements>
    <a:clrScheme name="ECC  Style Guid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6b3593ac-0412-428e-95d3-f8e74e2192c4">
      <Value>7</Value>
      <Value>11</Value>
      <Value>55</Value>
      <Value>75</Value>
      <Value>74</Value>
      <Value>73</Value>
      <Value>72</Value>
      <Value>18</Value>
    </TaxCatchAll>
    <pa61144793dc408fa9ca547c6c1dbe64 xmlns="6b3593ac-0412-428e-95d3-f8e74e2192c4">
      <Terms xmlns="http://schemas.microsoft.com/office/infopath/2007/PartnerControls">
        <TermInfo xmlns="http://schemas.microsoft.com/office/infopath/2007/PartnerControls">
          <TermName xmlns="http://schemas.microsoft.com/office/infopath/2007/PartnerControls">Harmonisering</TermName>
          <TermId xmlns="http://schemas.microsoft.com/office/infopath/2007/PartnerControls">5b5cbdef-6e6a-415b-85c3-91d4be4a3bf1</TermId>
        </TermInfo>
      </Terms>
    </pa61144793dc408fa9ca547c6c1dbe64>
    <a773a200921b422da2bd0d89978e3496 xmlns="6b3593ac-0412-428e-95d3-f8e74e2192c4">
      <Terms xmlns="http://schemas.microsoft.com/office/infopath/2007/PartnerControls"/>
    </a773a200921b422da2bd0d89978e3496>
    <Dokumentdatum xmlns="d2f46c60-b9a4-46bf-8171-836fea0891a0">2021-11-15T23:00:00+00:00</Dokumentdatum>
    <ked0445a1bc34f448a4991aa798ea747 xmlns="6b3593ac-0412-428e-95d3-f8e74e2192c4">
      <Terms xmlns="http://schemas.microsoft.com/office/infopath/2007/PartnerControls">
        <TermInfo xmlns="http://schemas.microsoft.com/office/infopath/2007/PartnerControls">
          <TermName xmlns="http://schemas.microsoft.com/office/infopath/2007/PartnerControls">2,3 GHz</TermName>
          <TermId xmlns="http://schemas.microsoft.com/office/infopath/2007/PartnerControls">8d9b038f-957a-4fc2-9bef-fa3183ded715</TermId>
        </TermInfo>
        <TermInfo xmlns="http://schemas.microsoft.com/office/infopath/2007/PartnerControls">
          <TermName xmlns="http://schemas.microsoft.com/office/infopath/2007/PartnerControls">2300 MHz</TermName>
          <TermId xmlns="http://schemas.microsoft.com/office/infopath/2007/PartnerControls">07d1a91e-9617-456c-9bec-01b7c95328c8</TermId>
        </TermInfo>
        <TermInfo xmlns="http://schemas.microsoft.com/office/infopath/2007/PartnerControls">
          <TermName xmlns="http://schemas.microsoft.com/office/infopath/2007/PartnerControls">Input</TermName>
          <TermId xmlns="http://schemas.microsoft.com/office/infopath/2007/PartnerControls">b1953e6a-eebe-490a-a387-00c2f034d8f4</TermId>
        </TermInfo>
        <TermInfo xmlns="http://schemas.microsoft.com/office/infopath/2007/PartnerControls">
          <TermName xmlns="http://schemas.microsoft.com/office/infopath/2007/PartnerControls">PT1</TermName>
          <TermId xmlns="http://schemas.microsoft.com/office/infopath/2007/PartnerControls">e826bfb2-104f-4b1b-a838-e61c6540c719</TermId>
        </TermInfo>
      </Terms>
    </ked0445a1bc34f448a4991aa798ea747>
    <oad6b696bed74b1391201c585a2813f5 xmlns="6b3593ac-0412-428e-95d3-f8e74e2192c4">
      <Terms xmlns="http://schemas.microsoft.com/office/infopath/2007/PartnerControls">
        <TermInfo xmlns="http://schemas.microsoft.com/office/infopath/2007/PartnerControls">
          <TermName xmlns="http://schemas.microsoft.com/office/infopath/2007/PartnerControls">PM/underlag</TermName>
          <TermId xmlns="http://schemas.microsoft.com/office/infopath/2007/PartnerControls">d74ae4e1-4c15-481a-9079-48fa8b5e01a4</TermId>
        </TermInfo>
      </Terms>
    </oad6b696bed74b1391201c585a2813f5>
    <bdd67d3a7c3741f6bc6b4f3b8ce009e0 xmlns="6b3593ac-0412-428e-95d3-f8e74e2192c4">
      <Terms xmlns="http://schemas.microsoft.com/office/infopath/2007/PartnerControls">
        <TermInfo xmlns="http://schemas.microsoft.com/office/infopath/2007/PartnerControls">
          <TermName xmlns="http://schemas.microsoft.com/office/infopath/2007/PartnerControls">3 Reglering</TermName>
          <TermId xmlns="http://schemas.microsoft.com/office/infopath/2007/PartnerControls">76e3decb-5e5a-452b-98bf-2f56d48a3a01</TermId>
        </TermInfo>
      </Terms>
    </bdd67d3a7c3741f6bc6b4f3b8ce009e0>
    <TaxCatchAllLabel xmlns="6b3593ac-0412-428e-95d3-f8e74e2192c4"/>
    <Diarienummer xmlns="b7b648c8-861b-4142-a6d2-54dcedd789c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b6dfefe5-ffe4-49f8-ade2-a5dc34124b27" ContentTypeId="0x0101006D6245BCB2289C4FB04DEFBBBB276799" PreviousValue="false"/>
</file>

<file path=customXml/item4.xml><?xml version="1.0" encoding="utf-8"?>
<ct:contentTypeSchema xmlns:ct="http://schemas.microsoft.com/office/2006/metadata/contentType" xmlns:ma="http://schemas.microsoft.com/office/2006/metadata/properties/metaAttributes" ct:_="" ma:_="" ma:contentTypeName="Generellt dokument" ma:contentTypeID="0x0101006D6245BCB2289C4FB04DEFBBBB27679900B8CEF0DF8706C247A0F8FF4797830C64" ma:contentTypeVersion="4" ma:contentTypeDescription="" ma:contentTypeScope="" ma:versionID="1e4d72bc76ed455e67fd05da3846d952">
  <xsd:schema xmlns:xsd="http://www.w3.org/2001/XMLSchema" xmlns:xs="http://www.w3.org/2001/XMLSchema" xmlns:p="http://schemas.microsoft.com/office/2006/metadata/properties" xmlns:ns2="6b3593ac-0412-428e-95d3-f8e74e2192c4" xmlns:ns3="b7b648c8-861b-4142-a6d2-54dcedd789c3" xmlns:ns4="d2f46c60-b9a4-46bf-8171-836fea0891a0" targetNamespace="http://schemas.microsoft.com/office/2006/metadata/properties" ma:root="true" ma:fieldsID="57abeee7b8217f0fa364dab3f339bd38" ns2:_="" ns3:_="" ns4:_="">
    <xsd:import namespace="6b3593ac-0412-428e-95d3-f8e74e2192c4"/>
    <xsd:import namespace="b7b648c8-861b-4142-a6d2-54dcedd789c3"/>
    <xsd:import namespace="d2f46c60-b9a4-46bf-8171-836fea0891a0"/>
    <xsd:element name="properties">
      <xsd:complexType>
        <xsd:sequence>
          <xsd:element name="documentManagement">
            <xsd:complexType>
              <xsd:all>
                <xsd:element ref="ns3:Diarienummer" minOccurs="0"/>
                <xsd:element ref="ns4:Dokumentdatum" minOccurs="0"/>
                <xsd:element ref="ns2:bdd67d3a7c3741f6bc6b4f3b8ce009e0" minOccurs="0"/>
                <xsd:element ref="ns2:TaxCatchAll" minOccurs="0"/>
                <xsd:element ref="ns2:a773a200921b422da2bd0d89978e3496" minOccurs="0"/>
                <xsd:element ref="ns2:pa61144793dc408fa9ca547c6c1dbe64" minOccurs="0"/>
                <xsd:element ref="ns2:TaxCatchAllLabel" minOccurs="0"/>
                <xsd:element ref="ns2:ked0445a1bc34f448a4991aa798ea747" minOccurs="0"/>
                <xsd:element ref="ns2:oad6b696bed74b1391201c585a2813f5"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3593ac-0412-428e-95d3-f8e74e2192c4" elementFormDefault="qualified">
    <xsd:import namespace="http://schemas.microsoft.com/office/2006/documentManagement/types"/>
    <xsd:import namespace="http://schemas.microsoft.com/office/infopath/2007/PartnerControls"/>
    <xsd:element name="bdd67d3a7c3741f6bc6b4f3b8ce009e0" ma:index="10" ma:taxonomy="true" ma:internalName="bdd67d3a7c3741f6bc6b4f3b8ce009e0" ma:taxonomyFieldName="Process" ma:displayName="Process" ma:readOnly="false" ma:default="" ma:fieldId="{bdd67d3a-7c37-41f6-bc6b-4f3b8ce009e0}" ma:sspId="b6dfefe5-ffe4-49f8-ade2-a5dc34124b27" ma:termSetId="2efd834d-5174-4c09-8e8e-05994a07cb5e"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87b69e8-b14e-45b5-8b45-0c6e09faad42}" ma:internalName="TaxCatchAll" ma:readOnly="false" ma:showField="CatchAllData" ma:web="a5dcb7c2-b011-4d33-9aee-b4b176edf6a6">
      <xsd:complexType>
        <xsd:complexContent>
          <xsd:extension base="dms:MultiChoiceLookup">
            <xsd:sequence>
              <xsd:element name="Value" type="dms:Lookup" maxOccurs="unbounded" minOccurs="0" nillable="true"/>
            </xsd:sequence>
          </xsd:extension>
        </xsd:complexContent>
      </xsd:complexType>
    </xsd:element>
    <xsd:element name="a773a200921b422da2bd0d89978e3496" ma:index="13" nillable="true" ma:taxonomy="true" ma:internalName="a773a200921b422da2bd0d89978e3496" ma:taxonomyFieldName="Aktor" ma:displayName="Aktör" ma:default="" ma:fieldId="{a773a200-921b-422d-a2bd-0d89978e3496}" ma:taxonomyMulti="true" ma:sspId="b6dfefe5-ffe4-49f8-ade2-a5dc34124b27" ma:termSetId="8645040d-a710-41b5-b884-218532411be0" ma:anchorId="00000000-0000-0000-0000-000000000000" ma:open="true" ma:isKeyword="false">
      <xsd:complexType>
        <xsd:sequence>
          <xsd:element ref="pc:Terms" minOccurs="0" maxOccurs="1"/>
        </xsd:sequence>
      </xsd:complexType>
    </xsd:element>
    <xsd:element name="pa61144793dc408fa9ca547c6c1dbe64" ma:index="15" ma:taxonomy="true" ma:internalName="pa61144793dc408fa9ca547c6c1dbe64" ma:taxonomyFieldName="Verksamhetsomrade" ma:displayName="Verksamhet" ma:readOnly="false" ma:default="" ma:fieldId="{9a611447-93dc-408f-a9ca-547c6c1dbe64}" ma:sspId="b6dfefe5-ffe4-49f8-ade2-a5dc34124b27" ma:termSetId="a01e6f8b-7fc9-4bcf-8ad9-57e9ee0cb656" ma:anchorId="00000000-0000-0000-0000-000000000000" ma:open="false" ma:isKeyword="false">
      <xsd:complexType>
        <xsd:sequence>
          <xsd:element ref="pc:Terms" minOccurs="0" maxOccurs="1"/>
        </xsd:sequence>
      </xsd:complexType>
    </xsd:element>
    <xsd:element name="TaxCatchAllLabel" ma:index="16" nillable="true" ma:displayName="Taxonomy Catch All Column1" ma:hidden="true" ma:list="{487b69e8-b14e-45b5-8b45-0c6e09faad42}" ma:internalName="TaxCatchAllLabel" ma:readOnly="false" ma:showField="CatchAllDataLabel" ma:web="a5dcb7c2-b011-4d33-9aee-b4b176edf6a6">
      <xsd:complexType>
        <xsd:complexContent>
          <xsd:extension base="dms:MultiChoiceLookup">
            <xsd:sequence>
              <xsd:element name="Value" type="dms:Lookup" maxOccurs="unbounded" minOccurs="0" nillable="true"/>
            </xsd:sequence>
          </xsd:extension>
        </xsd:complexContent>
      </xsd:complexType>
    </xsd:element>
    <xsd:element name="ked0445a1bc34f448a4991aa798ea747" ma:index="17" nillable="true" ma:taxonomy="true" ma:internalName="ked0445a1bc34f448a4991aa798ea747" ma:taxonomyFieldName="Nyckelordny" ma:displayName="Nyckelord" ma:readOnly="false" ma:default="" ma:fieldId="{4ed0445a-1bc3-4f44-8a49-91aa798ea747}" ma:taxonomyMulti="true" ma:sspId="b6dfefe5-ffe4-49f8-ade2-a5dc34124b27" ma:termSetId="e4ba1e03-a08a-4564-9c14-4a0286e20bd8" ma:anchorId="00000000-0000-0000-0000-000000000000" ma:open="true" ma:isKeyword="false">
      <xsd:complexType>
        <xsd:sequence>
          <xsd:element ref="pc:Terms" minOccurs="0" maxOccurs="1"/>
        </xsd:sequence>
      </xsd:complexType>
    </xsd:element>
    <xsd:element name="oad6b696bed74b1391201c585a2813f5" ma:index="19" ma:taxonomy="true" ma:internalName="oad6b696bed74b1391201c585a2813f5" ma:taxonomyFieldName="Dokumenttyp" ma:displayName="Dokumenttyp" ma:readOnly="false" ma:default="" ma:fieldId="{8ad6b696-bed7-4b13-9120-1c585a2813f5}" ma:sspId="b6dfefe5-ffe4-49f8-ade2-a5dc34124b27" ma:termSetId="701b78f3-810f-4369-96c5-b7d2493bc8f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b7b648c8-861b-4142-a6d2-54dcedd789c3" elementFormDefault="qualified">
    <xsd:import namespace="http://schemas.microsoft.com/office/2006/documentManagement/types"/>
    <xsd:import namespace="http://schemas.microsoft.com/office/infopath/2007/PartnerControls"/>
    <xsd:element name="Diarienummer" ma:index="4" nillable="true" ma:displayName="Diarienummer" ma:internalName="Diarienumme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2f46c60-b9a4-46bf-8171-836fea0891a0" elementFormDefault="qualified">
    <xsd:import namespace="http://schemas.microsoft.com/office/2006/documentManagement/types"/>
    <xsd:import namespace="http://schemas.microsoft.com/office/infopath/2007/PartnerControls"/>
    <xsd:element name="Dokumentdatum" ma:index="7" nillable="true" ma:displayName="Dokumentdatum" ma:format="DateOnly" ma:internalName="Dokumentdatum" ma:readOnly="fals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xsd:element ref="dc:title" minOccurs="0" maxOccurs="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Document" ma:contentTypeID="0x010100540BCF982009C24087E7F4752A3703A6" ma:contentTypeVersion="9" ma:contentTypeDescription="Create a new document." ma:contentTypeScope="" ma:versionID="28cac1db9960ea5cec9c25822e7446c9">
  <xsd:schema xmlns:xsd="http://www.w3.org/2001/XMLSchema" xmlns:xs="http://www.w3.org/2001/XMLSchema" xmlns:p="http://schemas.microsoft.com/office/2006/metadata/properties" xmlns:ns2="3dc0c74b-a38a-4afd-b8ec-ae6d2b60b0c4" xmlns:ns3="74908684-14ab-4cfa-b5e3-32ee864414bb" targetNamespace="http://schemas.microsoft.com/office/2006/metadata/properties" ma:root="true" ma:fieldsID="6ff446c462f8a178831d46715c27c549" ns2:_="" ns3:_="">
    <xsd:import namespace="3dc0c74b-a38a-4afd-b8ec-ae6d2b60b0c4"/>
    <xsd:import namespace="74908684-14ab-4cfa-b5e3-32ee864414b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c0c74b-a38a-4afd-b8ec-ae6d2b60b0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4908684-14ab-4cfa-b5e3-32ee864414b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ct:contentTypeSchema xmlns:ct="http://schemas.microsoft.com/office/2006/metadata/contentType" xmlns:ma="http://schemas.microsoft.com/office/2006/metadata/properties/metaAttributes" ct:_="" ma:_="" ma:contentTypeName="Document" ma:contentTypeID="0x010100540BCF982009C24087E7F4752A3703A6" ma:contentTypeVersion="6" ma:contentTypeDescription="Create a new document." ma:contentTypeScope="" ma:versionID="cd46d7200db330f0cca88b908eabbf4c">
  <xsd:schema xmlns:xsd="http://www.w3.org/2001/XMLSchema" xmlns:xs="http://www.w3.org/2001/XMLSchema" xmlns:p="http://schemas.microsoft.com/office/2006/metadata/properties" xmlns:ns2="3dc0c74b-a38a-4afd-b8ec-ae6d2b60b0c4" xmlns:ns3="74908684-14ab-4cfa-b5e3-32ee864414bb" targetNamespace="http://schemas.microsoft.com/office/2006/metadata/properties" ma:root="true" ma:fieldsID="a9e69318ac2d867d7341c31a16b731d8" ns2:_="" ns3:_="">
    <xsd:import namespace="3dc0c74b-a38a-4afd-b8ec-ae6d2b60b0c4"/>
    <xsd:import namespace="74908684-14ab-4cfa-b5e3-32ee864414b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c0c74b-a38a-4afd-b8ec-ae6d2b60b0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4908684-14ab-4cfa-b5e3-32ee864414b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CCE4D5D-69F5-42C5-B283-294E425BD15D}">
  <ds:schemaRefs>
    <ds:schemaRef ds:uri="http://schemas.microsoft.com/office/infopath/2007/PartnerControls"/>
    <ds:schemaRef ds:uri="http://purl.org/dc/terms/"/>
    <ds:schemaRef ds:uri="http://www.w3.org/XML/1998/namespace"/>
    <ds:schemaRef ds:uri="b7b648c8-861b-4142-a6d2-54dcedd789c3"/>
    <ds:schemaRef ds:uri="http://schemas.microsoft.com/office/2006/metadata/properties"/>
    <ds:schemaRef ds:uri="http://schemas.microsoft.com/office/2006/documentManagement/types"/>
    <ds:schemaRef ds:uri="6b3593ac-0412-428e-95d3-f8e74e2192c4"/>
    <ds:schemaRef ds:uri="http://purl.org/dc/dcmitype/"/>
    <ds:schemaRef ds:uri="http://purl.org/dc/elements/1.1/"/>
    <ds:schemaRef ds:uri="http://schemas.openxmlformats.org/package/2006/metadata/core-properties"/>
    <ds:schemaRef ds:uri="d2f46c60-b9a4-46bf-8171-836fea0891a0"/>
  </ds:schemaRefs>
</ds:datastoreItem>
</file>

<file path=customXml/itemProps2.xml><?xml version="1.0" encoding="utf-8"?>
<ds:datastoreItem xmlns:ds="http://schemas.openxmlformats.org/officeDocument/2006/customXml" ds:itemID="{B026C890-8AF3-4E0C-8F94-36CDD85A16AF}">
  <ds:schemaRefs>
    <ds:schemaRef ds:uri="http://schemas.microsoft.com/sharepoint/v3/contenttype/forms"/>
  </ds:schemaRefs>
</ds:datastoreItem>
</file>

<file path=customXml/itemProps3.xml><?xml version="1.0" encoding="utf-8"?>
<ds:datastoreItem xmlns:ds="http://schemas.openxmlformats.org/officeDocument/2006/customXml" ds:itemID="{F7B50D84-62AA-4140-B094-0FF1558E9729}">
  <ds:schemaRefs>
    <ds:schemaRef ds:uri="Microsoft.SharePoint.Taxonomy.ContentTypeSync"/>
  </ds:schemaRefs>
</ds:datastoreItem>
</file>

<file path=customXml/itemProps4.xml><?xml version="1.0" encoding="utf-8"?>
<ds:datastoreItem xmlns:ds="http://schemas.openxmlformats.org/officeDocument/2006/customXml" ds:itemID="{6E360680-2D24-43E2-8122-8A6713DD93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3593ac-0412-428e-95d3-f8e74e2192c4"/>
    <ds:schemaRef ds:uri="b7b648c8-861b-4142-a6d2-54dcedd789c3"/>
    <ds:schemaRef ds:uri="d2f46c60-b9a4-46bf-8171-836fea0891a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2E73598-8182-41F4-8FF5-A273FC58CC42}">
  <ds:schemaRefs>
    <ds:schemaRef ds:uri="http://schemas.openxmlformats.org/officeDocument/2006/bibliography"/>
  </ds:schemaRefs>
</ds:datastoreItem>
</file>

<file path=customXml/itemProps6.xml><?xml version="1.0" encoding="utf-8"?>
<ds:datastoreItem xmlns:ds="http://schemas.openxmlformats.org/officeDocument/2006/customXml" ds:itemID="{E1B6AD5B-DF3A-4765-A151-23B12975B591}">
  <ds:schemaRefs>
    <ds:schemaRef ds:uri="http://schemas.microsoft.com/sharepoint/v3/contenttype/forms"/>
  </ds:schemaRefs>
</ds:datastoreItem>
</file>

<file path=customXml/itemProps7.xml><?xml version="1.0" encoding="utf-8"?>
<ds:datastoreItem xmlns:ds="http://schemas.openxmlformats.org/officeDocument/2006/customXml" ds:itemID="{567C69F9-143F-4C11-AA93-3B0B17DD62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c0c74b-a38a-4afd-b8ec-ae6d2b60b0c4"/>
    <ds:schemaRef ds:uri="74908684-14ab-4cfa-b5e3-32ee864414b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C90675BC-AA2C-4DA8-BC7B-33971700A2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c0c74b-a38a-4afd-b8ec-ae6d2b60b0c4"/>
    <ds:schemaRef ds:uri="74908684-14ab-4cfa-b5e3-32ee864414b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Template ECC Report - 31.08.2015</Template>
  <TotalTime>9</TotalTime>
  <Pages>87</Pages>
  <Words>28756</Words>
  <Characters>144889</Characters>
  <Application>Microsoft Office Word</Application>
  <DocSecurity>0</DocSecurity>
  <Lines>4573</Lines>
  <Paragraphs>2666</Paragraphs>
  <ScaleCrop>false</ScaleCrop>
  <HeadingPairs>
    <vt:vector size="4" baseType="variant">
      <vt:variant>
        <vt:lpstr>Title</vt:lpstr>
      </vt:variant>
      <vt:variant>
        <vt:i4>1</vt:i4>
      </vt:variant>
      <vt:variant>
        <vt:lpstr>Rubrik</vt:lpstr>
      </vt:variant>
      <vt:variant>
        <vt:i4>1</vt:i4>
      </vt:variant>
    </vt:vector>
  </HeadingPairs>
  <TitlesOfParts>
    <vt:vector size="2" baseType="lpstr">
      <vt:lpstr>ECC Report 347</vt:lpstr>
      <vt:lpstr>Draft ECC Report 347</vt:lpstr>
    </vt:vector>
  </TitlesOfParts>
  <Manager>stella.lyubchenko@eco.cept.org</Manager>
  <Company>ECO</Company>
  <LinksUpToDate>false</LinksUpToDate>
  <CharactersWithSpaces>171234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ECC Report 347</dc:title>
  <dc:subject/>
  <dc:creator>ECC</dc:creator>
  <cp:keywords>ECC Report 347</cp:keywords>
  <dc:description/>
  <cp:lastModifiedBy>ECO </cp:lastModifiedBy>
  <cp:revision>9</cp:revision>
  <cp:lastPrinted>2022-11-24T11:59:00Z</cp:lastPrinted>
  <dcterms:created xsi:type="dcterms:W3CDTF">2022-11-24T11:11:00Z</dcterms:created>
  <dcterms:modified xsi:type="dcterms:W3CDTF">2022-11-24T12:00:00Z</dcterms:modified>
  <cp:category>protected templates</cp:category>
  <cp:contentStatus>Revision 24.10.2014</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a50d26f-5c2c-4137-8396-1b24eb24286c_Enabled">
    <vt:lpwstr>true</vt:lpwstr>
  </property>
  <property fmtid="{D5CDD505-2E9C-101B-9397-08002B2CF9AE}" pid="3" name="MSIP_Label_5a50d26f-5c2c-4137-8396-1b24eb24286c_SetDate">
    <vt:lpwstr>2021-09-07T08:52:35Z</vt:lpwstr>
  </property>
  <property fmtid="{D5CDD505-2E9C-101B-9397-08002B2CF9AE}" pid="4" name="MSIP_Label_5a50d26f-5c2c-4137-8396-1b24eb24286c_Method">
    <vt:lpwstr>Privileged</vt:lpwstr>
  </property>
  <property fmtid="{D5CDD505-2E9C-101B-9397-08002B2CF9AE}" pid="5" name="MSIP_Label_5a50d26f-5c2c-4137-8396-1b24eb24286c_Name">
    <vt:lpwstr>5a50d26f-5c2c-4137-8396-1b24eb24286c</vt:lpwstr>
  </property>
  <property fmtid="{D5CDD505-2E9C-101B-9397-08002B2CF9AE}" pid="6" name="MSIP_Label_5a50d26f-5c2c-4137-8396-1b24eb24286c_SiteId">
    <vt:lpwstr>0af648de-310c-4068-8ae4-f9418bae24cc</vt:lpwstr>
  </property>
  <property fmtid="{D5CDD505-2E9C-101B-9397-08002B2CF9AE}" pid="7" name="MSIP_Label_5a50d26f-5c2c-4137-8396-1b24eb24286c_ActionId">
    <vt:lpwstr>26fea957-9bfb-43e6-ae49-0d87e8b0e5d8</vt:lpwstr>
  </property>
  <property fmtid="{D5CDD505-2E9C-101B-9397-08002B2CF9AE}" pid="8" name="MSIP_Label_5a50d26f-5c2c-4137-8396-1b24eb24286c_ContentBits">
    <vt:lpwstr>0</vt:lpwstr>
  </property>
  <property fmtid="{D5CDD505-2E9C-101B-9397-08002B2CF9AE}" pid="9" name="ContentTypeId">
    <vt:lpwstr>0x010100540BCF982009C24087E7F4752A3703A6</vt:lpwstr>
  </property>
  <property fmtid="{D5CDD505-2E9C-101B-9397-08002B2CF9AE}" pid="10" name="lba5c1104a394963a2049963a767d350">
    <vt:lpwstr>Upprättad|a411aa9a-02e4-49f9-9737-da3b5314ef9b</vt:lpwstr>
  </property>
  <property fmtid="{D5CDD505-2E9C-101B-9397-08002B2CF9AE}" pid="11" name="TaxCatchAll">
    <vt:lpwstr>7;#Upprättad</vt:lpwstr>
  </property>
  <property fmtid="{D5CDD505-2E9C-101B-9397-08002B2CF9AE}" pid="12" name="Lagrum">
    <vt:lpwstr/>
  </property>
  <property fmtid="{D5CDD505-2E9C-101B-9397-08002B2CF9AE}" pid="13" name="Verksamhetsomrade">
    <vt:lpwstr>55;#Harmonisering|5b5cbdef-6e6a-415b-85c3-91d4be4a3bf1</vt:lpwstr>
  </property>
  <property fmtid="{D5CDD505-2E9C-101B-9397-08002B2CF9AE}" pid="14" name="Sekretess">
    <vt:lpwstr/>
  </property>
  <property fmtid="{D5CDD505-2E9C-101B-9397-08002B2CF9AE}" pid="15" name="jffbc838ba1742519064981e24e7d747">
    <vt:lpwstr/>
  </property>
  <property fmtid="{D5CDD505-2E9C-101B-9397-08002B2CF9AE}" pid="16" name="Dokumenttyp">
    <vt:lpwstr>18;#PM/underlag|d74ae4e1-4c15-481a-9079-48fa8b5e01a4</vt:lpwstr>
  </property>
  <property fmtid="{D5CDD505-2E9C-101B-9397-08002B2CF9AE}" pid="17" name="Nyckelordny">
    <vt:lpwstr>72;#2,3 GHz|8d9b038f-957a-4fc2-9bef-fa3183ded715;#73;#2300 MHz|07d1a91e-9617-456c-9bec-01b7c95328c8;#74;#Input|b1953e6a-eebe-490a-a387-00c2f034d8f4;#75;#PT1|e826bfb2-104f-4b1b-a838-e61c6540c719</vt:lpwstr>
  </property>
  <property fmtid="{D5CDD505-2E9C-101B-9397-08002B2CF9AE}" pid="18" name="Tillkomst">
    <vt:lpwstr>7;#Upprättad|a411aa9a-02e4-49f9-9737-da3b5314ef9b</vt:lpwstr>
  </property>
  <property fmtid="{D5CDD505-2E9C-101B-9397-08002B2CF9AE}" pid="19" name="ddd7a406924849bd82ffe579d612aa62">
    <vt:lpwstr/>
  </property>
  <property fmtid="{D5CDD505-2E9C-101B-9397-08002B2CF9AE}" pid="20" name="Personuppgifter">
    <vt:lpwstr/>
  </property>
  <property fmtid="{D5CDD505-2E9C-101B-9397-08002B2CF9AE}" pid="21" name="Process">
    <vt:lpwstr>11;#3 Reglering|76e3decb-5e5a-452b-98bf-2f56d48a3a01</vt:lpwstr>
  </property>
  <property fmtid="{D5CDD505-2E9C-101B-9397-08002B2CF9AE}" pid="22" name="Aktor">
    <vt:lpwstr/>
  </property>
  <property fmtid="{D5CDD505-2E9C-101B-9397-08002B2CF9AE}" pid="23" name="d2bc83fc959143d3918b2df284193a87">
    <vt:lpwstr/>
  </property>
  <property fmtid="{D5CDD505-2E9C-101B-9397-08002B2CF9AE}" pid="24" name="Handligstyp">
    <vt:lpwstr/>
  </property>
  <property fmtid="{D5CDD505-2E9C-101B-9397-08002B2CF9AE}" pid="25" name="e5523f617bb14002a55732a69848feb0">
    <vt:lpwstr/>
  </property>
</Properties>
</file>